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7935"/>
          <c:y val="0.167935"/>
          <c:w val="0.66413100000000003"/>
          <c:h val="0.65163099999999996"/>
        </c:manualLayout>
      </c:layout>
      <c:pieChart>
        <c:varyColors val="0"/>
        <c:ser>
          <c:idx val="0"/>
          <c:order val="0"/>
          <c:tx>
            <c:strRef>
              <c:f>Sheet1!$A$2</c:f>
              <c:strCache>
                <c:ptCount val="1"/>
                <c:pt idx="0">
                  <c:v>Region 1</c:v>
                </c:pt>
              </c:strCache>
            </c:strRef>
          </c:tx>
          <c:spPr>
            <a:solidFill>
              <a:schemeClr val="accent1"/>
            </a:solidFill>
            <a:ln w="12700" cap="flat">
              <a:noFill/>
              <a:miter lim="400000"/>
            </a:ln>
            <a:effectLst/>
          </c:spPr>
          <c:explosion val="8"/>
          <c:dPt>
            <c:idx val="0"/>
            <c:bubble3D val="0"/>
            <c:extLst>
              <c:ext xmlns:c16="http://schemas.microsoft.com/office/drawing/2014/chart" uri="{C3380CC4-5D6E-409C-BE32-E72D297353CC}">
                <c16:uniqueId val="{00000001-7461-4380-99C6-E1A64D918EA1}"/>
              </c:ext>
            </c:extLst>
          </c:dPt>
          <c:dPt>
            <c:idx val="1"/>
            <c:bubble3D val="0"/>
            <c:explosion val="7"/>
            <c:spPr>
              <a:solidFill>
                <a:schemeClr val="accent3"/>
              </a:solidFill>
              <a:ln w="12700" cap="flat">
                <a:noFill/>
                <a:miter lim="400000"/>
              </a:ln>
              <a:effectLst/>
            </c:spPr>
            <c:extLst>
              <c:ext xmlns:c16="http://schemas.microsoft.com/office/drawing/2014/chart" uri="{C3380CC4-5D6E-409C-BE32-E72D297353CC}">
                <c16:uniqueId val="{00000003-7461-4380-99C6-E1A64D918EA1}"/>
              </c:ext>
            </c:extLst>
          </c:dPt>
          <c:dPt>
            <c:idx val="2"/>
            <c:bubble3D val="0"/>
            <c:spPr>
              <a:solidFill>
                <a:schemeClr val="accent4">
                  <a:hueOff val="-1247790"/>
                  <a:lumOff val="-12326"/>
                </a:schemeClr>
              </a:solidFill>
              <a:ln w="12700" cap="flat">
                <a:noFill/>
                <a:miter lim="400000"/>
              </a:ln>
              <a:effectLst/>
            </c:spPr>
            <c:extLst>
              <c:ext xmlns:c16="http://schemas.microsoft.com/office/drawing/2014/chart" uri="{C3380CC4-5D6E-409C-BE32-E72D297353CC}">
                <c16:uniqueId val="{00000005-7461-4380-99C6-E1A64D918EA1}"/>
              </c:ext>
            </c:extLst>
          </c:dPt>
          <c:dPt>
            <c:idx val="3"/>
            <c:bubble3D val="0"/>
            <c:spPr>
              <a:solidFill>
                <a:srgbClr val="B1DD8B"/>
              </a:solidFill>
              <a:ln w="12700" cap="flat">
                <a:noFill/>
                <a:miter lim="400000"/>
              </a:ln>
              <a:effectLst/>
            </c:spPr>
            <c:extLst>
              <c:ext xmlns:c16="http://schemas.microsoft.com/office/drawing/2014/chart" uri="{C3380CC4-5D6E-409C-BE32-E72D297353CC}">
                <c16:uniqueId val="{00000007-7461-4380-99C6-E1A64D918EA1}"/>
              </c:ext>
            </c:extLst>
          </c:dPt>
          <c:dPt>
            <c:idx val="4"/>
            <c:bubble3D val="0"/>
            <c:explosion val="0"/>
            <c:spPr>
              <a:solidFill>
                <a:srgbClr val="FF2600"/>
              </a:solidFill>
              <a:ln w="12700" cap="flat">
                <a:noFill/>
                <a:miter lim="400000"/>
              </a:ln>
              <a:effectLst/>
            </c:spPr>
            <c:extLst>
              <c:ext xmlns:c16="http://schemas.microsoft.com/office/drawing/2014/chart" uri="{C3380CC4-5D6E-409C-BE32-E72D297353CC}">
                <c16:uniqueId val="{00000009-7461-4380-99C6-E1A64D918EA1}"/>
              </c:ext>
            </c:extLst>
          </c:dPt>
          <c:dPt>
            <c:idx val="5"/>
            <c:bubble3D val="0"/>
            <c:explosion val="0"/>
            <c:spPr>
              <a:solidFill>
                <a:schemeClr val="accent6">
                  <a:satOff val="-20754"/>
                  <a:lumOff val="-16738"/>
                </a:schemeClr>
              </a:solidFill>
              <a:ln w="12700" cap="flat">
                <a:noFill/>
                <a:miter lim="400000"/>
              </a:ln>
              <a:effectLst/>
            </c:spPr>
            <c:extLst>
              <c:ext xmlns:c16="http://schemas.microsoft.com/office/drawing/2014/chart" uri="{C3380CC4-5D6E-409C-BE32-E72D297353CC}">
                <c16:uniqueId val="{0000000B-7461-4380-99C6-E1A64D918EA1}"/>
              </c:ext>
            </c:extLst>
          </c:dPt>
          <c:dLbls>
            <c:dLbl>
              <c:idx val="0"/>
              <c:layout>
                <c:manualLayout>
                  <c:x val="1.2755741374976223E-2"/>
                  <c:y val="3.7356099741001535E-2"/>
                </c:manualLayout>
              </c:layout>
              <c:numFmt formatCode="#,##0%" sourceLinked="0"/>
              <c:spPr/>
              <c:txPr>
                <a:bodyPr/>
                <a:lstStyle/>
                <a:p>
                  <a:pPr>
                    <a:defRPr sz="5000" b="0" i="0" u="none" strike="noStrike">
                      <a:solidFill>
                        <a:srgbClr val="000000"/>
                      </a:solidFill>
                      <a:latin typeface="Helvetica Neue"/>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825680908840117"/>
                      <c:h val="0.11327404440509364"/>
                    </c:manualLayout>
                  </c15:layout>
                </c:ext>
                <c:ext xmlns:c16="http://schemas.microsoft.com/office/drawing/2014/chart" uri="{C3380CC4-5D6E-409C-BE32-E72D297353CC}">
                  <c16:uniqueId val="{00000001-7461-4380-99C6-E1A64D918EA1}"/>
                </c:ext>
              </c:extLst>
            </c:dLbl>
            <c:dLbl>
              <c:idx val="1"/>
              <c:numFmt formatCode="#,##0%" sourceLinked="0"/>
              <c:spPr/>
              <c:txPr>
                <a:bodyPr/>
                <a:lstStyle/>
                <a:p>
                  <a:pPr>
                    <a:defRPr sz="5000" b="0" i="0" u="none" strike="noStrike">
                      <a:solidFill>
                        <a:srgbClr val="000000"/>
                      </a:solidFill>
                      <a:latin typeface="Helvetica Neue"/>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7461-4380-99C6-E1A64D918EA1}"/>
                </c:ext>
              </c:extLst>
            </c:dLbl>
            <c:dLbl>
              <c:idx val="2"/>
              <c:numFmt formatCode="#,##0%" sourceLinked="0"/>
              <c:spPr/>
              <c:txPr>
                <a:bodyPr/>
                <a:lstStyle/>
                <a:p>
                  <a:pPr>
                    <a:defRPr sz="5000" b="0" i="0" u="none" strike="noStrike">
                      <a:solidFill>
                        <a:srgbClr val="000000"/>
                      </a:solidFill>
                      <a:latin typeface="Helvetica Neue"/>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7461-4380-99C6-E1A64D918EA1}"/>
                </c:ext>
              </c:extLst>
            </c:dLbl>
            <c:dLbl>
              <c:idx val="3"/>
              <c:numFmt formatCode="#,##0%" sourceLinked="0"/>
              <c:spPr/>
              <c:txPr>
                <a:bodyPr/>
                <a:lstStyle/>
                <a:p>
                  <a:pPr>
                    <a:defRPr sz="5000" b="0" i="0" u="none" strike="noStrike">
                      <a:solidFill>
                        <a:srgbClr val="000000"/>
                      </a:solidFill>
                      <a:latin typeface="Helvetica Neue"/>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7461-4380-99C6-E1A64D918EA1}"/>
                </c:ext>
              </c:extLst>
            </c:dLbl>
            <c:dLbl>
              <c:idx val="4"/>
              <c:numFmt formatCode="#,##0%" sourceLinked="0"/>
              <c:spPr/>
              <c:txPr>
                <a:bodyPr/>
                <a:lstStyle/>
                <a:p>
                  <a:pPr>
                    <a:defRPr sz="50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461-4380-99C6-E1A64D918EA1}"/>
                </c:ext>
              </c:extLst>
            </c:dLbl>
            <c:dLbl>
              <c:idx val="5"/>
              <c:numFmt formatCode="#,##0%" sourceLinked="0"/>
              <c:spPr/>
              <c:txPr>
                <a:bodyPr/>
                <a:lstStyle/>
                <a:p>
                  <a:pPr>
                    <a:defRPr sz="5000" b="0" i="0" u="none" strike="noStrike">
                      <a:solidFill>
                        <a:srgbClr val="FFFFFF"/>
                      </a:solidFill>
                      <a:latin typeface="Helvetica Neue"/>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461-4380-99C6-E1A64D918EA1}"/>
                </c:ext>
              </c:extLst>
            </c:dLbl>
            <c:numFmt formatCode="#,##0%" sourceLinked="0"/>
            <c:spPr>
              <a:noFill/>
              <a:ln>
                <a:noFill/>
              </a:ln>
              <a:effectLst/>
            </c:spPr>
            <c:txPr>
              <a:bodyPr/>
              <a:lstStyle/>
              <a:p>
                <a:pPr>
                  <a:defRPr sz="5000" b="0" i="0" u="none" strike="noStrike">
                    <a:solidFill>
                      <a:srgbClr val="000000"/>
                    </a:solidFill>
                    <a:latin typeface="Helvetica Neue"/>
                  </a:defRPr>
                </a:pPr>
                <a:endParaRPr lang="en-US"/>
              </a:p>
            </c:txPr>
            <c:dLblPos val="outEnd"/>
            <c:showLegendKey val="0"/>
            <c:showVal val="0"/>
            <c:showCatName val="1"/>
            <c:showSerName val="0"/>
            <c:showPercent val="0"/>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Sheet1!$B$1:$E$1</c:f>
              <c:strCache>
                <c:ptCount val="4"/>
                <c:pt idx="0">
                  <c:v>Representation and Structure</c:v>
                </c:pt>
                <c:pt idx="1">
                  <c:v>Mathematical Thinking</c:v>
                </c:pt>
                <c:pt idx="2">
                  <c:v>Variation</c:v>
                </c:pt>
                <c:pt idx="3">
                  <c:v>Fluency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C-7461-4380-99C6-E1A64D918EA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17.xml"/><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9.xml"/><Relationship Id="rId9" Type="http://schemas.openxmlformats.org/officeDocument/2006/relationships/hyperlink" Target="https://enquirelearningtrust.sharepoint.com/:b:/s/RoseWoodMathsTeam/EcB1mdph-3xChLmRnsGoaeoBiF5U5guo16JLJ8fgrRhjig?e=O1WEB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9.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9.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9.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9.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9.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hyperlink" Target="https://enquirelearningtrust.sharepoint.com/:b:/s/RoseWoodMathsTeam/ESvhI31K3_9JsxQn0JN-wiwB7T95Iw2WQc2Kyk3oJcNzaA?e=4M2d8C" TargetMode="External"/><Relationship Id="rId3" Type="http://schemas.openxmlformats.org/officeDocument/2006/relationships/hyperlink" Target="https://whiterosemaths.com" TargetMode="External"/><Relationship Id="rId7" Type="http://schemas.openxmlformats.org/officeDocument/2006/relationships/hyperlink" Target="https://myminimaths.co.uk" TargetMode="External"/><Relationship Id="rId12" Type="http://schemas.openxmlformats.org/officeDocument/2006/relationships/hyperlink" Target="https://enquirelearningtrust.sharepoint.com/:b:/s/RoseWoodMathsTeam/Ecis4dEelBNDhlZ5G3VNiY0BOYKf2y0ZuKcGyubVsBfSZg?e=oL5I87"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15.xml"/><Relationship Id="rId6" Type="http://schemas.openxmlformats.org/officeDocument/2006/relationships/hyperlink" Target="https://www.openmiddle.com" TargetMode="External"/><Relationship Id="rId11" Type="http://schemas.openxmlformats.org/officeDocument/2006/relationships/hyperlink" Target="https://enquirelearningtrust.sharepoint.com/:b:/s/RoseWoodMathsTeam/EWpPcart9dJJsflDlknRlT0BC3ntJgeRBRhMmiIGUy31vQ?e=m09U78" TargetMode="External"/><Relationship Id="rId5" Type="http://schemas.openxmlformats.org/officeDocument/2006/relationships/hyperlink" Target="https://classroomsecrets.co.uk" TargetMode="External"/><Relationship Id="rId10" Type="http://schemas.openxmlformats.org/officeDocument/2006/relationships/hyperlink" Target="https://enquirelearningtrust.sharepoint.com/:b:/s/RoseWoodMathsTeam/EcB1mdph-3xChLmRnsGoaeoBqqKNpoKabkiu4zFy3_q1Sg?e=HV4c6I" TargetMode="External"/><Relationship Id="rId4" Type="http://schemas.openxmlformats.org/officeDocument/2006/relationships/hyperlink" Target="https://www.ncetm.org.uk/in-the-classroom/" TargetMode="External"/><Relationship Id="rId9" Type="http://schemas.openxmlformats.org/officeDocument/2006/relationships/hyperlink" Target="https://enquirelearningtrust.sharepoint.com/:b:/s/RoseWoodMathsTeam/EXQqvYkWEx5GiAk_0IhA0HMBqRmb6u-wpRuBK2uBPxFHaQ?e=d89jgs"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enquirelearningtrust.sharepoint.com/:b:/s/RoseWoodMathsTeam/EXQqvYkWEx5GiAk_0IhA0HMBqRmb6u-wpRuBK2uBPxFHaQ?e=d89jg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enquirelearningtrust.sharepoint.com/:b:/s/RoseWoodMathsTeam/ESvhI31K3_9JsxQn0JN-wiwB7T95Iw2WQc2Kyk3oJcNzaA?e=4M2d8C"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slide" Target="slide8.xml"/><Relationship Id="rId10" Type="http://schemas.openxmlformats.org/officeDocument/2006/relationships/slide" Target="slide1.xml"/><Relationship Id="rId4" Type="http://schemas.openxmlformats.org/officeDocument/2006/relationships/image" Target="../media/image2.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hyperlink" Target="https://enquirelearningtrust.sharepoint.com/:b:/s/RoseWoodMathsTeam/Ecis4dEelBNDhlZ5G3VNiY0BOYKf2y0ZuKcGyubVsBfSZg?e=oL5I87" TargetMode="External"/><Relationship Id="rId5" Type="http://schemas.openxmlformats.org/officeDocument/2006/relationships/hyperlink" Target="https://enquirelearningtrust.sharepoint.com/:b:/s/RoseWoodMathsTeam/EWpPcart9dJJsflDlknRlT0BC3ntJgeRBRhMmiIGUy31vQ?e=m09U78"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nquirelearningtrust.sharepoint.com/:b:/s/RoseWoodMathsTeam/EcB1mdph-3xChLmRnsGoaeoBqqKNpoKabkiu4zFy3_q1Sg?e=VXrnxx" TargetMode="External"/><Relationship Id="rId2" Type="http://schemas.openxmlformats.org/officeDocument/2006/relationships/slide" Target="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hyperlink" Target="https://www.openmiddle.com" TargetMode="External"/><Relationship Id="rId2"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hyperlink" Target="https://nrich.maths.org/mathematically" TargetMode="External"/><Relationship Id="rId5" Type="http://schemas.openxmlformats.org/officeDocument/2006/relationships/hyperlink" Target="https://enquirelearningtrust.sharepoint.com/:f:/s/RoseWoodMathsTeam/ElWWauZuaepHg_A7lnLSLg0BOPbkp5SbJoGVGPdaqkRG4A?e=tKmdRF"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slide" Target="slide14.xml"/><Relationship Id="rId2" Type="http://schemas.openxmlformats.org/officeDocument/2006/relationships/slide" Target="slide1.xml"/><Relationship Id="rId1" Type="http://schemas.openxmlformats.org/officeDocument/2006/relationships/slideLayout" Target="../slideLayouts/slideLayout15.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unded Rectangle"/>
          <p:cNvSpPr/>
          <p:nvPr/>
        </p:nvSpPr>
        <p:spPr>
          <a:xfrm>
            <a:off x="583670" y="6637921"/>
            <a:ext cx="11046296" cy="6673726"/>
          </a:xfrm>
          <a:prstGeom prst="roundRect">
            <a:avLst>
              <a:gd name="adj" fmla="val 10939"/>
            </a:avLst>
          </a:prstGeom>
          <a:solidFill>
            <a:srgbClr val="8FC74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2" name="Maths at Rose Wood"/>
          <p:cNvSpPr txBox="1"/>
          <p:nvPr/>
        </p:nvSpPr>
        <p:spPr>
          <a:xfrm>
            <a:off x="5902052" y="1770483"/>
            <a:ext cx="12579896" cy="15205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b="1">
                <a:solidFill>
                  <a:srgbClr val="000000"/>
                </a:solidFill>
                <a:latin typeface="Arial"/>
                <a:ea typeface="Arial"/>
                <a:cs typeface="Arial"/>
                <a:sym typeface="Arial"/>
              </a:defRPr>
            </a:lvl1pPr>
          </a:lstStyle>
          <a:p>
            <a:r>
              <a:t>Maths at Rose Wood</a:t>
            </a:r>
          </a:p>
        </p:txBody>
      </p:sp>
      <p:sp>
        <p:nvSpPr>
          <p:cNvPr id="153" name="Contents"/>
          <p:cNvSpPr txBox="1"/>
          <p:nvPr/>
        </p:nvSpPr>
        <p:spPr>
          <a:xfrm>
            <a:off x="10101609" y="5201472"/>
            <a:ext cx="4180782" cy="123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8000" u="sng">
                <a:latin typeface="Arial"/>
                <a:ea typeface="Arial"/>
                <a:cs typeface="Arial"/>
                <a:sym typeface="Arial"/>
              </a:defRPr>
            </a:lvl1pPr>
          </a:lstStyle>
          <a:p>
            <a:r>
              <a:t>Contents</a:t>
            </a:r>
          </a:p>
        </p:txBody>
      </p:sp>
      <p:sp>
        <p:nvSpPr>
          <p:cNvPr id="154" name="Rounded Rectangle"/>
          <p:cNvSpPr/>
          <p:nvPr/>
        </p:nvSpPr>
        <p:spPr>
          <a:xfrm>
            <a:off x="12710648" y="6682869"/>
            <a:ext cx="11046297" cy="6583830"/>
          </a:xfrm>
          <a:prstGeom prst="roundRect">
            <a:avLst>
              <a:gd name="adj" fmla="val 11089"/>
            </a:avLst>
          </a:prstGeom>
          <a:solidFill>
            <a:srgbClr val="8FC74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55" name="58A82565-06CC-49BD-A26F-5C0A0540C850-L0-001.jpeg" descr="58A82565-06CC-49BD-A26F-5C0A0540C850-L0-001.jpeg"/>
          <p:cNvPicPr>
            <a:picLocks noChangeAspect="1"/>
          </p:cNvPicPr>
          <p:nvPr/>
        </p:nvPicPr>
        <p:blipFill>
          <a:blip r:embed="rId2">
            <a:extLst/>
          </a:blip>
          <a:stretch>
            <a:fillRect/>
          </a:stretch>
        </p:blipFill>
        <p:spPr>
          <a:xfrm>
            <a:off x="1585508" y="1457930"/>
            <a:ext cx="3465664" cy="3483574"/>
          </a:xfrm>
          <a:prstGeom prst="rect">
            <a:avLst/>
          </a:prstGeom>
          <a:ln w="12700">
            <a:miter lim="400000"/>
          </a:ln>
        </p:spPr>
      </p:pic>
      <p:pic>
        <p:nvPicPr>
          <p:cNvPr id="156" name="58A82565-06CC-49BD-A26F-5C0A0540C850-L0-001.jpeg" descr="58A82565-06CC-49BD-A26F-5C0A0540C850-L0-001.jpeg"/>
          <p:cNvPicPr>
            <a:picLocks noChangeAspect="1"/>
          </p:cNvPicPr>
          <p:nvPr/>
        </p:nvPicPr>
        <p:blipFill>
          <a:blip r:embed="rId2">
            <a:extLst/>
          </a:blip>
          <a:stretch>
            <a:fillRect/>
          </a:stretch>
        </p:blipFill>
        <p:spPr>
          <a:xfrm>
            <a:off x="19332829" y="1457930"/>
            <a:ext cx="3465663" cy="3483574"/>
          </a:xfrm>
          <a:prstGeom prst="rect">
            <a:avLst/>
          </a:prstGeom>
          <a:ln w="12700">
            <a:miter lim="400000"/>
          </a:ln>
        </p:spPr>
      </p:pic>
      <p:sp>
        <p:nvSpPr>
          <p:cNvPr id="157" name="Learning Essentials">
            <a:hlinkClick r:id="rId3" action="ppaction://hlinksldjump"/>
          </p:cNvPr>
          <p:cNvSpPr txBox="1"/>
          <p:nvPr/>
        </p:nvSpPr>
        <p:spPr>
          <a:xfrm>
            <a:off x="1064821" y="7574773"/>
            <a:ext cx="9929611"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Learning Essentials</a:t>
            </a:r>
          </a:p>
        </p:txBody>
      </p:sp>
      <p:sp>
        <p:nvSpPr>
          <p:cNvPr id="158" name="5 a day">
            <a:hlinkClick r:id="rId4" action="ppaction://hlinksldjump"/>
          </p:cNvPr>
          <p:cNvSpPr txBox="1"/>
          <p:nvPr/>
        </p:nvSpPr>
        <p:spPr>
          <a:xfrm>
            <a:off x="1075908" y="11810100"/>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5 a day </a:t>
            </a:r>
          </a:p>
        </p:txBody>
      </p:sp>
      <p:sp>
        <p:nvSpPr>
          <p:cNvPr id="159" name="The Big 5 Ideas">
            <a:hlinkClick r:id="rId5" action="ppaction://hlinksldjump"/>
          </p:cNvPr>
          <p:cNvSpPr txBox="1"/>
          <p:nvPr/>
        </p:nvSpPr>
        <p:spPr>
          <a:xfrm>
            <a:off x="1075908" y="10430974"/>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The Big 5 Ideas</a:t>
            </a:r>
          </a:p>
        </p:txBody>
      </p:sp>
      <p:sp>
        <p:nvSpPr>
          <p:cNvPr id="160" name="Vocabulary">
            <a:hlinkClick r:id="rId6" action="ppaction://hlinksldjump"/>
          </p:cNvPr>
          <p:cNvSpPr txBox="1"/>
          <p:nvPr/>
        </p:nvSpPr>
        <p:spPr>
          <a:xfrm>
            <a:off x="1075908" y="9051848"/>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Vocabulary</a:t>
            </a:r>
          </a:p>
        </p:txBody>
      </p:sp>
      <p:sp>
        <p:nvSpPr>
          <p:cNvPr id="161" name="Resources &amp; Websites">
            <a:hlinkClick r:id="rId7" action="ppaction://hlinksldjump"/>
          </p:cNvPr>
          <p:cNvSpPr txBox="1"/>
          <p:nvPr/>
        </p:nvSpPr>
        <p:spPr>
          <a:xfrm>
            <a:off x="13280079" y="11810100"/>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Resources &amp; Websites</a:t>
            </a:r>
          </a:p>
        </p:txBody>
      </p:sp>
      <p:sp>
        <p:nvSpPr>
          <p:cNvPr id="162" name="S Plan and Interweaving">
            <a:hlinkClick r:id="rId8" action="ppaction://hlinksldjump"/>
          </p:cNvPr>
          <p:cNvSpPr txBox="1"/>
          <p:nvPr/>
        </p:nvSpPr>
        <p:spPr>
          <a:xfrm>
            <a:off x="13280079" y="9051848"/>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S Plan and Interweaving</a:t>
            </a:r>
          </a:p>
        </p:txBody>
      </p:sp>
      <p:sp>
        <p:nvSpPr>
          <p:cNvPr id="163" name="Calculation &amp; CPA Policy">
            <a:hlinkClick r:id="rId9"/>
          </p:cNvPr>
          <p:cNvSpPr txBox="1"/>
          <p:nvPr/>
        </p:nvSpPr>
        <p:spPr>
          <a:xfrm>
            <a:off x="13280079" y="7574773"/>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Calculation &amp; CPA Policy</a:t>
            </a:r>
          </a:p>
        </p:txBody>
      </p:sp>
      <p:sp>
        <p:nvSpPr>
          <p:cNvPr id="164" name="Working Walls"/>
          <p:cNvSpPr txBox="1"/>
          <p:nvPr/>
        </p:nvSpPr>
        <p:spPr>
          <a:xfrm>
            <a:off x="13280079" y="10430974"/>
            <a:ext cx="9907437"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Working Walls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visiting previous learning and preparing for new content"/>
          <p:cNvSpPr txBox="1"/>
          <p:nvPr/>
        </p:nvSpPr>
        <p:spPr>
          <a:xfrm>
            <a:off x="3873182" y="223809"/>
            <a:ext cx="16637636"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Revisiting previous learning and preparing for new content</a:t>
            </a:r>
          </a:p>
        </p:txBody>
      </p:sp>
      <p:sp>
        <p:nvSpPr>
          <p:cNvPr id="284" name="Year 1"/>
          <p:cNvSpPr txBox="1"/>
          <p:nvPr/>
        </p:nvSpPr>
        <p:spPr>
          <a:xfrm>
            <a:off x="3142076" y="1590158"/>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1</a:t>
            </a:r>
          </a:p>
        </p:txBody>
      </p:sp>
      <p:sp>
        <p:nvSpPr>
          <p:cNvPr id="285" name="Year 3"/>
          <p:cNvSpPr txBox="1"/>
          <p:nvPr/>
        </p:nvSpPr>
        <p:spPr>
          <a:xfrm>
            <a:off x="11282697" y="1590158"/>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3</a:t>
            </a:r>
          </a:p>
        </p:txBody>
      </p:sp>
      <p:sp>
        <p:nvSpPr>
          <p:cNvPr id="286" name="Arrow">
            <a:hlinkClick r:id="rId2" action="ppaction://hlinksldjump"/>
          </p:cNvPr>
          <p:cNvSpPr/>
          <p:nvPr/>
        </p:nvSpPr>
        <p:spPr>
          <a:xfrm>
            <a:off x="189823" y="11774320"/>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87" name="IMG_0001.jpeg" descr="IMG_0001.jpeg"/>
          <p:cNvPicPr>
            <a:picLocks noChangeAspect="1"/>
          </p:cNvPicPr>
          <p:nvPr/>
        </p:nvPicPr>
        <p:blipFill>
          <a:blip r:embed="rId3">
            <a:extLst/>
          </a:blip>
          <a:stretch>
            <a:fillRect/>
          </a:stretch>
        </p:blipFill>
        <p:spPr>
          <a:xfrm>
            <a:off x="1289919" y="3876045"/>
            <a:ext cx="5582645" cy="4840541"/>
          </a:xfrm>
          <a:prstGeom prst="rect">
            <a:avLst/>
          </a:prstGeom>
          <a:ln w="12700">
            <a:miter lim="400000"/>
          </a:ln>
        </p:spPr>
      </p:pic>
      <p:sp>
        <p:nvSpPr>
          <p:cNvPr id="288" name="Revisiting from previous unit"/>
          <p:cNvSpPr txBox="1"/>
          <p:nvPr/>
        </p:nvSpPr>
        <p:spPr>
          <a:xfrm>
            <a:off x="879852" y="2712921"/>
            <a:ext cx="9955787"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lvl1pPr>
          </a:lstStyle>
          <a:p>
            <a:r>
              <a:t>Revisiting from previous unit</a:t>
            </a:r>
          </a:p>
        </p:txBody>
      </p:sp>
      <p:pic>
        <p:nvPicPr>
          <p:cNvPr id="289" name="IMG_1443.jpeg" descr="IMG_1443.jpeg"/>
          <p:cNvPicPr>
            <a:picLocks noChangeAspect="1"/>
          </p:cNvPicPr>
          <p:nvPr/>
        </p:nvPicPr>
        <p:blipFill>
          <a:blip r:embed="rId4">
            <a:extLst/>
          </a:blip>
          <a:stretch>
            <a:fillRect/>
          </a:stretch>
        </p:blipFill>
        <p:spPr>
          <a:xfrm>
            <a:off x="9489988" y="3930135"/>
            <a:ext cx="6699743" cy="3372057"/>
          </a:xfrm>
          <a:prstGeom prst="rect">
            <a:avLst/>
          </a:prstGeom>
          <a:ln w="12700">
            <a:miter lim="400000"/>
          </a:ln>
        </p:spPr>
      </p:pic>
      <p:sp>
        <p:nvSpPr>
          <p:cNvPr id="290" name="Revisiting from previous week"/>
          <p:cNvSpPr txBox="1"/>
          <p:nvPr/>
        </p:nvSpPr>
        <p:spPr>
          <a:xfrm>
            <a:off x="8731458" y="2712921"/>
            <a:ext cx="6980809"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lvl1pPr>
          </a:lstStyle>
          <a:p>
            <a:r>
              <a:t>Revisiting from previous week</a:t>
            </a:r>
          </a:p>
        </p:txBody>
      </p:sp>
      <p:pic>
        <p:nvPicPr>
          <p:cNvPr id="291" name="IMG_0493.jpeg" descr="IMG_0493.jpeg"/>
          <p:cNvPicPr>
            <a:picLocks noChangeAspect="1"/>
          </p:cNvPicPr>
          <p:nvPr/>
        </p:nvPicPr>
        <p:blipFill>
          <a:blip r:embed="rId5">
            <a:extLst/>
          </a:blip>
          <a:stretch>
            <a:fillRect/>
          </a:stretch>
        </p:blipFill>
        <p:spPr>
          <a:xfrm>
            <a:off x="17590464" y="3596291"/>
            <a:ext cx="6399211" cy="4998629"/>
          </a:xfrm>
          <a:prstGeom prst="rect">
            <a:avLst/>
          </a:prstGeom>
          <a:ln w="12700">
            <a:miter lim="400000"/>
          </a:ln>
        </p:spPr>
      </p:pic>
      <p:sp>
        <p:nvSpPr>
          <p:cNvPr id="292" name="Revisiting from previous year"/>
          <p:cNvSpPr txBox="1"/>
          <p:nvPr/>
        </p:nvSpPr>
        <p:spPr>
          <a:xfrm>
            <a:off x="16961104" y="2712921"/>
            <a:ext cx="6980809"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lvl1pPr>
          </a:lstStyle>
          <a:p>
            <a:r>
              <a:t>Revisiting from previous year</a:t>
            </a:r>
          </a:p>
        </p:txBody>
      </p:sp>
      <p:pic>
        <p:nvPicPr>
          <p:cNvPr id="293" name="IMG_1445.jpeg" descr="IMG_1445.jpeg"/>
          <p:cNvPicPr>
            <a:picLocks noChangeAspect="1"/>
          </p:cNvPicPr>
          <p:nvPr/>
        </p:nvPicPr>
        <p:blipFill>
          <a:blip r:embed="rId6">
            <a:extLst/>
          </a:blip>
          <a:stretch>
            <a:fillRect/>
          </a:stretch>
        </p:blipFill>
        <p:spPr>
          <a:xfrm>
            <a:off x="9018192" y="8525605"/>
            <a:ext cx="7643335" cy="343504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Exploration of pictorial representations"/>
          <p:cNvSpPr txBox="1"/>
          <p:nvPr/>
        </p:nvSpPr>
        <p:spPr>
          <a:xfrm>
            <a:off x="6666547" y="467216"/>
            <a:ext cx="11050906"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Exploration of pictorial representations</a:t>
            </a:r>
          </a:p>
        </p:txBody>
      </p:sp>
      <p:sp>
        <p:nvSpPr>
          <p:cNvPr id="296" name="Arrow">
            <a:hlinkClick r:id="rId2" action="ppaction://hlinksldjump"/>
          </p:cNvPr>
          <p:cNvSpPr/>
          <p:nvPr/>
        </p:nvSpPr>
        <p:spPr>
          <a:xfrm>
            <a:off x="189823" y="11774320"/>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7" name="IMG_0456.jpeg" descr="IMG_0456.jpeg"/>
          <p:cNvPicPr>
            <a:picLocks noChangeAspect="1"/>
          </p:cNvPicPr>
          <p:nvPr/>
        </p:nvPicPr>
        <p:blipFill>
          <a:blip r:embed="rId3">
            <a:extLst/>
          </a:blip>
          <a:stretch>
            <a:fillRect/>
          </a:stretch>
        </p:blipFill>
        <p:spPr>
          <a:xfrm>
            <a:off x="1112974" y="4944805"/>
            <a:ext cx="12909459" cy="2930199"/>
          </a:xfrm>
          <a:prstGeom prst="rect">
            <a:avLst/>
          </a:prstGeom>
          <a:ln w="12700">
            <a:miter lim="400000"/>
          </a:ln>
        </p:spPr>
      </p:pic>
      <p:pic>
        <p:nvPicPr>
          <p:cNvPr id="298" name="IMG_0003.jpeg" descr="IMG_0003.jpeg"/>
          <p:cNvPicPr>
            <a:picLocks noChangeAspect="1"/>
          </p:cNvPicPr>
          <p:nvPr/>
        </p:nvPicPr>
        <p:blipFill>
          <a:blip r:embed="rId4">
            <a:extLst/>
          </a:blip>
          <a:stretch>
            <a:fillRect/>
          </a:stretch>
        </p:blipFill>
        <p:spPr>
          <a:xfrm>
            <a:off x="1224467" y="1790736"/>
            <a:ext cx="17445554" cy="2614219"/>
          </a:xfrm>
          <a:prstGeom prst="rect">
            <a:avLst/>
          </a:prstGeom>
          <a:ln w="12700">
            <a:miter lim="400000"/>
          </a:ln>
        </p:spPr>
      </p:pic>
      <p:pic>
        <p:nvPicPr>
          <p:cNvPr id="299" name="IMG_1441.jpeg" descr="IMG_1441.jpeg"/>
          <p:cNvPicPr>
            <a:picLocks noChangeAspect="1"/>
          </p:cNvPicPr>
          <p:nvPr/>
        </p:nvPicPr>
        <p:blipFill>
          <a:blip r:embed="rId5">
            <a:extLst/>
          </a:blip>
          <a:stretch>
            <a:fillRect/>
          </a:stretch>
        </p:blipFill>
        <p:spPr>
          <a:xfrm>
            <a:off x="14569216" y="5818216"/>
            <a:ext cx="9309101" cy="3594101"/>
          </a:xfrm>
          <a:prstGeom prst="rect">
            <a:avLst/>
          </a:prstGeom>
          <a:ln w="12700">
            <a:miter lim="400000"/>
          </a:ln>
        </p:spPr>
      </p:pic>
      <p:graphicFrame>
        <p:nvGraphicFramePr>
          <p:cNvPr id="300" name="Table"/>
          <p:cNvGraphicFramePr/>
          <p:nvPr/>
        </p:nvGraphicFramePr>
        <p:xfrm>
          <a:off x="1469469" y="8414853"/>
          <a:ext cx="9585688" cy="3208254"/>
        </p:xfrm>
        <a:graphic>
          <a:graphicData uri="http://schemas.openxmlformats.org/drawingml/2006/table">
            <a:tbl>
              <a:tblPr>
                <a:tableStyleId>{4C3C2611-4C71-4FC5-86AE-919BDF0F9419}</a:tableStyleId>
              </a:tblPr>
              <a:tblGrid>
                <a:gridCol w="1369384">
                  <a:extLst>
                    <a:ext uri="{9D8B030D-6E8A-4147-A177-3AD203B41FA5}">
                      <a16:colId xmlns:a16="http://schemas.microsoft.com/office/drawing/2014/main" val="20000"/>
                    </a:ext>
                  </a:extLst>
                </a:gridCol>
                <a:gridCol w="1369384">
                  <a:extLst>
                    <a:ext uri="{9D8B030D-6E8A-4147-A177-3AD203B41FA5}">
                      <a16:colId xmlns:a16="http://schemas.microsoft.com/office/drawing/2014/main" val="20001"/>
                    </a:ext>
                  </a:extLst>
                </a:gridCol>
                <a:gridCol w="1369384">
                  <a:extLst>
                    <a:ext uri="{9D8B030D-6E8A-4147-A177-3AD203B41FA5}">
                      <a16:colId xmlns:a16="http://schemas.microsoft.com/office/drawing/2014/main" val="20002"/>
                    </a:ext>
                  </a:extLst>
                </a:gridCol>
                <a:gridCol w="1369384">
                  <a:extLst>
                    <a:ext uri="{9D8B030D-6E8A-4147-A177-3AD203B41FA5}">
                      <a16:colId xmlns:a16="http://schemas.microsoft.com/office/drawing/2014/main" val="20003"/>
                    </a:ext>
                  </a:extLst>
                </a:gridCol>
                <a:gridCol w="1369384">
                  <a:extLst>
                    <a:ext uri="{9D8B030D-6E8A-4147-A177-3AD203B41FA5}">
                      <a16:colId xmlns:a16="http://schemas.microsoft.com/office/drawing/2014/main" val="20004"/>
                    </a:ext>
                  </a:extLst>
                </a:gridCol>
                <a:gridCol w="1369384">
                  <a:extLst>
                    <a:ext uri="{9D8B030D-6E8A-4147-A177-3AD203B41FA5}">
                      <a16:colId xmlns:a16="http://schemas.microsoft.com/office/drawing/2014/main" val="20005"/>
                    </a:ext>
                  </a:extLst>
                </a:gridCol>
                <a:gridCol w="1369384">
                  <a:extLst>
                    <a:ext uri="{9D8B030D-6E8A-4147-A177-3AD203B41FA5}">
                      <a16:colId xmlns:a16="http://schemas.microsoft.com/office/drawing/2014/main" val="20006"/>
                    </a:ext>
                  </a:extLst>
                </a:gridCol>
              </a:tblGrid>
              <a:tr h="1604127">
                <a:tc gridSpan="7">
                  <a:txBody>
                    <a:bodyPr/>
                    <a:lstStyle/>
                    <a:p>
                      <a:pPr defTabSz="914400"/>
                      <a:r>
                        <a:rPr sz="5500"/>
                        <a:t>42</a:t>
                      </a:r>
                    </a:p>
                  </a:txBody>
                  <a:tcPr marL="50800" marR="50800" marT="50800" marB="5080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04127">
                <a:tc>
                  <a:txBody>
                    <a:bodyPr/>
                    <a:lstStyle/>
                    <a:p>
                      <a:pPr defTabSz="914400">
                        <a:defRPr sz="3200"/>
                      </a:pPr>
                      <a:endParaRPr/>
                    </a:p>
                  </a:txBody>
                  <a:tcPr marL="50800" marR="50800" marT="50800" marB="50800" anchor="ctr" horzOverflow="overflow">
                    <a:blipFill rotWithShape="1">
                      <a:blip r:embed="rId6"/>
                      <a:srcRect/>
                      <a:tile tx="0" ty="0" sx="100000" sy="100000" flip="none" algn="tl"/>
                    </a:blipFill>
                  </a:tcPr>
                </a:tc>
                <a:tc>
                  <a:txBody>
                    <a:bodyPr/>
                    <a:lstStyle/>
                    <a:p>
                      <a:pPr defTabSz="914400">
                        <a:defRPr sz="3200"/>
                      </a:pPr>
                      <a:endParaRPr/>
                    </a:p>
                  </a:txBody>
                  <a:tcPr marL="50800" marR="50800" marT="50800" marB="50800" anchor="ctr" horzOverflow="overflow">
                    <a:blipFill rotWithShape="1">
                      <a:blip r:embed="rId6"/>
                      <a:srcRect/>
                      <a:tile tx="0" ty="0" sx="100000" sy="100000" flip="none" algn="tl"/>
                    </a:blipFill>
                  </a:tcPr>
                </a:tc>
                <a:tc>
                  <a:txBody>
                    <a:bodyPr/>
                    <a:lstStyle/>
                    <a:p>
                      <a:pPr defTabSz="914400">
                        <a:defRPr sz="3200"/>
                      </a:pPr>
                      <a:endParaRPr/>
                    </a:p>
                  </a:txBody>
                  <a:tcPr marL="50800" marR="50800" marT="50800" marB="50800" anchor="ctr" horzOverflow="overflow"/>
                </a:tc>
                <a:tc>
                  <a:txBody>
                    <a:bodyPr/>
                    <a:lstStyle/>
                    <a:p>
                      <a:pPr defTabSz="914400">
                        <a:defRPr sz="3200"/>
                      </a:pPr>
                      <a:endParaRPr/>
                    </a:p>
                  </a:txBody>
                  <a:tcPr marL="50800" marR="50800" marT="50800" marB="50800" anchor="ctr" horzOverflow="overflow"/>
                </a:tc>
                <a:tc>
                  <a:txBody>
                    <a:bodyPr/>
                    <a:lstStyle/>
                    <a:p>
                      <a:pPr defTabSz="914400">
                        <a:defRPr sz="3200"/>
                      </a:pPr>
                      <a:endParaRPr/>
                    </a:p>
                  </a:txBody>
                  <a:tcPr marL="50800" marR="50800" marT="50800" marB="50800" anchor="ctr" horzOverflow="overflow"/>
                </a:tc>
                <a:tc>
                  <a:txBody>
                    <a:bodyPr/>
                    <a:lstStyle/>
                    <a:p>
                      <a:pPr defTabSz="914400">
                        <a:defRPr sz="3200"/>
                      </a:pPr>
                      <a:endParaRPr/>
                    </a:p>
                  </a:txBody>
                  <a:tcPr marL="50800" marR="50800" marT="50800" marB="50800" anchor="ctr" horzOverflow="overflow"/>
                </a:tc>
                <a:tc>
                  <a:txBody>
                    <a:bodyPr/>
                    <a:lstStyle/>
                    <a:p>
                      <a:pPr defTabSz="914400">
                        <a:defRPr sz="3200"/>
                      </a:pPr>
                      <a:endParaRPr/>
                    </a:p>
                  </a:txBody>
                  <a:tcPr marL="50800" marR="50800" marT="50800" marB="50800" anchor="ctr" horzOverflow="overflow"/>
                </a:tc>
                <a:extLst>
                  <a:ext uri="{0D108BD9-81ED-4DB2-BD59-A6C34878D82A}">
                    <a16:rowId xmlns:a16="http://schemas.microsoft.com/office/drawing/2014/main" val="10001"/>
                  </a:ext>
                </a:extLst>
              </a:tr>
            </a:tbl>
          </a:graphicData>
        </a:graphic>
      </p:graphicFrame>
      <p:sp>
        <p:nvSpPr>
          <p:cNvPr id="301" name="Find 2 of 42…"/>
          <p:cNvSpPr txBox="1"/>
          <p:nvPr/>
        </p:nvSpPr>
        <p:spPr>
          <a:xfrm>
            <a:off x="11230326" y="9683978"/>
            <a:ext cx="5155255" cy="1758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5500"/>
            </a:pPr>
            <a:r>
              <a:t>Find </a:t>
            </a:r>
            <a:r>
              <a:rPr u="sng"/>
              <a:t>2</a:t>
            </a:r>
            <a:r>
              <a:t> of 42</a:t>
            </a:r>
          </a:p>
          <a:p>
            <a:pPr algn="l">
              <a:defRPr sz="5500"/>
            </a:pPr>
            <a:r>
              <a:t>        7</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Variation used to reduce cognitive load"/>
          <p:cNvSpPr txBox="1"/>
          <p:nvPr/>
        </p:nvSpPr>
        <p:spPr>
          <a:xfrm>
            <a:off x="6324917" y="413126"/>
            <a:ext cx="11134726"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Variation used to reduce cognitive load</a:t>
            </a:r>
          </a:p>
        </p:txBody>
      </p:sp>
      <p:sp>
        <p:nvSpPr>
          <p:cNvPr id="304" name="Arrow">
            <a:hlinkClick r:id="rId2" action="ppaction://hlinksldjump"/>
          </p:cNvPr>
          <p:cNvSpPr/>
          <p:nvPr/>
        </p:nvSpPr>
        <p:spPr>
          <a:xfrm>
            <a:off x="189823" y="11774320"/>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05" name="IMG_0460.jpeg" descr="IMG_0460.jpeg"/>
          <p:cNvPicPr>
            <a:picLocks noChangeAspect="1"/>
          </p:cNvPicPr>
          <p:nvPr/>
        </p:nvPicPr>
        <p:blipFill>
          <a:blip r:embed="rId3">
            <a:extLst/>
          </a:blip>
          <a:stretch>
            <a:fillRect/>
          </a:stretch>
        </p:blipFill>
        <p:spPr>
          <a:xfrm>
            <a:off x="857154" y="1985324"/>
            <a:ext cx="8140956" cy="8013754"/>
          </a:xfrm>
          <a:prstGeom prst="rect">
            <a:avLst/>
          </a:prstGeom>
          <a:ln w="12700">
            <a:miter lim="400000"/>
          </a:ln>
        </p:spPr>
      </p:pic>
      <p:grpSp>
        <p:nvGrpSpPr>
          <p:cNvPr id="308" name="Group"/>
          <p:cNvGrpSpPr/>
          <p:nvPr/>
        </p:nvGrpSpPr>
        <p:grpSpPr>
          <a:xfrm>
            <a:off x="12882399" y="1778097"/>
            <a:ext cx="10867020" cy="2826442"/>
            <a:chOff x="0" y="0"/>
            <a:chExt cx="10867018" cy="2826440"/>
          </a:xfrm>
        </p:grpSpPr>
        <p:pic>
          <p:nvPicPr>
            <p:cNvPr id="306" name="IMG_0490.jpeg" descr="IMG_0490.jpeg"/>
            <p:cNvPicPr>
              <a:picLocks noChangeAspect="1"/>
            </p:cNvPicPr>
            <p:nvPr/>
          </p:nvPicPr>
          <p:blipFill>
            <a:blip r:embed="rId4">
              <a:extLst/>
            </a:blip>
            <a:srcRect l="8190" b="49143"/>
            <a:stretch>
              <a:fillRect/>
            </a:stretch>
          </p:blipFill>
          <p:spPr>
            <a:xfrm>
              <a:off x="103163" y="0"/>
              <a:ext cx="9741917" cy="1349101"/>
            </a:xfrm>
            <a:prstGeom prst="rect">
              <a:avLst/>
            </a:prstGeom>
            <a:ln w="12700" cap="flat">
              <a:noFill/>
              <a:miter lim="400000"/>
            </a:ln>
            <a:effectLst/>
          </p:spPr>
        </p:pic>
        <p:pic>
          <p:nvPicPr>
            <p:cNvPr id="307" name="IMG_0490.jpeg" descr="IMG_0490.jpeg"/>
            <p:cNvPicPr>
              <a:picLocks noChangeAspect="1"/>
            </p:cNvPicPr>
            <p:nvPr/>
          </p:nvPicPr>
          <p:blipFill>
            <a:blip r:embed="rId4">
              <a:extLst/>
            </a:blip>
            <a:srcRect t="60405"/>
            <a:stretch>
              <a:fillRect/>
            </a:stretch>
          </p:blipFill>
          <p:spPr>
            <a:xfrm>
              <a:off x="0" y="1750753"/>
              <a:ext cx="10867019" cy="1075688"/>
            </a:xfrm>
            <a:prstGeom prst="rect">
              <a:avLst/>
            </a:prstGeom>
            <a:ln w="12700" cap="flat">
              <a:noFill/>
              <a:miter lim="400000"/>
            </a:ln>
            <a:effectLst/>
          </p:spPr>
        </p:pic>
      </p:grpSp>
      <p:pic>
        <p:nvPicPr>
          <p:cNvPr id="309" name="IMG_0491.jpeg" descr="IMG_0491.jpeg"/>
          <p:cNvPicPr>
            <a:picLocks noChangeAspect="1"/>
          </p:cNvPicPr>
          <p:nvPr/>
        </p:nvPicPr>
        <p:blipFill>
          <a:blip r:embed="rId5">
            <a:extLst/>
          </a:blip>
          <a:stretch>
            <a:fillRect/>
          </a:stretch>
        </p:blipFill>
        <p:spPr>
          <a:xfrm>
            <a:off x="12704647" y="8941230"/>
            <a:ext cx="10900444" cy="405149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Year 1"/>
          <p:cNvSpPr txBox="1"/>
          <p:nvPr/>
        </p:nvSpPr>
        <p:spPr>
          <a:xfrm>
            <a:off x="3142076" y="1346750"/>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1</a:t>
            </a:r>
          </a:p>
        </p:txBody>
      </p:sp>
      <p:sp>
        <p:nvSpPr>
          <p:cNvPr id="312" name="Year 3"/>
          <p:cNvSpPr txBox="1"/>
          <p:nvPr/>
        </p:nvSpPr>
        <p:spPr>
          <a:xfrm>
            <a:off x="11282697" y="1346750"/>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3</a:t>
            </a:r>
          </a:p>
        </p:txBody>
      </p:sp>
      <p:sp>
        <p:nvSpPr>
          <p:cNvPr id="313" name="Year 6"/>
          <p:cNvSpPr txBox="1"/>
          <p:nvPr/>
        </p:nvSpPr>
        <p:spPr>
          <a:xfrm>
            <a:off x="19363593" y="1346750"/>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6</a:t>
            </a:r>
          </a:p>
        </p:txBody>
      </p:sp>
      <p:sp>
        <p:nvSpPr>
          <p:cNvPr id="314" name="Pre-teaching a new concept"/>
          <p:cNvSpPr txBox="1"/>
          <p:nvPr/>
        </p:nvSpPr>
        <p:spPr>
          <a:xfrm>
            <a:off x="8047990" y="223809"/>
            <a:ext cx="828802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Pre-teaching a new concept </a:t>
            </a:r>
          </a:p>
        </p:txBody>
      </p:sp>
      <p:sp>
        <p:nvSpPr>
          <p:cNvPr id="315" name="Arrow">
            <a:hlinkClick r:id="rId2" action="ppaction://hlinksldjump"/>
          </p:cNvPr>
          <p:cNvSpPr/>
          <p:nvPr/>
        </p:nvSpPr>
        <p:spPr>
          <a:xfrm>
            <a:off x="189823" y="11774320"/>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16" name="IMG_0004.jpeg" descr="IMG_0004.jpeg"/>
          <p:cNvPicPr>
            <a:picLocks noChangeAspect="1"/>
          </p:cNvPicPr>
          <p:nvPr/>
        </p:nvPicPr>
        <p:blipFill>
          <a:blip r:embed="rId3">
            <a:extLst/>
          </a:blip>
          <a:stretch>
            <a:fillRect/>
          </a:stretch>
        </p:blipFill>
        <p:spPr>
          <a:xfrm>
            <a:off x="1047045" y="1416998"/>
            <a:ext cx="6744890" cy="7761812"/>
          </a:xfrm>
          <a:prstGeom prst="rect">
            <a:avLst/>
          </a:prstGeom>
          <a:ln w="12700">
            <a:miter lim="400000"/>
          </a:ln>
        </p:spPr>
      </p:pic>
      <p:sp>
        <p:nvSpPr>
          <p:cNvPr id="317" name="Year 1 have been exploring half in preparation for future teaching on fractions."/>
          <p:cNvSpPr txBox="1"/>
          <p:nvPr/>
        </p:nvSpPr>
        <p:spPr>
          <a:xfrm>
            <a:off x="8047990" y="1460396"/>
            <a:ext cx="7965390" cy="3434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500">
                <a:solidFill>
                  <a:srgbClr val="000000"/>
                </a:solidFill>
              </a:defRPr>
            </a:lvl1pPr>
          </a:lstStyle>
          <a:p>
            <a:r>
              <a:t>Year 1 have been exploring half in preparation for future teaching on fractions.</a:t>
            </a:r>
          </a:p>
        </p:txBody>
      </p:sp>
      <p:pic>
        <p:nvPicPr>
          <p:cNvPr id="318" name="IMG_0387.jpeg" descr="IMG_0387.jpeg"/>
          <p:cNvPicPr>
            <a:picLocks noChangeAspect="1"/>
          </p:cNvPicPr>
          <p:nvPr/>
        </p:nvPicPr>
        <p:blipFill>
          <a:blip r:embed="rId4">
            <a:extLst/>
          </a:blip>
          <a:srcRect l="16515" t="35696" r="9883" b="37842"/>
          <a:stretch>
            <a:fillRect/>
          </a:stretch>
        </p:blipFill>
        <p:spPr>
          <a:xfrm>
            <a:off x="15935184" y="4814054"/>
            <a:ext cx="7653470" cy="3668691"/>
          </a:xfrm>
          <a:prstGeom prst="rect">
            <a:avLst/>
          </a:prstGeom>
          <a:ln w="12700">
            <a:miter lim="400000"/>
          </a:ln>
        </p:spPr>
      </p:pic>
      <p:sp>
        <p:nvSpPr>
          <p:cNvPr id="319" name="Year 6 found out that the interior angles of a triangle total 180 degrees and also refreshed types of triangles."/>
          <p:cNvSpPr txBox="1"/>
          <p:nvPr/>
        </p:nvSpPr>
        <p:spPr>
          <a:xfrm>
            <a:off x="15974110" y="8555256"/>
            <a:ext cx="7965390" cy="5111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500">
                <a:solidFill>
                  <a:srgbClr val="000000"/>
                </a:solidFill>
              </a:defRPr>
            </a:lvl1pPr>
          </a:lstStyle>
          <a:p>
            <a:r>
              <a:t>Year 6 found out that the interior angles of a triangle total 180 degrees and also refreshed types of triangles.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Year 1"/>
          <p:cNvSpPr txBox="1"/>
          <p:nvPr/>
        </p:nvSpPr>
        <p:spPr>
          <a:xfrm>
            <a:off x="3142076" y="1427886"/>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1</a:t>
            </a:r>
          </a:p>
        </p:txBody>
      </p:sp>
      <p:sp>
        <p:nvSpPr>
          <p:cNvPr id="322" name="Year 3"/>
          <p:cNvSpPr txBox="1"/>
          <p:nvPr/>
        </p:nvSpPr>
        <p:spPr>
          <a:xfrm>
            <a:off x="11282697" y="1427886"/>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3</a:t>
            </a:r>
          </a:p>
        </p:txBody>
      </p:sp>
      <p:sp>
        <p:nvSpPr>
          <p:cNvPr id="323" name="Year 6"/>
          <p:cNvSpPr txBox="1"/>
          <p:nvPr/>
        </p:nvSpPr>
        <p:spPr>
          <a:xfrm>
            <a:off x="19363593" y="1427886"/>
            <a:ext cx="1878331"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Year 6</a:t>
            </a:r>
          </a:p>
        </p:txBody>
      </p:sp>
      <p:sp>
        <p:nvSpPr>
          <p:cNvPr id="324" name="Interweaving"/>
          <p:cNvSpPr txBox="1"/>
          <p:nvPr/>
        </p:nvSpPr>
        <p:spPr>
          <a:xfrm>
            <a:off x="10330180" y="212653"/>
            <a:ext cx="3723641" cy="845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Interweaving</a:t>
            </a:r>
          </a:p>
        </p:txBody>
      </p:sp>
      <p:sp>
        <p:nvSpPr>
          <p:cNvPr id="325" name="Arrow">
            <a:hlinkClick r:id="rId2" action="ppaction://hlinksldjump"/>
          </p:cNvPr>
          <p:cNvSpPr/>
          <p:nvPr/>
        </p:nvSpPr>
        <p:spPr>
          <a:xfrm>
            <a:off x="189823" y="11774320"/>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26" name="IMG_0002.jpeg" descr="IMG_0002.jpeg"/>
          <p:cNvPicPr>
            <a:picLocks noChangeAspect="1"/>
          </p:cNvPicPr>
          <p:nvPr/>
        </p:nvPicPr>
        <p:blipFill>
          <a:blip r:embed="rId3">
            <a:extLst/>
          </a:blip>
          <a:stretch>
            <a:fillRect/>
          </a:stretch>
        </p:blipFill>
        <p:spPr>
          <a:xfrm>
            <a:off x="1092661" y="1441237"/>
            <a:ext cx="9004301" cy="5219701"/>
          </a:xfrm>
          <a:prstGeom prst="rect">
            <a:avLst/>
          </a:prstGeom>
          <a:ln w="12700">
            <a:miter lim="400000"/>
          </a:ln>
        </p:spPr>
      </p:pic>
      <p:pic>
        <p:nvPicPr>
          <p:cNvPr id="327" name="IMG_1442.jpeg" descr="IMG_1442.jpeg"/>
          <p:cNvPicPr>
            <a:picLocks noChangeAspect="1"/>
          </p:cNvPicPr>
          <p:nvPr/>
        </p:nvPicPr>
        <p:blipFill>
          <a:blip r:embed="rId4">
            <a:extLst/>
          </a:blip>
          <a:stretch>
            <a:fillRect/>
          </a:stretch>
        </p:blipFill>
        <p:spPr>
          <a:xfrm>
            <a:off x="16788812" y="1158548"/>
            <a:ext cx="6310337" cy="6134509"/>
          </a:xfrm>
          <a:prstGeom prst="rect">
            <a:avLst/>
          </a:prstGeom>
          <a:ln w="12700">
            <a:miter lim="400000"/>
          </a:ln>
        </p:spPr>
      </p:pic>
      <p:pic>
        <p:nvPicPr>
          <p:cNvPr id="328" name="IMG_0494.jpeg" descr="IMG_0494.jpeg"/>
          <p:cNvPicPr>
            <a:picLocks noChangeAspect="1"/>
          </p:cNvPicPr>
          <p:nvPr/>
        </p:nvPicPr>
        <p:blipFill>
          <a:blip r:embed="rId5">
            <a:extLst/>
          </a:blip>
          <a:stretch>
            <a:fillRect/>
          </a:stretch>
        </p:blipFill>
        <p:spPr>
          <a:xfrm>
            <a:off x="1558174" y="7395290"/>
            <a:ext cx="8506000" cy="4683079"/>
          </a:xfrm>
          <a:prstGeom prst="rect">
            <a:avLst/>
          </a:prstGeom>
          <a:ln w="12700">
            <a:miter lim="400000"/>
          </a:ln>
        </p:spPr>
      </p:pic>
      <p:sp>
        <p:nvSpPr>
          <p:cNvPr id="329" name="Your S Plans will support interweaving in your 5 a day."/>
          <p:cNvSpPr txBox="1"/>
          <p:nvPr/>
        </p:nvSpPr>
        <p:spPr>
          <a:xfrm>
            <a:off x="3316931" y="12453986"/>
            <a:ext cx="17809863" cy="920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500">
                <a:solidFill>
                  <a:srgbClr val="000000"/>
                </a:solidFill>
              </a:defRPr>
            </a:lvl1pPr>
          </a:lstStyle>
          <a:p>
            <a:r>
              <a:t>Your S Plans will support interweaving in your 5 a day.</a:t>
            </a:r>
          </a:p>
        </p:txBody>
      </p:sp>
      <p:pic>
        <p:nvPicPr>
          <p:cNvPr id="330" name="Image" descr="Image"/>
          <p:cNvPicPr>
            <a:picLocks noChangeAspect="1"/>
          </p:cNvPicPr>
          <p:nvPr/>
        </p:nvPicPr>
        <p:blipFill>
          <a:blip r:embed="rId6">
            <a:extLst/>
          </a:blip>
          <a:srcRect t="63803" r="59893" b="6490"/>
          <a:stretch>
            <a:fillRect/>
          </a:stretch>
        </p:blipFill>
        <p:spPr>
          <a:xfrm>
            <a:off x="17475741" y="7418707"/>
            <a:ext cx="4074818" cy="2908684"/>
          </a:xfrm>
          <a:prstGeom prst="rect">
            <a:avLst/>
          </a:prstGeom>
          <a:ln w="12700">
            <a:miter lim="400000"/>
          </a:ln>
        </p:spPr>
      </p:pic>
      <p:sp>
        <p:nvSpPr>
          <p:cNvPr id="331" name="How many vertices are there in 6 cubes?"/>
          <p:cNvSpPr txBox="1"/>
          <p:nvPr/>
        </p:nvSpPr>
        <p:spPr>
          <a:xfrm>
            <a:off x="14846096" y="10453055"/>
            <a:ext cx="17809863" cy="696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4000">
                <a:solidFill>
                  <a:srgbClr val="000000"/>
                </a:solidFill>
              </a:defRPr>
            </a:lvl1pPr>
          </a:lstStyle>
          <a:p>
            <a:r>
              <a:t>How many vertices are there in 6 cubes?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Group"/>
          <p:cNvGrpSpPr/>
          <p:nvPr/>
        </p:nvGrpSpPr>
        <p:grpSpPr>
          <a:xfrm>
            <a:off x="4673599" y="2556932"/>
            <a:ext cx="13342671" cy="10024536"/>
            <a:chOff x="0" y="0"/>
            <a:chExt cx="13342669" cy="10024534"/>
          </a:xfrm>
        </p:grpSpPr>
        <p:sp>
          <p:nvSpPr>
            <p:cNvPr id="376" name="Connection Line"/>
            <p:cNvSpPr/>
            <p:nvPr/>
          </p:nvSpPr>
          <p:spPr>
            <a:xfrm>
              <a:off x="0" y="0"/>
              <a:ext cx="13342670" cy="5384801"/>
            </a:xfrm>
            <a:custGeom>
              <a:avLst/>
              <a:gdLst/>
              <a:ahLst/>
              <a:cxnLst>
                <a:cxn ang="0">
                  <a:pos x="wd2" y="hd2"/>
                </a:cxn>
                <a:cxn ang="5400000">
                  <a:pos x="wd2" y="hd2"/>
                </a:cxn>
                <a:cxn ang="10800000">
                  <a:pos x="wd2" y="hd2"/>
                </a:cxn>
                <a:cxn ang="16200000">
                  <a:pos x="wd2" y="hd2"/>
                </a:cxn>
              </a:cxnLst>
              <a:rect l="0" t="0" r="r" b="b"/>
              <a:pathLst>
                <a:path w="16783" h="21600" extrusionOk="0">
                  <a:moveTo>
                    <a:pt x="10181" y="21600"/>
                  </a:moveTo>
                  <a:cubicBezTo>
                    <a:pt x="21600" y="11942"/>
                    <a:pt x="18206" y="4742"/>
                    <a:pt x="0" y="0"/>
                  </a:cubicBezTo>
                </a:path>
              </a:pathLst>
            </a:custGeom>
            <a:noFill/>
            <a:ln w="101600" cap="flat">
              <a:solidFill>
                <a:srgbClr val="D90B00">
                  <a:alpha val="25000"/>
                </a:srgbClr>
              </a:solidFill>
              <a:prstDash val="solid"/>
              <a:miter lim="400000"/>
            </a:ln>
            <a:effectLst/>
          </p:spPr>
          <p:txBody>
            <a:bodyPr/>
            <a:lstStyle/>
            <a:p>
              <a:endParaRPr/>
            </a:p>
          </p:txBody>
        </p:sp>
        <p:sp>
          <p:nvSpPr>
            <p:cNvPr id="377" name="Connection Line"/>
            <p:cNvSpPr/>
            <p:nvPr/>
          </p:nvSpPr>
          <p:spPr>
            <a:xfrm>
              <a:off x="601598" y="5401734"/>
              <a:ext cx="12115336" cy="4622801"/>
            </a:xfrm>
            <a:custGeom>
              <a:avLst/>
              <a:gdLst/>
              <a:ahLst/>
              <a:cxnLst>
                <a:cxn ang="0">
                  <a:pos x="wd2" y="hd2"/>
                </a:cxn>
                <a:cxn ang="5400000">
                  <a:pos x="wd2" y="hd2"/>
                </a:cxn>
                <a:cxn ang="10800000">
                  <a:pos x="wd2" y="hd2"/>
                </a:cxn>
                <a:cxn ang="16200000">
                  <a:pos x="wd2" y="hd2"/>
                </a:cxn>
              </a:cxnLst>
              <a:rect l="0" t="0" r="r" b="b"/>
              <a:pathLst>
                <a:path w="16392" h="21600" extrusionOk="0">
                  <a:moveTo>
                    <a:pt x="16392" y="21600"/>
                  </a:moveTo>
                  <a:cubicBezTo>
                    <a:pt x="-3100" y="18787"/>
                    <a:pt x="-5208" y="11587"/>
                    <a:pt x="10069" y="0"/>
                  </a:cubicBezTo>
                </a:path>
              </a:pathLst>
            </a:custGeom>
            <a:noFill/>
            <a:ln w="101600" cap="flat">
              <a:solidFill>
                <a:srgbClr val="D91300">
                  <a:alpha val="26000"/>
                </a:srgbClr>
              </a:solidFill>
              <a:prstDash val="solid"/>
              <a:miter lim="400000"/>
              <a:headEnd type="triangle" w="med" len="med"/>
            </a:ln>
            <a:effectLst/>
          </p:spPr>
          <p:txBody>
            <a:bodyPr/>
            <a:lstStyle/>
            <a:p>
              <a:endParaRPr/>
            </a:p>
          </p:txBody>
        </p:sp>
      </p:grpSp>
      <p:sp>
        <p:nvSpPr>
          <p:cNvPr id="336" name="PLACE VALUE"/>
          <p:cNvSpPr txBox="1"/>
          <p:nvPr/>
        </p:nvSpPr>
        <p:spPr>
          <a:xfrm rot="360000">
            <a:off x="7110226" y="2427199"/>
            <a:ext cx="57023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PLACE VALUE</a:t>
            </a:r>
          </a:p>
        </p:txBody>
      </p:sp>
      <p:sp>
        <p:nvSpPr>
          <p:cNvPr id="337" name="NUMBER"/>
          <p:cNvSpPr txBox="1"/>
          <p:nvPr/>
        </p:nvSpPr>
        <p:spPr>
          <a:xfrm rot="882001">
            <a:off x="12687299" y="3465017"/>
            <a:ext cx="57023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NUMBER</a:t>
            </a:r>
          </a:p>
        </p:txBody>
      </p:sp>
      <p:sp>
        <p:nvSpPr>
          <p:cNvPr id="338" name="CALCULATION"/>
          <p:cNvSpPr txBox="1"/>
          <p:nvPr/>
        </p:nvSpPr>
        <p:spPr>
          <a:xfrm rot="9720000">
            <a:off x="13144499" y="7071817"/>
            <a:ext cx="57023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CALCULATION</a:t>
            </a:r>
          </a:p>
        </p:txBody>
      </p:sp>
      <p:sp>
        <p:nvSpPr>
          <p:cNvPr id="339" name="PLACE VALUE"/>
          <p:cNvSpPr txBox="1"/>
          <p:nvPr/>
        </p:nvSpPr>
        <p:spPr>
          <a:xfrm rot="9990000">
            <a:off x="7772399" y="8570417"/>
            <a:ext cx="57023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PLACE VALUE</a:t>
            </a:r>
          </a:p>
        </p:txBody>
      </p:sp>
      <p:sp>
        <p:nvSpPr>
          <p:cNvPr id="340" name="NUMBER"/>
          <p:cNvSpPr txBox="1"/>
          <p:nvPr/>
        </p:nvSpPr>
        <p:spPr>
          <a:xfrm rot="9336000">
            <a:off x="3505199" y="10107117"/>
            <a:ext cx="57023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NUMBER</a:t>
            </a:r>
          </a:p>
        </p:txBody>
      </p:sp>
      <p:sp>
        <p:nvSpPr>
          <p:cNvPr id="341" name="CALCULATION"/>
          <p:cNvSpPr txBox="1"/>
          <p:nvPr/>
        </p:nvSpPr>
        <p:spPr>
          <a:xfrm rot="300000">
            <a:off x="8978899" y="11605717"/>
            <a:ext cx="5702301"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CALCULATION</a:t>
            </a:r>
          </a:p>
        </p:txBody>
      </p:sp>
      <p:sp>
        <p:nvSpPr>
          <p:cNvPr id="342" name="Line"/>
          <p:cNvSpPr/>
          <p:nvPr/>
        </p:nvSpPr>
        <p:spPr>
          <a:xfrm flipV="1">
            <a:off x="7908257" y="3197073"/>
            <a:ext cx="1593178" cy="598394"/>
          </a:xfrm>
          <a:prstGeom prst="line">
            <a:avLst/>
          </a:prstGeom>
          <a:ln w="25400">
            <a:solidFill>
              <a:srgbClr val="000000"/>
            </a:solidFill>
            <a:miter lim="400000"/>
          </a:ln>
        </p:spPr>
        <p:txBody>
          <a:bodyPr lIns="50800" tIns="50800" rIns="50800" bIns="50800" anchor="ctr"/>
          <a:lstStyle/>
          <a:p>
            <a:endParaRPr/>
          </a:p>
        </p:txBody>
      </p:sp>
      <p:sp>
        <p:nvSpPr>
          <p:cNvPr id="343" name="Roman Numerals"/>
          <p:cNvSpPr txBox="1"/>
          <p:nvPr/>
        </p:nvSpPr>
        <p:spPr>
          <a:xfrm>
            <a:off x="6484061" y="3876344"/>
            <a:ext cx="1687678"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Roman Numerals</a:t>
            </a:r>
          </a:p>
        </p:txBody>
      </p:sp>
      <p:sp>
        <p:nvSpPr>
          <p:cNvPr id="344" name="Line"/>
          <p:cNvSpPr/>
          <p:nvPr/>
        </p:nvSpPr>
        <p:spPr>
          <a:xfrm flipV="1">
            <a:off x="10630371" y="1575796"/>
            <a:ext cx="1013049" cy="678487"/>
          </a:xfrm>
          <a:prstGeom prst="line">
            <a:avLst/>
          </a:prstGeom>
          <a:ln w="25400">
            <a:solidFill>
              <a:srgbClr val="000000"/>
            </a:solidFill>
            <a:miter lim="400000"/>
          </a:ln>
        </p:spPr>
        <p:txBody>
          <a:bodyPr lIns="50800" tIns="50800" rIns="50800" bIns="50800" anchor="ctr"/>
          <a:lstStyle/>
          <a:p>
            <a:endParaRPr/>
          </a:p>
        </p:txBody>
      </p:sp>
      <p:sp>
        <p:nvSpPr>
          <p:cNvPr id="345" name="Multiply and divide by 10, 100 1000"/>
          <p:cNvSpPr txBox="1"/>
          <p:nvPr/>
        </p:nvSpPr>
        <p:spPr>
          <a:xfrm>
            <a:off x="11728501" y="1285544"/>
            <a:ext cx="2184401" cy="55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Multiply and divide by 10, 100 1000</a:t>
            </a:r>
          </a:p>
        </p:txBody>
      </p:sp>
      <p:sp>
        <p:nvSpPr>
          <p:cNvPr id="346" name="Line"/>
          <p:cNvSpPr/>
          <p:nvPr/>
        </p:nvSpPr>
        <p:spPr>
          <a:xfrm flipV="1">
            <a:off x="15851109" y="2670656"/>
            <a:ext cx="1013049" cy="678488"/>
          </a:xfrm>
          <a:prstGeom prst="line">
            <a:avLst/>
          </a:prstGeom>
          <a:ln w="25400">
            <a:solidFill>
              <a:srgbClr val="000000"/>
            </a:solidFill>
            <a:miter lim="400000"/>
          </a:ln>
        </p:spPr>
        <p:txBody>
          <a:bodyPr lIns="50800" tIns="50800" rIns="50800" bIns="50800" anchor="ctr"/>
          <a:lstStyle/>
          <a:p>
            <a:endParaRPr/>
          </a:p>
        </p:txBody>
      </p:sp>
      <p:sp>
        <p:nvSpPr>
          <p:cNvPr id="347" name="Properties of shapes"/>
          <p:cNvSpPr txBox="1"/>
          <p:nvPr/>
        </p:nvSpPr>
        <p:spPr>
          <a:xfrm>
            <a:off x="16357600" y="2136444"/>
            <a:ext cx="2184400"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Properties of shapes</a:t>
            </a:r>
          </a:p>
        </p:txBody>
      </p:sp>
      <p:sp>
        <p:nvSpPr>
          <p:cNvPr id="348" name="Line"/>
          <p:cNvSpPr/>
          <p:nvPr/>
        </p:nvSpPr>
        <p:spPr>
          <a:xfrm>
            <a:off x="14827706" y="6342708"/>
            <a:ext cx="624140" cy="431206"/>
          </a:xfrm>
          <a:prstGeom prst="line">
            <a:avLst/>
          </a:prstGeom>
          <a:ln w="25400">
            <a:solidFill>
              <a:srgbClr val="000000"/>
            </a:solidFill>
            <a:miter lim="400000"/>
          </a:ln>
        </p:spPr>
        <p:txBody>
          <a:bodyPr lIns="50800" tIns="50800" rIns="50800" bIns="50800" anchor="ctr"/>
          <a:lstStyle/>
          <a:p>
            <a:endParaRPr/>
          </a:p>
        </p:txBody>
      </p:sp>
      <p:sp>
        <p:nvSpPr>
          <p:cNvPr id="349" name="Area and Perimeter"/>
          <p:cNvSpPr txBox="1"/>
          <p:nvPr/>
        </p:nvSpPr>
        <p:spPr>
          <a:xfrm>
            <a:off x="12744805" y="5919588"/>
            <a:ext cx="2184401"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Area and Perimeter</a:t>
            </a:r>
          </a:p>
        </p:txBody>
      </p:sp>
      <p:sp>
        <p:nvSpPr>
          <p:cNvPr id="350" name="Line"/>
          <p:cNvSpPr/>
          <p:nvPr/>
        </p:nvSpPr>
        <p:spPr>
          <a:xfrm flipV="1">
            <a:off x="9945323" y="3343856"/>
            <a:ext cx="1" cy="703688"/>
          </a:xfrm>
          <a:prstGeom prst="line">
            <a:avLst/>
          </a:prstGeom>
          <a:ln w="25400">
            <a:solidFill>
              <a:srgbClr val="000000"/>
            </a:solidFill>
            <a:miter lim="400000"/>
          </a:ln>
        </p:spPr>
        <p:txBody>
          <a:bodyPr lIns="50800" tIns="50800" rIns="50800" bIns="50800" anchor="ctr"/>
          <a:lstStyle/>
          <a:p>
            <a:endParaRPr/>
          </a:p>
        </p:txBody>
      </p:sp>
      <p:sp>
        <p:nvSpPr>
          <p:cNvPr id="351" name="Money…"/>
          <p:cNvSpPr txBox="1"/>
          <p:nvPr/>
        </p:nvSpPr>
        <p:spPr>
          <a:xfrm>
            <a:off x="8995452" y="4091771"/>
            <a:ext cx="2184401" cy="55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a:pPr>
            <a:r>
              <a:t>Money </a:t>
            </a:r>
          </a:p>
          <a:p>
            <a:pPr>
              <a:defRPr sz="1600"/>
            </a:pPr>
            <a:r>
              <a:t>Units of measure </a:t>
            </a:r>
          </a:p>
        </p:txBody>
      </p:sp>
      <p:sp>
        <p:nvSpPr>
          <p:cNvPr id="352" name="Line"/>
          <p:cNvSpPr/>
          <p:nvPr/>
        </p:nvSpPr>
        <p:spPr>
          <a:xfrm flipV="1">
            <a:off x="13901317" y="4099417"/>
            <a:ext cx="881067" cy="311875"/>
          </a:xfrm>
          <a:prstGeom prst="line">
            <a:avLst/>
          </a:prstGeom>
          <a:ln w="25400">
            <a:solidFill>
              <a:srgbClr val="000000"/>
            </a:solidFill>
            <a:miter lim="400000"/>
          </a:ln>
        </p:spPr>
        <p:txBody>
          <a:bodyPr lIns="50800" tIns="50800" rIns="50800" bIns="50800" anchor="ctr"/>
          <a:lstStyle/>
          <a:p>
            <a:endParaRPr/>
          </a:p>
        </p:txBody>
      </p:sp>
      <p:sp>
        <p:nvSpPr>
          <p:cNvPr id="353" name="Money…"/>
          <p:cNvSpPr txBox="1"/>
          <p:nvPr/>
        </p:nvSpPr>
        <p:spPr>
          <a:xfrm>
            <a:off x="12346075" y="4213292"/>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a:pPr>
            <a:r>
              <a:t>Money </a:t>
            </a:r>
          </a:p>
          <a:p>
            <a:pPr>
              <a:defRPr sz="1600"/>
            </a:pPr>
            <a:r>
              <a:t>Units of measure </a:t>
            </a:r>
          </a:p>
        </p:txBody>
      </p:sp>
      <p:sp>
        <p:nvSpPr>
          <p:cNvPr id="354" name="Properties of shapes"/>
          <p:cNvSpPr txBox="1"/>
          <p:nvPr/>
        </p:nvSpPr>
        <p:spPr>
          <a:xfrm>
            <a:off x="15497333" y="8291910"/>
            <a:ext cx="2184401"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Properties of shapes</a:t>
            </a:r>
          </a:p>
        </p:txBody>
      </p:sp>
      <p:sp>
        <p:nvSpPr>
          <p:cNvPr id="355" name="Line"/>
          <p:cNvSpPr/>
          <p:nvPr/>
        </p:nvSpPr>
        <p:spPr>
          <a:xfrm>
            <a:off x="16067256" y="7528400"/>
            <a:ext cx="272058" cy="683650"/>
          </a:xfrm>
          <a:prstGeom prst="line">
            <a:avLst/>
          </a:prstGeom>
          <a:ln w="25400">
            <a:solidFill>
              <a:srgbClr val="000000"/>
            </a:solidFill>
            <a:miter lim="400000"/>
          </a:ln>
        </p:spPr>
        <p:txBody>
          <a:bodyPr lIns="50800" tIns="50800" rIns="50800" bIns="50800" anchor="ctr"/>
          <a:lstStyle/>
          <a:p>
            <a:endParaRPr/>
          </a:p>
        </p:txBody>
      </p:sp>
      <p:sp>
        <p:nvSpPr>
          <p:cNvPr id="356" name="Money"/>
          <p:cNvSpPr txBox="1"/>
          <p:nvPr/>
        </p:nvSpPr>
        <p:spPr>
          <a:xfrm>
            <a:off x="15111085" y="5663547"/>
            <a:ext cx="2184401"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Money </a:t>
            </a:r>
          </a:p>
        </p:txBody>
      </p:sp>
      <p:sp>
        <p:nvSpPr>
          <p:cNvPr id="357" name="Line"/>
          <p:cNvSpPr/>
          <p:nvPr/>
        </p:nvSpPr>
        <p:spPr>
          <a:xfrm>
            <a:off x="16203285" y="6095064"/>
            <a:ext cx="1" cy="361257"/>
          </a:xfrm>
          <a:prstGeom prst="line">
            <a:avLst/>
          </a:prstGeom>
          <a:ln w="25400">
            <a:solidFill>
              <a:srgbClr val="000000"/>
            </a:solidFill>
            <a:miter lim="400000"/>
          </a:ln>
        </p:spPr>
        <p:txBody>
          <a:bodyPr lIns="50800" tIns="50800" rIns="50800" bIns="50800" anchor="ctr"/>
          <a:lstStyle/>
          <a:p>
            <a:endParaRPr/>
          </a:p>
        </p:txBody>
      </p:sp>
      <p:sp>
        <p:nvSpPr>
          <p:cNvPr id="358" name="Line"/>
          <p:cNvSpPr/>
          <p:nvPr/>
        </p:nvSpPr>
        <p:spPr>
          <a:xfrm flipH="1" flipV="1">
            <a:off x="9336118" y="1624852"/>
            <a:ext cx="536530" cy="536530"/>
          </a:xfrm>
          <a:prstGeom prst="line">
            <a:avLst/>
          </a:prstGeom>
          <a:ln w="25400">
            <a:solidFill>
              <a:srgbClr val="000000"/>
            </a:solidFill>
            <a:miter lim="400000"/>
          </a:ln>
        </p:spPr>
        <p:txBody>
          <a:bodyPr lIns="50800" tIns="50800" rIns="50800" bIns="50800" anchor="ctr"/>
          <a:lstStyle/>
          <a:p>
            <a:endParaRPr/>
          </a:p>
        </p:txBody>
      </p:sp>
      <p:sp>
        <p:nvSpPr>
          <p:cNvPr id="359" name="Aspects of calculation and their impact on place value"/>
          <p:cNvSpPr txBox="1"/>
          <p:nvPr/>
        </p:nvSpPr>
        <p:spPr>
          <a:xfrm>
            <a:off x="7214027" y="947735"/>
            <a:ext cx="2184401" cy="781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Aspects of calculation and their impact on place value</a:t>
            </a:r>
          </a:p>
        </p:txBody>
      </p:sp>
      <p:sp>
        <p:nvSpPr>
          <p:cNvPr id="360" name="Place value"/>
          <p:cNvSpPr txBox="1"/>
          <p:nvPr/>
        </p:nvSpPr>
        <p:spPr>
          <a:xfrm>
            <a:off x="16854303" y="3035184"/>
            <a:ext cx="2184401"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Place value</a:t>
            </a:r>
          </a:p>
        </p:txBody>
      </p:sp>
      <p:sp>
        <p:nvSpPr>
          <p:cNvPr id="361" name="Line"/>
          <p:cNvSpPr/>
          <p:nvPr/>
        </p:nvSpPr>
        <p:spPr>
          <a:xfrm flipV="1">
            <a:off x="16275942" y="3356456"/>
            <a:ext cx="1128810" cy="279628"/>
          </a:xfrm>
          <a:prstGeom prst="line">
            <a:avLst/>
          </a:prstGeom>
          <a:ln w="25400">
            <a:solidFill>
              <a:srgbClr val="000000"/>
            </a:solidFill>
            <a:miter lim="400000"/>
          </a:ln>
        </p:spPr>
        <p:txBody>
          <a:bodyPr lIns="50800" tIns="50800" rIns="50800" bIns="50800" anchor="ctr"/>
          <a:lstStyle/>
          <a:p>
            <a:endParaRPr/>
          </a:p>
        </p:txBody>
      </p:sp>
      <p:sp>
        <p:nvSpPr>
          <p:cNvPr id="362" name="Place value"/>
          <p:cNvSpPr txBox="1"/>
          <p:nvPr/>
        </p:nvSpPr>
        <p:spPr>
          <a:xfrm>
            <a:off x="17182290" y="7594610"/>
            <a:ext cx="2184401"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Place value</a:t>
            </a:r>
          </a:p>
        </p:txBody>
      </p:sp>
      <p:sp>
        <p:nvSpPr>
          <p:cNvPr id="363" name="Line"/>
          <p:cNvSpPr/>
          <p:nvPr/>
        </p:nvSpPr>
        <p:spPr>
          <a:xfrm>
            <a:off x="17204083" y="6710088"/>
            <a:ext cx="859794" cy="859793"/>
          </a:xfrm>
          <a:prstGeom prst="line">
            <a:avLst/>
          </a:prstGeom>
          <a:ln w="25400">
            <a:solidFill>
              <a:srgbClr val="000000"/>
            </a:solidFill>
            <a:miter lim="400000"/>
          </a:ln>
        </p:spPr>
        <p:txBody>
          <a:bodyPr lIns="50800" tIns="50800" rIns="50800" bIns="50800" anchor="ctr"/>
          <a:lstStyle/>
          <a:p>
            <a:endParaRPr/>
          </a:p>
        </p:txBody>
      </p:sp>
      <p:sp>
        <p:nvSpPr>
          <p:cNvPr id="364" name="Line"/>
          <p:cNvSpPr/>
          <p:nvPr/>
        </p:nvSpPr>
        <p:spPr>
          <a:xfrm flipV="1">
            <a:off x="11190592" y="2316556"/>
            <a:ext cx="963789" cy="138024"/>
          </a:xfrm>
          <a:prstGeom prst="line">
            <a:avLst/>
          </a:prstGeom>
          <a:ln w="25400">
            <a:solidFill>
              <a:srgbClr val="000000"/>
            </a:solidFill>
            <a:miter lim="400000"/>
          </a:ln>
        </p:spPr>
        <p:txBody>
          <a:bodyPr lIns="50800" tIns="50800" rIns="50800" bIns="50800" anchor="ctr"/>
          <a:lstStyle/>
          <a:p>
            <a:endParaRPr/>
          </a:p>
        </p:txBody>
      </p:sp>
      <p:sp>
        <p:nvSpPr>
          <p:cNvPr id="365" name="Fractions and Decimals"/>
          <p:cNvSpPr txBox="1"/>
          <p:nvPr/>
        </p:nvSpPr>
        <p:spPr>
          <a:xfrm>
            <a:off x="13613009" y="1895923"/>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 Fractions and Decimals </a:t>
            </a:r>
          </a:p>
        </p:txBody>
      </p:sp>
      <p:sp>
        <p:nvSpPr>
          <p:cNvPr id="366" name="Fractions and Decimals"/>
          <p:cNvSpPr txBox="1"/>
          <p:nvPr/>
        </p:nvSpPr>
        <p:spPr>
          <a:xfrm>
            <a:off x="13394349" y="8767690"/>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 Fractions and Decimals </a:t>
            </a:r>
          </a:p>
        </p:txBody>
      </p:sp>
      <p:sp>
        <p:nvSpPr>
          <p:cNvPr id="367" name="Line"/>
          <p:cNvSpPr/>
          <p:nvPr/>
        </p:nvSpPr>
        <p:spPr>
          <a:xfrm>
            <a:off x="14976306" y="2511476"/>
            <a:ext cx="326941" cy="732115"/>
          </a:xfrm>
          <a:prstGeom prst="line">
            <a:avLst/>
          </a:prstGeom>
          <a:ln w="25400">
            <a:solidFill>
              <a:srgbClr val="000000"/>
            </a:solidFill>
            <a:miter lim="400000"/>
          </a:ln>
        </p:spPr>
        <p:txBody>
          <a:bodyPr lIns="50800" tIns="50800" rIns="50800" bIns="50800" anchor="ctr"/>
          <a:lstStyle/>
          <a:p>
            <a:endParaRPr/>
          </a:p>
        </p:txBody>
      </p:sp>
      <p:sp>
        <p:nvSpPr>
          <p:cNvPr id="368" name="Line"/>
          <p:cNvSpPr/>
          <p:nvPr/>
        </p:nvSpPr>
        <p:spPr>
          <a:xfrm flipH="1">
            <a:off x="14823603" y="7880046"/>
            <a:ext cx="284950" cy="731260"/>
          </a:xfrm>
          <a:prstGeom prst="line">
            <a:avLst/>
          </a:prstGeom>
          <a:ln w="25400">
            <a:solidFill>
              <a:srgbClr val="000000"/>
            </a:solidFill>
            <a:miter lim="400000"/>
          </a:ln>
        </p:spPr>
        <p:txBody>
          <a:bodyPr lIns="50800" tIns="50800" rIns="50800" bIns="50800" anchor="ctr"/>
          <a:lstStyle/>
          <a:p>
            <a:endParaRPr/>
          </a:p>
        </p:txBody>
      </p:sp>
      <p:sp>
        <p:nvSpPr>
          <p:cNvPr id="369" name="Calculation"/>
          <p:cNvSpPr txBox="1"/>
          <p:nvPr/>
        </p:nvSpPr>
        <p:spPr>
          <a:xfrm>
            <a:off x="14667715" y="4762977"/>
            <a:ext cx="2184401"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Calculation</a:t>
            </a:r>
          </a:p>
        </p:txBody>
      </p:sp>
      <p:sp>
        <p:nvSpPr>
          <p:cNvPr id="370" name="Line"/>
          <p:cNvSpPr/>
          <p:nvPr/>
        </p:nvSpPr>
        <p:spPr>
          <a:xfrm>
            <a:off x="15687114" y="4217879"/>
            <a:ext cx="1" cy="543938"/>
          </a:xfrm>
          <a:prstGeom prst="line">
            <a:avLst/>
          </a:prstGeom>
          <a:ln w="25400">
            <a:solidFill>
              <a:srgbClr val="000000"/>
            </a:solidFill>
            <a:miter lim="400000"/>
          </a:ln>
        </p:spPr>
        <p:txBody>
          <a:bodyPr lIns="50800" tIns="50800" rIns="50800" bIns="50800" anchor="ctr"/>
          <a:lstStyle/>
          <a:p>
            <a:endParaRPr/>
          </a:p>
        </p:txBody>
      </p:sp>
      <p:sp>
        <p:nvSpPr>
          <p:cNvPr id="371" name="Line"/>
          <p:cNvSpPr/>
          <p:nvPr/>
        </p:nvSpPr>
        <p:spPr>
          <a:xfrm>
            <a:off x="13939744" y="6844174"/>
            <a:ext cx="804213" cy="166830"/>
          </a:xfrm>
          <a:prstGeom prst="line">
            <a:avLst/>
          </a:prstGeom>
          <a:ln w="25400">
            <a:solidFill>
              <a:srgbClr val="000000"/>
            </a:solidFill>
            <a:miter lim="400000"/>
          </a:ln>
        </p:spPr>
        <p:txBody>
          <a:bodyPr lIns="50800" tIns="50800" rIns="50800" bIns="50800" anchor="ctr"/>
          <a:lstStyle/>
          <a:p>
            <a:endParaRPr/>
          </a:p>
        </p:txBody>
      </p:sp>
      <p:sp>
        <p:nvSpPr>
          <p:cNvPr id="372" name="Number"/>
          <p:cNvSpPr txBox="1"/>
          <p:nvPr/>
        </p:nvSpPr>
        <p:spPr>
          <a:xfrm>
            <a:off x="12346075" y="6604791"/>
            <a:ext cx="2184401"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Number </a:t>
            </a:r>
          </a:p>
        </p:txBody>
      </p:sp>
      <p:sp>
        <p:nvSpPr>
          <p:cNvPr id="373" name="Add and take away 10, 100 1000"/>
          <p:cNvSpPr txBox="1"/>
          <p:nvPr/>
        </p:nvSpPr>
        <p:spPr>
          <a:xfrm>
            <a:off x="12003899" y="2117873"/>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Add and take away 10, 100 1000</a:t>
            </a:r>
          </a:p>
        </p:txBody>
      </p:sp>
      <p:sp>
        <p:nvSpPr>
          <p:cNvPr id="374" name="Arrow">
            <a:hlinkClick r:id="" action="ppaction://hlinkshowjump?jump=nextslide"/>
          </p:cNvPr>
          <p:cNvSpPr/>
          <p:nvPr/>
        </p:nvSpPr>
        <p:spPr>
          <a:xfrm flipH="1">
            <a:off x="21997120" y="11555883"/>
            <a:ext cx="2341106" cy="1905001"/>
          </a:xfrm>
          <a:custGeom>
            <a:avLst/>
            <a:gdLst/>
            <a:ahLst/>
            <a:cxnLst>
              <a:cxn ang="0">
                <a:pos x="wd2" y="hd2"/>
              </a:cxn>
              <a:cxn ang="5400000">
                <a:pos x="wd2" y="hd2"/>
              </a:cxn>
              <a:cxn ang="10800000">
                <a:pos x="wd2" y="hd2"/>
              </a:cxn>
              <a:cxn ang="16200000">
                <a:pos x="wd2" y="hd2"/>
              </a:cxn>
            </a:cxnLst>
            <a:rect l="0" t="0" r="r" b="b"/>
            <a:pathLst>
              <a:path w="21600" h="21600" extrusionOk="0">
                <a:moveTo>
                  <a:pt x="11374" y="15176"/>
                </a:moveTo>
                <a:lnTo>
                  <a:pt x="11374" y="21600"/>
                </a:lnTo>
                <a:lnTo>
                  <a:pt x="0" y="10800"/>
                </a:lnTo>
                <a:lnTo>
                  <a:pt x="11374" y="0"/>
                </a:lnTo>
                <a:lnTo>
                  <a:pt x="11374" y="6424"/>
                </a:lnTo>
                <a:lnTo>
                  <a:pt x="21600" y="6424"/>
                </a:lnTo>
                <a:lnTo>
                  <a:pt x="21600" y="15176"/>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75" name="Medium Term S Plan"/>
          <p:cNvSpPr txBox="1"/>
          <p:nvPr/>
        </p:nvSpPr>
        <p:spPr>
          <a:xfrm>
            <a:off x="8138742" y="-40234"/>
            <a:ext cx="5996306" cy="845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Medium Term S Plan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Home">
            <a:hlinkClick r:id="rId2" action="ppaction://hlinksldjump"/>
          </p:cNvPr>
          <p:cNvSpPr/>
          <p:nvPr/>
        </p:nvSpPr>
        <p:spPr>
          <a:xfrm>
            <a:off x="22284083" y="11516401"/>
            <a:ext cx="2003761" cy="1794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382" name="Group"/>
          <p:cNvGrpSpPr/>
          <p:nvPr/>
        </p:nvGrpSpPr>
        <p:grpSpPr>
          <a:xfrm>
            <a:off x="4673599" y="2556932"/>
            <a:ext cx="13342671" cy="10024536"/>
            <a:chOff x="0" y="0"/>
            <a:chExt cx="13342669" cy="10024534"/>
          </a:xfrm>
        </p:grpSpPr>
        <p:sp>
          <p:nvSpPr>
            <p:cNvPr id="416" name="Connection Line"/>
            <p:cNvSpPr/>
            <p:nvPr/>
          </p:nvSpPr>
          <p:spPr>
            <a:xfrm>
              <a:off x="0" y="0"/>
              <a:ext cx="13342670" cy="5384801"/>
            </a:xfrm>
            <a:custGeom>
              <a:avLst/>
              <a:gdLst/>
              <a:ahLst/>
              <a:cxnLst>
                <a:cxn ang="0">
                  <a:pos x="wd2" y="hd2"/>
                </a:cxn>
                <a:cxn ang="5400000">
                  <a:pos x="wd2" y="hd2"/>
                </a:cxn>
                <a:cxn ang="10800000">
                  <a:pos x="wd2" y="hd2"/>
                </a:cxn>
                <a:cxn ang="16200000">
                  <a:pos x="wd2" y="hd2"/>
                </a:cxn>
              </a:cxnLst>
              <a:rect l="0" t="0" r="r" b="b"/>
              <a:pathLst>
                <a:path w="16783" h="21600" extrusionOk="0">
                  <a:moveTo>
                    <a:pt x="10181" y="21600"/>
                  </a:moveTo>
                  <a:cubicBezTo>
                    <a:pt x="21600" y="11942"/>
                    <a:pt x="18206" y="4742"/>
                    <a:pt x="0" y="0"/>
                  </a:cubicBezTo>
                </a:path>
              </a:pathLst>
            </a:custGeom>
            <a:noFill/>
            <a:ln w="101600" cap="flat">
              <a:solidFill>
                <a:srgbClr val="D90B00">
                  <a:alpha val="25000"/>
                </a:srgbClr>
              </a:solidFill>
              <a:prstDash val="solid"/>
              <a:miter lim="400000"/>
            </a:ln>
            <a:effectLst/>
          </p:spPr>
          <p:txBody>
            <a:bodyPr/>
            <a:lstStyle/>
            <a:p>
              <a:endParaRPr/>
            </a:p>
          </p:txBody>
        </p:sp>
        <p:sp>
          <p:nvSpPr>
            <p:cNvPr id="417" name="Connection Line"/>
            <p:cNvSpPr/>
            <p:nvPr/>
          </p:nvSpPr>
          <p:spPr>
            <a:xfrm>
              <a:off x="601598" y="5401734"/>
              <a:ext cx="12115336" cy="4622801"/>
            </a:xfrm>
            <a:custGeom>
              <a:avLst/>
              <a:gdLst/>
              <a:ahLst/>
              <a:cxnLst>
                <a:cxn ang="0">
                  <a:pos x="wd2" y="hd2"/>
                </a:cxn>
                <a:cxn ang="5400000">
                  <a:pos x="wd2" y="hd2"/>
                </a:cxn>
                <a:cxn ang="10800000">
                  <a:pos x="wd2" y="hd2"/>
                </a:cxn>
                <a:cxn ang="16200000">
                  <a:pos x="wd2" y="hd2"/>
                </a:cxn>
              </a:cxnLst>
              <a:rect l="0" t="0" r="r" b="b"/>
              <a:pathLst>
                <a:path w="16392" h="21600" extrusionOk="0">
                  <a:moveTo>
                    <a:pt x="16392" y="21600"/>
                  </a:moveTo>
                  <a:cubicBezTo>
                    <a:pt x="-3100" y="18787"/>
                    <a:pt x="-5208" y="11587"/>
                    <a:pt x="10069" y="0"/>
                  </a:cubicBezTo>
                </a:path>
              </a:pathLst>
            </a:custGeom>
            <a:noFill/>
            <a:ln w="101600" cap="flat">
              <a:solidFill>
                <a:srgbClr val="D91300">
                  <a:alpha val="26000"/>
                </a:srgbClr>
              </a:solidFill>
              <a:prstDash val="solid"/>
              <a:miter lim="400000"/>
              <a:headEnd type="triangle" w="med" len="med"/>
            </a:ln>
            <a:effectLst/>
          </p:spPr>
          <p:txBody>
            <a:bodyPr/>
            <a:lstStyle/>
            <a:p>
              <a:endParaRPr/>
            </a:p>
          </p:txBody>
        </p:sp>
      </p:grpSp>
      <p:sp>
        <p:nvSpPr>
          <p:cNvPr id="383" name="Year 6 Place Value Unit S Plan"/>
          <p:cNvSpPr txBox="1"/>
          <p:nvPr/>
        </p:nvSpPr>
        <p:spPr>
          <a:xfrm>
            <a:off x="7853997" y="239698"/>
            <a:ext cx="8676006" cy="845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lvl1pPr>
          </a:lstStyle>
          <a:p>
            <a:r>
              <a:t>Year 6 Place Value Unit S Plan</a:t>
            </a:r>
          </a:p>
        </p:txBody>
      </p:sp>
      <p:sp>
        <p:nvSpPr>
          <p:cNvPr id="384" name="NUMBERS TO 10,000,000"/>
          <p:cNvSpPr txBox="1"/>
          <p:nvPr/>
        </p:nvSpPr>
        <p:spPr>
          <a:xfrm rot="300000">
            <a:off x="4029618" y="2206621"/>
            <a:ext cx="57023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NUMBERS TO 10,000,000</a:t>
            </a:r>
          </a:p>
        </p:txBody>
      </p:sp>
      <p:sp>
        <p:nvSpPr>
          <p:cNvPr id="385" name="COMPARE AND ORDER"/>
          <p:cNvSpPr txBox="1"/>
          <p:nvPr/>
        </p:nvSpPr>
        <p:spPr>
          <a:xfrm rot="20655298">
            <a:off x="12219806" y="6627317"/>
            <a:ext cx="5327478" cy="461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COMPARE AND ORDER</a:t>
            </a:r>
          </a:p>
        </p:txBody>
      </p:sp>
      <p:sp>
        <p:nvSpPr>
          <p:cNvPr id="386" name="ROUND ANY NUMBER"/>
          <p:cNvSpPr txBox="1"/>
          <p:nvPr/>
        </p:nvSpPr>
        <p:spPr>
          <a:xfrm rot="751256">
            <a:off x="4840976" y="11145947"/>
            <a:ext cx="57023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ROUND ANY NUMBER</a:t>
            </a:r>
          </a:p>
        </p:txBody>
      </p:sp>
      <p:sp>
        <p:nvSpPr>
          <p:cNvPr id="387" name="NEGATIVE NUMBERS"/>
          <p:cNvSpPr txBox="1"/>
          <p:nvPr/>
        </p:nvSpPr>
        <p:spPr>
          <a:xfrm rot="300000">
            <a:off x="12329893" y="11849124"/>
            <a:ext cx="5702301" cy="461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NEGATIVE NUMBERS</a:t>
            </a:r>
          </a:p>
        </p:txBody>
      </p:sp>
      <p:sp>
        <p:nvSpPr>
          <p:cNvPr id="388" name="Line"/>
          <p:cNvSpPr/>
          <p:nvPr/>
        </p:nvSpPr>
        <p:spPr>
          <a:xfrm flipH="1">
            <a:off x="4446926" y="2740701"/>
            <a:ext cx="1338280" cy="1078414"/>
          </a:xfrm>
          <a:prstGeom prst="line">
            <a:avLst/>
          </a:prstGeom>
          <a:ln w="25400">
            <a:solidFill>
              <a:srgbClr val="000000"/>
            </a:solidFill>
            <a:miter lim="400000"/>
          </a:ln>
        </p:spPr>
        <p:txBody>
          <a:bodyPr lIns="50800" tIns="50800" rIns="50800" bIns="50800" anchor="ctr"/>
          <a:lstStyle/>
          <a:p>
            <a:endParaRPr/>
          </a:p>
        </p:txBody>
      </p:sp>
      <p:sp>
        <p:nvSpPr>
          <p:cNvPr id="389" name="Roman Numerals"/>
          <p:cNvSpPr txBox="1"/>
          <p:nvPr/>
        </p:nvSpPr>
        <p:spPr>
          <a:xfrm>
            <a:off x="2941132" y="3903390"/>
            <a:ext cx="1687679"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Roman Numerals</a:t>
            </a:r>
          </a:p>
        </p:txBody>
      </p:sp>
      <p:sp>
        <p:nvSpPr>
          <p:cNvPr id="390" name="Money…"/>
          <p:cNvSpPr txBox="1"/>
          <p:nvPr/>
        </p:nvSpPr>
        <p:spPr>
          <a:xfrm>
            <a:off x="7562053" y="3789090"/>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a:pPr>
            <a:r>
              <a:t>Money </a:t>
            </a:r>
          </a:p>
          <a:p>
            <a:pPr>
              <a:defRPr sz="1600"/>
            </a:pPr>
            <a:r>
              <a:t>Units of measure </a:t>
            </a:r>
          </a:p>
        </p:txBody>
      </p:sp>
      <p:sp>
        <p:nvSpPr>
          <p:cNvPr id="391" name="Line"/>
          <p:cNvSpPr/>
          <p:nvPr/>
        </p:nvSpPr>
        <p:spPr>
          <a:xfrm flipH="1" flipV="1">
            <a:off x="7403069" y="2893089"/>
            <a:ext cx="1041243" cy="773638"/>
          </a:xfrm>
          <a:prstGeom prst="line">
            <a:avLst/>
          </a:prstGeom>
          <a:ln w="25400">
            <a:solidFill>
              <a:srgbClr val="000000"/>
            </a:solidFill>
            <a:miter lim="400000"/>
          </a:ln>
        </p:spPr>
        <p:txBody>
          <a:bodyPr lIns="50800" tIns="50800" rIns="50800" bIns="50800" anchor="ctr"/>
          <a:lstStyle/>
          <a:p>
            <a:endParaRPr/>
          </a:p>
        </p:txBody>
      </p:sp>
      <p:sp>
        <p:nvSpPr>
          <p:cNvPr id="392" name="Line"/>
          <p:cNvSpPr/>
          <p:nvPr/>
        </p:nvSpPr>
        <p:spPr>
          <a:xfrm>
            <a:off x="13596432" y="6030126"/>
            <a:ext cx="842245" cy="626775"/>
          </a:xfrm>
          <a:prstGeom prst="line">
            <a:avLst/>
          </a:prstGeom>
          <a:ln w="25400">
            <a:solidFill>
              <a:srgbClr val="000000"/>
            </a:solidFill>
            <a:miter lim="400000"/>
          </a:ln>
        </p:spPr>
        <p:txBody>
          <a:bodyPr lIns="50800" tIns="50800" rIns="50800" bIns="50800" anchor="ctr"/>
          <a:lstStyle/>
          <a:p>
            <a:endParaRPr/>
          </a:p>
        </p:txBody>
      </p:sp>
      <p:sp>
        <p:nvSpPr>
          <p:cNvPr id="393" name="Money…"/>
          <p:cNvSpPr txBox="1"/>
          <p:nvPr/>
        </p:nvSpPr>
        <p:spPr>
          <a:xfrm>
            <a:off x="12314018" y="5367676"/>
            <a:ext cx="2184401" cy="55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a:pPr>
            <a:r>
              <a:t>Money </a:t>
            </a:r>
          </a:p>
          <a:p>
            <a:pPr>
              <a:defRPr sz="1600"/>
            </a:pPr>
            <a:r>
              <a:t>Units of measure </a:t>
            </a:r>
          </a:p>
        </p:txBody>
      </p:sp>
      <p:sp>
        <p:nvSpPr>
          <p:cNvPr id="394" name="Roman Numerals"/>
          <p:cNvSpPr txBox="1"/>
          <p:nvPr/>
        </p:nvSpPr>
        <p:spPr>
          <a:xfrm>
            <a:off x="15834856" y="8321727"/>
            <a:ext cx="1687678"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Roman Numerals</a:t>
            </a:r>
          </a:p>
        </p:txBody>
      </p:sp>
      <p:sp>
        <p:nvSpPr>
          <p:cNvPr id="395" name="Line"/>
          <p:cNvSpPr/>
          <p:nvPr/>
        </p:nvSpPr>
        <p:spPr>
          <a:xfrm>
            <a:off x="15806254" y="7295690"/>
            <a:ext cx="918885" cy="918884"/>
          </a:xfrm>
          <a:prstGeom prst="line">
            <a:avLst/>
          </a:prstGeom>
          <a:ln w="25400">
            <a:solidFill>
              <a:srgbClr val="000000"/>
            </a:solidFill>
            <a:miter lim="400000"/>
          </a:ln>
        </p:spPr>
        <p:txBody>
          <a:bodyPr lIns="50800" tIns="50800" rIns="50800" bIns="50800" anchor="ctr"/>
          <a:lstStyle/>
          <a:p>
            <a:endParaRPr/>
          </a:p>
        </p:txBody>
      </p:sp>
      <p:sp>
        <p:nvSpPr>
          <p:cNvPr id="396" name="Line"/>
          <p:cNvSpPr/>
          <p:nvPr/>
        </p:nvSpPr>
        <p:spPr>
          <a:xfrm flipH="1">
            <a:off x="13824523" y="7904208"/>
            <a:ext cx="386062" cy="1159550"/>
          </a:xfrm>
          <a:prstGeom prst="line">
            <a:avLst/>
          </a:prstGeom>
          <a:ln w="25400">
            <a:solidFill>
              <a:srgbClr val="000000"/>
            </a:solidFill>
            <a:miter lim="400000"/>
          </a:ln>
        </p:spPr>
        <p:txBody>
          <a:bodyPr lIns="50800" tIns="50800" rIns="50800" bIns="50800" anchor="ctr"/>
          <a:lstStyle/>
          <a:p>
            <a:endParaRPr/>
          </a:p>
        </p:txBody>
      </p:sp>
      <p:sp>
        <p:nvSpPr>
          <p:cNvPr id="397" name="Fractions, decimals and percentages"/>
          <p:cNvSpPr txBox="1"/>
          <p:nvPr/>
        </p:nvSpPr>
        <p:spPr>
          <a:xfrm>
            <a:off x="11674192" y="9165115"/>
            <a:ext cx="3464053"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Fractions, decimals and percentages</a:t>
            </a:r>
          </a:p>
        </p:txBody>
      </p:sp>
      <p:sp>
        <p:nvSpPr>
          <p:cNvPr id="398" name="Line"/>
          <p:cNvSpPr/>
          <p:nvPr/>
        </p:nvSpPr>
        <p:spPr>
          <a:xfrm flipV="1">
            <a:off x="6512205" y="3058719"/>
            <a:ext cx="1" cy="907472"/>
          </a:xfrm>
          <a:prstGeom prst="line">
            <a:avLst/>
          </a:prstGeom>
          <a:ln w="25400">
            <a:solidFill>
              <a:srgbClr val="000000"/>
            </a:solidFill>
            <a:miter lim="400000"/>
          </a:ln>
        </p:spPr>
        <p:txBody>
          <a:bodyPr lIns="50800" tIns="50800" rIns="50800" bIns="50800" anchor="ctr"/>
          <a:lstStyle/>
          <a:p>
            <a:endParaRPr/>
          </a:p>
        </p:txBody>
      </p:sp>
      <p:sp>
        <p:nvSpPr>
          <p:cNvPr id="399" name="Decimals"/>
          <p:cNvSpPr txBox="1"/>
          <p:nvPr/>
        </p:nvSpPr>
        <p:spPr>
          <a:xfrm>
            <a:off x="6037275" y="4176048"/>
            <a:ext cx="949860"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Decimals</a:t>
            </a:r>
          </a:p>
        </p:txBody>
      </p:sp>
      <p:sp>
        <p:nvSpPr>
          <p:cNvPr id="400" name="Add and take away 10, 100 1000"/>
          <p:cNvSpPr txBox="1"/>
          <p:nvPr/>
        </p:nvSpPr>
        <p:spPr>
          <a:xfrm>
            <a:off x="2692771" y="900836"/>
            <a:ext cx="2184401" cy="55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Add and take away 10, 100 1000</a:t>
            </a:r>
          </a:p>
        </p:txBody>
      </p:sp>
      <p:sp>
        <p:nvSpPr>
          <p:cNvPr id="401" name="Line"/>
          <p:cNvSpPr/>
          <p:nvPr/>
        </p:nvSpPr>
        <p:spPr>
          <a:xfrm flipH="1" flipV="1">
            <a:off x="3771578" y="1380495"/>
            <a:ext cx="1000214" cy="736030"/>
          </a:xfrm>
          <a:prstGeom prst="line">
            <a:avLst/>
          </a:prstGeom>
          <a:ln w="25400">
            <a:solidFill>
              <a:srgbClr val="000000"/>
            </a:solidFill>
            <a:miter lim="400000"/>
          </a:ln>
        </p:spPr>
        <p:txBody>
          <a:bodyPr lIns="50800" tIns="50800" rIns="50800" bIns="50800" anchor="ctr"/>
          <a:lstStyle/>
          <a:p>
            <a:endParaRPr/>
          </a:p>
        </p:txBody>
      </p:sp>
      <p:sp>
        <p:nvSpPr>
          <p:cNvPr id="402" name="Multiply and divide by 10, 100 1000"/>
          <p:cNvSpPr txBox="1"/>
          <p:nvPr/>
        </p:nvSpPr>
        <p:spPr>
          <a:xfrm>
            <a:off x="9727152" y="1471954"/>
            <a:ext cx="2184401" cy="55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00"/>
            </a:lvl1pPr>
          </a:lstStyle>
          <a:p>
            <a:r>
              <a:t>Multiply and divide by 10, 100 1000</a:t>
            </a:r>
          </a:p>
        </p:txBody>
      </p:sp>
      <p:sp>
        <p:nvSpPr>
          <p:cNvPr id="403" name="Line"/>
          <p:cNvSpPr/>
          <p:nvPr/>
        </p:nvSpPr>
        <p:spPr>
          <a:xfrm flipH="1">
            <a:off x="8850436" y="1810402"/>
            <a:ext cx="1297282" cy="576075"/>
          </a:xfrm>
          <a:prstGeom prst="line">
            <a:avLst/>
          </a:prstGeom>
          <a:ln w="25400">
            <a:solidFill>
              <a:srgbClr val="000000"/>
            </a:solidFill>
            <a:miter lim="400000"/>
          </a:ln>
        </p:spPr>
        <p:txBody>
          <a:bodyPr lIns="50800" tIns="50800" rIns="50800" bIns="50800" anchor="ctr"/>
          <a:lstStyle/>
          <a:p>
            <a:endParaRPr/>
          </a:p>
        </p:txBody>
      </p:sp>
      <p:sp>
        <p:nvSpPr>
          <p:cNvPr id="404" name="Fractions and decimals"/>
          <p:cNvSpPr txBox="1"/>
          <p:nvPr/>
        </p:nvSpPr>
        <p:spPr>
          <a:xfrm>
            <a:off x="8615189" y="10404212"/>
            <a:ext cx="2225752"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Fractions and decimals</a:t>
            </a:r>
          </a:p>
        </p:txBody>
      </p:sp>
      <p:sp>
        <p:nvSpPr>
          <p:cNvPr id="405" name="Line"/>
          <p:cNvSpPr/>
          <p:nvPr/>
        </p:nvSpPr>
        <p:spPr>
          <a:xfrm flipH="1">
            <a:off x="9077058" y="10796856"/>
            <a:ext cx="844037" cy="537509"/>
          </a:xfrm>
          <a:prstGeom prst="line">
            <a:avLst/>
          </a:prstGeom>
          <a:ln w="25400">
            <a:solidFill>
              <a:srgbClr val="000000"/>
            </a:solidFill>
            <a:miter lim="400000"/>
          </a:ln>
        </p:spPr>
        <p:txBody>
          <a:bodyPr lIns="50800" tIns="50800" rIns="50800" bIns="50800" anchor="ctr"/>
          <a:lstStyle/>
          <a:p>
            <a:endParaRPr/>
          </a:p>
        </p:txBody>
      </p:sp>
      <p:sp>
        <p:nvSpPr>
          <p:cNvPr id="406" name="Line"/>
          <p:cNvSpPr/>
          <p:nvPr/>
        </p:nvSpPr>
        <p:spPr>
          <a:xfrm flipH="1">
            <a:off x="5222213" y="11442561"/>
            <a:ext cx="677310" cy="677311"/>
          </a:xfrm>
          <a:prstGeom prst="line">
            <a:avLst/>
          </a:prstGeom>
          <a:ln w="25400">
            <a:solidFill>
              <a:srgbClr val="000000"/>
            </a:solidFill>
            <a:miter lim="400000"/>
          </a:ln>
        </p:spPr>
        <p:txBody>
          <a:bodyPr lIns="50800" tIns="50800" rIns="50800" bIns="50800" anchor="ctr"/>
          <a:lstStyle/>
          <a:p>
            <a:endParaRPr/>
          </a:p>
        </p:txBody>
      </p:sp>
      <p:sp>
        <p:nvSpPr>
          <p:cNvPr id="407" name="Money…"/>
          <p:cNvSpPr txBox="1"/>
          <p:nvPr/>
        </p:nvSpPr>
        <p:spPr>
          <a:xfrm>
            <a:off x="3179484" y="12137214"/>
            <a:ext cx="2184401" cy="55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600"/>
            </a:pPr>
            <a:r>
              <a:t>Money </a:t>
            </a:r>
          </a:p>
          <a:p>
            <a:pPr>
              <a:defRPr sz="1600"/>
            </a:pPr>
            <a:r>
              <a:t>Units of measure </a:t>
            </a:r>
          </a:p>
        </p:txBody>
      </p:sp>
      <p:sp>
        <p:nvSpPr>
          <p:cNvPr id="408" name="Line"/>
          <p:cNvSpPr/>
          <p:nvPr/>
        </p:nvSpPr>
        <p:spPr>
          <a:xfrm>
            <a:off x="8267399" y="12050812"/>
            <a:ext cx="773710" cy="725916"/>
          </a:xfrm>
          <a:prstGeom prst="line">
            <a:avLst/>
          </a:prstGeom>
          <a:ln w="25400">
            <a:solidFill>
              <a:srgbClr val="000000"/>
            </a:solidFill>
            <a:miter lim="400000"/>
          </a:ln>
        </p:spPr>
        <p:txBody>
          <a:bodyPr lIns="50800" tIns="50800" rIns="50800" bIns="50800" anchor="ctr"/>
          <a:lstStyle/>
          <a:p>
            <a:endParaRPr/>
          </a:p>
        </p:txBody>
      </p:sp>
      <p:sp>
        <p:nvSpPr>
          <p:cNvPr id="409" name="Roman Numerals"/>
          <p:cNvSpPr txBox="1"/>
          <p:nvPr/>
        </p:nvSpPr>
        <p:spPr>
          <a:xfrm>
            <a:off x="8655238" y="12733955"/>
            <a:ext cx="1687678"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Roman Numerals</a:t>
            </a:r>
          </a:p>
        </p:txBody>
      </p:sp>
      <p:sp>
        <p:nvSpPr>
          <p:cNvPr id="410" name="Line"/>
          <p:cNvSpPr/>
          <p:nvPr/>
        </p:nvSpPr>
        <p:spPr>
          <a:xfrm flipV="1">
            <a:off x="15566920" y="11005895"/>
            <a:ext cx="741470" cy="741471"/>
          </a:xfrm>
          <a:prstGeom prst="line">
            <a:avLst/>
          </a:prstGeom>
          <a:ln w="25400">
            <a:solidFill>
              <a:srgbClr val="000000"/>
            </a:solidFill>
            <a:miter lim="400000"/>
          </a:ln>
        </p:spPr>
        <p:txBody>
          <a:bodyPr lIns="50800" tIns="50800" rIns="50800" bIns="50800" anchor="ctr"/>
          <a:lstStyle/>
          <a:p>
            <a:endParaRPr/>
          </a:p>
        </p:txBody>
      </p:sp>
      <p:sp>
        <p:nvSpPr>
          <p:cNvPr id="411" name="Temperature"/>
          <p:cNvSpPr txBox="1"/>
          <p:nvPr/>
        </p:nvSpPr>
        <p:spPr>
          <a:xfrm>
            <a:off x="16433656" y="10593529"/>
            <a:ext cx="1247344" cy="324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Temperature</a:t>
            </a:r>
          </a:p>
        </p:txBody>
      </p:sp>
      <p:sp>
        <p:nvSpPr>
          <p:cNvPr id="412" name="Line"/>
          <p:cNvSpPr/>
          <p:nvPr/>
        </p:nvSpPr>
        <p:spPr>
          <a:xfrm>
            <a:off x="13618114" y="10879714"/>
            <a:ext cx="956358" cy="956359"/>
          </a:xfrm>
          <a:prstGeom prst="line">
            <a:avLst/>
          </a:prstGeom>
          <a:ln w="25400">
            <a:solidFill>
              <a:srgbClr val="000000"/>
            </a:solidFill>
            <a:miter lim="400000"/>
          </a:ln>
        </p:spPr>
        <p:txBody>
          <a:bodyPr lIns="50800" tIns="50800" rIns="50800" bIns="50800" anchor="ctr"/>
          <a:lstStyle/>
          <a:p>
            <a:endParaRPr/>
          </a:p>
        </p:txBody>
      </p:sp>
      <p:sp>
        <p:nvSpPr>
          <p:cNvPr id="413" name="Money (bank balance)"/>
          <p:cNvSpPr txBox="1"/>
          <p:nvPr/>
        </p:nvSpPr>
        <p:spPr>
          <a:xfrm>
            <a:off x="11876439" y="10498870"/>
            <a:ext cx="2112976"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Money (bank balance)</a:t>
            </a:r>
          </a:p>
        </p:txBody>
      </p:sp>
      <p:sp>
        <p:nvSpPr>
          <p:cNvPr id="414" name="Line"/>
          <p:cNvSpPr/>
          <p:nvPr/>
        </p:nvSpPr>
        <p:spPr>
          <a:xfrm flipH="1">
            <a:off x="13866746" y="12577542"/>
            <a:ext cx="1070563" cy="637337"/>
          </a:xfrm>
          <a:prstGeom prst="line">
            <a:avLst/>
          </a:prstGeom>
          <a:ln w="25400">
            <a:solidFill>
              <a:srgbClr val="000000"/>
            </a:solidFill>
            <a:miter lim="400000"/>
          </a:ln>
        </p:spPr>
        <p:txBody>
          <a:bodyPr lIns="50800" tIns="50800" rIns="50800" bIns="50800" anchor="ctr"/>
          <a:lstStyle/>
          <a:p>
            <a:endParaRPr/>
          </a:p>
        </p:txBody>
      </p:sp>
      <p:sp>
        <p:nvSpPr>
          <p:cNvPr id="415" name="Addition and subtraction"/>
          <p:cNvSpPr txBox="1"/>
          <p:nvPr/>
        </p:nvSpPr>
        <p:spPr>
          <a:xfrm>
            <a:off x="11568555" y="13216918"/>
            <a:ext cx="2350111" cy="324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600"/>
            </a:lvl1pPr>
          </a:lstStyle>
          <a:p>
            <a:r>
              <a:t>Addition and subtraction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Rounded Rectangle"/>
          <p:cNvSpPr/>
          <p:nvPr/>
        </p:nvSpPr>
        <p:spPr>
          <a:xfrm>
            <a:off x="137423" y="4418011"/>
            <a:ext cx="17401931" cy="9153128"/>
          </a:xfrm>
          <a:prstGeom prst="roundRect">
            <a:avLst>
              <a:gd name="adj" fmla="val 16136"/>
            </a:avLst>
          </a:prstGeom>
          <a:solidFill>
            <a:srgbClr val="8FC74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20" name="Resources &amp; Websites"/>
          <p:cNvSpPr txBox="1"/>
          <p:nvPr/>
        </p:nvSpPr>
        <p:spPr>
          <a:xfrm>
            <a:off x="7238282" y="488917"/>
            <a:ext cx="9907437" cy="952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929292"/>
                </a:solidFill>
                <a:latin typeface="Arial"/>
                <a:ea typeface="Arial"/>
                <a:cs typeface="Arial"/>
                <a:sym typeface="Arial"/>
              </a:defRPr>
            </a:lvl1pPr>
          </a:lstStyle>
          <a:p>
            <a:r>
              <a:t>Resources &amp; Websites</a:t>
            </a:r>
          </a:p>
        </p:txBody>
      </p:sp>
      <p:sp>
        <p:nvSpPr>
          <p:cNvPr id="421" name="DfE Teaching Mathematics in Primary School">
            <a:hlinkClick r:id="rId2"/>
          </p:cNvPr>
          <p:cNvSpPr txBox="1"/>
          <p:nvPr/>
        </p:nvSpPr>
        <p:spPr>
          <a:xfrm>
            <a:off x="754181" y="4797894"/>
            <a:ext cx="16168414" cy="952973"/>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DfE Teaching Mathematics in Primary School</a:t>
            </a:r>
          </a:p>
        </p:txBody>
      </p:sp>
      <p:sp>
        <p:nvSpPr>
          <p:cNvPr id="422" name="White Rose Premium u:Joanna.abrol p:Rosewood1234&amp;">
            <a:hlinkClick r:id="rId3"/>
          </p:cNvPr>
          <p:cNvSpPr txBox="1"/>
          <p:nvPr/>
        </p:nvSpPr>
        <p:spPr>
          <a:xfrm>
            <a:off x="754181" y="6256118"/>
            <a:ext cx="16168414" cy="102592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a:solidFill>
                  <a:srgbClr val="FFFFFF"/>
                </a:solidFill>
                <a:latin typeface="Arial"/>
                <a:ea typeface="Arial"/>
                <a:cs typeface="Arial"/>
                <a:sym typeface="Arial"/>
              </a:defRPr>
            </a:pPr>
            <a:r>
              <a:rPr dirty="0"/>
              <a:t>White Rose </a:t>
            </a:r>
            <a:r>
              <a:rPr dirty="0" smtClean="0"/>
              <a:t>Premium</a:t>
            </a:r>
            <a:endParaRPr sz="4000" dirty="0"/>
          </a:p>
        </p:txBody>
      </p:sp>
      <p:sp>
        <p:nvSpPr>
          <p:cNvPr id="423" name="NCETM">
            <a:hlinkClick r:id="rId4"/>
          </p:cNvPr>
          <p:cNvSpPr txBox="1"/>
          <p:nvPr/>
        </p:nvSpPr>
        <p:spPr>
          <a:xfrm>
            <a:off x="754181" y="7787292"/>
            <a:ext cx="16168414"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NCETM</a:t>
            </a:r>
          </a:p>
        </p:txBody>
      </p:sp>
      <p:sp>
        <p:nvSpPr>
          <p:cNvPr id="424" name="Classroom Secrets individual login">
            <a:hlinkClick r:id="rId5"/>
          </p:cNvPr>
          <p:cNvSpPr txBox="1"/>
          <p:nvPr/>
        </p:nvSpPr>
        <p:spPr>
          <a:xfrm>
            <a:off x="754181" y="9245516"/>
            <a:ext cx="16168414" cy="102592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a:solidFill>
                  <a:srgbClr val="FFFFFF"/>
                </a:solidFill>
                <a:latin typeface="Arial"/>
                <a:ea typeface="Arial"/>
                <a:cs typeface="Arial"/>
                <a:sym typeface="Arial"/>
              </a:defRPr>
            </a:pPr>
            <a:r>
              <a:rPr dirty="0"/>
              <a:t>Classroom </a:t>
            </a:r>
            <a:r>
              <a:rPr dirty="0" smtClean="0"/>
              <a:t>Secrets</a:t>
            </a:r>
            <a:endParaRPr sz="4000" dirty="0"/>
          </a:p>
        </p:txBody>
      </p:sp>
      <p:sp>
        <p:nvSpPr>
          <p:cNvPr id="425" name="Open Middle">
            <a:hlinkClick r:id="rId6"/>
          </p:cNvPr>
          <p:cNvSpPr txBox="1"/>
          <p:nvPr/>
        </p:nvSpPr>
        <p:spPr>
          <a:xfrm>
            <a:off x="754181" y="10776689"/>
            <a:ext cx="16168414"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Open Middle</a:t>
            </a:r>
          </a:p>
        </p:txBody>
      </p:sp>
      <p:sp>
        <p:nvSpPr>
          <p:cNvPr id="426" name="My Mini Maths">
            <a:hlinkClick r:id="rId7"/>
          </p:cNvPr>
          <p:cNvSpPr txBox="1"/>
          <p:nvPr/>
        </p:nvSpPr>
        <p:spPr>
          <a:xfrm>
            <a:off x="754181" y="12271388"/>
            <a:ext cx="16168414" cy="952972"/>
          </a:xfrm>
          <a:prstGeom prst="rect">
            <a:avLst/>
          </a:prstGeom>
          <a:solidFill>
            <a:srgbClr val="9292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My Mini Maths</a:t>
            </a:r>
          </a:p>
        </p:txBody>
      </p:sp>
      <p:sp>
        <p:nvSpPr>
          <p:cNvPr id="427" name="Busy Ants is a text book that is available to support lessons in Key Stage Two. Below are the links to both purchased and free resources available that are used to support teaching and learning."/>
          <p:cNvSpPr txBox="1"/>
          <p:nvPr/>
        </p:nvSpPr>
        <p:spPr>
          <a:xfrm>
            <a:off x="175218" y="1848615"/>
            <a:ext cx="24033562" cy="2596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500"/>
            </a:lvl1pPr>
          </a:lstStyle>
          <a:p>
            <a:r>
              <a:t>Busy Ants is a text book that is available to support lessons in Key Stage Two. Below are the links to both purchased and free resources available that are used to support teaching and learning.</a:t>
            </a:r>
          </a:p>
        </p:txBody>
      </p:sp>
      <p:sp>
        <p:nvSpPr>
          <p:cNvPr id="428" name="Home">
            <a:hlinkClick r:id="rId8" action="ppaction://hlinksldjump"/>
          </p:cNvPr>
          <p:cNvSpPr/>
          <p:nvPr/>
        </p:nvSpPr>
        <p:spPr>
          <a:xfrm>
            <a:off x="22284083" y="11516401"/>
            <a:ext cx="2003761" cy="1794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29" name="Rounded Rectangle"/>
          <p:cNvSpPr/>
          <p:nvPr/>
        </p:nvSpPr>
        <p:spPr>
          <a:xfrm>
            <a:off x="17709729" y="4454053"/>
            <a:ext cx="6561485" cy="7053554"/>
          </a:xfrm>
          <a:prstGeom prst="roundRect">
            <a:avLst>
              <a:gd name="adj" fmla="val 8860"/>
            </a:avLst>
          </a:prstGeom>
          <a:solidFill>
            <a:srgbClr val="92929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430" name="Stem Sentences">
            <a:hlinkClick r:id="rId9"/>
          </p:cNvPr>
          <p:cNvSpPr txBox="1"/>
          <p:nvPr/>
        </p:nvSpPr>
        <p:spPr>
          <a:xfrm>
            <a:off x="17965633" y="5098884"/>
            <a:ext cx="6049676"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Stem Sentences</a:t>
            </a:r>
          </a:p>
        </p:txBody>
      </p:sp>
      <p:sp>
        <p:nvSpPr>
          <p:cNvPr id="431" name="Four operations">
            <a:hlinkClick r:id="rId10"/>
          </p:cNvPr>
          <p:cNvSpPr txBox="1"/>
          <p:nvPr/>
        </p:nvSpPr>
        <p:spPr>
          <a:xfrm>
            <a:off x="17916399" y="7504344"/>
            <a:ext cx="6148145"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Four operations</a:t>
            </a:r>
          </a:p>
        </p:txBody>
      </p:sp>
      <p:sp>
        <p:nvSpPr>
          <p:cNvPr id="432" name="Automaticity">
            <a:hlinkClick r:id="rId11"/>
          </p:cNvPr>
          <p:cNvSpPr txBox="1"/>
          <p:nvPr/>
        </p:nvSpPr>
        <p:spPr>
          <a:xfrm>
            <a:off x="17889915" y="8716095"/>
            <a:ext cx="6201112"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Automaticity</a:t>
            </a:r>
          </a:p>
        </p:txBody>
      </p:sp>
      <p:sp>
        <p:nvSpPr>
          <p:cNvPr id="433" name="Worked Examples">
            <a:hlinkClick r:id="rId12"/>
          </p:cNvPr>
          <p:cNvSpPr txBox="1"/>
          <p:nvPr/>
        </p:nvSpPr>
        <p:spPr>
          <a:xfrm>
            <a:off x="17848857" y="9909803"/>
            <a:ext cx="6283227"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FFFFFF"/>
                </a:solidFill>
                <a:latin typeface="Arial"/>
                <a:ea typeface="Arial"/>
                <a:cs typeface="Arial"/>
                <a:sym typeface="Arial"/>
              </a:defRPr>
            </a:lvl1pPr>
          </a:lstStyle>
          <a:p>
            <a:r>
              <a:t>Worked Examples</a:t>
            </a:r>
          </a:p>
        </p:txBody>
      </p:sp>
      <p:sp>
        <p:nvSpPr>
          <p:cNvPr id="434" name="Vocabulary">
            <a:hlinkClick r:id="rId13"/>
          </p:cNvPr>
          <p:cNvSpPr txBox="1"/>
          <p:nvPr/>
        </p:nvSpPr>
        <p:spPr>
          <a:xfrm>
            <a:off x="17965633" y="6381514"/>
            <a:ext cx="6049676"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Vocabulary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Learning Essentials"/>
          <p:cNvSpPr txBox="1"/>
          <p:nvPr/>
        </p:nvSpPr>
        <p:spPr>
          <a:xfrm>
            <a:off x="8809657" y="189900"/>
            <a:ext cx="6764686" cy="952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Learning Essentials</a:t>
            </a:r>
          </a:p>
        </p:txBody>
      </p:sp>
      <p:grpSp>
        <p:nvGrpSpPr>
          <p:cNvPr id="184" name="Group"/>
          <p:cNvGrpSpPr/>
          <p:nvPr/>
        </p:nvGrpSpPr>
        <p:grpSpPr>
          <a:xfrm>
            <a:off x="224046" y="2480131"/>
            <a:ext cx="14361889" cy="11210723"/>
            <a:chOff x="0" y="0"/>
            <a:chExt cx="14361887" cy="11210722"/>
          </a:xfrm>
        </p:grpSpPr>
        <p:sp>
          <p:nvSpPr>
            <p:cNvPr id="167" name="Polygon"/>
            <p:cNvSpPr/>
            <p:nvPr/>
          </p:nvSpPr>
          <p:spPr>
            <a:xfrm>
              <a:off x="2576246" y="1246489"/>
              <a:ext cx="9166378" cy="8717743"/>
            </a:xfrm>
            <a:prstGeom prst="pentagon">
              <a:avLst/>
            </a:prstGeom>
            <a:solidFill>
              <a:srgbClr val="000000"/>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8" name="Polygon"/>
            <p:cNvSpPr/>
            <p:nvPr/>
          </p:nvSpPr>
          <p:spPr>
            <a:xfrm>
              <a:off x="4771533" y="3334332"/>
              <a:ext cx="4775803" cy="4542058"/>
            </a:xfrm>
            <a:prstGeom prst="pentagon">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71" name="Group"/>
            <p:cNvGrpSpPr/>
            <p:nvPr/>
          </p:nvGrpSpPr>
          <p:grpSpPr>
            <a:xfrm>
              <a:off x="4678877" y="0"/>
              <a:ext cx="4961115" cy="3514193"/>
              <a:chOff x="0" y="0"/>
              <a:chExt cx="4961113" cy="3514192"/>
            </a:xfrm>
          </p:grpSpPr>
          <p:sp>
            <p:nvSpPr>
              <p:cNvPr id="169"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0" name="Introduce new vocabulary"/>
              <p:cNvSpPr txBox="1"/>
              <p:nvPr/>
            </p:nvSpPr>
            <p:spPr>
              <a:xfrm>
                <a:off x="284495" y="249174"/>
                <a:ext cx="4392124" cy="25966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500">
                    <a:solidFill>
                      <a:srgbClr val="FFFFFF"/>
                    </a:solidFill>
                  </a:defRPr>
                </a:lvl1pPr>
              </a:lstStyle>
              <a:p>
                <a:r>
                  <a:t>Introduce new vocabulary </a:t>
                </a:r>
              </a:p>
            </p:txBody>
          </p:sp>
        </p:grpSp>
        <p:grpSp>
          <p:nvGrpSpPr>
            <p:cNvPr id="174" name="Group"/>
            <p:cNvGrpSpPr/>
            <p:nvPr/>
          </p:nvGrpSpPr>
          <p:grpSpPr>
            <a:xfrm>
              <a:off x="7599583" y="7621708"/>
              <a:ext cx="4961114" cy="3514193"/>
              <a:chOff x="0" y="0"/>
              <a:chExt cx="4961113" cy="3514192"/>
            </a:xfrm>
          </p:grpSpPr>
          <p:sp>
            <p:nvSpPr>
              <p:cNvPr id="172"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3" name="Use 5 a day to embed fluency"/>
              <p:cNvSpPr txBox="1"/>
              <p:nvPr/>
            </p:nvSpPr>
            <p:spPr>
              <a:xfrm>
                <a:off x="44147" y="675035"/>
                <a:ext cx="4872820" cy="17584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500">
                    <a:solidFill>
                      <a:srgbClr val="FFFFFF"/>
                    </a:solidFill>
                  </a:defRPr>
                </a:lvl1pPr>
              </a:lstStyle>
              <a:p>
                <a:r>
                  <a:t>Use 5 a day to embed fluency</a:t>
                </a:r>
              </a:p>
            </p:txBody>
          </p:sp>
        </p:grpSp>
        <p:grpSp>
          <p:nvGrpSpPr>
            <p:cNvPr id="177" name="Group"/>
            <p:cNvGrpSpPr/>
            <p:nvPr/>
          </p:nvGrpSpPr>
          <p:grpSpPr>
            <a:xfrm>
              <a:off x="9400774" y="3254351"/>
              <a:ext cx="4961114" cy="3514194"/>
              <a:chOff x="0" y="0"/>
              <a:chExt cx="4961113" cy="3514192"/>
            </a:xfrm>
          </p:grpSpPr>
          <p:sp>
            <p:nvSpPr>
              <p:cNvPr id="175"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6" name="Small steps and CPA approach"/>
              <p:cNvSpPr txBox="1"/>
              <p:nvPr/>
            </p:nvSpPr>
            <p:spPr>
              <a:xfrm>
                <a:off x="678074" y="39675"/>
                <a:ext cx="3604967" cy="34348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500">
                    <a:solidFill>
                      <a:srgbClr val="FFFFFF"/>
                    </a:solidFill>
                  </a:defRPr>
                </a:lvl1pPr>
              </a:lstStyle>
              <a:p>
                <a:r>
                  <a:t>Small steps and CPA approach</a:t>
                </a:r>
              </a:p>
            </p:txBody>
          </p:sp>
        </p:grpSp>
        <p:grpSp>
          <p:nvGrpSpPr>
            <p:cNvPr id="180" name="Group"/>
            <p:cNvGrpSpPr/>
            <p:nvPr/>
          </p:nvGrpSpPr>
          <p:grpSpPr>
            <a:xfrm>
              <a:off x="1996701" y="7546888"/>
              <a:ext cx="4961114" cy="3663835"/>
              <a:chOff x="0" y="0"/>
              <a:chExt cx="4961113" cy="3663833"/>
            </a:xfrm>
          </p:grpSpPr>
          <p:sp>
            <p:nvSpPr>
              <p:cNvPr id="178" name="Rounded Rectangle"/>
              <p:cNvSpPr/>
              <p:nvPr/>
            </p:nvSpPr>
            <p:spPr>
              <a:xfrm>
                <a:off x="0" y="149641"/>
                <a:ext cx="4961114" cy="3514194"/>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9" name="Use of stem sentences to deepen understanding"/>
              <p:cNvSpPr txBox="1"/>
              <p:nvPr/>
            </p:nvSpPr>
            <p:spPr>
              <a:xfrm>
                <a:off x="110123" y="0"/>
                <a:ext cx="4740867" cy="34348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500">
                    <a:solidFill>
                      <a:srgbClr val="FFFFFF"/>
                    </a:solidFill>
                  </a:defRPr>
                </a:pPr>
                <a:r>
                  <a:t>Use of </a:t>
                </a:r>
                <a:r>
                  <a:rPr u="sng">
                    <a:hlinkClick r:id="rId2"/>
                  </a:rPr>
                  <a:t>stem sentences</a:t>
                </a:r>
                <a:r>
                  <a:t> to deepen understanding</a:t>
                </a:r>
              </a:p>
            </p:txBody>
          </p:sp>
        </p:grpSp>
        <p:grpSp>
          <p:nvGrpSpPr>
            <p:cNvPr id="183" name="Group"/>
            <p:cNvGrpSpPr/>
            <p:nvPr/>
          </p:nvGrpSpPr>
          <p:grpSpPr>
            <a:xfrm>
              <a:off x="0" y="3254351"/>
              <a:ext cx="4961114" cy="3514194"/>
              <a:chOff x="0" y="0"/>
              <a:chExt cx="4961113" cy="3514192"/>
            </a:xfrm>
          </p:grpSpPr>
          <p:sp>
            <p:nvSpPr>
              <p:cNvPr id="181"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2" name="Opportunities to reason and problem solve"/>
              <p:cNvSpPr txBox="1"/>
              <p:nvPr/>
            </p:nvSpPr>
            <p:spPr>
              <a:xfrm>
                <a:off x="110123" y="458775"/>
                <a:ext cx="4740867" cy="25966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500">
                    <a:solidFill>
                      <a:srgbClr val="FFFFFF"/>
                    </a:solidFill>
                  </a:defRPr>
                </a:lvl1pPr>
              </a:lstStyle>
              <a:p>
                <a:r>
                  <a:t>Opportunities to reason and problem solve</a:t>
                </a:r>
              </a:p>
            </p:txBody>
          </p:sp>
        </p:grpSp>
      </p:grpSp>
      <p:sp>
        <p:nvSpPr>
          <p:cNvPr id="185" name="These are core areas that form the basis of maths teaching. Other elements can be added, but all children should be exposed to these learning opportunities."/>
          <p:cNvSpPr txBox="1"/>
          <p:nvPr/>
        </p:nvSpPr>
        <p:spPr>
          <a:xfrm>
            <a:off x="20596" y="923601"/>
            <a:ext cx="24342807" cy="1607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a:lvl1pPr>
          </a:lstStyle>
          <a:p>
            <a:r>
              <a:t>These are core areas that form the basis of maths teaching. Other elements can be added, but all children should be exposed to these learning opportunities. </a:t>
            </a:r>
          </a:p>
        </p:txBody>
      </p:sp>
      <p:grpSp>
        <p:nvGrpSpPr>
          <p:cNvPr id="188" name="Group"/>
          <p:cNvGrpSpPr/>
          <p:nvPr/>
        </p:nvGrpSpPr>
        <p:grpSpPr>
          <a:xfrm>
            <a:off x="15432965" y="2865251"/>
            <a:ext cx="8650772" cy="7985498"/>
            <a:chOff x="0" y="0"/>
            <a:chExt cx="8650771" cy="7985497"/>
          </a:xfrm>
        </p:grpSpPr>
        <p:sp>
          <p:nvSpPr>
            <p:cNvPr id="186" name="Rounded Rectangle"/>
            <p:cNvSpPr/>
            <p:nvPr/>
          </p:nvSpPr>
          <p:spPr>
            <a:xfrm>
              <a:off x="84309" y="66769"/>
              <a:ext cx="8554421" cy="7918729"/>
            </a:xfrm>
            <a:prstGeom prst="roundRect">
              <a:avLst>
                <a:gd name="adj" fmla="val 17458"/>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7" name="Making Connections…"/>
            <p:cNvSpPr txBox="1"/>
            <p:nvPr/>
          </p:nvSpPr>
          <p:spPr>
            <a:xfrm>
              <a:off x="0" y="0"/>
              <a:ext cx="8650772" cy="7594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defRPr sz="5500" u="sng">
                  <a:solidFill>
                    <a:srgbClr val="FFFFFF"/>
                  </a:solidFill>
                </a:defRPr>
              </a:pPr>
              <a:r>
                <a:t>Making Connections</a:t>
              </a:r>
            </a:p>
            <a:p>
              <a:pPr>
                <a:defRPr sz="5500">
                  <a:solidFill>
                    <a:srgbClr val="FFFFFF"/>
                  </a:solidFill>
                </a:defRPr>
              </a:pPr>
              <a:r>
                <a:t>Plenty of opportunities should be provided for children to make connections with previous learning. The interweaving principles adopted allow opportunities for this. </a:t>
              </a:r>
            </a:p>
          </p:txBody>
        </p:sp>
      </p:grpSp>
      <p:sp>
        <p:nvSpPr>
          <p:cNvPr id="189" name="Home">
            <a:hlinkClick r:id="rId3" action="ppaction://hlinksldjump"/>
          </p:cNvPr>
          <p:cNvSpPr/>
          <p:nvPr/>
        </p:nvSpPr>
        <p:spPr>
          <a:xfrm>
            <a:off x="21625348" y="10981545"/>
            <a:ext cx="2283863" cy="20456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Vocabulary"/>
          <p:cNvSpPr txBox="1"/>
          <p:nvPr/>
        </p:nvSpPr>
        <p:spPr>
          <a:xfrm>
            <a:off x="10249755" y="515962"/>
            <a:ext cx="3884490" cy="952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Vocabulary</a:t>
            </a:r>
          </a:p>
        </p:txBody>
      </p:sp>
      <p:sp>
        <p:nvSpPr>
          <p:cNvPr id="192" name="Vocabulary is an essential aspect of mathematical understanding. Children will be introduced to mathematical vocabulary at the beginning of a new unit. This vocabulary will be defined by the teacher and then displayed at the beginning of each lesson. Chi"/>
          <p:cNvSpPr txBox="1"/>
          <p:nvPr/>
        </p:nvSpPr>
        <p:spPr>
          <a:xfrm>
            <a:off x="56870" y="1722074"/>
            <a:ext cx="23488929" cy="3949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a:latin typeface="Arial"/>
                <a:ea typeface="Arial"/>
                <a:cs typeface="Arial"/>
                <a:sym typeface="Arial"/>
              </a:defRPr>
            </a:lvl1pPr>
          </a:lstStyle>
          <a:p>
            <a:r>
              <a:rPr dirty="0"/>
              <a:t>Vocabulary is an essential aspect of mathematical understanding. Children will be introduced to mathematical vocabulary at the beginning of a new unit. This vocabulary will be defined by the teacher and then displayed at the beginning of each lesson. Children will then be challenged to recall the definition of the vocabulary.</a:t>
            </a:r>
          </a:p>
        </p:txBody>
      </p:sp>
      <p:sp>
        <p:nvSpPr>
          <p:cNvPr id="193" name="Open Book">
            <a:hlinkClick r:id="rId2"/>
          </p:cNvPr>
          <p:cNvSpPr/>
          <p:nvPr/>
        </p:nvSpPr>
        <p:spPr>
          <a:xfrm>
            <a:off x="10116884" y="7645346"/>
            <a:ext cx="4150231" cy="3842530"/>
          </a:xfrm>
          <a:custGeom>
            <a:avLst/>
            <a:gdLst/>
            <a:ahLst/>
            <a:cxnLst>
              <a:cxn ang="0">
                <a:pos x="wd2" y="hd2"/>
              </a:cxn>
              <a:cxn ang="5400000">
                <a:pos x="wd2" y="hd2"/>
              </a:cxn>
              <a:cxn ang="10800000">
                <a:pos x="wd2" y="hd2"/>
              </a:cxn>
              <a:cxn ang="16200000">
                <a:pos x="wd2" y="hd2"/>
              </a:cxn>
            </a:cxnLst>
            <a:rect l="0" t="0" r="r" b="b"/>
            <a:pathLst>
              <a:path w="21600" h="21600" extrusionOk="0">
                <a:moveTo>
                  <a:pt x="17974" y="0"/>
                </a:moveTo>
                <a:lnTo>
                  <a:pt x="12381" y="2366"/>
                </a:lnTo>
                <a:lnTo>
                  <a:pt x="12373" y="2368"/>
                </a:lnTo>
                <a:cubicBezTo>
                  <a:pt x="11868" y="2611"/>
                  <a:pt x="11498" y="3043"/>
                  <a:pt x="11273"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5"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6" y="3468"/>
                </a:lnTo>
                <a:cubicBezTo>
                  <a:pt x="9179" y="3735"/>
                  <a:pt x="9581" y="4051"/>
                  <a:pt x="9828" y="4414"/>
                </a:cubicBezTo>
                <a:lnTo>
                  <a:pt x="1694" y="1019"/>
                </a:lnTo>
                <a:lnTo>
                  <a:pt x="1254" y="1250"/>
                </a:lnTo>
                <a:lnTo>
                  <a:pt x="10543" y="5127"/>
                </a:lnTo>
                <a:lnTo>
                  <a:pt x="10543"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solidFill>
            <a:srgbClr val="8FC74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4" name="Home">
            <a:hlinkClick r:id="rId3" action="ppaction://hlinksldjump"/>
          </p:cNvPr>
          <p:cNvSpPr/>
          <p:nvPr/>
        </p:nvSpPr>
        <p:spPr>
          <a:xfrm>
            <a:off x="21625348" y="10981545"/>
            <a:ext cx="2283863" cy="204562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 name="2D Pie Chart"/>
          <p:cNvGraphicFramePr/>
          <p:nvPr>
            <p:extLst>
              <p:ext uri="{D42A27DB-BD31-4B8C-83A1-F6EECF244321}">
                <p14:modId xmlns:p14="http://schemas.microsoft.com/office/powerpoint/2010/main" val="4181282073"/>
              </p:ext>
            </p:extLst>
          </p:nvPr>
        </p:nvGraphicFramePr>
        <p:xfrm>
          <a:off x="1737884" y="-3596116"/>
          <a:ext cx="20908232" cy="20908232"/>
        </p:xfrm>
        <a:graphic>
          <a:graphicData uri="http://schemas.openxmlformats.org/drawingml/2006/chart">
            <c:chart xmlns:c="http://schemas.openxmlformats.org/drawingml/2006/chart" xmlns:r="http://schemas.openxmlformats.org/officeDocument/2006/relationships" r:id="rId2"/>
          </a:graphicData>
        </a:graphic>
      </p:graphicFrame>
      <p:sp>
        <p:nvSpPr>
          <p:cNvPr id="197" name="Small steps/coherence"/>
          <p:cNvSpPr/>
          <p:nvPr/>
        </p:nvSpPr>
        <p:spPr>
          <a:xfrm>
            <a:off x="2881971" y="5477848"/>
            <a:ext cx="18594543" cy="2560105"/>
          </a:xfrm>
          <a:prstGeom prst="rightArrow">
            <a:avLst>
              <a:gd name="adj1" fmla="val 32000"/>
              <a:gd name="adj2" fmla="val 47623"/>
            </a:avLst>
          </a:prstGeom>
          <a:solidFill>
            <a:srgbClr val="FFFFFF"/>
          </a:solidFill>
          <a:ln w="1270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l" defTabSz="825500">
              <a:defRPr sz="3200">
                <a:solidFill>
                  <a:srgbClr val="000000"/>
                </a:solidFill>
                <a:latin typeface="Helvetica Neue Medium"/>
                <a:ea typeface="Helvetica Neue Medium"/>
                <a:cs typeface="Helvetica Neue Medium"/>
                <a:sym typeface="Helvetica Neue Medium"/>
              </a:defRPr>
            </a:lvl1pPr>
          </a:lstStyle>
          <a:p>
            <a:r>
              <a:t>                     Small steps/coherence</a:t>
            </a:r>
          </a:p>
        </p:txBody>
      </p:sp>
      <p:sp>
        <p:nvSpPr>
          <p:cNvPr id="198" name="Arrow 2"/>
          <p:cNvSpPr/>
          <p:nvPr/>
        </p:nvSpPr>
        <p:spPr>
          <a:xfrm>
            <a:off x="10630643" y="5600786"/>
            <a:ext cx="3122713" cy="2514428"/>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9" name="3706C95D-2BD7-4562-9AA1-44EE551B1329-L0-001.jpeg" descr="3706C95D-2BD7-4562-9AA1-44EE551B1329-L0-001.jpeg">
            <a:hlinkClick r:id="rId3" action="ppaction://hlinksldjump"/>
          </p:cNvPr>
          <p:cNvPicPr>
            <a:picLocks noChangeAspect="1"/>
          </p:cNvPicPr>
          <p:nvPr/>
        </p:nvPicPr>
        <p:blipFill>
          <a:blip r:embed="rId4">
            <a:extLst/>
          </a:blip>
          <a:srcRect l="11" t="2720" r="185" b="2645"/>
          <a:stretch>
            <a:fillRect/>
          </a:stretch>
        </p:blipFill>
        <p:spPr>
          <a:xfrm>
            <a:off x="7482885" y="2199927"/>
            <a:ext cx="3354368" cy="3180618"/>
          </a:xfrm>
          <a:custGeom>
            <a:avLst/>
            <a:gdLst/>
            <a:ahLst/>
            <a:cxnLst>
              <a:cxn ang="0">
                <a:pos x="wd2" y="hd2"/>
              </a:cxn>
              <a:cxn ang="5400000">
                <a:pos x="wd2" y="hd2"/>
              </a:cxn>
              <a:cxn ang="10800000">
                <a:pos x="wd2" y="hd2"/>
              </a:cxn>
              <a:cxn ang="16200000">
                <a:pos x="wd2" y="hd2"/>
              </a:cxn>
            </a:cxnLst>
            <a:rect l="0" t="0" r="r" b="b"/>
            <a:pathLst>
              <a:path w="21487" h="21585" extrusionOk="0">
                <a:moveTo>
                  <a:pt x="8102" y="0"/>
                </a:moveTo>
                <a:cubicBezTo>
                  <a:pt x="6638" y="8"/>
                  <a:pt x="5611" y="280"/>
                  <a:pt x="4240" y="1026"/>
                </a:cubicBezTo>
                <a:cubicBezTo>
                  <a:pt x="2314" y="2075"/>
                  <a:pt x="583" y="4349"/>
                  <a:pt x="305" y="6192"/>
                </a:cubicBezTo>
                <a:cubicBezTo>
                  <a:pt x="258" y="6507"/>
                  <a:pt x="167" y="6796"/>
                  <a:pt x="107" y="6836"/>
                </a:cubicBezTo>
                <a:cubicBezTo>
                  <a:pt x="35" y="6883"/>
                  <a:pt x="0" y="7358"/>
                  <a:pt x="0" y="7832"/>
                </a:cubicBezTo>
                <a:cubicBezTo>
                  <a:pt x="0" y="8307"/>
                  <a:pt x="35" y="8779"/>
                  <a:pt x="107" y="8826"/>
                </a:cubicBezTo>
                <a:cubicBezTo>
                  <a:pt x="167" y="8866"/>
                  <a:pt x="254" y="9148"/>
                  <a:pt x="300" y="9451"/>
                </a:cubicBezTo>
                <a:cubicBezTo>
                  <a:pt x="429" y="10303"/>
                  <a:pt x="951" y="11544"/>
                  <a:pt x="1721" y="12831"/>
                </a:cubicBezTo>
                <a:cubicBezTo>
                  <a:pt x="3178" y="15267"/>
                  <a:pt x="3367" y="16935"/>
                  <a:pt x="2357" y="18426"/>
                </a:cubicBezTo>
                <a:cubicBezTo>
                  <a:pt x="1874" y="19137"/>
                  <a:pt x="1897" y="19350"/>
                  <a:pt x="2530" y="20020"/>
                </a:cubicBezTo>
                <a:cubicBezTo>
                  <a:pt x="3151" y="20679"/>
                  <a:pt x="4022" y="21269"/>
                  <a:pt x="4668" y="21466"/>
                </a:cubicBezTo>
                <a:cubicBezTo>
                  <a:pt x="4942" y="21551"/>
                  <a:pt x="5448" y="21589"/>
                  <a:pt x="5939" y="21585"/>
                </a:cubicBezTo>
                <a:cubicBezTo>
                  <a:pt x="6429" y="21581"/>
                  <a:pt x="6904" y="21533"/>
                  <a:pt x="7121" y="21445"/>
                </a:cubicBezTo>
                <a:cubicBezTo>
                  <a:pt x="7220" y="21405"/>
                  <a:pt x="7391" y="21169"/>
                  <a:pt x="7502" y="20922"/>
                </a:cubicBezTo>
                <a:cubicBezTo>
                  <a:pt x="7820" y="20216"/>
                  <a:pt x="8497" y="19484"/>
                  <a:pt x="9083" y="19209"/>
                </a:cubicBezTo>
                <a:cubicBezTo>
                  <a:pt x="9540" y="18996"/>
                  <a:pt x="9811" y="18969"/>
                  <a:pt x="10858" y="19040"/>
                </a:cubicBezTo>
                <a:cubicBezTo>
                  <a:pt x="12298" y="19137"/>
                  <a:pt x="14043" y="18862"/>
                  <a:pt x="14554" y="18458"/>
                </a:cubicBezTo>
                <a:cubicBezTo>
                  <a:pt x="14858" y="18218"/>
                  <a:pt x="14880" y="18129"/>
                  <a:pt x="14887" y="16974"/>
                </a:cubicBezTo>
                <a:lnTo>
                  <a:pt x="14895" y="15746"/>
                </a:lnTo>
                <a:lnTo>
                  <a:pt x="14430" y="15614"/>
                </a:lnTo>
                <a:cubicBezTo>
                  <a:pt x="14175" y="15541"/>
                  <a:pt x="13772" y="15345"/>
                  <a:pt x="13535" y="15177"/>
                </a:cubicBezTo>
                <a:cubicBezTo>
                  <a:pt x="13085" y="14860"/>
                  <a:pt x="12586" y="13975"/>
                  <a:pt x="12724" y="13739"/>
                </a:cubicBezTo>
                <a:cubicBezTo>
                  <a:pt x="12768" y="13664"/>
                  <a:pt x="13116" y="13602"/>
                  <a:pt x="13497" y="13602"/>
                </a:cubicBezTo>
                <a:cubicBezTo>
                  <a:pt x="14275" y="13602"/>
                  <a:pt x="14888" y="13374"/>
                  <a:pt x="15241" y="12955"/>
                </a:cubicBezTo>
                <a:cubicBezTo>
                  <a:pt x="15437" y="12722"/>
                  <a:pt x="15463" y="12549"/>
                  <a:pt x="15393" y="11953"/>
                </a:cubicBezTo>
                <a:lnTo>
                  <a:pt x="15309" y="11234"/>
                </a:lnTo>
                <a:lnTo>
                  <a:pt x="15953" y="10811"/>
                </a:lnTo>
                <a:cubicBezTo>
                  <a:pt x="16591" y="10391"/>
                  <a:pt x="17014" y="9723"/>
                  <a:pt x="16878" y="9349"/>
                </a:cubicBezTo>
                <a:cubicBezTo>
                  <a:pt x="16843" y="9253"/>
                  <a:pt x="16475" y="8983"/>
                  <a:pt x="16059" y="8748"/>
                </a:cubicBezTo>
                <a:cubicBezTo>
                  <a:pt x="15643" y="8513"/>
                  <a:pt x="15106" y="8077"/>
                  <a:pt x="14864" y="7779"/>
                </a:cubicBezTo>
                <a:lnTo>
                  <a:pt x="14425" y="7235"/>
                </a:lnTo>
                <a:lnTo>
                  <a:pt x="14511" y="5810"/>
                </a:lnTo>
                <a:cubicBezTo>
                  <a:pt x="14627" y="3873"/>
                  <a:pt x="14428" y="3237"/>
                  <a:pt x="13370" y="2128"/>
                </a:cubicBezTo>
                <a:cubicBezTo>
                  <a:pt x="12021" y="715"/>
                  <a:pt x="10224" y="-11"/>
                  <a:pt x="8102" y="0"/>
                </a:cubicBezTo>
                <a:close/>
                <a:moveTo>
                  <a:pt x="20056" y="10545"/>
                </a:moveTo>
                <a:cubicBezTo>
                  <a:pt x="19788" y="10502"/>
                  <a:pt x="16833" y="11930"/>
                  <a:pt x="16685" y="12174"/>
                </a:cubicBezTo>
                <a:cubicBezTo>
                  <a:pt x="16539" y="12414"/>
                  <a:pt x="16570" y="12624"/>
                  <a:pt x="16786" y="12853"/>
                </a:cubicBezTo>
                <a:cubicBezTo>
                  <a:pt x="17066" y="13149"/>
                  <a:pt x="17140" y="13134"/>
                  <a:pt x="18487" y="12462"/>
                </a:cubicBezTo>
                <a:cubicBezTo>
                  <a:pt x="20148" y="11634"/>
                  <a:pt x="20280" y="11555"/>
                  <a:pt x="20437" y="11288"/>
                </a:cubicBezTo>
                <a:cubicBezTo>
                  <a:pt x="20610" y="10995"/>
                  <a:pt x="20409" y="10601"/>
                  <a:pt x="20056" y="10545"/>
                </a:cubicBezTo>
                <a:close/>
                <a:moveTo>
                  <a:pt x="19219" y="13779"/>
                </a:moveTo>
                <a:cubicBezTo>
                  <a:pt x="17887" y="13799"/>
                  <a:pt x="17573" y="13843"/>
                  <a:pt x="17394" y="14033"/>
                </a:cubicBezTo>
                <a:cubicBezTo>
                  <a:pt x="17215" y="14223"/>
                  <a:pt x="17202" y="14322"/>
                  <a:pt x="17323" y="14604"/>
                </a:cubicBezTo>
                <a:lnTo>
                  <a:pt x="17468" y="14943"/>
                </a:lnTo>
                <a:lnTo>
                  <a:pt x="19288" y="14943"/>
                </a:lnTo>
                <a:cubicBezTo>
                  <a:pt x="20935" y="14943"/>
                  <a:pt x="21128" y="14917"/>
                  <a:pt x="21332" y="14679"/>
                </a:cubicBezTo>
                <a:cubicBezTo>
                  <a:pt x="21600" y="14365"/>
                  <a:pt x="21515" y="14043"/>
                  <a:pt x="21118" y="13876"/>
                </a:cubicBezTo>
                <a:cubicBezTo>
                  <a:pt x="20960" y="13810"/>
                  <a:pt x="20105" y="13767"/>
                  <a:pt x="19219" y="13779"/>
                </a:cubicBezTo>
                <a:close/>
                <a:moveTo>
                  <a:pt x="17112" y="15748"/>
                </a:moveTo>
                <a:cubicBezTo>
                  <a:pt x="16802" y="15748"/>
                  <a:pt x="16554" y="16171"/>
                  <a:pt x="16672" y="16497"/>
                </a:cubicBezTo>
                <a:cubicBezTo>
                  <a:pt x="16718" y="16624"/>
                  <a:pt x="17444" y="17079"/>
                  <a:pt x="18286" y="17507"/>
                </a:cubicBezTo>
                <a:cubicBezTo>
                  <a:pt x="19128" y="17935"/>
                  <a:pt x="19864" y="18287"/>
                  <a:pt x="19921" y="18291"/>
                </a:cubicBezTo>
                <a:cubicBezTo>
                  <a:pt x="20202" y="18309"/>
                  <a:pt x="20513" y="17988"/>
                  <a:pt x="20513" y="17680"/>
                </a:cubicBezTo>
                <a:cubicBezTo>
                  <a:pt x="20513" y="17377"/>
                  <a:pt x="20341" y="17252"/>
                  <a:pt x="18942" y="16543"/>
                </a:cubicBezTo>
                <a:cubicBezTo>
                  <a:pt x="18079" y="16105"/>
                  <a:pt x="17256" y="15748"/>
                  <a:pt x="17112" y="15748"/>
                </a:cubicBezTo>
                <a:close/>
              </a:path>
            </a:pathLst>
          </a:custGeom>
          <a:ln w="12700">
            <a:miter lim="400000"/>
          </a:ln>
        </p:spPr>
      </p:pic>
      <p:pic>
        <p:nvPicPr>
          <p:cNvPr id="200" name="6AE41C6F-9FF8-4697-9BA0-7BDFEC276534-L0-001.jpeg" descr="6AE41C6F-9FF8-4697-9BA0-7BDFEC276534-L0-001.jpeg">
            <a:hlinkClick r:id="rId5" action="ppaction://hlinksldjump"/>
          </p:cNvPr>
          <p:cNvPicPr>
            <a:picLocks noChangeAspect="1"/>
          </p:cNvPicPr>
          <p:nvPr/>
        </p:nvPicPr>
        <p:blipFill>
          <a:blip r:embed="rId6">
            <a:extLst/>
          </a:blip>
          <a:srcRect l="22451" t="6975" r="22502" b="6574"/>
          <a:stretch>
            <a:fillRect/>
          </a:stretch>
        </p:blipFill>
        <p:spPr>
          <a:xfrm>
            <a:off x="13651985" y="8335455"/>
            <a:ext cx="3022161" cy="3228196"/>
          </a:xfrm>
          <a:custGeom>
            <a:avLst/>
            <a:gdLst/>
            <a:ahLst/>
            <a:cxnLst>
              <a:cxn ang="0">
                <a:pos x="wd2" y="hd2"/>
              </a:cxn>
              <a:cxn ang="5400000">
                <a:pos x="wd2" y="hd2"/>
              </a:cxn>
              <a:cxn ang="10800000">
                <a:pos x="wd2" y="hd2"/>
              </a:cxn>
              <a:cxn ang="16200000">
                <a:pos x="wd2" y="hd2"/>
              </a:cxn>
            </a:cxnLst>
            <a:rect l="0" t="0" r="r" b="b"/>
            <a:pathLst>
              <a:path w="21158" h="21588" extrusionOk="0">
                <a:moveTo>
                  <a:pt x="10073" y="0"/>
                </a:moveTo>
                <a:cubicBezTo>
                  <a:pt x="7162" y="10"/>
                  <a:pt x="5391" y="472"/>
                  <a:pt x="3427" y="1725"/>
                </a:cubicBezTo>
                <a:cubicBezTo>
                  <a:pt x="2266" y="2466"/>
                  <a:pt x="1689" y="3158"/>
                  <a:pt x="940" y="4717"/>
                </a:cubicBezTo>
                <a:cubicBezTo>
                  <a:pt x="239" y="6175"/>
                  <a:pt x="-88" y="7854"/>
                  <a:pt x="20" y="9462"/>
                </a:cubicBezTo>
                <a:cubicBezTo>
                  <a:pt x="121" y="10951"/>
                  <a:pt x="569" y="11808"/>
                  <a:pt x="2257" y="13751"/>
                </a:cubicBezTo>
                <a:cubicBezTo>
                  <a:pt x="2901" y="14492"/>
                  <a:pt x="3637" y="15421"/>
                  <a:pt x="3891" y="15816"/>
                </a:cubicBezTo>
                <a:lnTo>
                  <a:pt x="4352" y="16532"/>
                </a:lnTo>
                <a:lnTo>
                  <a:pt x="3977" y="18557"/>
                </a:lnTo>
                <a:cubicBezTo>
                  <a:pt x="3771" y="19670"/>
                  <a:pt x="3554" y="20806"/>
                  <a:pt x="3496" y="21084"/>
                </a:cubicBezTo>
                <a:lnTo>
                  <a:pt x="3391" y="21588"/>
                </a:lnTo>
                <a:lnTo>
                  <a:pt x="14246" y="21588"/>
                </a:lnTo>
                <a:lnTo>
                  <a:pt x="14166" y="20805"/>
                </a:lnTo>
                <a:cubicBezTo>
                  <a:pt x="14049" y="19644"/>
                  <a:pt x="14410" y="19397"/>
                  <a:pt x="16422" y="19268"/>
                </a:cubicBezTo>
                <a:cubicBezTo>
                  <a:pt x="18957" y="19107"/>
                  <a:pt x="19836" y="18391"/>
                  <a:pt x="19742" y="16561"/>
                </a:cubicBezTo>
                <a:cubicBezTo>
                  <a:pt x="19715" y="16024"/>
                  <a:pt x="19601" y="15419"/>
                  <a:pt x="19487" y="15216"/>
                </a:cubicBezTo>
                <a:cubicBezTo>
                  <a:pt x="19215" y="14731"/>
                  <a:pt x="19326" y="14586"/>
                  <a:pt x="20079" y="14470"/>
                </a:cubicBezTo>
                <a:cubicBezTo>
                  <a:pt x="21497" y="14251"/>
                  <a:pt x="21512" y="13780"/>
                  <a:pt x="20159" y="11638"/>
                </a:cubicBezTo>
                <a:lnTo>
                  <a:pt x="19128" y="10006"/>
                </a:lnTo>
                <a:lnTo>
                  <a:pt x="19134" y="7952"/>
                </a:lnTo>
                <a:cubicBezTo>
                  <a:pt x="19139" y="5561"/>
                  <a:pt x="19047" y="5187"/>
                  <a:pt x="18128" y="3899"/>
                </a:cubicBezTo>
                <a:cubicBezTo>
                  <a:pt x="16197" y="1191"/>
                  <a:pt x="13712" y="-12"/>
                  <a:pt x="10073" y="0"/>
                </a:cubicBezTo>
                <a:close/>
                <a:moveTo>
                  <a:pt x="9984" y="515"/>
                </a:moveTo>
                <a:cubicBezTo>
                  <a:pt x="11251" y="501"/>
                  <a:pt x="12384" y="595"/>
                  <a:pt x="12527" y="725"/>
                </a:cubicBezTo>
                <a:cubicBezTo>
                  <a:pt x="12550" y="747"/>
                  <a:pt x="12648" y="785"/>
                  <a:pt x="12743" y="807"/>
                </a:cubicBezTo>
                <a:cubicBezTo>
                  <a:pt x="12838" y="830"/>
                  <a:pt x="12936" y="861"/>
                  <a:pt x="12960" y="879"/>
                </a:cubicBezTo>
                <a:cubicBezTo>
                  <a:pt x="12984" y="897"/>
                  <a:pt x="13195" y="942"/>
                  <a:pt x="13432" y="982"/>
                </a:cubicBezTo>
                <a:cubicBezTo>
                  <a:pt x="13669" y="1022"/>
                  <a:pt x="14073" y="1204"/>
                  <a:pt x="14330" y="1383"/>
                </a:cubicBezTo>
                <a:cubicBezTo>
                  <a:pt x="14587" y="1562"/>
                  <a:pt x="14884" y="1710"/>
                  <a:pt x="14988" y="1710"/>
                </a:cubicBezTo>
                <a:cubicBezTo>
                  <a:pt x="15318" y="1710"/>
                  <a:pt x="17064" y="3396"/>
                  <a:pt x="17800" y="4422"/>
                </a:cubicBezTo>
                <a:cubicBezTo>
                  <a:pt x="18392" y="5246"/>
                  <a:pt x="18504" y="5527"/>
                  <a:pt x="18481" y="6142"/>
                </a:cubicBezTo>
                <a:cubicBezTo>
                  <a:pt x="18466" y="6546"/>
                  <a:pt x="18527" y="6961"/>
                  <a:pt x="18617" y="7065"/>
                </a:cubicBezTo>
                <a:cubicBezTo>
                  <a:pt x="18718" y="7181"/>
                  <a:pt x="18721" y="7408"/>
                  <a:pt x="18625" y="7649"/>
                </a:cubicBezTo>
                <a:cubicBezTo>
                  <a:pt x="18539" y="7865"/>
                  <a:pt x="18489" y="8483"/>
                  <a:pt x="18512" y="9024"/>
                </a:cubicBezTo>
                <a:cubicBezTo>
                  <a:pt x="18555" y="10086"/>
                  <a:pt x="18835" y="10720"/>
                  <a:pt x="19951" y="12318"/>
                </a:cubicBezTo>
                <a:cubicBezTo>
                  <a:pt x="20581" y="13219"/>
                  <a:pt x="20608" y="13312"/>
                  <a:pt x="20370" y="13658"/>
                </a:cubicBezTo>
                <a:cubicBezTo>
                  <a:pt x="20227" y="13866"/>
                  <a:pt x="19941" y="14029"/>
                  <a:pt x="19717" y="14029"/>
                </a:cubicBezTo>
                <a:cubicBezTo>
                  <a:pt x="19156" y="14029"/>
                  <a:pt x="18733" y="14474"/>
                  <a:pt x="18881" y="14911"/>
                </a:cubicBezTo>
                <a:cubicBezTo>
                  <a:pt x="18947" y="15104"/>
                  <a:pt x="19016" y="15557"/>
                  <a:pt x="19028" y="15919"/>
                </a:cubicBezTo>
                <a:cubicBezTo>
                  <a:pt x="19041" y="16281"/>
                  <a:pt x="19110" y="16675"/>
                  <a:pt x="19187" y="16792"/>
                </a:cubicBezTo>
                <a:cubicBezTo>
                  <a:pt x="19430" y="17168"/>
                  <a:pt x="19138" y="17780"/>
                  <a:pt x="18489" y="18252"/>
                </a:cubicBezTo>
                <a:cubicBezTo>
                  <a:pt x="17927" y="18661"/>
                  <a:pt x="17705" y="18713"/>
                  <a:pt x="16419" y="18738"/>
                </a:cubicBezTo>
                <a:cubicBezTo>
                  <a:pt x="14306" y="18778"/>
                  <a:pt x="13736" y="19148"/>
                  <a:pt x="13566" y="20601"/>
                </a:cubicBezTo>
                <a:lnTo>
                  <a:pt x="13521" y="21012"/>
                </a:lnTo>
                <a:lnTo>
                  <a:pt x="8942" y="21057"/>
                </a:lnTo>
                <a:cubicBezTo>
                  <a:pt x="6424" y="21081"/>
                  <a:pt x="4308" y="21047"/>
                  <a:pt x="4244" y="20986"/>
                </a:cubicBezTo>
                <a:cubicBezTo>
                  <a:pt x="4091" y="20840"/>
                  <a:pt x="4090" y="20195"/>
                  <a:pt x="4244" y="20049"/>
                </a:cubicBezTo>
                <a:cubicBezTo>
                  <a:pt x="4309" y="19986"/>
                  <a:pt x="4387" y="19558"/>
                  <a:pt x="4416" y="19096"/>
                </a:cubicBezTo>
                <a:cubicBezTo>
                  <a:pt x="4445" y="18633"/>
                  <a:pt x="4547" y="18167"/>
                  <a:pt x="4641" y="18058"/>
                </a:cubicBezTo>
                <a:cubicBezTo>
                  <a:pt x="4735" y="17950"/>
                  <a:pt x="4771" y="17824"/>
                  <a:pt x="4724" y="17780"/>
                </a:cubicBezTo>
                <a:cubicBezTo>
                  <a:pt x="4677" y="17735"/>
                  <a:pt x="4725" y="17459"/>
                  <a:pt x="4830" y="17172"/>
                </a:cubicBezTo>
                <a:cubicBezTo>
                  <a:pt x="4975" y="16775"/>
                  <a:pt x="4974" y="16594"/>
                  <a:pt x="4813" y="16410"/>
                </a:cubicBezTo>
                <a:cubicBezTo>
                  <a:pt x="4697" y="16276"/>
                  <a:pt x="4653" y="16163"/>
                  <a:pt x="4716" y="16163"/>
                </a:cubicBezTo>
                <a:cubicBezTo>
                  <a:pt x="4779" y="16163"/>
                  <a:pt x="4525" y="15738"/>
                  <a:pt x="4155" y="15218"/>
                </a:cubicBezTo>
                <a:cubicBezTo>
                  <a:pt x="3785" y="14699"/>
                  <a:pt x="3491" y="14233"/>
                  <a:pt x="3502" y="14178"/>
                </a:cubicBezTo>
                <a:cubicBezTo>
                  <a:pt x="3513" y="14123"/>
                  <a:pt x="3267" y="13871"/>
                  <a:pt x="2954" y="13621"/>
                </a:cubicBezTo>
                <a:cubicBezTo>
                  <a:pt x="2642" y="13370"/>
                  <a:pt x="2421" y="13140"/>
                  <a:pt x="2460" y="13103"/>
                </a:cubicBezTo>
                <a:cubicBezTo>
                  <a:pt x="2499" y="13066"/>
                  <a:pt x="2303" y="12802"/>
                  <a:pt x="2026" y="12519"/>
                </a:cubicBezTo>
                <a:cubicBezTo>
                  <a:pt x="979" y="11450"/>
                  <a:pt x="617" y="10636"/>
                  <a:pt x="559" y="9199"/>
                </a:cubicBezTo>
                <a:cubicBezTo>
                  <a:pt x="510" y="7986"/>
                  <a:pt x="731" y="6306"/>
                  <a:pt x="993" y="5898"/>
                </a:cubicBezTo>
                <a:cubicBezTo>
                  <a:pt x="1051" y="5807"/>
                  <a:pt x="1112" y="5642"/>
                  <a:pt x="1129" y="5534"/>
                </a:cubicBezTo>
                <a:cubicBezTo>
                  <a:pt x="1198" y="5098"/>
                  <a:pt x="1988" y="3796"/>
                  <a:pt x="2310" y="3581"/>
                </a:cubicBezTo>
                <a:cubicBezTo>
                  <a:pt x="2499" y="3454"/>
                  <a:pt x="2578" y="3350"/>
                  <a:pt x="2493" y="3350"/>
                </a:cubicBezTo>
                <a:cubicBezTo>
                  <a:pt x="2408" y="3350"/>
                  <a:pt x="2524" y="3167"/>
                  <a:pt x="2746" y="2941"/>
                </a:cubicBezTo>
                <a:cubicBezTo>
                  <a:pt x="2968" y="2715"/>
                  <a:pt x="3189" y="2568"/>
                  <a:pt x="3235" y="2612"/>
                </a:cubicBezTo>
                <a:cubicBezTo>
                  <a:pt x="3281" y="2656"/>
                  <a:pt x="3422" y="2550"/>
                  <a:pt x="3549" y="2378"/>
                </a:cubicBezTo>
                <a:cubicBezTo>
                  <a:pt x="3991" y="1777"/>
                  <a:pt x="6825" y="556"/>
                  <a:pt x="7122" y="839"/>
                </a:cubicBezTo>
                <a:cubicBezTo>
                  <a:pt x="7176" y="890"/>
                  <a:pt x="7318" y="855"/>
                  <a:pt x="7439" y="759"/>
                </a:cubicBezTo>
                <a:cubicBezTo>
                  <a:pt x="7688" y="563"/>
                  <a:pt x="7941" y="539"/>
                  <a:pt x="9984" y="515"/>
                </a:cubicBezTo>
                <a:close/>
                <a:moveTo>
                  <a:pt x="11946" y="1341"/>
                </a:moveTo>
                <a:cubicBezTo>
                  <a:pt x="11764" y="1329"/>
                  <a:pt x="11543" y="1334"/>
                  <a:pt x="11282" y="1354"/>
                </a:cubicBezTo>
                <a:cubicBezTo>
                  <a:pt x="10748" y="1394"/>
                  <a:pt x="10501" y="1488"/>
                  <a:pt x="10501" y="1648"/>
                </a:cubicBezTo>
                <a:cubicBezTo>
                  <a:pt x="10501" y="1964"/>
                  <a:pt x="9805" y="2200"/>
                  <a:pt x="9428" y="2012"/>
                </a:cubicBezTo>
                <a:cubicBezTo>
                  <a:pt x="9107" y="1851"/>
                  <a:pt x="8189" y="2287"/>
                  <a:pt x="8345" y="2527"/>
                </a:cubicBezTo>
                <a:cubicBezTo>
                  <a:pt x="8390" y="2597"/>
                  <a:pt x="8314" y="2750"/>
                  <a:pt x="8173" y="2861"/>
                </a:cubicBezTo>
                <a:cubicBezTo>
                  <a:pt x="7880" y="3093"/>
                  <a:pt x="7832" y="3612"/>
                  <a:pt x="8089" y="3764"/>
                </a:cubicBezTo>
                <a:cubicBezTo>
                  <a:pt x="8383" y="3937"/>
                  <a:pt x="8283" y="4188"/>
                  <a:pt x="7722" y="4687"/>
                </a:cubicBezTo>
                <a:cubicBezTo>
                  <a:pt x="7200" y="5153"/>
                  <a:pt x="7189" y="5193"/>
                  <a:pt x="7353" y="5982"/>
                </a:cubicBezTo>
                <a:cubicBezTo>
                  <a:pt x="7499" y="6689"/>
                  <a:pt x="7479" y="6830"/>
                  <a:pt x="7206" y="7065"/>
                </a:cubicBezTo>
                <a:cubicBezTo>
                  <a:pt x="6910" y="7321"/>
                  <a:pt x="6863" y="7305"/>
                  <a:pt x="6389" y="6821"/>
                </a:cubicBezTo>
                <a:cubicBezTo>
                  <a:pt x="5679" y="6097"/>
                  <a:pt x="4699" y="6115"/>
                  <a:pt x="4410" y="6858"/>
                </a:cubicBezTo>
                <a:cubicBezTo>
                  <a:pt x="4316" y="7102"/>
                  <a:pt x="4245" y="7127"/>
                  <a:pt x="4049" y="6972"/>
                </a:cubicBezTo>
                <a:cubicBezTo>
                  <a:pt x="3734" y="6723"/>
                  <a:pt x="3241" y="6959"/>
                  <a:pt x="2782" y="7580"/>
                </a:cubicBezTo>
                <a:cubicBezTo>
                  <a:pt x="2515" y="7942"/>
                  <a:pt x="2485" y="8110"/>
                  <a:pt x="2632" y="8419"/>
                </a:cubicBezTo>
                <a:cubicBezTo>
                  <a:pt x="2788" y="8746"/>
                  <a:pt x="2752" y="8852"/>
                  <a:pt x="2401" y="9104"/>
                </a:cubicBezTo>
                <a:cubicBezTo>
                  <a:pt x="1752" y="9570"/>
                  <a:pt x="1920" y="10639"/>
                  <a:pt x="2685" y="10916"/>
                </a:cubicBezTo>
                <a:cubicBezTo>
                  <a:pt x="2980" y="11023"/>
                  <a:pt x="3091" y="11190"/>
                  <a:pt x="3091" y="11524"/>
                </a:cubicBezTo>
                <a:cubicBezTo>
                  <a:pt x="3091" y="12279"/>
                  <a:pt x="4344" y="12790"/>
                  <a:pt x="5094" y="12341"/>
                </a:cubicBezTo>
                <a:cubicBezTo>
                  <a:pt x="5202" y="12277"/>
                  <a:pt x="5388" y="12334"/>
                  <a:pt x="5505" y="12469"/>
                </a:cubicBezTo>
                <a:cubicBezTo>
                  <a:pt x="5622" y="12603"/>
                  <a:pt x="5790" y="12713"/>
                  <a:pt x="5877" y="12713"/>
                </a:cubicBezTo>
                <a:cubicBezTo>
                  <a:pt x="6227" y="12713"/>
                  <a:pt x="7400" y="12039"/>
                  <a:pt x="7400" y="11837"/>
                </a:cubicBezTo>
                <a:cubicBezTo>
                  <a:pt x="7400" y="11718"/>
                  <a:pt x="7632" y="11423"/>
                  <a:pt x="7917" y="11182"/>
                </a:cubicBezTo>
                <a:cubicBezTo>
                  <a:pt x="8201" y="10940"/>
                  <a:pt x="8434" y="10597"/>
                  <a:pt x="8434" y="10423"/>
                </a:cubicBezTo>
                <a:cubicBezTo>
                  <a:pt x="8434" y="10248"/>
                  <a:pt x="8526" y="10055"/>
                  <a:pt x="8637" y="9990"/>
                </a:cubicBezTo>
                <a:cubicBezTo>
                  <a:pt x="8771" y="9911"/>
                  <a:pt x="8678" y="9748"/>
                  <a:pt x="8350" y="9499"/>
                </a:cubicBezTo>
                <a:cubicBezTo>
                  <a:pt x="7876" y="9139"/>
                  <a:pt x="7868" y="9117"/>
                  <a:pt x="8148" y="8711"/>
                </a:cubicBezTo>
                <a:lnTo>
                  <a:pt x="8434" y="8289"/>
                </a:lnTo>
                <a:lnTo>
                  <a:pt x="9084" y="8639"/>
                </a:lnTo>
                <a:cubicBezTo>
                  <a:pt x="9439" y="8831"/>
                  <a:pt x="9827" y="9103"/>
                  <a:pt x="9945" y="9242"/>
                </a:cubicBezTo>
                <a:cubicBezTo>
                  <a:pt x="10134" y="9462"/>
                  <a:pt x="10231" y="9431"/>
                  <a:pt x="10726" y="8974"/>
                </a:cubicBezTo>
                <a:lnTo>
                  <a:pt x="11290" y="8451"/>
                </a:lnTo>
                <a:lnTo>
                  <a:pt x="11804" y="8931"/>
                </a:lnTo>
                <a:lnTo>
                  <a:pt x="12313" y="9411"/>
                </a:lnTo>
                <a:lnTo>
                  <a:pt x="13132" y="9074"/>
                </a:lnTo>
                <a:cubicBezTo>
                  <a:pt x="13874" y="8765"/>
                  <a:pt x="13949" y="8679"/>
                  <a:pt x="13949" y="8183"/>
                </a:cubicBezTo>
                <a:cubicBezTo>
                  <a:pt x="13949" y="7603"/>
                  <a:pt x="14303" y="7294"/>
                  <a:pt x="14966" y="7294"/>
                </a:cubicBezTo>
                <a:cubicBezTo>
                  <a:pt x="15233" y="7294"/>
                  <a:pt x="15362" y="7131"/>
                  <a:pt x="15505" y="6598"/>
                </a:cubicBezTo>
                <a:cubicBezTo>
                  <a:pt x="15608" y="6214"/>
                  <a:pt x="15720" y="5814"/>
                  <a:pt x="15755" y="5712"/>
                </a:cubicBezTo>
                <a:cubicBezTo>
                  <a:pt x="15791" y="5609"/>
                  <a:pt x="15599" y="5323"/>
                  <a:pt x="15327" y="5075"/>
                </a:cubicBezTo>
                <a:cubicBezTo>
                  <a:pt x="14865" y="4653"/>
                  <a:pt x="14849" y="4600"/>
                  <a:pt x="15094" y="4244"/>
                </a:cubicBezTo>
                <a:cubicBezTo>
                  <a:pt x="15261" y="4001"/>
                  <a:pt x="15457" y="3901"/>
                  <a:pt x="15633" y="3965"/>
                </a:cubicBezTo>
                <a:cubicBezTo>
                  <a:pt x="15847" y="4044"/>
                  <a:pt x="15832" y="3988"/>
                  <a:pt x="15575" y="3724"/>
                </a:cubicBezTo>
                <a:cubicBezTo>
                  <a:pt x="15392" y="3537"/>
                  <a:pt x="15047" y="3118"/>
                  <a:pt x="14810" y="2792"/>
                </a:cubicBezTo>
                <a:cubicBezTo>
                  <a:pt x="14378" y="2198"/>
                  <a:pt x="14203" y="2156"/>
                  <a:pt x="13363" y="2463"/>
                </a:cubicBezTo>
                <a:cubicBezTo>
                  <a:pt x="13162" y="2537"/>
                  <a:pt x="13032" y="2422"/>
                  <a:pt x="12893" y="2041"/>
                </a:cubicBezTo>
                <a:cubicBezTo>
                  <a:pt x="12722" y="1573"/>
                  <a:pt x="12491" y="1377"/>
                  <a:pt x="11946" y="1341"/>
                </a:cubicBezTo>
                <a:close/>
                <a:moveTo>
                  <a:pt x="11301" y="1890"/>
                </a:moveTo>
                <a:cubicBezTo>
                  <a:pt x="11392" y="1885"/>
                  <a:pt x="11504" y="1892"/>
                  <a:pt x="11648" y="1903"/>
                </a:cubicBezTo>
                <a:cubicBezTo>
                  <a:pt x="12185" y="1946"/>
                  <a:pt x="12310" y="2033"/>
                  <a:pt x="12451" y="2447"/>
                </a:cubicBezTo>
                <a:cubicBezTo>
                  <a:pt x="12672" y="3094"/>
                  <a:pt x="12857" y="3187"/>
                  <a:pt x="13485" y="2978"/>
                </a:cubicBezTo>
                <a:cubicBezTo>
                  <a:pt x="13949" y="2824"/>
                  <a:pt x="14052" y="2856"/>
                  <a:pt x="14399" y="3241"/>
                </a:cubicBezTo>
                <a:lnTo>
                  <a:pt x="14788" y="3671"/>
                </a:lnTo>
                <a:lnTo>
                  <a:pt x="14413" y="4340"/>
                </a:lnTo>
                <a:cubicBezTo>
                  <a:pt x="14088" y="4918"/>
                  <a:pt x="14070" y="5028"/>
                  <a:pt x="14294" y="5154"/>
                </a:cubicBezTo>
                <a:cubicBezTo>
                  <a:pt x="15116" y="5618"/>
                  <a:pt x="15207" y="5750"/>
                  <a:pt x="15036" y="6240"/>
                </a:cubicBezTo>
                <a:cubicBezTo>
                  <a:pt x="14941" y="6512"/>
                  <a:pt x="14726" y="6738"/>
                  <a:pt x="14538" y="6765"/>
                </a:cubicBezTo>
                <a:cubicBezTo>
                  <a:pt x="13467" y="6919"/>
                  <a:pt x="13432" y="6949"/>
                  <a:pt x="13432" y="7623"/>
                </a:cubicBezTo>
                <a:cubicBezTo>
                  <a:pt x="13432" y="8172"/>
                  <a:pt x="13355" y="8311"/>
                  <a:pt x="12938" y="8517"/>
                </a:cubicBezTo>
                <a:cubicBezTo>
                  <a:pt x="12473" y="8746"/>
                  <a:pt x="12420" y="8738"/>
                  <a:pt x="12046" y="8358"/>
                </a:cubicBezTo>
                <a:cubicBezTo>
                  <a:pt x="11556" y="7861"/>
                  <a:pt x="11077" y="7841"/>
                  <a:pt x="10562" y="8302"/>
                </a:cubicBezTo>
                <a:cubicBezTo>
                  <a:pt x="10189" y="8636"/>
                  <a:pt x="10147" y="8641"/>
                  <a:pt x="9731" y="8382"/>
                </a:cubicBezTo>
                <a:cubicBezTo>
                  <a:pt x="9372" y="8157"/>
                  <a:pt x="9295" y="7977"/>
                  <a:pt x="9295" y="7378"/>
                </a:cubicBezTo>
                <a:cubicBezTo>
                  <a:pt x="9295" y="6676"/>
                  <a:pt x="9273" y="6647"/>
                  <a:pt x="8689" y="6542"/>
                </a:cubicBezTo>
                <a:cubicBezTo>
                  <a:pt x="8022" y="6423"/>
                  <a:pt x="8012" y="6415"/>
                  <a:pt x="7856" y="5791"/>
                </a:cubicBezTo>
                <a:cubicBezTo>
                  <a:pt x="7762" y="5418"/>
                  <a:pt x="7835" y="5306"/>
                  <a:pt x="8350" y="5016"/>
                </a:cubicBezTo>
                <a:cubicBezTo>
                  <a:pt x="8995" y="4654"/>
                  <a:pt x="9100" y="4284"/>
                  <a:pt x="8712" y="3756"/>
                </a:cubicBezTo>
                <a:cubicBezTo>
                  <a:pt x="8500" y="3467"/>
                  <a:pt x="8516" y="3373"/>
                  <a:pt x="8853" y="2970"/>
                </a:cubicBezTo>
                <a:cubicBezTo>
                  <a:pt x="9191" y="2567"/>
                  <a:pt x="9288" y="2535"/>
                  <a:pt x="9706" y="2686"/>
                </a:cubicBezTo>
                <a:cubicBezTo>
                  <a:pt x="10440" y="2952"/>
                  <a:pt x="10628" y="2897"/>
                  <a:pt x="10826" y="2354"/>
                </a:cubicBezTo>
                <a:cubicBezTo>
                  <a:pt x="10951" y="2013"/>
                  <a:pt x="11028" y="1904"/>
                  <a:pt x="11301" y="1890"/>
                </a:cubicBezTo>
                <a:close/>
                <a:moveTo>
                  <a:pt x="11685" y="3456"/>
                </a:moveTo>
                <a:cubicBezTo>
                  <a:pt x="11460" y="3440"/>
                  <a:pt x="11222" y="3459"/>
                  <a:pt x="10973" y="3528"/>
                </a:cubicBezTo>
                <a:cubicBezTo>
                  <a:pt x="10245" y="3727"/>
                  <a:pt x="9838" y="4129"/>
                  <a:pt x="9634" y="4852"/>
                </a:cubicBezTo>
                <a:cubicBezTo>
                  <a:pt x="9422" y="5601"/>
                  <a:pt x="9724" y="6445"/>
                  <a:pt x="10351" y="6864"/>
                </a:cubicBezTo>
                <a:cubicBezTo>
                  <a:pt x="10979" y="7283"/>
                  <a:pt x="12251" y="7215"/>
                  <a:pt x="12796" y="6734"/>
                </a:cubicBezTo>
                <a:cubicBezTo>
                  <a:pt x="14135" y="5550"/>
                  <a:pt x="13259" y="3568"/>
                  <a:pt x="11685" y="3456"/>
                </a:cubicBezTo>
                <a:close/>
                <a:moveTo>
                  <a:pt x="11529" y="4008"/>
                </a:moveTo>
                <a:cubicBezTo>
                  <a:pt x="12122" y="4008"/>
                  <a:pt x="12280" y="4160"/>
                  <a:pt x="12010" y="4472"/>
                </a:cubicBezTo>
                <a:cubicBezTo>
                  <a:pt x="11824" y="4688"/>
                  <a:pt x="11843" y="4694"/>
                  <a:pt x="12174" y="4525"/>
                </a:cubicBezTo>
                <a:cubicBezTo>
                  <a:pt x="12498" y="4361"/>
                  <a:pt x="12584" y="4382"/>
                  <a:pt x="12743" y="4666"/>
                </a:cubicBezTo>
                <a:cubicBezTo>
                  <a:pt x="13004" y="5130"/>
                  <a:pt x="12780" y="6102"/>
                  <a:pt x="12343" y="6394"/>
                </a:cubicBezTo>
                <a:cubicBezTo>
                  <a:pt x="11797" y="6759"/>
                  <a:pt x="10968" y="6699"/>
                  <a:pt x="10537" y="6261"/>
                </a:cubicBezTo>
                <a:cubicBezTo>
                  <a:pt x="9724" y="5436"/>
                  <a:pt x="10351" y="4008"/>
                  <a:pt x="11529" y="4008"/>
                </a:cubicBezTo>
                <a:close/>
                <a:moveTo>
                  <a:pt x="7795" y="6919"/>
                </a:moveTo>
                <a:cubicBezTo>
                  <a:pt x="7870" y="6916"/>
                  <a:pt x="7988" y="6943"/>
                  <a:pt x="8106" y="6970"/>
                </a:cubicBezTo>
                <a:cubicBezTo>
                  <a:pt x="8119" y="6964"/>
                  <a:pt x="8135" y="6947"/>
                  <a:pt x="8148" y="6949"/>
                </a:cubicBezTo>
                <a:cubicBezTo>
                  <a:pt x="8164" y="6950"/>
                  <a:pt x="8177" y="6971"/>
                  <a:pt x="8192" y="6980"/>
                </a:cubicBezTo>
                <a:cubicBezTo>
                  <a:pt x="8203" y="6983"/>
                  <a:pt x="8206" y="6983"/>
                  <a:pt x="8217" y="6986"/>
                </a:cubicBezTo>
                <a:cubicBezTo>
                  <a:pt x="8320" y="7015"/>
                  <a:pt x="8399" y="7042"/>
                  <a:pt x="8461" y="7071"/>
                </a:cubicBezTo>
                <a:cubicBezTo>
                  <a:pt x="8462" y="7071"/>
                  <a:pt x="8463" y="7070"/>
                  <a:pt x="8464" y="7071"/>
                </a:cubicBezTo>
                <a:cubicBezTo>
                  <a:pt x="8525" y="7099"/>
                  <a:pt x="8567" y="7127"/>
                  <a:pt x="8598" y="7166"/>
                </a:cubicBezTo>
                <a:cubicBezTo>
                  <a:pt x="8630" y="7206"/>
                  <a:pt x="8648" y="7256"/>
                  <a:pt x="8656" y="7320"/>
                </a:cubicBezTo>
                <a:cubicBezTo>
                  <a:pt x="8656" y="7322"/>
                  <a:pt x="8656" y="7321"/>
                  <a:pt x="8656" y="7323"/>
                </a:cubicBezTo>
                <a:cubicBezTo>
                  <a:pt x="8664" y="7385"/>
                  <a:pt x="8664" y="7462"/>
                  <a:pt x="8659" y="7559"/>
                </a:cubicBezTo>
                <a:cubicBezTo>
                  <a:pt x="8650" y="7735"/>
                  <a:pt x="8632" y="7867"/>
                  <a:pt x="8600" y="7960"/>
                </a:cubicBezTo>
                <a:cubicBezTo>
                  <a:pt x="8600" y="7961"/>
                  <a:pt x="8601" y="7964"/>
                  <a:pt x="8600" y="7965"/>
                </a:cubicBezTo>
                <a:cubicBezTo>
                  <a:pt x="8569" y="8055"/>
                  <a:pt x="8527" y="8107"/>
                  <a:pt x="8470" y="8116"/>
                </a:cubicBezTo>
                <a:cubicBezTo>
                  <a:pt x="8412" y="8126"/>
                  <a:pt x="8337" y="8091"/>
                  <a:pt x="8248" y="8018"/>
                </a:cubicBezTo>
                <a:cubicBezTo>
                  <a:pt x="8159" y="7945"/>
                  <a:pt x="8055" y="7835"/>
                  <a:pt x="7931" y="7681"/>
                </a:cubicBezTo>
                <a:cubicBezTo>
                  <a:pt x="7756" y="7464"/>
                  <a:pt x="7678" y="7310"/>
                  <a:pt x="7639" y="7185"/>
                </a:cubicBezTo>
                <a:cubicBezTo>
                  <a:pt x="7625" y="7138"/>
                  <a:pt x="7606" y="7091"/>
                  <a:pt x="7611" y="7057"/>
                </a:cubicBezTo>
                <a:cubicBezTo>
                  <a:pt x="7614" y="7037"/>
                  <a:pt x="7616" y="7017"/>
                  <a:pt x="7625" y="7002"/>
                </a:cubicBezTo>
                <a:cubicBezTo>
                  <a:pt x="7654" y="6954"/>
                  <a:pt x="7703" y="6923"/>
                  <a:pt x="7795" y="6919"/>
                </a:cubicBezTo>
                <a:close/>
                <a:moveTo>
                  <a:pt x="5255" y="6949"/>
                </a:moveTo>
                <a:cubicBezTo>
                  <a:pt x="5336" y="6937"/>
                  <a:pt x="5418" y="6941"/>
                  <a:pt x="5497" y="6964"/>
                </a:cubicBezTo>
                <a:cubicBezTo>
                  <a:pt x="5657" y="7013"/>
                  <a:pt x="5880" y="7259"/>
                  <a:pt x="5991" y="7514"/>
                </a:cubicBezTo>
                <a:cubicBezTo>
                  <a:pt x="6198" y="7985"/>
                  <a:pt x="6343" y="8040"/>
                  <a:pt x="6844" y="7846"/>
                </a:cubicBezTo>
                <a:cubicBezTo>
                  <a:pt x="7047" y="7767"/>
                  <a:pt x="7213" y="7818"/>
                  <a:pt x="7439" y="8015"/>
                </a:cubicBezTo>
                <a:lnTo>
                  <a:pt x="7759" y="8289"/>
                </a:lnTo>
                <a:lnTo>
                  <a:pt x="7467" y="8745"/>
                </a:lnTo>
                <a:lnTo>
                  <a:pt x="7169" y="9196"/>
                </a:lnTo>
                <a:lnTo>
                  <a:pt x="7608" y="9589"/>
                </a:lnTo>
                <a:cubicBezTo>
                  <a:pt x="7989" y="9928"/>
                  <a:pt x="8029" y="10024"/>
                  <a:pt x="7909" y="10327"/>
                </a:cubicBezTo>
                <a:cubicBezTo>
                  <a:pt x="7908" y="10329"/>
                  <a:pt x="7904" y="10328"/>
                  <a:pt x="7903" y="10330"/>
                </a:cubicBezTo>
                <a:cubicBezTo>
                  <a:pt x="7898" y="10344"/>
                  <a:pt x="7901" y="10357"/>
                  <a:pt x="7895" y="10372"/>
                </a:cubicBezTo>
                <a:cubicBezTo>
                  <a:pt x="7863" y="10451"/>
                  <a:pt x="7811" y="10496"/>
                  <a:pt x="7759" y="10542"/>
                </a:cubicBezTo>
                <a:cubicBezTo>
                  <a:pt x="7744" y="10556"/>
                  <a:pt x="7735" y="10576"/>
                  <a:pt x="7720" y="10587"/>
                </a:cubicBezTo>
                <a:cubicBezTo>
                  <a:pt x="7693" y="10604"/>
                  <a:pt x="7654" y="10610"/>
                  <a:pt x="7622" y="10622"/>
                </a:cubicBezTo>
                <a:cubicBezTo>
                  <a:pt x="7574" y="10642"/>
                  <a:pt x="7530" y="10677"/>
                  <a:pt x="7475" y="10677"/>
                </a:cubicBezTo>
                <a:cubicBezTo>
                  <a:pt x="6903" y="10677"/>
                  <a:pt x="6594" y="10937"/>
                  <a:pt x="6680" y="11352"/>
                </a:cubicBezTo>
                <a:cubicBezTo>
                  <a:pt x="6727" y="11575"/>
                  <a:pt x="6692" y="11784"/>
                  <a:pt x="6592" y="11858"/>
                </a:cubicBezTo>
                <a:cubicBezTo>
                  <a:pt x="6392" y="12006"/>
                  <a:pt x="6227" y="12072"/>
                  <a:pt x="6072" y="12060"/>
                </a:cubicBezTo>
                <a:lnTo>
                  <a:pt x="5977" y="12166"/>
                </a:lnTo>
                <a:lnTo>
                  <a:pt x="5647" y="11829"/>
                </a:lnTo>
                <a:cubicBezTo>
                  <a:pt x="5642" y="11824"/>
                  <a:pt x="5638" y="11821"/>
                  <a:pt x="5633" y="11816"/>
                </a:cubicBezTo>
                <a:cubicBezTo>
                  <a:pt x="5443" y="11626"/>
                  <a:pt x="5284" y="11523"/>
                  <a:pt x="5127" y="11508"/>
                </a:cubicBezTo>
                <a:cubicBezTo>
                  <a:pt x="4984" y="11510"/>
                  <a:pt x="4827" y="11595"/>
                  <a:pt x="4597" y="11768"/>
                </a:cubicBezTo>
                <a:cubicBezTo>
                  <a:pt x="4471" y="11863"/>
                  <a:pt x="4403" y="11892"/>
                  <a:pt x="4327" y="11922"/>
                </a:cubicBezTo>
                <a:cubicBezTo>
                  <a:pt x="4315" y="11927"/>
                  <a:pt x="4299" y="11943"/>
                  <a:pt x="4288" y="11946"/>
                </a:cubicBezTo>
                <a:cubicBezTo>
                  <a:pt x="4287" y="11946"/>
                  <a:pt x="4284" y="11946"/>
                  <a:pt x="4283" y="11946"/>
                </a:cubicBezTo>
                <a:cubicBezTo>
                  <a:pt x="4170" y="11977"/>
                  <a:pt x="4068" y="11957"/>
                  <a:pt x="3902" y="11853"/>
                </a:cubicBezTo>
                <a:cubicBezTo>
                  <a:pt x="3640" y="11689"/>
                  <a:pt x="3594" y="11557"/>
                  <a:pt x="3638" y="11115"/>
                </a:cubicBezTo>
                <a:cubicBezTo>
                  <a:pt x="3687" y="10620"/>
                  <a:pt x="3657" y="10572"/>
                  <a:pt x="3288" y="10484"/>
                </a:cubicBezTo>
                <a:cubicBezTo>
                  <a:pt x="2427" y="10277"/>
                  <a:pt x="2268" y="9730"/>
                  <a:pt x="2957" y="9356"/>
                </a:cubicBezTo>
                <a:cubicBezTo>
                  <a:pt x="3424" y="9102"/>
                  <a:pt x="3459" y="8968"/>
                  <a:pt x="3213" y="8451"/>
                </a:cubicBezTo>
                <a:cubicBezTo>
                  <a:pt x="3069" y="8149"/>
                  <a:pt x="3091" y="8063"/>
                  <a:pt x="3352" y="7814"/>
                </a:cubicBezTo>
                <a:cubicBezTo>
                  <a:pt x="3544" y="7630"/>
                  <a:pt x="3666" y="7601"/>
                  <a:pt x="3832" y="7639"/>
                </a:cubicBezTo>
                <a:cubicBezTo>
                  <a:pt x="3859" y="7630"/>
                  <a:pt x="3887" y="7622"/>
                  <a:pt x="3913" y="7628"/>
                </a:cubicBezTo>
                <a:cubicBezTo>
                  <a:pt x="3942" y="7634"/>
                  <a:pt x="3961" y="7657"/>
                  <a:pt x="3982" y="7678"/>
                </a:cubicBezTo>
                <a:cubicBezTo>
                  <a:pt x="4001" y="7686"/>
                  <a:pt x="4007" y="7678"/>
                  <a:pt x="4027" y="7686"/>
                </a:cubicBezTo>
                <a:cubicBezTo>
                  <a:pt x="4428" y="7861"/>
                  <a:pt x="4794" y="7711"/>
                  <a:pt x="4794" y="7371"/>
                </a:cubicBezTo>
                <a:cubicBezTo>
                  <a:pt x="4794" y="7163"/>
                  <a:pt x="5013" y="6985"/>
                  <a:pt x="5255" y="6949"/>
                </a:cubicBezTo>
                <a:close/>
                <a:moveTo>
                  <a:pt x="5152" y="8108"/>
                </a:moveTo>
                <a:cubicBezTo>
                  <a:pt x="4975" y="8125"/>
                  <a:pt x="4794" y="8175"/>
                  <a:pt x="4610" y="8265"/>
                </a:cubicBezTo>
                <a:cubicBezTo>
                  <a:pt x="3516" y="8799"/>
                  <a:pt x="3563" y="10435"/>
                  <a:pt x="4663" y="10930"/>
                </a:cubicBezTo>
                <a:cubicBezTo>
                  <a:pt x="4675" y="10934"/>
                  <a:pt x="4685" y="10941"/>
                  <a:pt x="4697" y="10945"/>
                </a:cubicBezTo>
                <a:cubicBezTo>
                  <a:pt x="4736" y="10961"/>
                  <a:pt x="4776" y="10968"/>
                  <a:pt x="4816" y="10980"/>
                </a:cubicBezTo>
                <a:cubicBezTo>
                  <a:pt x="5328" y="11131"/>
                  <a:pt x="5994" y="10960"/>
                  <a:pt x="6386" y="10545"/>
                </a:cubicBezTo>
                <a:cubicBezTo>
                  <a:pt x="7360" y="9513"/>
                  <a:pt x="6394" y="7991"/>
                  <a:pt x="5152" y="8108"/>
                </a:cubicBezTo>
                <a:close/>
                <a:moveTo>
                  <a:pt x="5294" y="8660"/>
                </a:moveTo>
                <a:cubicBezTo>
                  <a:pt x="5321" y="8661"/>
                  <a:pt x="5348" y="8674"/>
                  <a:pt x="5375" y="8676"/>
                </a:cubicBezTo>
                <a:cubicBezTo>
                  <a:pt x="5596" y="8661"/>
                  <a:pt x="5815" y="8735"/>
                  <a:pt x="6019" y="8955"/>
                </a:cubicBezTo>
                <a:cubicBezTo>
                  <a:pt x="6037" y="8974"/>
                  <a:pt x="6042" y="8999"/>
                  <a:pt x="6058" y="9019"/>
                </a:cubicBezTo>
                <a:cubicBezTo>
                  <a:pt x="6064" y="9026"/>
                  <a:pt x="6074" y="9027"/>
                  <a:pt x="6080" y="9035"/>
                </a:cubicBezTo>
                <a:cubicBezTo>
                  <a:pt x="6442" y="9474"/>
                  <a:pt x="6416" y="9810"/>
                  <a:pt x="6000" y="10208"/>
                </a:cubicBezTo>
                <a:cubicBezTo>
                  <a:pt x="5686" y="10507"/>
                  <a:pt x="5320" y="10562"/>
                  <a:pt x="5002" y="10470"/>
                </a:cubicBezTo>
                <a:cubicBezTo>
                  <a:pt x="4866" y="10513"/>
                  <a:pt x="4789" y="10486"/>
                  <a:pt x="4627" y="10306"/>
                </a:cubicBezTo>
                <a:cubicBezTo>
                  <a:pt x="4408" y="10062"/>
                  <a:pt x="4314" y="9913"/>
                  <a:pt x="4310" y="9762"/>
                </a:cubicBezTo>
                <a:cubicBezTo>
                  <a:pt x="4262" y="9527"/>
                  <a:pt x="4308" y="9265"/>
                  <a:pt x="4516" y="9013"/>
                </a:cubicBezTo>
                <a:cubicBezTo>
                  <a:pt x="4713" y="8774"/>
                  <a:pt x="5003" y="8656"/>
                  <a:pt x="5294" y="8660"/>
                </a:cubicBezTo>
                <a:close/>
              </a:path>
            </a:pathLst>
          </a:custGeom>
          <a:ln w="12700">
            <a:miter lim="400000"/>
          </a:ln>
        </p:spPr>
      </p:pic>
      <p:pic>
        <p:nvPicPr>
          <p:cNvPr id="201" name="518C86D0-A9E5-4F7B-BF59-C1F3C308BECE-L0-001.png" descr="518C86D0-A9E5-4F7B-BF59-C1F3C308BECE-L0-001.png">
            <a:hlinkClick r:id="rId7" action="ppaction://hlinksldjump"/>
          </p:cNvPr>
          <p:cNvPicPr>
            <a:picLocks noChangeAspect="1"/>
          </p:cNvPicPr>
          <p:nvPr/>
        </p:nvPicPr>
        <p:blipFill>
          <a:blip r:embed="rId8">
            <a:extLst/>
          </a:blip>
          <a:srcRect l="19565" t="7877" r="19565" b="7420"/>
          <a:stretch>
            <a:fillRect/>
          </a:stretch>
        </p:blipFill>
        <p:spPr>
          <a:xfrm>
            <a:off x="7235622" y="8205857"/>
            <a:ext cx="3848895" cy="3487392"/>
          </a:xfrm>
          <a:custGeom>
            <a:avLst/>
            <a:gdLst/>
            <a:ahLst/>
            <a:cxnLst>
              <a:cxn ang="0">
                <a:pos x="wd2" y="hd2"/>
              </a:cxn>
              <a:cxn ang="5400000">
                <a:pos x="wd2" y="hd2"/>
              </a:cxn>
              <a:cxn ang="10800000">
                <a:pos x="wd2" y="hd2"/>
              </a:cxn>
              <a:cxn ang="16200000">
                <a:pos x="wd2" y="hd2"/>
              </a:cxn>
            </a:cxnLst>
            <a:rect l="0" t="0" r="r" b="b"/>
            <a:pathLst>
              <a:path w="21600" h="21427" extrusionOk="0">
                <a:moveTo>
                  <a:pt x="10898" y="6"/>
                </a:moveTo>
                <a:cubicBezTo>
                  <a:pt x="10724" y="-43"/>
                  <a:pt x="10458" y="211"/>
                  <a:pt x="8949" y="1859"/>
                </a:cubicBezTo>
                <a:cubicBezTo>
                  <a:pt x="7988" y="2909"/>
                  <a:pt x="7201" y="3842"/>
                  <a:pt x="7201" y="3932"/>
                </a:cubicBezTo>
                <a:cubicBezTo>
                  <a:pt x="7201" y="4146"/>
                  <a:pt x="7396" y="4187"/>
                  <a:pt x="8528" y="4215"/>
                </a:cubicBezTo>
                <a:lnTo>
                  <a:pt x="9470" y="4239"/>
                </a:lnTo>
                <a:lnTo>
                  <a:pt x="9515" y="6048"/>
                </a:lnTo>
                <a:cubicBezTo>
                  <a:pt x="9554" y="7703"/>
                  <a:pt x="9572" y="7873"/>
                  <a:pt x="9724" y="7994"/>
                </a:cubicBezTo>
                <a:cubicBezTo>
                  <a:pt x="9959" y="8182"/>
                  <a:pt x="11728" y="8182"/>
                  <a:pt x="11963" y="7994"/>
                </a:cubicBezTo>
                <a:cubicBezTo>
                  <a:pt x="12117" y="7870"/>
                  <a:pt x="12127" y="7733"/>
                  <a:pt x="12127" y="6048"/>
                </a:cubicBezTo>
                <a:lnTo>
                  <a:pt x="12127" y="4239"/>
                </a:lnTo>
                <a:lnTo>
                  <a:pt x="13234" y="4190"/>
                </a:lnTo>
                <a:cubicBezTo>
                  <a:pt x="14872" y="4121"/>
                  <a:pt x="14887" y="4211"/>
                  <a:pt x="12813" y="1939"/>
                </a:cubicBezTo>
                <a:cubicBezTo>
                  <a:pt x="11871" y="907"/>
                  <a:pt x="11009" y="37"/>
                  <a:pt x="10898" y="6"/>
                </a:cubicBezTo>
                <a:close/>
                <a:moveTo>
                  <a:pt x="2708" y="2715"/>
                </a:moveTo>
                <a:cubicBezTo>
                  <a:pt x="954" y="2697"/>
                  <a:pt x="201" y="2720"/>
                  <a:pt x="118" y="2795"/>
                </a:cubicBezTo>
                <a:cubicBezTo>
                  <a:pt x="23" y="2881"/>
                  <a:pt x="0" y="3437"/>
                  <a:pt x="0" y="5646"/>
                </a:cubicBezTo>
                <a:cubicBezTo>
                  <a:pt x="0" y="8087"/>
                  <a:pt x="14" y="8393"/>
                  <a:pt x="138" y="8445"/>
                </a:cubicBezTo>
                <a:cubicBezTo>
                  <a:pt x="236" y="8486"/>
                  <a:pt x="517" y="8247"/>
                  <a:pt x="1085" y="7638"/>
                </a:cubicBezTo>
                <a:lnTo>
                  <a:pt x="1891" y="6775"/>
                </a:lnTo>
                <a:lnTo>
                  <a:pt x="3067" y="8060"/>
                </a:lnTo>
                <a:cubicBezTo>
                  <a:pt x="3916" y="8988"/>
                  <a:pt x="4299" y="9345"/>
                  <a:pt x="4446" y="9345"/>
                </a:cubicBezTo>
                <a:cubicBezTo>
                  <a:pt x="4583" y="9345"/>
                  <a:pt x="4866" y="9112"/>
                  <a:pt x="5323" y="8626"/>
                </a:cubicBezTo>
                <a:cubicBezTo>
                  <a:pt x="6304" y="7582"/>
                  <a:pt x="6306" y="7591"/>
                  <a:pt x="4867" y="6002"/>
                </a:cubicBezTo>
                <a:lnTo>
                  <a:pt x="3735" y="4751"/>
                </a:lnTo>
                <a:lnTo>
                  <a:pt x="4490" y="3922"/>
                </a:lnTo>
                <a:cubicBezTo>
                  <a:pt x="5616" y="2686"/>
                  <a:pt x="5703" y="2745"/>
                  <a:pt x="2708" y="2715"/>
                </a:cubicBezTo>
                <a:close/>
                <a:moveTo>
                  <a:pt x="19025" y="2786"/>
                </a:moveTo>
                <a:cubicBezTo>
                  <a:pt x="16752" y="2786"/>
                  <a:pt x="16446" y="2803"/>
                  <a:pt x="16399" y="2934"/>
                </a:cubicBezTo>
                <a:cubicBezTo>
                  <a:pt x="16363" y="3038"/>
                  <a:pt x="16586" y="3347"/>
                  <a:pt x="17130" y="3944"/>
                </a:cubicBezTo>
                <a:lnTo>
                  <a:pt x="17914" y="4802"/>
                </a:lnTo>
                <a:lnTo>
                  <a:pt x="16758" y="6065"/>
                </a:lnTo>
                <a:cubicBezTo>
                  <a:pt x="15319" y="7635"/>
                  <a:pt x="15326" y="7588"/>
                  <a:pt x="16261" y="8616"/>
                </a:cubicBezTo>
                <a:cubicBezTo>
                  <a:pt x="17192" y="9639"/>
                  <a:pt x="17147" y="9651"/>
                  <a:pt x="18595" y="8082"/>
                </a:cubicBezTo>
                <a:lnTo>
                  <a:pt x="19763" y="6819"/>
                </a:lnTo>
                <a:lnTo>
                  <a:pt x="20544" y="7672"/>
                </a:lnTo>
                <a:cubicBezTo>
                  <a:pt x="21090" y="8269"/>
                  <a:pt x="21366" y="8510"/>
                  <a:pt x="21462" y="8470"/>
                </a:cubicBezTo>
                <a:cubicBezTo>
                  <a:pt x="21583" y="8419"/>
                  <a:pt x="21600" y="8091"/>
                  <a:pt x="21600" y="5600"/>
                </a:cubicBezTo>
                <a:lnTo>
                  <a:pt x="21600" y="2786"/>
                </a:lnTo>
                <a:lnTo>
                  <a:pt x="19025" y="2786"/>
                </a:lnTo>
                <a:close/>
                <a:moveTo>
                  <a:pt x="7668" y="10501"/>
                </a:moveTo>
                <a:cubicBezTo>
                  <a:pt x="7544" y="10506"/>
                  <a:pt x="7420" y="10531"/>
                  <a:pt x="7294" y="10572"/>
                </a:cubicBezTo>
                <a:cubicBezTo>
                  <a:pt x="5971" y="11005"/>
                  <a:pt x="5256" y="13225"/>
                  <a:pt x="5700" y="15529"/>
                </a:cubicBezTo>
                <a:cubicBezTo>
                  <a:pt x="5862" y="16375"/>
                  <a:pt x="6195" y="17462"/>
                  <a:pt x="6477" y="18070"/>
                </a:cubicBezTo>
                <a:cubicBezTo>
                  <a:pt x="6597" y="18328"/>
                  <a:pt x="6725" y="18525"/>
                  <a:pt x="6762" y="18509"/>
                </a:cubicBezTo>
                <a:cubicBezTo>
                  <a:pt x="6799" y="18492"/>
                  <a:pt x="7469" y="18184"/>
                  <a:pt x="8252" y="17823"/>
                </a:cubicBezTo>
                <a:lnTo>
                  <a:pt x="9675" y="17168"/>
                </a:lnTo>
                <a:lnTo>
                  <a:pt x="9669" y="16512"/>
                </a:lnTo>
                <a:cubicBezTo>
                  <a:pt x="9665" y="16151"/>
                  <a:pt x="9690" y="15245"/>
                  <a:pt x="9726" y="14497"/>
                </a:cubicBezTo>
                <a:cubicBezTo>
                  <a:pt x="9781" y="13369"/>
                  <a:pt x="9769" y="13036"/>
                  <a:pt x="9651" y="12530"/>
                </a:cubicBezTo>
                <a:cubicBezTo>
                  <a:pt x="9357" y="11269"/>
                  <a:pt x="8539" y="10463"/>
                  <a:pt x="7668" y="10501"/>
                </a:cubicBezTo>
                <a:close/>
                <a:moveTo>
                  <a:pt x="13896" y="10506"/>
                </a:moveTo>
                <a:cubicBezTo>
                  <a:pt x="13451" y="10428"/>
                  <a:pt x="12702" y="10804"/>
                  <a:pt x="12379" y="11266"/>
                </a:cubicBezTo>
                <a:cubicBezTo>
                  <a:pt x="11798" y="12100"/>
                  <a:pt x="11615" y="13508"/>
                  <a:pt x="11882" y="15107"/>
                </a:cubicBezTo>
                <a:cubicBezTo>
                  <a:pt x="11968" y="15622"/>
                  <a:pt x="12039" y="16321"/>
                  <a:pt x="12041" y="16660"/>
                </a:cubicBezTo>
                <a:lnTo>
                  <a:pt x="12043" y="17275"/>
                </a:lnTo>
                <a:lnTo>
                  <a:pt x="13457" y="17845"/>
                </a:lnTo>
                <a:cubicBezTo>
                  <a:pt x="14235" y="18159"/>
                  <a:pt x="14921" y="18419"/>
                  <a:pt x="14983" y="18423"/>
                </a:cubicBezTo>
                <a:cubicBezTo>
                  <a:pt x="15235" y="18441"/>
                  <a:pt x="15811" y="16453"/>
                  <a:pt x="15956" y="15061"/>
                </a:cubicBezTo>
                <a:cubicBezTo>
                  <a:pt x="16032" y="14335"/>
                  <a:pt x="16025" y="14019"/>
                  <a:pt x="15918" y="13354"/>
                </a:cubicBezTo>
                <a:cubicBezTo>
                  <a:pt x="15641" y="11629"/>
                  <a:pt x="14979" y="10695"/>
                  <a:pt x="13896" y="10506"/>
                </a:cubicBezTo>
                <a:close/>
                <a:moveTo>
                  <a:pt x="9849" y="18223"/>
                </a:moveTo>
                <a:cubicBezTo>
                  <a:pt x="9560" y="18285"/>
                  <a:pt x="7201" y="19417"/>
                  <a:pt x="7201" y="19494"/>
                </a:cubicBezTo>
                <a:cubicBezTo>
                  <a:pt x="7201" y="19606"/>
                  <a:pt x="7906" y="20684"/>
                  <a:pt x="8112" y="20886"/>
                </a:cubicBezTo>
                <a:cubicBezTo>
                  <a:pt x="8200" y="20973"/>
                  <a:pt x="8387" y="21108"/>
                  <a:pt x="8528" y="21189"/>
                </a:cubicBezTo>
                <a:cubicBezTo>
                  <a:pt x="9040" y="21480"/>
                  <a:pt x="9779" y="21289"/>
                  <a:pt x="10090" y="20784"/>
                </a:cubicBezTo>
                <a:cubicBezTo>
                  <a:pt x="10334" y="20387"/>
                  <a:pt x="10346" y="19775"/>
                  <a:pt x="10125" y="18855"/>
                </a:cubicBezTo>
                <a:cubicBezTo>
                  <a:pt x="10017" y="18405"/>
                  <a:pt x="9931" y="18206"/>
                  <a:pt x="9849" y="18223"/>
                </a:cubicBezTo>
                <a:close/>
                <a:moveTo>
                  <a:pt x="11833" y="18255"/>
                </a:moveTo>
                <a:lnTo>
                  <a:pt x="11744" y="18601"/>
                </a:lnTo>
                <a:cubicBezTo>
                  <a:pt x="11696" y="18792"/>
                  <a:pt x="11635" y="19284"/>
                  <a:pt x="11608" y="19696"/>
                </a:cubicBezTo>
                <a:cubicBezTo>
                  <a:pt x="11550" y="20593"/>
                  <a:pt x="11699" y="21008"/>
                  <a:pt x="12172" y="21267"/>
                </a:cubicBezTo>
                <a:cubicBezTo>
                  <a:pt x="12704" y="21557"/>
                  <a:pt x="13287" y="21449"/>
                  <a:pt x="13742" y="20979"/>
                </a:cubicBezTo>
                <a:cubicBezTo>
                  <a:pt x="13992" y="20720"/>
                  <a:pt x="14708" y="19485"/>
                  <a:pt x="14646" y="19418"/>
                </a:cubicBezTo>
                <a:cubicBezTo>
                  <a:pt x="14628" y="19398"/>
                  <a:pt x="14245" y="19235"/>
                  <a:pt x="13798" y="19057"/>
                </a:cubicBezTo>
                <a:cubicBezTo>
                  <a:pt x="13351" y="18879"/>
                  <a:pt x="12727" y="18626"/>
                  <a:pt x="12410" y="18494"/>
                </a:cubicBezTo>
                <a:lnTo>
                  <a:pt x="11833" y="18255"/>
                </a:lnTo>
                <a:close/>
              </a:path>
            </a:pathLst>
          </a:custGeom>
          <a:ln w="12700">
            <a:miter lim="400000"/>
          </a:ln>
        </p:spPr>
      </p:pic>
      <p:sp>
        <p:nvSpPr>
          <p:cNvPr id="202" name="House">
            <a:hlinkClick r:id="rId9" action="ppaction://hlinksldjump"/>
          </p:cNvPr>
          <p:cNvSpPr/>
          <p:nvPr/>
        </p:nvSpPr>
        <p:spPr>
          <a:xfrm>
            <a:off x="13057215" y="2270074"/>
            <a:ext cx="4211702" cy="3040323"/>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5" y="9619"/>
                </a:lnTo>
                <a:lnTo>
                  <a:pt x="8735"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7" y="13540"/>
                </a:lnTo>
                <a:lnTo>
                  <a:pt x="12217"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3" name="Home">
            <a:hlinkClick r:id="rId10" action="ppaction://hlinksldjump"/>
          </p:cNvPr>
          <p:cNvSpPr/>
          <p:nvPr/>
        </p:nvSpPr>
        <p:spPr>
          <a:xfrm>
            <a:off x="22284083" y="11516401"/>
            <a:ext cx="2003761" cy="1794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ounded Rectangle"/>
          <p:cNvSpPr/>
          <p:nvPr/>
        </p:nvSpPr>
        <p:spPr>
          <a:xfrm>
            <a:off x="16917213" y="4110847"/>
            <a:ext cx="7129435" cy="5026260"/>
          </a:xfrm>
          <a:prstGeom prst="roundRect">
            <a:avLst>
              <a:gd name="adj" fmla="val 11566"/>
            </a:avLst>
          </a:prstGeom>
          <a:solidFill>
            <a:srgbClr val="929292"/>
          </a:solidFill>
          <a:ln w="2159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6" name="3706C95D-2BD7-4562-9AA1-44EE551B1329-L0-001.jpeg" descr="3706C95D-2BD7-4562-9AA1-44EE551B1329-L0-001.jpeg"/>
          <p:cNvPicPr>
            <a:picLocks noChangeAspect="1"/>
          </p:cNvPicPr>
          <p:nvPr/>
        </p:nvPicPr>
        <p:blipFill>
          <a:blip r:embed="rId2">
            <a:extLst/>
          </a:blip>
          <a:srcRect l="11" t="2720" r="191" b="2648"/>
          <a:stretch>
            <a:fillRect/>
          </a:stretch>
        </p:blipFill>
        <p:spPr>
          <a:xfrm>
            <a:off x="315893" y="117447"/>
            <a:ext cx="2465273" cy="2337641"/>
          </a:xfrm>
          <a:custGeom>
            <a:avLst/>
            <a:gdLst/>
            <a:ahLst/>
            <a:cxnLst>
              <a:cxn ang="0">
                <a:pos x="wd2" y="hd2"/>
              </a:cxn>
              <a:cxn ang="5400000">
                <a:pos x="wd2" y="hd2"/>
              </a:cxn>
              <a:cxn ang="10800000">
                <a:pos x="wd2" y="hd2"/>
              </a:cxn>
              <a:cxn ang="16200000">
                <a:pos x="wd2" y="hd2"/>
              </a:cxn>
            </a:cxnLst>
            <a:rect l="0" t="0" r="r" b="b"/>
            <a:pathLst>
              <a:path w="21487" h="21585" extrusionOk="0">
                <a:moveTo>
                  <a:pt x="8105" y="0"/>
                </a:moveTo>
                <a:cubicBezTo>
                  <a:pt x="6640" y="8"/>
                  <a:pt x="5612" y="280"/>
                  <a:pt x="4241" y="1026"/>
                </a:cubicBezTo>
                <a:cubicBezTo>
                  <a:pt x="2314" y="2075"/>
                  <a:pt x="582" y="4350"/>
                  <a:pt x="304" y="6193"/>
                </a:cubicBezTo>
                <a:cubicBezTo>
                  <a:pt x="257" y="6509"/>
                  <a:pt x="168" y="6799"/>
                  <a:pt x="107" y="6838"/>
                </a:cubicBezTo>
                <a:cubicBezTo>
                  <a:pt x="35" y="6885"/>
                  <a:pt x="0" y="7357"/>
                  <a:pt x="0" y="7831"/>
                </a:cubicBezTo>
                <a:cubicBezTo>
                  <a:pt x="0" y="8306"/>
                  <a:pt x="35" y="8781"/>
                  <a:pt x="107" y="8828"/>
                </a:cubicBezTo>
                <a:cubicBezTo>
                  <a:pt x="168" y="8868"/>
                  <a:pt x="255" y="9148"/>
                  <a:pt x="301" y="9451"/>
                </a:cubicBezTo>
                <a:cubicBezTo>
                  <a:pt x="430" y="10303"/>
                  <a:pt x="949" y="11542"/>
                  <a:pt x="1719" y="12830"/>
                </a:cubicBezTo>
                <a:cubicBezTo>
                  <a:pt x="3176" y="15265"/>
                  <a:pt x="3366" y="16935"/>
                  <a:pt x="2356" y="18426"/>
                </a:cubicBezTo>
                <a:cubicBezTo>
                  <a:pt x="1873" y="19137"/>
                  <a:pt x="1896" y="19350"/>
                  <a:pt x="2529" y="20020"/>
                </a:cubicBezTo>
                <a:cubicBezTo>
                  <a:pt x="3150" y="20679"/>
                  <a:pt x="4024" y="21270"/>
                  <a:pt x="4670" y="21468"/>
                </a:cubicBezTo>
                <a:cubicBezTo>
                  <a:pt x="4945" y="21552"/>
                  <a:pt x="5449" y="21589"/>
                  <a:pt x="5939" y="21585"/>
                </a:cubicBezTo>
                <a:cubicBezTo>
                  <a:pt x="6430" y="21581"/>
                  <a:pt x="6905" y="21534"/>
                  <a:pt x="7122" y="21446"/>
                </a:cubicBezTo>
                <a:cubicBezTo>
                  <a:pt x="7221" y="21405"/>
                  <a:pt x="7392" y="21172"/>
                  <a:pt x="7503" y="20925"/>
                </a:cubicBezTo>
                <a:cubicBezTo>
                  <a:pt x="7821" y="20219"/>
                  <a:pt x="8497" y="19485"/>
                  <a:pt x="9083" y="19210"/>
                </a:cubicBezTo>
                <a:cubicBezTo>
                  <a:pt x="9540" y="18996"/>
                  <a:pt x="9811" y="18971"/>
                  <a:pt x="10858" y="19042"/>
                </a:cubicBezTo>
                <a:cubicBezTo>
                  <a:pt x="12298" y="19139"/>
                  <a:pt x="14045" y="18863"/>
                  <a:pt x="14556" y="18459"/>
                </a:cubicBezTo>
                <a:cubicBezTo>
                  <a:pt x="14860" y="18219"/>
                  <a:pt x="14880" y="18130"/>
                  <a:pt x="14888" y="16975"/>
                </a:cubicBezTo>
                <a:lnTo>
                  <a:pt x="14895" y="15747"/>
                </a:lnTo>
                <a:lnTo>
                  <a:pt x="14431" y="15615"/>
                </a:lnTo>
                <a:cubicBezTo>
                  <a:pt x="14176" y="15542"/>
                  <a:pt x="13772" y="15343"/>
                  <a:pt x="13535" y="15175"/>
                </a:cubicBezTo>
                <a:cubicBezTo>
                  <a:pt x="13085" y="14858"/>
                  <a:pt x="12585" y="13975"/>
                  <a:pt x="12722" y="13739"/>
                </a:cubicBezTo>
                <a:cubicBezTo>
                  <a:pt x="12766" y="13664"/>
                  <a:pt x="13116" y="13603"/>
                  <a:pt x="13497" y="13603"/>
                </a:cubicBezTo>
                <a:cubicBezTo>
                  <a:pt x="14275" y="13603"/>
                  <a:pt x="14888" y="13374"/>
                  <a:pt x="15241" y="12955"/>
                </a:cubicBezTo>
                <a:cubicBezTo>
                  <a:pt x="15437" y="12721"/>
                  <a:pt x="15463" y="12550"/>
                  <a:pt x="15393" y="11954"/>
                </a:cubicBezTo>
                <a:lnTo>
                  <a:pt x="15310" y="11236"/>
                </a:lnTo>
                <a:lnTo>
                  <a:pt x="15953" y="10811"/>
                </a:lnTo>
                <a:cubicBezTo>
                  <a:pt x="16591" y="10391"/>
                  <a:pt x="17012" y="9723"/>
                  <a:pt x="16877" y="9349"/>
                </a:cubicBezTo>
                <a:cubicBezTo>
                  <a:pt x="16842" y="9253"/>
                  <a:pt x="16476" y="8982"/>
                  <a:pt x="16060" y="8748"/>
                </a:cubicBezTo>
                <a:cubicBezTo>
                  <a:pt x="15644" y="8513"/>
                  <a:pt x="15105" y="8075"/>
                  <a:pt x="14863" y="7776"/>
                </a:cubicBezTo>
                <a:lnTo>
                  <a:pt x="14424" y="7234"/>
                </a:lnTo>
                <a:lnTo>
                  <a:pt x="14511" y="5812"/>
                </a:lnTo>
                <a:cubicBezTo>
                  <a:pt x="14626" y="3876"/>
                  <a:pt x="14428" y="3234"/>
                  <a:pt x="13369" y="2126"/>
                </a:cubicBezTo>
                <a:cubicBezTo>
                  <a:pt x="12020" y="713"/>
                  <a:pt x="10227" y="-11"/>
                  <a:pt x="8105" y="0"/>
                </a:cubicBezTo>
                <a:close/>
                <a:moveTo>
                  <a:pt x="20056" y="10543"/>
                </a:moveTo>
                <a:cubicBezTo>
                  <a:pt x="19787" y="10500"/>
                  <a:pt x="16835" y="11930"/>
                  <a:pt x="16686" y="12174"/>
                </a:cubicBezTo>
                <a:cubicBezTo>
                  <a:pt x="16541" y="12414"/>
                  <a:pt x="16571" y="12627"/>
                  <a:pt x="16787" y="12856"/>
                </a:cubicBezTo>
                <a:cubicBezTo>
                  <a:pt x="17066" y="13152"/>
                  <a:pt x="17141" y="13135"/>
                  <a:pt x="18489" y="12464"/>
                </a:cubicBezTo>
                <a:cubicBezTo>
                  <a:pt x="20149" y="11635"/>
                  <a:pt x="20282" y="11554"/>
                  <a:pt x="20439" y="11287"/>
                </a:cubicBezTo>
                <a:cubicBezTo>
                  <a:pt x="20613" y="10994"/>
                  <a:pt x="20408" y="10600"/>
                  <a:pt x="20056" y="10543"/>
                </a:cubicBezTo>
                <a:close/>
                <a:moveTo>
                  <a:pt x="19222" y="13779"/>
                </a:moveTo>
                <a:cubicBezTo>
                  <a:pt x="17890" y="13799"/>
                  <a:pt x="17571" y="13842"/>
                  <a:pt x="17392" y="14032"/>
                </a:cubicBezTo>
                <a:cubicBezTo>
                  <a:pt x="17213" y="14222"/>
                  <a:pt x="17202" y="14322"/>
                  <a:pt x="17323" y="14604"/>
                </a:cubicBezTo>
                <a:lnTo>
                  <a:pt x="17468" y="14945"/>
                </a:lnTo>
                <a:lnTo>
                  <a:pt x="19288" y="14945"/>
                </a:lnTo>
                <a:cubicBezTo>
                  <a:pt x="20935" y="14945"/>
                  <a:pt x="21128" y="14919"/>
                  <a:pt x="21332" y="14681"/>
                </a:cubicBezTo>
                <a:cubicBezTo>
                  <a:pt x="21600" y="14367"/>
                  <a:pt x="21514" y="14045"/>
                  <a:pt x="21117" y="13878"/>
                </a:cubicBezTo>
                <a:cubicBezTo>
                  <a:pt x="20959" y="13812"/>
                  <a:pt x="20108" y="13766"/>
                  <a:pt x="19222" y="13779"/>
                </a:cubicBezTo>
                <a:close/>
                <a:moveTo>
                  <a:pt x="17112" y="15747"/>
                </a:moveTo>
                <a:cubicBezTo>
                  <a:pt x="16802" y="15747"/>
                  <a:pt x="16554" y="16172"/>
                  <a:pt x="16673" y="16498"/>
                </a:cubicBezTo>
                <a:cubicBezTo>
                  <a:pt x="16719" y="16625"/>
                  <a:pt x="17446" y="17078"/>
                  <a:pt x="18288" y="17506"/>
                </a:cubicBezTo>
                <a:cubicBezTo>
                  <a:pt x="19130" y="17934"/>
                  <a:pt x="19864" y="18287"/>
                  <a:pt x="19921" y="18290"/>
                </a:cubicBezTo>
                <a:cubicBezTo>
                  <a:pt x="20202" y="18309"/>
                  <a:pt x="20516" y="17990"/>
                  <a:pt x="20516" y="17682"/>
                </a:cubicBezTo>
                <a:cubicBezTo>
                  <a:pt x="20516" y="17379"/>
                  <a:pt x="20344" y="17255"/>
                  <a:pt x="18945" y="16546"/>
                </a:cubicBezTo>
                <a:cubicBezTo>
                  <a:pt x="18081" y="16108"/>
                  <a:pt x="17256" y="15747"/>
                  <a:pt x="17112" y="15747"/>
                </a:cubicBezTo>
                <a:close/>
              </a:path>
            </a:pathLst>
          </a:custGeom>
          <a:ln w="12700">
            <a:miter lim="400000"/>
          </a:ln>
        </p:spPr>
      </p:pic>
      <p:sp>
        <p:nvSpPr>
          <p:cNvPr id="207" name="Fluency"/>
          <p:cNvSpPr txBox="1"/>
          <p:nvPr/>
        </p:nvSpPr>
        <p:spPr>
          <a:xfrm>
            <a:off x="10800791" y="510666"/>
            <a:ext cx="2782418" cy="952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Fluency</a:t>
            </a:r>
          </a:p>
        </p:txBody>
      </p:sp>
      <p:pic>
        <p:nvPicPr>
          <p:cNvPr id="208" name="6071B841-08FD-443D-A70F-E8053DB9865B-L0-001.png" descr="6071B841-08FD-443D-A70F-E8053DB9865B-L0-001.png">
            <a:hlinkClick r:id="rId3" action="ppaction://hlinksldjump"/>
          </p:cNvPr>
          <p:cNvPicPr>
            <a:picLocks noChangeAspect="1"/>
          </p:cNvPicPr>
          <p:nvPr/>
        </p:nvPicPr>
        <p:blipFill>
          <a:blip r:embed="rId4">
            <a:extLst/>
          </a:blip>
          <a:srcRect l="21403" t="12500" r="21403" b="12499"/>
          <a:stretch>
            <a:fillRect/>
          </a:stretch>
        </p:blipFill>
        <p:spPr>
          <a:xfrm>
            <a:off x="21154799" y="10586678"/>
            <a:ext cx="2922291" cy="2874083"/>
          </a:xfrm>
          <a:prstGeom prst="rect">
            <a:avLst/>
          </a:prstGeom>
          <a:ln w="12700">
            <a:miter lim="400000"/>
          </a:ln>
        </p:spPr>
      </p:pic>
      <p:sp>
        <p:nvSpPr>
          <p:cNvPr id="209" name="Automaticity">
            <a:hlinkClick r:id="rId5"/>
          </p:cNvPr>
          <p:cNvSpPr txBox="1"/>
          <p:nvPr/>
        </p:nvSpPr>
        <p:spPr>
          <a:xfrm>
            <a:off x="17349010" y="5951570"/>
            <a:ext cx="4264374"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FFFFFF"/>
                </a:solidFill>
                <a:latin typeface="Arial"/>
                <a:ea typeface="Arial"/>
                <a:cs typeface="Arial"/>
                <a:sym typeface="Arial"/>
              </a:defRPr>
            </a:lvl1pPr>
          </a:lstStyle>
          <a:p>
            <a:r>
              <a:t>Automaticity</a:t>
            </a:r>
          </a:p>
        </p:txBody>
      </p:sp>
      <p:sp>
        <p:nvSpPr>
          <p:cNvPr id="210" name="Worked Examples">
            <a:hlinkClick r:id="rId6"/>
          </p:cNvPr>
          <p:cNvSpPr txBox="1"/>
          <p:nvPr/>
        </p:nvSpPr>
        <p:spPr>
          <a:xfrm>
            <a:off x="17340318" y="7496605"/>
            <a:ext cx="6283226" cy="952973"/>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FFFFFF"/>
                </a:solidFill>
                <a:latin typeface="Arial"/>
                <a:ea typeface="Arial"/>
                <a:cs typeface="Arial"/>
                <a:sym typeface="Arial"/>
              </a:defRPr>
            </a:lvl1pPr>
          </a:lstStyle>
          <a:p>
            <a:r>
              <a:t>Worked Examples</a:t>
            </a:r>
          </a:p>
        </p:txBody>
      </p:sp>
      <p:sp>
        <p:nvSpPr>
          <p:cNvPr id="211" name="Fluency can be separated into the following areas."/>
          <p:cNvSpPr txBox="1"/>
          <p:nvPr/>
        </p:nvSpPr>
        <p:spPr>
          <a:xfrm>
            <a:off x="431081" y="2631859"/>
            <a:ext cx="14269406" cy="8174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atin typeface="Arial"/>
                <a:ea typeface="Arial"/>
                <a:cs typeface="Arial"/>
                <a:sym typeface="Arial"/>
              </a:defRPr>
            </a:lvl1pPr>
          </a:lstStyle>
          <a:p>
            <a:r>
              <a:t>Fluency can be separated into the following areas.</a:t>
            </a:r>
          </a:p>
        </p:txBody>
      </p:sp>
      <p:grpSp>
        <p:nvGrpSpPr>
          <p:cNvPr id="214" name="Group"/>
          <p:cNvGrpSpPr/>
          <p:nvPr/>
        </p:nvGrpSpPr>
        <p:grpSpPr>
          <a:xfrm>
            <a:off x="458065" y="4026109"/>
            <a:ext cx="4961115" cy="3514194"/>
            <a:chOff x="0" y="0"/>
            <a:chExt cx="4961113" cy="3514192"/>
          </a:xfrm>
        </p:grpSpPr>
        <p:sp>
          <p:nvSpPr>
            <p:cNvPr id="212"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3" name="Number sense…"/>
            <p:cNvSpPr txBox="1"/>
            <p:nvPr/>
          </p:nvSpPr>
          <p:spPr>
            <a:xfrm>
              <a:off x="284495" y="284607"/>
              <a:ext cx="4392124" cy="2525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Number sense</a:t>
              </a:r>
            </a:p>
            <a:p>
              <a:pPr>
                <a:defRPr sz="4000">
                  <a:solidFill>
                    <a:srgbClr val="FFFFFF"/>
                  </a:solidFill>
                </a:defRPr>
              </a:pPr>
              <a:r>
                <a:t>An understanding of how numbers work</a:t>
              </a:r>
            </a:p>
          </p:txBody>
        </p:sp>
      </p:grpSp>
      <p:grpSp>
        <p:nvGrpSpPr>
          <p:cNvPr id="217" name="Group"/>
          <p:cNvGrpSpPr/>
          <p:nvPr/>
        </p:nvGrpSpPr>
        <p:grpSpPr>
          <a:xfrm>
            <a:off x="5944448" y="4026109"/>
            <a:ext cx="4961114" cy="3514194"/>
            <a:chOff x="0" y="0"/>
            <a:chExt cx="4961113" cy="3514192"/>
          </a:xfrm>
        </p:grpSpPr>
        <p:sp>
          <p:nvSpPr>
            <p:cNvPr id="215"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6" name="Accuracy…"/>
            <p:cNvSpPr txBox="1"/>
            <p:nvPr/>
          </p:nvSpPr>
          <p:spPr>
            <a:xfrm>
              <a:off x="284495" y="284607"/>
              <a:ext cx="4392124" cy="2525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Accuracy</a:t>
              </a:r>
            </a:p>
            <a:p>
              <a:pPr>
                <a:defRPr sz="4000">
                  <a:solidFill>
                    <a:srgbClr val="FFFFFF"/>
                  </a:solidFill>
                </a:defRPr>
              </a:pPr>
              <a:r>
                <a:t>Recognise whether the result is accurate</a:t>
              </a:r>
            </a:p>
          </p:txBody>
        </p:sp>
      </p:grpSp>
      <p:grpSp>
        <p:nvGrpSpPr>
          <p:cNvPr id="220" name="Group"/>
          <p:cNvGrpSpPr/>
          <p:nvPr/>
        </p:nvGrpSpPr>
        <p:grpSpPr>
          <a:xfrm>
            <a:off x="11430830" y="8127221"/>
            <a:ext cx="4961115" cy="3514194"/>
            <a:chOff x="0" y="0"/>
            <a:chExt cx="4961113" cy="3514192"/>
          </a:xfrm>
        </p:grpSpPr>
        <p:sp>
          <p:nvSpPr>
            <p:cNvPr id="218" name="Rounded Rectangle"/>
            <p:cNvSpPr/>
            <p:nvPr/>
          </p:nvSpPr>
          <p:spPr>
            <a:xfrm>
              <a:off x="0" y="0"/>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19" name="Flexibility &amp; appropriate response…"/>
            <p:cNvSpPr/>
            <p:nvPr/>
          </p:nvSpPr>
          <p:spPr>
            <a:xfrm>
              <a:off x="5326" y="1986188"/>
              <a:ext cx="495046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Flexibility &amp; appropriate response</a:t>
              </a:r>
            </a:p>
            <a:p>
              <a:pPr>
                <a:defRPr sz="4000">
                  <a:solidFill>
                    <a:srgbClr val="FFFFFF"/>
                  </a:solidFill>
                </a:defRPr>
              </a:pPr>
              <a:r>
                <a:t>To know multiple ways to solve a problem </a:t>
              </a:r>
            </a:p>
          </p:txBody>
        </p:sp>
      </p:grpSp>
      <p:grpSp>
        <p:nvGrpSpPr>
          <p:cNvPr id="223" name="Group"/>
          <p:cNvGrpSpPr/>
          <p:nvPr/>
        </p:nvGrpSpPr>
        <p:grpSpPr>
          <a:xfrm>
            <a:off x="5944448" y="8137318"/>
            <a:ext cx="4961114" cy="3514193"/>
            <a:chOff x="0" y="20192"/>
            <a:chExt cx="4961113" cy="3514192"/>
          </a:xfrm>
        </p:grpSpPr>
        <p:sp>
          <p:nvSpPr>
            <p:cNvPr id="221" name="Rounded Rectangle"/>
            <p:cNvSpPr/>
            <p:nvPr/>
          </p:nvSpPr>
          <p:spPr>
            <a:xfrm>
              <a:off x="0" y="20192"/>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2" name="Efficiency…"/>
            <p:cNvSpPr/>
            <p:nvPr/>
          </p:nvSpPr>
          <p:spPr>
            <a:xfrm>
              <a:off x="284495" y="1567688"/>
              <a:ext cx="4392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Efficiency</a:t>
              </a:r>
            </a:p>
            <a:p>
              <a:pPr>
                <a:defRPr sz="4000">
                  <a:solidFill>
                    <a:srgbClr val="FFFFFF"/>
                  </a:solidFill>
                </a:defRPr>
              </a:pPr>
              <a:r>
                <a:t>Working out the shortest path from problem to solution</a:t>
              </a:r>
            </a:p>
          </p:txBody>
        </p:sp>
      </p:grpSp>
      <p:grpSp>
        <p:nvGrpSpPr>
          <p:cNvPr id="226" name="Group"/>
          <p:cNvGrpSpPr/>
          <p:nvPr/>
        </p:nvGrpSpPr>
        <p:grpSpPr>
          <a:xfrm>
            <a:off x="458065" y="8137318"/>
            <a:ext cx="4961115" cy="3514193"/>
            <a:chOff x="0" y="20192"/>
            <a:chExt cx="4961113" cy="3514192"/>
          </a:xfrm>
        </p:grpSpPr>
        <p:sp>
          <p:nvSpPr>
            <p:cNvPr id="224" name="Rounded Rectangle"/>
            <p:cNvSpPr/>
            <p:nvPr/>
          </p:nvSpPr>
          <p:spPr>
            <a:xfrm>
              <a:off x="0" y="20192"/>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5" name="Automaticity…"/>
            <p:cNvSpPr/>
            <p:nvPr/>
          </p:nvSpPr>
          <p:spPr>
            <a:xfrm>
              <a:off x="284495" y="1567688"/>
              <a:ext cx="4392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Automaticity</a:t>
              </a:r>
            </a:p>
            <a:p>
              <a:pPr>
                <a:defRPr sz="4000">
                  <a:solidFill>
                    <a:srgbClr val="FFFFFF"/>
                  </a:solidFill>
                </a:defRPr>
              </a:pPr>
              <a:r>
                <a:t>Recall facts without consciously thinking</a:t>
              </a:r>
            </a:p>
          </p:txBody>
        </p:sp>
      </p:grpSp>
      <p:grpSp>
        <p:nvGrpSpPr>
          <p:cNvPr id="229" name="Group"/>
          <p:cNvGrpSpPr/>
          <p:nvPr/>
        </p:nvGrpSpPr>
        <p:grpSpPr>
          <a:xfrm>
            <a:off x="11430830" y="4036205"/>
            <a:ext cx="4961115" cy="3514194"/>
            <a:chOff x="0" y="20192"/>
            <a:chExt cx="4961113" cy="3514192"/>
          </a:xfrm>
        </p:grpSpPr>
        <p:sp>
          <p:nvSpPr>
            <p:cNvPr id="227" name="Rounded Rectangle"/>
            <p:cNvSpPr/>
            <p:nvPr/>
          </p:nvSpPr>
          <p:spPr>
            <a:xfrm>
              <a:off x="0" y="20192"/>
              <a:ext cx="4961114" cy="3514193"/>
            </a:xfrm>
            <a:prstGeom prst="roundRect">
              <a:avLst>
                <a:gd name="adj" fmla="val 28394"/>
              </a:avLst>
            </a:prstGeom>
            <a:solidFill>
              <a:srgbClr val="929292"/>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8" name="Understanding of representations…"/>
            <p:cNvSpPr/>
            <p:nvPr/>
          </p:nvSpPr>
          <p:spPr>
            <a:xfrm>
              <a:off x="284495" y="1567688"/>
              <a:ext cx="439212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000" u="sng">
                  <a:solidFill>
                    <a:srgbClr val="FFFFFF"/>
                  </a:solidFill>
                </a:defRPr>
              </a:pPr>
              <a:r>
                <a:t>Understanding of representations</a:t>
              </a:r>
            </a:p>
            <a:p>
              <a:pPr>
                <a:defRPr sz="4000">
                  <a:solidFill>
                    <a:srgbClr val="FFFFFF"/>
                  </a:solidFill>
                </a:defRPr>
              </a:pPr>
              <a:r>
                <a:t>Translate values across symbols and objects </a:t>
              </a:r>
            </a:p>
          </p:txBody>
        </p:sp>
      </p:grpSp>
      <p:sp>
        <p:nvSpPr>
          <p:cNvPr id="230" name="Useful resources"/>
          <p:cNvSpPr txBox="1"/>
          <p:nvPr/>
        </p:nvSpPr>
        <p:spPr>
          <a:xfrm>
            <a:off x="17412833" y="4439263"/>
            <a:ext cx="6874521" cy="920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500" u="sng">
                <a:solidFill>
                  <a:srgbClr val="FFFFFF"/>
                </a:solidFill>
              </a:defRPr>
            </a:lvl1pPr>
          </a:lstStyle>
          <a:p>
            <a:r>
              <a:t>Useful resources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House"/>
          <p:cNvSpPr/>
          <p:nvPr/>
        </p:nvSpPr>
        <p:spPr>
          <a:xfrm>
            <a:off x="291856" y="106454"/>
            <a:ext cx="2693733" cy="1944539"/>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4" y="9619"/>
                </a:lnTo>
                <a:lnTo>
                  <a:pt x="8734"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8" y="13540"/>
                </a:lnTo>
                <a:lnTo>
                  <a:pt x="12218"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3" name="Representation and Structure"/>
          <p:cNvSpPr txBox="1"/>
          <p:nvPr/>
        </p:nvSpPr>
        <p:spPr>
          <a:xfrm>
            <a:off x="7157665" y="602237"/>
            <a:ext cx="10068670" cy="952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Representation and Structure</a:t>
            </a:r>
          </a:p>
        </p:txBody>
      </p:sp>
      <p:pic>
        <p:nvPicPr>
          <p:cNvPr id="234" name="6071B841-08FD-443D-A70F-E8053DB9865B-L0-001.png" descr="6071B841-08FD-443D-A70F-E8053DB9865B-L0-001.png">
            <a:hlinkClick r:id="rId2" action="ppaction://hlinksldjump"/>
          </p:cNvPr>
          <p:cNvPicPr>
            <a:picLocks noChangeAspect="1"/>
          </p:cNvPicPr>
          <p:nvPr/>
        </p:nvPicPr>
        <p:blipFill>
          <a:blip r:embed="rId3">
            <a:extLst/>
          </a:blip>
          <a:srcRect l="21403" t="12500" r="21403" b="12499"/>
          <a:stretch>
            <a:fillRect/>
          </a:stretch>
        </p:blipFill>
        <p:spPr>
          <a:xfrm>
            <a:off x="21154799" y="10586678"/>
            <a:ext cx="2922291" cy="2874083"/>
          </a:xfrm>
          <a:prstGeom prst="rect">
            <a:avLst/>
          </a:prstGeom>
          <a:ln w="12700">
            <a:miter lim="400000"/>
          </a:ln>
        </p:spPr>
      </p:pic>
      <p:sp>
        <p:nvSpPr>
          <p:cNvPr id="235" name="Representation and structure allows children to experience a concept in many different ways through the use of the Concrete, Pictorial, Abstract Approach (CPA)"/>
          <p:cNvSpPr txBox="1"/>
          <p:nvPr/>
        </p:nvSpPr>
        <p:spPr>
          <a:xfrm>
            <a:off x="19050" y="2132613"/>
            <a:ext cx="22744100" cy="2410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just">
              <a:defRPr sz="5000">
                <a:latin typeface="Arial"/>
                <a:ea typeface="Arial"/>
                <a:cs typeface="Arial"/>
                <a:sym typeface="Arial"/>
              </a:defRPr>
            </a:lvl1pPr>
          </a:lstStyle>
          <a:p>
            <a:r>
              <a:rPr dirty="0"/>
              <a:t>Representation and structure allows children to experience a concept in many different ways through the use of the Concrete, Pictorial, Abstract Approach (CPA)</a:t>
            </a:r>
          </a:p>
        </p:txBody>
      </p:sp>
      <p:sp>
        <p:nvSpPr>
          <p:cNvPr id="236" name="Rounded Rectangle"/>
          <p:cNvSpPr/>
          <p:nvPr/>
        </p:nvSpPr>
        <p:spPr>
          <a:xfrm>
            <a:off x="238664" y="4625149"/>
            <a:ext cx="13668072" cy="8500827"/>
          </a:xfrm>
          <a:prstGeom prst="roundRect">
            <a:avLst>
              <a:gd name="adj" fmla="val 10000"/>
            </a:avLst>
          </a:prstGeom>
          <a:solidFill>
            <a:srgbClr val="92929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7" name="Number bonds:"/>
          <p:cNvSpPr txBox="1"/>
          <p:nvPr/>
        </p:nvSpPr>
        <p:spPr>
          <a:xfrm>
            <a:off x="564624" y="4625148"/>
            <a:ext cx="10495986" cy="2596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5500">
                <a:solidFill>
                  <a:srgbClr val="FFFFFF"/>
                </a:solidFill>
              </a:defRPr>
            </a:pPr>
            <a:r>
              <a:t>Number bonds:</a:t>
            </a:r>
          </a:p>
          <a:p>
            <a:pPr algn="l">
              <a:defRPr sz="5500">
                <a:solidFill>
                  <a:srgbClr val="FFFFFF"/>
                </a:solidFill>
              </a:defRPr>
            </a:pPr>
            <a:endParaRPr/>
          </a:p>
        </p:txBody>
      </p:sp>
      <p:pic>
        <p:nvPicPr>
          <p:cNvPr id="238" name="Image" descr="Image"/>
          <p:cNvPicPr>
            <a:picLocks noChangeAspect="1"/>
          </p:cNvPicPr>
          <p:nvPr/>
        </p:nvPicPr>
        <p:blipFill>
          <a:blip r:embed="rId4">
            <a:extLst/>
          </a:blip>
          <a:srcRect l="16116" t="22451" r="18173" b="22451"/>
          <a:stretch>
            <a:fillRect/>
          </a:stretch>
        </p:blipFill>
        <p:spPr>
          <a:xfrm>
            <a:off x="2036717" y="5728019"/>
            <a:ext cx="5272525" cy="2210478"/>
          </a:xfrm>
          <a:prstGeom prst="rect">
            <a:avLst/>
          </a:prstGeom>
          <a:ln w="12700">
            <a:miter lim="400000"/>
          </a:ln>
        </p:spPr>
      </p:pic>
      <p:pic>
        <p:nvPicPr>
          <p:cNvPr id="239" name="Image" descr="Image"/>
          <p:cNvPicPr>
            <a:picLocks noChangeAspect="1"/>
          </p:cNvPicPr>
          <p:nvPr/>
        </p:nvPicPr>
        <p:blipFill>
          <a:blip r:embed="rId5">
            <a:extLst/>
          </a:blip>
          <a:srcRect l="51523" t="3122" r="36294" b="3908"/>
          <a:stretch>
            <a:fillRect/>
          </a:stretch>
        </p:blipFill>
        <p:spPr>
          <a:xfrm rot="5400000">
            <a:off x="9146336" y="4169689"/>
            <a:ext cx="2107011" cy="5223670"/>
          </a:xfrm>
          <a:custGeom>
            <a:avLst/>
            <a:gdLst/>
            <a:ahLst/>
            <a:cxnLst>
              <a:cxn ang="0">
                <a:pos x="wd2" y="hd2"/>
              </a:cxn>
              <a:cxn ang="5400000">
                <a:pos x="wd2" y="hd2"/>
              </a:cxn>
              <a:cxn ang="10800000">
                <a:pos x="wd2" y="hd2"/>
              </a:cxn>
              <a:cxn ang="16200000">
                <a:pos x="wd2" y="hd2"/>
              </a:cxn>
            </a:cxnLst>
            <a:rect l="0" t="0" r="r" b="b"/>
            <a:pathLst>
              <a:path w="20682" h="21552" extrusionOk="0">
                <a:moveTo>
                  <a:pt x="0" y="0"/>
                </a:moveTo>
                <a:lnTo>
                  <a:pt x="0" y="4166"/>
                </a:lnTo>
                <a:lnTo>
                  <a:pt x="0" y="8331"/>
                </a:lnTo>
                <a:lnTo>
                  <a:pt x="4955" y="8331"/>
                </a:lnTo>
                <a:lnTo>
                  <a:pt x="9910" y="8331"/>
                </a:lnTo>
                <a:lnTo>
                  <a:pt x="9910" y="6373"/>
                </a:lnTo>
                <a:cubicBezTo>
                  <a:pt x="9910" y="5093"/>
                  <a:pt x="10082" y="4342"/>
                  <a:pt x="10421" y="4200"/>
                </a:cubicBezTo>
                <a:cubicBezTo>
                  <a:pt x="10759" y="4058"/>
                  <a:pt x="12545" y="3985"/>
                  <a:pt x="15590" y="3985"/>
                </a:cubicBezTo>
                <a:lnTo>
                  <a:pt x="20249" y="3985"/>
                </a:lnTo>
                <a:lnTo>
                  <a:pt x="20249" y="1993"/>
                </a:lnTo>
                <a:lnTo>
                  <a:pt x="20249" y="0"/>
                </a:lnTo>
                <a:lnTo>
                  <a:pt x="10125" y="0"/>
                </a:lnTo>
                <a:lnTo>
                  <a:pt x="0" y="0"/>
                </a:lnTo>
                <a:close/>
                <a:moveTo>
                  <a:pt x="5446" y="270"/>
                </a:moveTo>
                <a:cubicBezTo>
                  <a:pt x="5613" y="272"/>
                  <a:pt x="5765" y="282"/>
                  <a:pt x="5898" y="301"/>
                </a:cubicBezTo>
                <a:cubicBezTo>
                  <a:pt x="7055" y="473"/>
                  <a:pt x="8654" y="1124"/>
                  <a:pt x="9088" y="1596"/>
                </a:cubicBezTo>
                <a:cubicBezTo>
                  <a:pt x="9636" y="2192"/>
                  <a:pt x="8541" y="3174"/>
                  <a:pt x="6946" y="3520"/>
                </a:cubicBezTo>
                <a:cubicBezTo>
                  <a:pt x="4899" y="3965"/>
                  <a:pt x="3310" y="3796"/>
                  <a:pt x="1776" y="2977"/>
                </a:cubicBezTo>
                <a:cubicBezTo>
                  <a:pt x="677" y="2389"/>
                  <a:pt x="599" y="1688"/>
                  <a:pt x="1562" y="1110"/>
                </a:cubicBezTo>
                <a:cubicBezTo>
                  <a:pt x="2205" y="724"/>
                  <a:pt x="3733" y="374"/>
                  <a:pt x="4901" y="290"/>
                </a:cubicBezTo>
                <a:cubicBezTo>
                  <a:pt x="5095" y="276"/>
                  <a:pt x="5279" y="269"/>
                  <a:pt x="5446" y="270"/>
                </a:cubicBezTo>
                <a:close/>
                <a:moveTo>
                  <a:pt x="15485" y="364"/>
                </a:moveTo>
                <a:cubicBezTo>
                  <a:pt x="18950" y="364"/>
                  <a:pt x="20700" y="2130"/>
                  <a:pt x="18204" y="3113"/>
                </a:cubicBezTo>
                <a:cubicBezTo>
                  <a:pt x="16554" y="3762"/>
                  <a:pt x="15529" y="3853"/>
                  <a:pt x="13786" y="3488"/>
                </a:cubicBezTo>
                <a:cubicBezTo>
                  <a:pt x="9781" y="2647"/>
                  <a:pt x="11021" y="364"/>
                  <a:pt x="15485" y="364"/>
                </a:cubicBezTo>
                <a:close/>
                <a:moveTo>
                  <a:pt x="11204" y="4529"/>
                </a:moveTo>
                <a:lnTo>
                  <a:pt x="11204" y="6486"/>
                </a:lnTo>
                <a:cubicBezTo>
                  <a:pt x="11204" y="7766"/>
                  <a:pt x="11028" y="8518"/>
                  <a:pt x="10689" y="8660"/>
                </a:cubicBezTo>
                <a:cubicBezTo>
                  <a:pt x="10351" y="8802"/>
                  <a:pt x="8565" y="8875"/>
                  <a:pt x="5520" y="8875"/>
                </a:cubicBezTo>
                <a:lnTo>
                  <a:pt x="861" y="8875"/>
                </a:lnTo>
                <a:lnTo>
                  <a:pt x="861" y="15213"/>
                </a:lnTo>
                <a:lnTo>
                  <a:pt x="861" y="21552"/>
                </a:lnTo>
                <a:lnTo>
                  <a:pt x="10771" y="21552"/>
                </a:lnTo>
                <a:lnTo>
                  <a:pt x="20682" y="21552"/>
                </a:lnTo>
                <a:lnTo>
                  <a:pt x="20682" y="13040"/>
                </a:lnTo>
                <a:lnTo>
                  <a:pt x="20682" y="4529"/>
                </a:lnTo>
                <a:lnTo>
                  <a:pt x="15941" y="4529"/>
                </a:lnTo>
                <a:lnTo>
                  <a:pt x="11204" y="4529"/>
                </a:lnTo>
                <a:close/>
                <a:moveTo>
                  <a:pt x="5185" y="4675"/>
                </a:moveTo>
                <a:cubicBezTo>
                  <a:pt x="6154" y="4686"/>
                  <a:pt x="7127" y="4862"/>
                  <a:pt x="7931" y="5264"/>
                </a:cubicBezTo>
                <a:cubicBezTo>
                  <a:pt x="9443" y="6020"/>
                  <a:pt x="9417" y="6850"/>
                  <a:pt x="7861" y="7471"/>
                </a:cubicBezTo>
                <a:cubicBezTo>
                  <a:pt x="5739" y="8320"/>
                  <a:pt x="3536" y="8265"/>
                  <a:pt x="1776" y="7324"/>
                </a:cubicBezTo>
                <a:cubicBezTo>
                  <a:pt x="-540" y="6086"/>
                  <a:pt x="2279" y="4641"/>
                  <a:pt x="5185" y="4675"/>
                </a:cubicBezTo>
                <a:close/>
                <a:moveTo>
                  <a:pt x="16089" y="4796"/>
                </a:moveTo>
                <a:cubicBezTo>
                  <a:pt x="17524" y="4822"/>
                  <a:pt x="18904" y="5193"/>
                  <a:pt x="19684" y="5882"/>
                </a:cubicBezTo>
                <a:cubicBezTo>
                  <a:pt x="20280" y="6407"/>
                  <a:pt x="20293" y="6573"/>
                  <a:pt x="19805" y="7069"/>
                </a:cubicBezTo>
                <a:cubicBezTo>
                  <a:pt x="19492" y="7386"/>
                  <a:pt x="18649" y="7805"/>
                  <a:pt x="17920" y="7992"/>
                </a:cubicBezTo>
                <a:cubicBezTo>
                  <a:pt x="15877" y="8516"/>
                  <a:pt x="14140" y="8357"/>
                  <a:pt x="12548" y="7506"/>
                </a:cubicBezTo>
                <a:cubicBezTo>
                  <a:pt x="11324" y="6852"/>
                  <a:pt x="11392" y="6127"/>
                  <a:pt x="12723" y="5462"/>
                </a:cubicBezTo>
                <a:cubicBezTo>
                  <a:pt x="13508" y="5070"/>
                  <a:pt x="14482" y="4856"/>
                  <a:pt x="15469" y="4806"/>
                </a:cubicBezTo>
                <a:cubicBezTo>
                  <a:pt x="15675" y="4795"/>
                  <a:pt x="15884" y="4792"/>
                  <a:pt x="16089" y="4796"/>
                </a:cubicBezTo>
                <a:close/>
                <a:moveTo>
                  <a:pt x="5142" y="9057"/>
                </a:moveTo>
                <a:cubicBezTo>
                  <a:pt x="6639" y="9057"/>
                  <a:pt x="8546" y="9567"/>
                  <a:pt x="9275" y="10160"/>
                </a:cubicBezTo>
                <a:cubicBezTo>
                  <a:pt x="10196" y="10909"/>
                  <a:pt x="9477" y="11847"/>
                  <a:pt x="7608" y="12326"/>
                </a:cubicBezTo>
                <a:cubicBezTo>
                  <a:pt x="6862" y="12518"/>
                  <a:pt x="5957" y="12673"/>
                  <a:pt x="5602" y="12667"/>
                </a:cubicBezTo>
                <a:cubicBezTo>
                  <a:pt x="3481" y="12632"/>
                  <a:pt x="1293" y="11693"/>
                  <a:pt x="1293" y="10822"/>
                </a:cubicBezTo>
                <a:cubicBezTo>
                  <a:pt x="1293" y="10176"/>
                  <a:pt x="3733" y="9057"/>
                  <a:pt x="5142" y="9057"/>
                </a:cubicBezTo>
                <a:close/>
                <a:moveTo>
                  <a:pt x="15750" y="9109"/>
                </a:moveTo>
                <a:cubicBezTo>
                  <a:pt x="15972" y="9105"/>
                  <a:pt x="16189" y="9111"/>
                  <a:pt x="16400" y="9124"/>
                </a:cubicBezTo>
                <a:cubicBezTo>
                  <a:pt x="19362" y="9307"/>
                  <a:pt x="21060" y="11028"/>
                  <a:pt x="18632" y="11999"/>
                </a:cubicBezTo>
                <a:cubicBezTo>
                  <a:pt x="17267" y="12545"/>
                  <a:pt x="15684" y="12730"/>
                  <a:pt x="14379" y="12503"/>
                </a:cubicBezTo>
                <a:cubicBezTo>
                  <a:pt x="13026" y="12268"/>
                  <a:pt x="11632" y="11430"/>
                  <a:pt x="11632" y="10856"/>
                </a:cubicBezTo>
                <a:cubicBezTo>
                  <a:pt x="11632" y="10204"/>
                  <a:pt x="13460" y="9295"/>
                  <a:pt x="15068" y="9147"/>
                </a:cubicBezTo>
                <a:cubicBezTo>
                  <a:pt x="15301" y="9125"/>
                  <a:pt x="15528" y="9112"/>
                  <a:pt x="15750" y="9109"/>
                </a:cubicBezTo>
                <a:close/>
                <a:moveTo>
                  <a:pt x="15820" y="13422"/>
                </a:moveTo>
                <a:cubicBezTo>
                  <a:pt x="16370" y="13433"/>
                  <a:pt x="16964" y="13519"/>
                  <a:pt x="17678" y="13674"/>
                </a:cubicBezTo>
                <a:cubicBezTo>
                  <a:pt x="20174" y="14217"/>
                  <a:pt x="20631" y="15542"/>
                  <a:pt x="18609" y="16356"/>
                </a:cubicBezTo>
                <a:cubicBezTo>
                  <a:pt x="16898" y="17045"/>
                  <a:pt x="14598" y="17026"/>
                  <a:pt x="12898" y="16312"/>
                </a:cubicBezTo>
                <a:cubicBezTo>
                  <a:pt x="11128" y="15568"/>
                  <a:pt x="11192" y="14822"/>
                  <a:pt x="13101" y="14019"/>
                </a:cubicBezTo>
                <a:cubicBezTo>
                  <a:pt x="13906" y="13681"/>
                  <a:pt x="14578" y="13489"/>
                  <a:pt x="15282" y="13437"/>
                </a:cubicBezTo>
                <a:cubicBezTo>
                  <a:pt x="15458" y="13423"/>
                  <a:pt x="15637" y="13418"/>
                  <a:pt x="15820" y="13422"/>
                </a:cubicBezTo>
                <a:close/>
                <a:moveTo>
                  <a:pt x="5423" y="13489"/>
                </a:moveTo>
                <a:cubicBezTo>
                  <a:pt x="5630" y="13485"/>
                  <a:pt x="5838" y="13489"/>
                  <a:pt x="6046" y="13499"/>
                </a:cubicBezTo>
                <a:cubicBezTo>
                  <a:pt x="7046" y="13548"/>
                  <a:pt x="8031" y="13761"/>
                  <a:pt x="8820" y="14155"/>
                </a:cubicBezTo>
                <a:cubicBezTo>
                  <a:pt x="10259" y="14874"/>
                  <a:pt x="10228" y="15605"/>
                  <a:pt x="8726" y="16289"/>
                </a:cubicBezTo>
                <a:cubicBezTo>
                  <a:pt x="6870" y="17134"/>
                  <a:pt x="5093" y="17175"/>
                  <a:pt x="3081" y="16413"/>
                </a:cubicBezTo>
                <a:cubicBezTo>
                  <a:pt x="1545" y="15832"/>
                  <a:pt x="1204" y="15297"/>
                  <a:pt x="1913" y="14584"/>
                </a:cubicBezTo>
                <a:cubicBezTo>
                  <a:pt x="2597" y="13896"/>
                  <a:pt x="3973" y="13518"/>
                  <a:pt x="5423" y="13489"/>
                </a:cubicBezTo>
                <a:close/>
                <a:moveTo>
                  <a:pt x="5668" y="17743"/>
                </a:moveTo>
                <a:cubicBezTo>
                  <a:pt x="6574" y="17757"/>
                  <a:pt x="7487" y="17964"/>
                  <a:pt x="8442" y="18365"/>
                </a:cubicBezTo>
                <a:cubicBezTo>
                  <a:pt x="10350" y="19167"/>
                  <a:pt x="10414" y="19914"/>
                  <a:pt x="8644" y="20658"/>
                </a:cubicBezTo>
                <a:cubicBezTo>
                  <a:pt x="6917" y="21383"/>
                  <a:pt x="4514" y="21400"/>
                  <a:pt x="2922" y="20692"/>
                </a:cubicBezTo>
                <a:cubicBezTo>
                  <a:pt x="1147" y="19903"/>
                  <a:pt x="1172" y="19043"/>
                  <a:pt x="2988" y="18280"/>
                </a:cubicBezTo>
                <a:cubicBezTo>
                  <a:pt x="3873" y="17908"/>
                  <a:pt x="4762" y="17729"/>
                  <a:pt x="5668" y="17743"/>
                </a:cubicBezTo>
                <a:close/>
                <a:moveTo>
                  <a:pt x="15995" y="17750"/>
                </a:moveTo>
                <a:cubicBezTo>
                  <a:pt x="17583" y="17750"/>
                  <a:pt x="20249" y="18763"/>
                  <a:pt x="20249" y="19367"/>
                </a:cubicBezTo>
                <a:cubicBezTo>
                  <a:pt x="20249" y="19907"/>
                  <a:pt x="19118" y="20779"/>
                  <a:pt x="18122" y="21003"/>
                </a:cubicBezTo>
                <a:cubicBezTo>
                  <a:pt x="15468" y="21600"/>
                  <a:pt x="11983" y="20729"/>
                  <a:pt x="11983" y="19469"/>
                </a:cubicBezTo>
                <a:cubicBezTo>
                  <a:pt x="11983" y="18578"/>
                  <a:pt x="13917" y="17750"/>
                  <a:pt x="15995" y="17750"/>
                </a:cubicBezTo>
                <a:close/>
              </a:path>
            </a:pathLst>
          </a:custGeom>
          <a:ln w="12700">
            <a:miter lim="400000"/>
          </a:ln>
        </p:spPr>
      </p:pic>
      <p:graphicFrame>
        <p:nvGraphicFramePr>
          <p:cNvPr id="240" name="Table"/>
          <p:cNvGraphicFramePr/>
          <p:nvPr/>
        </p:nvGraphicFramePr>
        <p:xfrm>
          <a:off x="494161" y="5669383"/>
          <a:ext cx="12859077" cy="7035534"/>
        </p:xfrm>
        <a:graphic>
          <a:graphicData uri="http://schemas.openxmlformats.org/drawingml/2006/table">
            <a:tbl>
              <a:tblPr>
                <a:tableStyleId>{4C3C2611-4C71-4FC5-86AE-919BDF0F9419}</a:tableStyleId>
              </a:tblPr>
              <a:tblGrid>
                <a:gridCol w="1236850">
                  <a:extLst>
                    <a:ext uri="{9D8B030D-6E8A-4147-A177-3AD203B41FA5}">
                      <a16:colId xmlns:a16="http://schemas.microsoft.com/office/drawing/2014/main" val="20000"/>
                    </a:ext>
                  </a:extLst>
                </a:gridCol>
                <a:gridCol w="11622227">
                  <a:extLst>
                    <a:ext uri="{9D8B030D-6E8A-4147-A177-3AD203B41FA5}">
                      <a16:colId xmlns:a16="http://schemas.microsoft.com/office/drawing/2014/main" val="20001"/>
                    </a:ext>
                  </a:extLst>
                </a:gridCol>
              </a:tblGrid>
              <a:tr h="2345178">
                <a:tc>
                  <a:txBody>
                    <a:bodyPr/>
                    <a:lstStyle/>
                    <a:p>
                      <a:pPr defTabSz="914400"/>
                      <a:r>
                        <a:rPr sz="5500"/>
                        <a:t>C</a:t>
                      </a: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tc>
                  <a:txBody>
                    <a:bodyPr/>
                    <a:lstStyle/>
                    <a:p>
                      <a:pPr defTabSz="914400">
                        <a:defRPr sz="5500"/>
                      </a:pPr>
                      <a:endParaRP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extLst>
                  <a:ext uri="{0D108BD9-81ED-4DB2-BD59-A6C34878D82A}">
                    <a16:rowId xmlns:a16="http://schemas.microsoft.com/office/drawing/2014/main" val="10000"/>
                  </a:ext>
                </a:extLst>
              </a:tr>
              <a:tr h="2345178">
                <a:tc>
                  <a:txBody>
                    <a:bodyPr/>
                    <a:lstStyle/>
                    <a:p>
                      <a:pPr defTabSz="914400"/>
                      <a:r>
                        <a:rPr sz="5500"/>
                        <a:t>P</a:t>
                      </a: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tc>
                  <a:txBody>
                    <a:bodyPr/>
                    <a:lstStyle/>
                    <a:p>
                      <a:pPr defTabSz="914400">
                        <a:defRPr sz="5500"/>
                      </a:pPr>
                      <a:endParaRP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extLst>
                  <a:ext uri="{0D108BD9-81ED-4DB2-BD59-A6C34878D82A}">
                    <a16:rowId xmlns:a16="http://schemas.microsoft.com/office/drawing/2014/main" val="10001"/>
                  </a:ext>
                </a:extLst>
              </a:tr>
              <a:tr h="2345178">
                <a:tc>
                  <a:txBody>
                    <a:bodyPr/>
                    <a:lstStyle/>
                    <a:p>
                      <a:pPr defTabSz="914400"/>
                      <a:r>
                        <a:rPr sz="5500"/>
                        <a:t>A</a:t>
                      </a: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tc>
                  <a:txBody>
                    <a:bodyPr/>
                    <a:lstStyle/>
                    <a:p>
                      <a:pPr defTabSz="914400">
                        <a:defRPr sz="5500"/>
                      </a:pPr>
                      <a:endParaRPr/>
                    </a:p>
                  </a:txBody>
                  <a:tcPr marL="50800" marR="50800" marT="50800" marB="50800" anchor="ctr" horzOverflow="overflow">
                    <a:lnL w="63500">
                      <a:solidFill>
                        <a:srgbClr val="000000"/>
                      </a:solidFill>
                      <a:miter lim="400000"/>
                    </a:lnL>
                    <a:lnR w="63500">
                      <a:solidFill>
                        <a:srgbClr val="000000"/>
                      </a:solidFill>
                      <a:miter lim="400000"/>
                    </a:lnR>
                    <a:lnT w="63500">
                      <a:solidFill>
                        <a:srgbClr val="000000"/>
                      </a:solidFill>
                      <a:miter lim="400000"/>
                    </a:lnT>
                    <a:lnB w="63500">
                      <a:solidFill>
                        <a:srgbClr val="000000"/>
                      </a:solidFill>
                      <a:miter lim="400000"/>
                    </a:lnB>
                  </a:tcPr>
                </a:tc>
                <a:extLst>
                  <a:ext uri="{0D108BD9-81ED-4DB2-BD59-A6C34878D82A}">
                    <a16:rowId xmlns:a16="http://schemas.microsoft.com/office/drawing/2014/main" val="10002"/>
                  </a:ext>
                </a:extLst>
              </a:tr>
            </a:tbl>
          </a:graphicData>
        </a:graphic>
      </p:graphicFrame>
      <p:grpSp>
        <p:nvGrpSpPr>
          <p:cNvPr id="245" name="Group"/>
          <p:cNvGrpSpPr/>
          <p:nvPr/>
        </p:nvGrpSpPr>
        <p:grpSpPr>
          <a:xfrm>
            <a:off x="2490824" y="8051734"/>
            <a:ext cx="2735229" cy="2270755"/>
            <a:chOff x="166" y="0"/>
            <a:chExt cx="2735227" cy="2270754"/>
          </a:xfrm>
        </p:grpSpPr>
        <p:pic>
          <p:nvPicPr>
            <p:cNvPr id="241" name="Image" descr="Image"/>
            <p:cNvPicPr>
              <a:picLocks noChangeAspect="1"/>
            </p:cNvPicPr>
            <p:nvPr/>
          </p:nvPicPr>
          <p:blipFill>
            <a:blip r:embed="rId6">
              <a:extLst/>
            </a:blip>
            <a:srcRect l="13520" t="6034" r="11646" b="13466"/>
            <a:stretch>
              <a:fillRect/>
            </a:stretch>
          </p:blipFill>
          <p:spPr>
            <a:xfrm>
              <a:off x="166" y="3874"/>
              <a:ext cx="2506502" cy="2266881"/>
            </a:xfrm>
            <a:custGeom>
              <a:avLst/>
              <a:gdLst/>
              <a:ahLst/>
              <a:cxnLst>
                <a:cxn ang="0">
                  <a:pos x="wd2" y="hd2"/>
                </a:cxn>
                <a:cxn ang="5400000">
                  <a:pos x="wd2" y="hd2"/>
                </a:cxn>
                <a:cxn ang="10800000">
                  <a:pos x="wd2" y="hd2"/>
                </a:cxn>
                <a:cxn ang="16200000">
                  <a:pos x="wd2" y="hd2"/>
                </a:cxn>
              </a:cxnLst>
              <a:rect l="0" t="0" r="r" b="b"/>
              <a:pathLst>
                <a:path w="20642" h="21398" extrusionOk="0">
                  <a:moveTo>
                    <a:pt x="10637" y="12"/>
                  </a:moveTo>
                  <a:cubicBezTo>
                    <a:pt x="9706" y="-66"/>
                    <a:pt x="8735" y="241"/>
                    <a:pt x="7902" y="945"/>
                  </a:cubicBezTo>
                  <a:cubicBezTo>
                    <a:pt x="7389" y="1378"/>
                    <a:pt x="7209" y="1638"/>
                    <a:pt x="6875" y="2413"/>
                  </a:cubicBezTo>
                  <a:cubicBezTo>
                    <a:pt x="6512" y="3256"/>
                    <a:pt x="6470" y="3454"/>
                    <a:pt x="6470" y="4305"/>
                  </a:cubicBezTo>
                  <a:cubicBezTo>
                    <a:pt x="6470" y="5485"/>
                    <a:pt x="6619" y="6108"/>
                    <a:pt x="7104" y="6935"/>
                  </a:cubicBezTo>
                  <a:lnTo>
                    <a:pt x="7483" y="7580"/>
                  </a:lnTo>
                  <a:lnTo>
                    <a:pt x="6042" y="10067"/>
                  </a:lnTo>
                  <a:lnTo>
                    <a:pt x="4604" y="12551"/>
                  </a:lnTo>
                  <a:lnTo>
                    <a:pt x="3751" y="12562"/>
                  </a:lnTo>
                  <a:cubicBezTo>
                    <a:pt x="3072" y="12568"/>
                    <a:pt x="2770" y="12636"/>
                    <a:pt x="2290" y="12888"/>
                  </a:cubicBezTo>
                  <a:cubicBezTo>
                    <a:pt x="1077" y="13525"/>
                    <a:pt x="366" y="14558"/>
                    <a:pt x="90" y="16076"/>
                  </a:cubicBezTo>
                  <a:cubicBezTo>
                    <a:pt x="-311" y="18284"/>
                    <a:pt x="650" y="20307"/>
                    <a:pt x="2509" y="21163"/>
                  </a:cubicBezTo>
                  <a:cubicBezTo>
                    <a:pt x="2889" y="21338"/>
                    <a:pt x="3229" y="21384"/>
                    <a:pt x="3973" y="21358"/>
                  </a:cubicBezTo>
                  <a:cubicBezTo>
                    <a:pt x="5185" y="21315"/>
                    <a:pt x="5942" y="20928"/>
                    <a:pt x="6725" y="19946"/>
                  </a:cubicBezTo>
                  <a:cubicBezTo>
                    <a:pt x="8507" y="17709"/>
                    <a:pt x="7817" y="14064"/>
                    <a:pt x="5388" y="12869"/>
                  </a:cubicBezTo>
                  <a:cubicBezTo>
                    <a:pt x="5114" y="12734"/>
                    <a:pt x="4891" y="12562"/>
                    <a:pt x="4891" y="12491"/>
                  </a:cubicBezTo>
                  <a:cubicBezTo>
                    <a:pt x="4891" y="12419"/>
                    <a:pt x="5500" y="11312"/>
                    <a:pt x="6245" y="10030"/>
                  </a:cubicBezTo>
                  <a:lnTo>
                    <a:pt x="7598" y="7696"/>
                  </a:lnTo>
                  <a:lnTo>
                    <a:pt x="8137" y="8115"/>
                  </a:lnTo>
                  <a:cubicBezTo>
                    <a:pt x="9447" y="9127"/>
                    <a:pt x="11018" y="9161"/>
                    <a:pt x="12396" y="8209"/>
                  </a:cubicBezTo>
                  <a:lnTo>
                    <a:pt x="13023" y="7774"/>
                  </a:lnTo>
                  <a:lnTo>
                    <a:pt x="13271" y="8123"/>
                  </a:lnTo>
                  <a:cubicBezTo>
                    <a:pt x="13506" y="8452"/>
                    <a:pt x="15731" y="11996"/>
                    <a:pt x="15912" y="12330"/>
                  </a:cubicBezTo>
                  <a:cubicBezTo>
                    <a:pt x="15972" y="12439"/>
                    <a:pt x="15788" y="12593"/>
                    <a:pt x="15301" y="12847"/>
                  </a:cubicBezTo>
                  <a:cubicBezTo>
                    <a:pt x="14035" y="13505"/>
                    <a:pt x="13237" y="14628"/>
                    <a:pt x="12971" y="16125"/>
                  </a:cubicBezTo>
                  <a:cubicBezTo>
                    <a:pt x="12624" y="18077"/>
                    <a:pt x="13507" y="20085"/>
                    <a:pt x="15108" y="20987"/>
                  </a:cubicBezTo>
                  <a:cubicBezTo>
                    <a:pt x="15971" y="21473"/>
                    <a:pt x="17233" y="21534"/>
                    <a:pt x="18158" y="21137"/>
                  </a:cubicBezTo>
                  <a:cubicBezTo>
                    <a:pt x="20342" y="20200"/>
                    <a:pt x="21289" y="17220"/>
                    <a:pt x="20168" y="14806"/>
                  </a:cubicBezTo>
                  <a:cubicBezTo>
                    <a:pt x="19546" y="13467"/>
                    <a:pt x="18431" y="12667"/>
                    <a:pt x="16978" y="12513"/>
                  </a:cubicBezTo>
                  <a:lnTo>
                    <a:pt x="16171" y="12427"/>
                  </a:lnTo>
                  <a:lnTo>
                    <a:pt x="14667" y="10026"/>
                  </a:lnTo>
                  <a:cubicBezTo>
                    <a:pt x="13164" y="7625"/>
                    <a:pt x="13163" y="7622"/>
                    <a:pt x="13343" y="7306"/>
                  </a:cubicBezTo>
                  <a:cubicBezTo>
                    <a:pt x="13957" y="6230"/>
                    <a:pt x="14104" y="5664"/>
                    <a:pt x="14098" y="4391"/>
                  </a:cubicBezTo>
                  <a:cubicBezTo>
                    <a:pt x="14092" y="2924"/>
                    <a:pt x="13898" y="2313"/>
                    <a:pt x="13141" y="1383"/>
                  </a:cubicBezTo>
                  <a:cubicBezTo>
                    <a:pt x="12463" y="552"/>
                    <a:pt x="11569" y="90"/>
                    <a:pt x="10637" y="12"/>
                  </a:cubicBezTo>
                  <a:close/>
                </a:path>
              </a:pathLst>
            </a:custGeom>
            <a:ln w="12700" cap="flat">
              <a:noFill/>
              <a:miter lim="400000"/>
            </a:ln>
            <a:effectLst/>
          </p:spPr>
        </p:pic>
        <p:sp>
          <p:nvSpPr>
            <p:cNvPr id="242" name="7"/>
            <p:cNvSpPr txBox="1"/>
            <p:nvPr/>
          </p:nvSpPr>
          <p:spPr>
            <a:xfrm>
              <a:off x="208911" y="1248536"/>
              <a:ext cx="760823" cy="10088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just">
                <a:defRPr sz="5000">
                  <a:latin typeface="Arial"/>
                  <a:ea typeface="Arial"/>
                  <a:cs typeface="Arial"/>
                  <a:sym typeface="Arial"/>
                </a:defRPr>
              </a:lvl1pPr>
            </a:lstStyle>
            <a:p>
              <a:r>
                <a:t>7</a:t>
              </a:r>
            </a:p>
          </p:txBody>
        </p:sp>
        <p:sp>
          <p:nvSpPr>
            <p:cNvPr id="243" name="10"/>
            <p:cNvSpPr txBox="1"/>
            <p:nvPr/>
          </p:nvSpPr>
          <p:spPr>
            <a:xfrm>
              <a:off x="843214" y="0"/>
              <a:ext cx="1253130" cy="10629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just">
                <a:defRPr sz="5000">
                  <a:latin typeface="Arial"/>
                  <a:ea typeface="Arial"/>
                  <a:cs typeface="Arial"/>
                  <a:sym typeface="Arial"/>
                </a:defRPr>
              </a:lvl1pPr>
            </a:lstStyle>
            <a:p>
              <a:r>
                <a:t>10</a:t>
              </a:r>
            </a:p>
          </p:txBody>
        </p:sp>
        <p:sp>
          <p:nvSpPr>
            <p:cNvPr id="244" name="3"/>
            <p:cNvSpPr txBox="1"/>
            <p:nvPr/>
          </p:nvSpPr>
          <p:spPr>
            <a:xfrm>
              <a:off x="1858820" y="1248536"/>
              <a:ext cx="876574" cy="9797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just">
                <a:defRPr sz="5000">
                  <a:latin typeface="Arial"/>
                  <a:ea typeface="Arial"/>
                  <a:cs typeface="Arial"/>
                  <a:sym typeface="Arial"/>
                </a:defRPr>
              </a:lvl1pPr>
            </a:lstStyle>
            <a:p>
              <a:r>
                <a:t>3</a:t>
              </a:r>
            </a:p>
          </p:txBody>
        </p:sp>
      </p:grpSp>
      <p:graphicFrame>
        <p:nvGraphicFramePr>
          <p:cNvPr id="246" name="Table"/>
          <p:cNvGraphicFramePr/>
          <p:nvPr/>
        </p:nvGraphicFramePr>
        <p:xfrm>
          <a:off x="8205392" y="8148996"/>
          <a:ext cx="3988897" cy="2076308"/>
        </p:xfrm>
        <a:graphic>
          <a:graphicData uri="http://schemas.openxmlformats.org/drawingml/2006/table">
            <a:tbl>
              <a:tblPr>
                <a:tableStyleId>{4C3C2611-4C71-4FC5-86AE-919BDF0F9419}</a:tableStyleId>
              </a:tblPr>
              <a:tblGrid>
                <a:gridCol w="2508919">
                  <a:extLst>
                    <a:ext uri="{9D8B030D-6E8A-4147-A177-3AD203B41FA5}">
                      <a16:colId xmlns:a16="http://schemas.microsoft.com/office/drawing/2014/main" val="20000"/>
                    </a:ext>
                  </a:extLst>
                </a:gridCol>
                <a:gridCol w="1479978">
                  <a:extLst>
                    <a:ext uri="{9D8B030D-6E8A-4147-A177-3AD203B41FA5}">
                      <a16:colId xmlns:a16="http://schemas.microsoft.com/office/drawing/2014/main" val="20001"/>
                    </a:ext>
                  </a:extLst>
                </a:gridCol>
              </a:tblGrid>
              <a:tr h="1038154">
                <a:tc gridSpan="2">
                  <a:txBody>
                    <a:bodyPr/>
                    <a:lstStyle/>
                    <a:p>
                      <a:pPr defTabSz="914400"/>
                      <a:r>
                        <a:rPr sz="5500"/>
                        <a:t>10</a:t>
                      </a:r>
                    </a:p>
                  </a:txBody>
                  <a:tcPr marL="50800" marR="50800" marT="50800" marB="50800" anchor="ctr" horzOverflow="overflow">
                    <a:lnL w="127000">
                      <a:solidFill>
                        <a:srgbClr val="000000"/>
                      </a:solidFill>
                      <a:miter lim="400000"/>
                    </a:lnL>
                    <a:lnR w="127000">
                      <a:solidFill>
                        <a:srgbClr val="000000"/>
                      </a:solidFill>
                      <a:miter lim="400000"/>
                    </a:lnR>
                    <a:lnT w="127000">
                      <a:solidFill>
                        <a:srgbClr val="000000"/>
                      </a:solidFill>
                      <a:miter lim="400000"/>
                    </a:lnT>
                    <a:lnB w="127000">
                      <a:solidFill>
                        <a:srgbClr val="000000"/>
                      </a:solidFill>
                      <a:miter lim="400000"/>
                    </a:lnB>
                  </a:tcPr>
                </a:tc>
                <a:tc hMerge="1">
                  <a:txBody>
                    <a:bodyPr/>
                    <a:lstStyle/>
                    <a:p>
                      <a:endParaRPr lang="en-US"/>
                    </a:p>
                  </a:txBody>
                  <a:tcPr/>
                </a:tc>
                <a:extLst>
                  <a:ext uri="{0D108BD9-81ED-4DB2-BD59-A6C34878D82A}">
                    <a16:rowId xmlns:a16="http://schemas.microsoft.com/office/drawing/2014/main" val="10000"/>
                  </a:ext>
                </a:extLst>
              </a:tr>
              <a:tr h="1038154">
                <a:tc>
                  <a:txBody>
                    <a:bodyPr/>
                    <a:lstStyle/>
                    <a:p>
                      <a:pPr defTabSz="914400"/>
                      <a:r>
                        <a:rPr sz="5500"/>
                        <a:t>7</a:t>
                      </a:r>
                    </a:p>
                  </a:txBody>
                  <a:tcPr marL="50800" marR="50800" marT="50800" marB="50800" anchor="ctr" horzOverflow="overflow">
                    <a:lnL w="127000">
                      <a:solidFill>
                        <a:srgbClr val="000000"/>
                      </a:solidFill>
                      <a:miter lim="400000"/>
                    </a:lnL>
                    <a:lnR w="127000">
                      <a:solidFill>
                        <a:srgbClr val="000000"/>
                      </a:solidFill>
                      <a:miter lim="400000"/>
                    </a:lnR>
                    <a:lnT w="127000">
                      <a:solidFill>
                        <a:srgbClr val="000000"/>
                      </a:solidFill>
                      <a:miter lim="400000"/>
                    </a:lnT>
                    <a:lnB w="127000">
                      <a:solidFill>
                        <a:srgbClr val="000000"/>
                      </a:solidFill>
                      <a:miter lim="400000"/>
                    </a:lnB>
                  </a:tcPr>
                </a:tc>
                <a:tc>
                  <a:txBody>
                    <a:bodyPr/>
                    <a:lstStyle/>
                    <a:p>
                      <a:pPr defTabSz="914400"/>
                      <a:r>
                        <a:rPr sz="5500"/>
                        <a:t>3</a:t>
                      </a:r>
                    </a:p>
                  </a:txBody>
                  <a:tcPr marL="50800" marR="50800" marT="50800" marB="50800" anchor="ctr" horzOverflow="overflow">
                    <a:lnL w="127000">
                      <a:solidFill>
                        <a:srgbClr val="000000"/>
                      </a:solidFill>
                      <a:miter lim="400000"/>
                    </a:lnL>
                    <a:lnR w="127000">
                      <a:solidFill>
                        <a:srgbClr val="000000"/>
                      </a:solidFill>
                      <a:miter lim="400000"/>
                    </a:lnR>
                    <a:lnT w="127000">
                      <a:solidFill>
                        <a:srgbClr val="000000"/>
                      </a:solidFill>
                      <a:miter lim="400000"/>
                    </a:lnT>
                    <a:lnB w="127000">
                      <a:solidFill>
                        <a:srgbClr val="000000"/>
                      </a:solidFill>
                      <a:miter lim="400000"/>
                    </a:lnB>
                  </a:tcPr>
                </a:tc>
                <a:extLst>
                  <a:ext uri="{0D108BD9-81ED-4DB2-BD59-A6C34878D82A}">
                    <a16:rowId xmlns:a16="http://schemas.microsoft.com/office/drawing/2014/main" val="10001"/>
                  </a:ext>
                </a:extLst>
              </a:tr>
            </a:tbl>
          </a:graphicData>
        </a:graphic>
      </p:graphicFrame>
      <p:sp>
        <p:nvSpPr>
          <p:cNvPr id="247" name="7 + 3 = 10    3 + 7 = 10…"/>
          <p:cNvSpPr txBox="1"/>
          <p:nvPr/>
        </p:nvSpPr>
        <p:spPr>
          <a:xfrm>
            <a:off x="2171494" y="10817961"/>
            <a:ext cx="10495987" cy="3434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5500">
                <a:solidFill>
                  <a:srgbClr val="000000"/>
                </a:solidFill>
              </a:defRPr>
            </a:pPr>
            <a:r>
              <a:t>7 + 3 = 10    3 + 7 = 10</a:t>
            </a:r>
          </a:p>
          <a:p>
            <a:pPr algn="l">
              <a:defRPr sz="5500">
                <a:solidFill>
                  <a:srgbClr val="000000"/>
                </a:solidFill>
              </a:defRPr>
            </a:pPr>
            <a:r>
              <a:t>10 - 7 = 3     10 - 3 = 7</a:t>
            </a:r>
          </a:p>
          <a:p>
            <a:pPr algn="l">
              <a:defRPr sz="5500">
                <a:solidFill>
                  <a:srgbClr val="000000"/>
                </a:solidFill>
              </a:defRPr>
            </a:pPr>
            <a:endParaRPr/>
          </a:p>
        </p:txBody>
      </p:sp>
      <p:sp>
        <p:nvSpPr>
          <p:cNvPr id="248" name="Rounded Rectangle"/>
          <p:cNvSpPr/>
          <p:nvPr/>
        </p:nvSpPr>
        <p:spPr>
          <a:xfrm>
            <a:off x="15059294" y="4733099"/>
            <a:ext cx="7129435" cy="3186083"/>
          </a:xfrm>
          <a:prstGeom prst="roundRect">
            <a:avLst>
              <a:gd name="adj" fmla="val 18246"/>
            </a:avLst>
          </a:prstGeom>
          <a:solidFill>
            <a:srgbClr val="929292"/>
          </a:solidFill>
          <a:ln w="2159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9" name="Useful resources"/>
          <p:cNvSpPr txBox="1"/>
          <p:nvPr/>
        </p:nvSpPr>
        <p:spPr>
          <a:xfrm>
            <a:off x="14484873" y="4903809"/>
            <a:ext cx="8278277" cy="2596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500" u="sng">
                <a:solidFill>
                  <a:srgbClr val="FFFFFF"/>
                </a:solidFill>
              </a:defRPr>
            </a:pPr>
            <a:r>
              <a:t>Useful resources</a:t>
            </a:r>
          </a:p>
          <a:p>
            <a:pPr>
              <a:defRPr sz="5500" u="sng">
                <a:solidFill>
                  <a:srgbClr val="FFFFFF"/>
                </a:solidFill>
              </a:defRPr>
            </a:pPr>
            <a:endParaRPr/>
          </a:p>
        </p:txBody>
      </p:sp>
      <p:sp>
        <p:nvSpPr>
          <p:cNvPr id="250" name="Four operations">
            <a:hlinkClick r:id="rId7"/>
          </p:cNvPr>
          <p:cNvSpPr txBox="1"/>
          <p:nvPr/>
        </p:nvSpPr>
        <p:spPr>
          <a:xfrm>
            <a:off x="15374145" y="6147121"/>
            <a:ext cx="6499735"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Four operations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518C86D0-A9E5-4F7B-BF59-C1F3C308BECE-L0-001.png" descr="518C86D0-A9E5-4F7B-BF59-C1F3C308BECE-L0-001.png"/>
          <p:cNvPicPr>
            <a:picLocks noChangeAspect="1"/>
          </p:cNvPicPr>
          <p:nvPr/>
        </p:nvPicPr>
        <p:blipFill>
          <a:blip r:embed="rId2">
            <a:extLst/>
          </a:blip>
          <a:srcRect l="19565" t="7873" r="19568" b="7416"/>
          <a:stretch>
            <a:fillRect/>
          </a:stretch>
        </p:blipFill>
        <p:spPr>
          <a:xfrm>
            <a:off x="230901" y="92192"/>
            <a:ext cx="2519364" cy="2283090"/>
          </a:xfrm>
          <a:custGeom>
            <a:avLst/>
            <a:gdLst/>
            <a:ahLst/>
            <a:cxnLst>
              <a:cxn ang="0">
                <a:pos x="wd2" y="hd2"/>
              </a:cxn>
              <a:cxn ang="5400000">
                <a:pos x="wd2" y="hd2"/>
              </a:cxn>
              <a:cxn ang="10800000">
                <a:pos x="wd2" y="hd2"/>
              </a:cxn>
              <a:cxn ang="16200000">
                <a:pos x="wd2" y="hd2"/>
              </a:cxn>
            </a:cxnLst>
            <a:rect l="0" t="0" r="r" b="b"/>
            <a:pathLst>
              <a:path w="21600" h="21427" extrusionOk="0">
                <a:moveTo>
                  <a:pt x="10899" y="6"/>
                </a:moveTo>
                <a:cubicBezTo>
                  <a:pt x="10724" y="-43"/>
                  <a:pt x="10458" y="213"/>
                  <a:pt x="8949" y="1861"/>
                </a:cubicBezTo>
                <a:cubicBezTo>
                  <a:pt x="7987" y="2911"/>
                  <a:pt x="7200" y="3842"/>
                  <a:pt x="7200" y="3932"/>
                </a:cubicBezTo>
                <a:cubicBezTo>
                  <a:pt x="7200" y="4146"/>
                  <a:pt x="7398" y="4187"/>
                  <a:pt x="8530" y="4215"/>
                </a:cubicBezTo>
                <a:lnTo>
                  <a:pt x="9473" y="4237"/>
                </a:lnTo>
                <a:lnTo>
                  <a:pt x="9514" y="6051"/>
                </a:lnTo>
                <a:cubicBezTo>
                  <a:pt x="9553" y="7705"/>
                  <a:pt x="9573" y="7874"/>
                  <a:pt x="9725" y="7995"/>
                </a:cubicBezTo>
                <a:cubicBezTo>
                  <a:pt x="9960" y="8183"/>
                  <a:pt x="11729" y="8183"/>
                  <a:pt x="11964" y="7995"/>
                </a:cubicBezTo>
                <a:cubicBezTo>
                  <a:pt x="12118" y="7872"/>
                  <a:pt x="12130" y="7736"/>
                  <a:pt x="12130" y="6051"/>
                </a:cubicBezTo>
                <a:lnTo>
                  <a:pt x="12130" y="4237"/>
                </a:lnTo>
                <a:lnTo>
                  <a:pt x="13233" y="4192"/>
                </a:lnTo>
                <a:cubicBezTo>
                  <a:pt x="14870" y="4123"/>
                  <a:pt x="14889" y="4214"/>
                  <a:pt x="12814" y="1943"/>
                </a:cubicBezTo>
                <a:cubicBezTo>
                  <a:pt x="11872" y="910"/>
                  <a:pt x="11010" y="37"/>
                  <a:pt x="10899" y="6"/>
                </a:cubicBezTo>
                <a:close/>
                <a:moveTo>
                  <a:pt x="2709" y="2714"/>
                </a:moveTo>
                <a:cubicBezTo>
                  <a:pt x="954" y="2696"/>
                  <a:pt x="202" y="2720"/>
                  <a:pt x="119" y="2796"/>
                </a:cubicBezTo>
                <a:cubicBezTo>
                  <a:pt x="24" y="2881"/>
                  <a:pt x="0" y="3436"/>
                  <a:pt x="0" y="5645"/>
                </a:cubicBezTo>
                <a:cubicBezTo>
                  <a:pt x="0" y="8086"/>
                  <a:pt x="16" y="8394"/>
                  <a:pt x="140" y="8446"/>
                </a:cubicBezTo>
                <a:cubicBezTo>
                  <a:pt x="237" y="8487"/>
                  <a:pt x="518" y="8246"/>
                  <a:pt x="1085" y="7638"/>
                </a:cubicBezTo>
                <a:lnTo>
                  <a:pt x="1892" y="6774"/>
                </a:lnTo>
                <a:lnTo>
                  <a:pt x="3066" y="8059"/>
                </a:lnTo>
                <a:cubicBezTo>
                  <a:pt x="3915" y="8986"/>
                  <a:pt x="4297" y="9344"/>
                  <a:pt x="4444" y="9344"/>
                </a:cubicBezTo>
                <a:cubicBezTo>
                  <a:pt x="4581" y="9344"/>
                  <a:pt x="4868" y="9111"/>
                  <a:pt x="5325" y="8625"/>
                </a:cubicBezTo>
                <a:cubicBezTo>
                  <a:pt x="6306" y="7581"/>
                  <a:pt x="6305" y="7591"/>
                  <a:pt x="4866" y="6003"/>
                </a:cubicBezTo>
                <a:lnTo>
                  <a:pt x="3736" y="4751"/>
                </a:lnTo>
                <a:lnTo>
                  <a:pt x="4491" y="3920"/>
                </a:lnTo>
                <a:cubicBezTo>
                  <a:pt x="5617" y="2684"/>
                  <a:pt x="5703" y="2744"/>
                  <a:pt x="2709" y="2714"/>
                </a:cubicBezTo>
                <a:close/>
                <a:moveTo>
                  <a:pt x="19028" y="2788"/>
                </a:moveTo>
                <a:cubicBezTo>
                  <a:pt x="16754" y="2788"/>
                  <a:pt x="16447" y="2806"/>
                  <a:pt x="16401" y="2937"/>
                </a:cubicBezTo>
                <a:cubicBezTo>
                  <a:pt x="16364" y="3040"/>
                  <a:pt x="16589" y="3346"/>
                  <a:pt x="17132" y="3943"/>
                </a:cubicBezTo>
                <a:lnTo>
                  <a:pt x="17915" y="4803"/>
                </a:lnTo>
                <a:lnTo>
                  <a:pt x="16758" y="6066"/>
                </a:lnTo>
                <a:cubicBezTo>
                  <a:pt x="15319" y="7636"/>
                  <a:pt x="15329" y="7589"/>
                  <a:pt x="16265" y="8617"/>
                </a:cubicBezTo>
                <a:cubicBezTo>
                  <a:pt x="17196" y="9641"/>
                  <a:pt x="17147" y="9650"/>
                  <a:pt x="18595" y="8081"/>
                </a:cubicBezTo>
                <a:lnTo>
                  <a:pt x="19763" y="6818"/>
                </a:lnTo>
                <a:lnTo>
                  <a:pt x="20545" y="7675"/>
                </a:lnTo>
                <a:cubicBezTo>
                  <a:pt x="21091" y="8272"/>
                  <a:pt x="21368" y="8512"/>
                  <a:pt x="21464" y="8472"/>
                </a:cubicBezTo>
                <a:cubicBezTo>
                  <a:pt x="21585" y="8421"/>
                  <a:pt x="21600" y="8092"/>
                  <a:pt x="21600" y="5600"/>
                </a:cubicBezTo>
                <a:lnTo>
                  <a:pt x="21600" y="2788"/>
                </a:lnTo>
                <a:lnTo>
                  <a:pt x="19028" y="2788"/>
                </a:lnTo>
                <a:close/>
                <a:moveTo>
                  <a:pt x="7670" y="10502"/>
                </a:moveTo>
                <a:cubicBezTo>
                  <a:pt x="7545" y="10508"/>
                  <a:pt x="7421" y="10528"/>
                  <a:pt x="7295" y="10569"/>
                </a:cubicBezTo>
                <a:cubicBezTo>
                  <a:pt x="5972" y="11002"/>
                  <a:pt x="5256" y="13227"/>
                  <a:pt x="5699" y="15530"/>
                </a:cubicBezTo>
                <a:cubicBezTo>
                  <a:pt x="5862" y="16376"/>
                  <a:pt x="6197" y="17460"/>
                  <a:pt x="6479" y="18067"/>
                </a:cubicBezTo>
                <a:cubicBezTo>
                  <a:pt x="6598" y="18325"/>
                  <a:pt x="6724" y="18523"/>
                  <a:pt x="6761" y="18507"/>
                </a:cubicBezTo>
                <a:cubicBezTo>
                  <a:pt x="6798" y="18490"/>
                  <a:pt x="7468" y="18182"/>
                  <a:pt x="8251" y="17821"/>
                </a:cubicBezTo>
                <a:lnTo>
                  <a:pt x="9674" y="17166"/>
                </a:lnTo>
                <a:lnTo>
                  <a:pt x="9667" y="16510"/>
                </a:lnTo>
                <a:cubicBezTo>
                  <a:pt x="9663" y="16149"/>
                  <a:pt x="9692" y="15246"/>
                  <a:pt x="9728" y="14499"/>
                </a:cubicBezTo>
                <a:cubicBezTo>
                  <a:pt x="9783" y="13370"/>
                  <a:pt x="9768" y="13034"/>
                  <a:pt x="9650" y="12528"/>
                </a:cubicBezTo>
                <a:cubicBezTo>
                  <a:pt x="9356" y="11268"/>
                  <a:pt x="8541" y="10464"/>
                  <a:pt x="7670" y="10502"/>
                </a:cubicBezTo>
                <a:close/>
                <a:moveTo>
                  <a:pt x="13896" y="10506"/>
                </a:moveTo>
                <a:cubicBezTo>
                  <a:pt x="13452" y="10428"/>
                  <a:pt x="12702" y="10803"/>
                  <a:pt x="12379" y="11266"/>
                </a:cubicBezTo>
                <a:cubicBezTo>
                  <a:pt x="11797" y="12099"/>
                  <a:pt x="11615" y="13507"/>
                  <a:pt x="11882" y="15106"/>
                </a:cubicBezTo>
                <a:cubicBezTo>
                  <a:pt x="11968" y="15621"/>
                  <a:pt x="12041" y="16320"/>
                  <a:pt x="12042" y="16659"/>
                </a:cubicBezTo>
                <a:lnTo>
                  <a:pt x="12042" y="17277"/>
                </a:lnTo>
                <a:lnTo>
                  <a:pt x="13457" y="17847"/>
                </a:lnTo>
                <a:cubicBezTo>
                  <a:pt x="14235" y="18161"/>
                  <a:pt x="14924" y="18420"/>
                  <a:pt x="14985" y="18425"/>
                </a:cubicBezTo>
                <a:cubicBezTo>
                  <a:pt x="15237" y="18442"/>
                  <a:pt x="15813" y="16453"/>
                  <a:pt x="15958" y="15061"/>
                </a:cubicBezTo>
                <a:cubicBezTo>
                  <a:pt x="16034" y="14335"/>
                  <a:pt x="16028" y="14020"/>
                  <a:pt x="15921" y="13355"/>
                </a:cubicBezTo>
                <a:cubicBezTo>
                  <a:pt x="15643" y="11631"/>
                  <a:pt x="14979" y="10695"/>
                  <a:pt x="13896" y="10506"/>
                </a:cubicBezTo>
                <a:close/>
                <a:moveTo>
                  <a:pt x="9847" y="18223"/>
                </a:moveTo>
                <a:cubicBezTo>
                  <a:pt x="9558" y="18285"/>
                  <a:pt x="7200" y="19417"/>
                  <a:pt x="7200" y="19494"/>
                </a:cubicBezTo>
                <a:cubicBezTo>
                  <a:pt x="7200" y="19606"/>
                  <a:pt x="7906" y="20681"/>
                  <a:pt x="8112" y="20883"/>
                </a:cubicBezTo>
                <a:cubicBezTo>
                  <a:pt x="8200" y="20970"/>
                  <a:pt x="8389" y="21108"/>
                  <a:pt x="8530" y="21188"/>
                </a:cubicBezTo>
                <a:cubicBezTo>
                  <a:pt x="9043" y="21480"/>
                  <a:pt x="9778" y="21288"/>
                  <a:pt x="10089" y="20782"/>
                </a:cubicBezTo>
                <a:cubicBezTo>
                  <a:pt x="10333" y="20385"/>
                  <a:pt x="10347" y="19773"/>
                  <a:pt x="10126" y="18853"/>
                </a:cubicBezTo>
                <a:cubicBezTo>
                  <a:pt x="10018" y="18403"/>
                  <a:pt x="9929" y="18206"/>
                  <a:pt x="9847" y="18223"/>
                </a:cubicBezTo>
                <a:close/>
                <a:moveTo>
                  <a:pt x="11834" y="18257"/>
                </a:moveTo>
                <a:lnTo>
                  <a:pt x="11746" y="18600"/>
                </a:lnTo>
                <a:cubicBezTo>
                  <a:pt x="11697" y="18790"/>
                  <a:pt x="11637" y="19286"/>
                  <a:pt x="11610" y="19698"/>
                </a:cubicBezTo>
                <a:cubicBezTo>
                  <a:pt x="11552" y="20596"/>
                  <a:pt x="11698" y="21008"/>
                  <a:pt x="12171" y="21267"/>
                </a:cubicBezTo>
                <a:cubicBezTo>
                  <a:pt x="12703" y="21557"/>
                  <a:pt x="13288" y="21450"/>
                  <a:pt x="13743" y="20980"/>
                </a:cubicBezTo>
                <a:cubicBezTo>
                  <a:pt x="13993" y="20721"/>
                  <a:pt x="14707" y="19486"/>
                  <a:pt x="14645" y="19419"/>
                </a:cubicBezTo>
                <a:cubicBezTo>
                  <a:pt x="14626" y="19398"/>
                  <a:pt x="14245" y="19236"/>
                  <a:pt x="13798" y="19058"/>
                </a:cubicBezTo>
                <a:cubicBezTo>
                  <a:pt x="13351" y="18880"/>
                  <a:pt x="12726" y="18627"/>
                  <a:pt x="12409" y="18495"/>
                </a:cubicBezTo>
                <a:lnTo>
                  <a:pt x="11834" y="18257"/>
                </a:lnTo>
                <a:close/>
              </a:path>
            </a:pathLst>
          </a:custGeom>
          <a:ln w="12700">
            <a:miter lim="400000"/>
          </a:ln>
        </p:spPr>
      </p:pic>
      <p:sp>
        <p:nvSpPr>
          <p:cNvPr id="253" name="Variation"/>
          <p:cNvSpPr txBox="1"/>
          <p:nvPr/>
        </p:nvSpPr>
        <p:spPr>
          <a:xfrm>
            <a:off x="10659405" y="429530"/>
            <a:ext cx="3065190" cy="9529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Variation</a:t>
            </a:r>
          </a:p>
        </p:txBody>
      </p:sp>
      <p:pic>
        <p:nvPicPr>
          <p:cNvPr id="254" name="6071B841-08FD-443D-A70F-E8053DB9865B-L0-001.png" descr="6071B841-08FD-443D-A70F-E8053DB9865B-L0-001.png">
            <a:hlinkClick r:id="rId3" action="ppaction://hlinksldjump"/>
          </p:cNvPr>
          <p:cNvPicPr>
            <a:picLocks noChangeAspect="1"/>
          </p:cNvPicPr>
          <p:nvPr/>
        </p:nvPicPr>
        <p:blipFill>
          <a:blip r:embed="rId4">
            <a:extLst/>
          </a:blip>
          <a:srcRect l="21403" t="12500" r="21403" b="12499"/>
          <a:stretch>
            <a:fillRect/>
          </a:stretch>
        </p:blipFill>
        <p:spPr>
          <a:xfrm>
            <a:off x="21154799" y="10586678"/>
            <a:ext cx="2922291" cy="2874083"/>
          </a:xfrm>
          <a:prstGeom prst="rect">
            <a:avLst/>
          </a:prstGeom>
          <a:ln w="12700">
            <a:miter lim="400000"/>
          </a:ln>
        </p:spPr>
      </p:pic>
      <p:sp>
        <p:nvSpPr>
          <p:cNvPr id="255" name="Rounded Rectangle"/>
          <p:cNvSpPr/>
          <p:nvPr/>
        </p:nvSpPr>
        <p:spPr>
          <a:xfrm>
            <a:off x="10413710" y="4887680"/>
            <a:ext cx="10659842" cy="8500827"/>
          </a:xfrm>
          <a:prstGeom prst="roundRect">
            <a:avLst>
              <a:gd name="adj" fmla="val 10000"/>
            </a:avLst>
          </a:prstGeom>
          <a:solidFill>
            <a:srgbClr val="92929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6" name="Rounded Rectangle"/>
          <p:cNvSpPr/>
          <p:nvPr/>
        </p:nvSpPr>
        <p:spPr>
          <a:xfrm>
            <a:off x="118439" y="4887680"/>
            <a:ext cx="10219802" cy="8500827"/>
          </a:xfrm>
          <a:prstGeom prst="roundRect">
            <a:avLst>
              <a:gd name="adj" fmla="val 10000"/>
            </a:avLst>
          </a:prstGeom>
          <a:solidFill>
            <a:srgbClr val="92929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7" name="Conceptual Variation"/>
          <p:cNvSpPr txBox="1"/>
          <p:nvPr/>
        </p:nvSpPr>
        <p:spPr>
          <a:xfrm>
            <a:off x="1028257" y="4832598"/>
            <a:ext cx="9234515" cy="845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u="sng">
                <a:solidFill>
                  <a:srgbClr val="000000"/>
                </a:solidFill>
              </a:defRPr>
            </a:lvl1pPr>
          </a:lstStyle>
          <a:p>
            <a:r>
              <a:t>Conceptual Variation</a:t>
            </a:r>
          </a:p>
        </p:txBody>
      </p:sp>
      <p:sp>
        <p:nvSpPr>
          <p:cNvPr id="258" name="Procedural Variation"/>
          <p:cNvSpPr txBox="1"/>
          <p:nvPr/>
        </p:nvSpPr>
        <p:spPr>
          <a:xfrm>
            <a:off x="11454445" y="4913734"/>
            <a:ext cx="9234516" cy="845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u="sng">
                <a:solidFill>
                  <a:srgbClr val="000000"/>
                </a:solidFill>
              </a:defRPr>
            </a:lvl1pPr>
          </a:lstStyle>
          <a:p>
            <a:r>
              <a:t>Procedural Variation</a:t>
            </a:r>
          </a:p>
        </p:txBody>
      </p:sp>
      <p:sp>
        <p:nvSpPr>
          <p:cNvPr id="259" name="Variation allows children to be able to spot patterns within their learning. Conceptual variation provides the opportunity to work on different representations of the same problem. Procedural variation involves keeping most things the same and making one"/>
          <p:cNvSpPr txBox="1"/>
          <p:nvPr/>
        </p:nvSpPr>
        <p:spPr>
          <a:xfrm>
            <a:off x="2493353" y="1569181"/>
            <a:ext cx="19397293" cy="3131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a:lvl1pPr>
          </a:lstStyle>
          <a:p>
            <a:r>
              <a:t>Variation allows children to be able to spot patterns within their learning. Conceptual variation provides the opportunity to work on different representations of the same problem. Procedural variation involves keeping most things the same and making one change.</a:t>
            </a:r>
          </a:p>
        </p:txBody>
      </p:sp>
      <p:pic>
        <p:nvPicPr>
          <p:cNvPr id="260" name="DB3195B2-95E4-42B4-B0C5-829366E3EA4F-L0-001.jpeg" descr="DB3195B2-95E4-42B4-B0C5-829366E3EA4F-L0-001.jpeg"/>
          <p:cNvPicPr>
            <a:picLocks noChangeAspect="1"/>
          </p:cNvPicPr>
          <p:nvPr/>
        </p:nvPicPr>
        <p:blipFill>
          <a:blip r:embed="rId5">
            <a:extLst/>
          </a:blip>
          <a:srcRect l="478" t="2707" r="804" b="5421"/>
          <a:stretch>
            <a:fillRect/>
          </a:stretch>
        </p:blipFill>
        <p:spPr>
          <a:xfrm>
            <a:off x="583116" y="7094506"/>
            <a:ext cx="9290448" cy="3573865"/>
          </a:xfrm>
          <a:custGeom>
            <a:avLst/>
            <a:gdLst/>
            <a:ahLst/>
            <a:cxnLst>
              <a:cxn ang="0">
                <a:pos x="wd2" y="hd2"/>
              </a:cxn>
              <a:cxn ang="5400000">
                <a:pos x="wd2" y="hd2"/>
              </a:cxn>
              <a:cxn ang="10800000">
                <a:pos x="wd2" y="hd2"/>
              </a:cxn>
              <a:cxn ang="16200000">
                <a:pos x="wd2" y="hd2"/>
              </a:cxn>
            </a:cxnLst>
            <a:rect l="0" t="0" r="r" b="b"/>
            <a:pathLst>
              <a:path w="21600" h="21594" extrusionOk="0">
                <a:moveTo>
                  <a:pt x="13629" y="0"/>
                </a:moveTo>
                <a:cubicBezTo>
                  <a:pt x="13609" y="0"/>
                  <a:pt x="13153" y="1967"/>
                  <a:pt x="12615" y="4371"/>
                </a:cubicBezTo>
                <a:cubicBezTo>
                  <a:pt x="12078" y="6776"/>
                  <a:pt x="11469" y="9499"/>
                  <a:pt x="11263" y="10422"/>
                </a:cubicBezTo>
                <a:cubicBezTo>
                  <a:pt x="11056" y="11344"/>
                  <a:pt x="10888" y="12133"/>
                  <a:pt x="10888" y="12172"/>
                </a:cubicBezTo>
                <a:cubicBezTo>
                  <a:pt x="10888" y="12212"/>
                  <a:pt x="11064" y="12257"/>
                  <a:pt x="11280" y="12273"/>
                </a:cubicBezTo>
                <a:cubicBezTo>
                  <a:pt x="12088" y="12332"/>
                  <a:pt x="16402" y="12338"/>
                  <a:pt x="16402" y="12280"/>
                </a:cubicBezTo>
                <a:cubicBezTo>
                  <a:pt x="16402" y="12246"/>
                  <a:pt x="16380" y="12155"/>
                  <a:pt x="16352" y="12076"/>
                </a:cubicBezTo>
                <a:cubicBezTo>
                  <a:pt x="16310" y="11955"/>
                  <a:pt x="15530" y="8452"/>
                  <a:pt x="14000" y="1520"/>
                </a:cubicBezTo>
                <a:cubicBezTo>
                  <a:pt x="13816" y="684"/>
                  <a:pt x="13648" y="-1"/>
                  <a:pt x="13629" y="0"/>
                </a:cubicBezTo>
                <a:close/>
                <a:moveTo>
                  <a:pt x="19281" y="1000"/>
                </a:moveTo>
                <a:cubicBezTo>
                  <a:pt x="17989" y="1000"/>
                  <a:pt x="16961" y="3665"/>
                  <a:pt x="16961" y="7012"/>
                </a:cubicBezTo>
                <a:cubicBezTo>
                  <a:pt x="16961" y="9803"/>
                  <a:pt x="17686" y="12234"/>
                  <a:pt x="18715" y="12891"/>
                </a:cubicBezTo>
                <a:cubicBezTo>
                  <a:pt x="19034" y="13095"/>
                  <a:pt x="19522" y="13110"/>
                  <a:pt x="19819" y="12923"/>
                </a:cubicBezTo>
                <a:cubicBezTo>
                  <a:pt x="20240" y="12658"/>
                  <a:pt x="20609" y="12116"/>
                  <a:pt x="20922" y="11302"/>
                </a:cubicBezTo>
                <a:cubicBezTo>
                  <a:pt x="21379" y="10109"/>
                  <a:pt x="21598" y="8754"/>
                  <a:pt x="21600" y="7095"/>
                </a:cubicBezTo>
                <a:lnTo>
                  <a:pt x="21600" y="6988"/>
                </a:lnTo>
                <a:cubicBezTo>
                  <a:pt x="21593" y="5255"/>
                  <a:pt x="21383" y="3946"/>
                  <a:pt x="20921" y="2753"/>
                </a:cubicBezTo>
                <a:cubicBezTo>
                  <a:pt x="20464" y="1573"/>
                  <a:pt x="19928" y="1000"/>
                  <a:pt x="19281" y="1000"/>
                </a:cubicBezTo>
                <a:close/>
                <a:moveTo>
                  <a:pt x="9045" y="1496"/>
                </a:moveTo>
                <a:cubicBezTo>
                  <a:pt x="8996" y="1496"/>
                  <a:pt x="5724" y="12335"/>
                  <a:pt x="5724" y="12501"/>
                </a:cubicBezTo>
                <a:cubicBezTo>
                  <a:pt x="5723" y="12590"/>
                  <a:pt x="6189" y="12613"/>
                  <a:pt x="7939" y="12613"/>
                </a:cubicBezTo>
                <a:cubicBezTo>
                  <a:pt x="9927" y="12613"/>
                  <a:pt x="10155" y="12599"/>
                  <a:pt x="10155" y="12472"/>
                </a:cubicBezTo>
                <a:cubicBezTo>
                  <a:pt x="10155" y="12342"/>
                  <a:pt x="10011" y="10845"/>
                  <a:pt x="9325" y="3901"/>
                </a:cubicBezTo>
                <a:cubicBezTo>
                  <a:pt x="9180" y="2432"/>
                  <a:pt x="9071" y="1496"/>
                  <a:pt x="9045" y="1496"/>
                </a:cubicBezTo>
                <a:close/>
                <a:moveTo>
                  <a:pt x="0" y="3992"/>
                </a:moveTo>
                <a:lnTo>
                  <a:pt x="0" y="8119"/>
                </a:lnTo>
                <a:lnTo>
                  <a:pt x="0" y="12251"/>
                </a:lnTo>
                <a:lnTo>
                  <a:pt x="2426" y="12251"/>
                </a:lnTo>
                <a:lnTo>
                  <a:pt x="4851" y="12251"/>
                </a:lnTo>
                <a:lnTo>
                  <a:pt x="4851" y="8119"/>
                </a:lnTo>
                <a:lnTo>
                  <a:pt x="4851" y="3992"/>
                </a:lnTo>
                <a:lnTo>
                  <a:pt x="2426" y="3992"/>
                </a:lnTo>
                <a:lnTo>
                  <a:pt x="0" y="3992"/>
                </a:lnTo>
                <a:close/>
                <a:moveTo>
                  <a:pt x="7153" y="14321"/>
                </a:moveTo>
                <a:cubicBezTo>
                  <a:pt x="7116" y="14317"/>
                  <a:pt x="7062" y="14424"/>
                  <a:pt x="6979" y="14616"/>
                </a:cubicBezTo>
                <a:cubicBezTo>
                  <a:pt x="6867" y="14872"/>
                  <a:pt x="6864" y="14892"/>
                  <a:pt x="6944" y="14839"/>
                </a:cubicBezTo>
                <a:cubicBezTo>
                  <a:pt x="7141" y="14709"/>
                  <a:pt x="7136" y="14686"/>
                  <a:pt x="7146" y="15594"/>
                </a:cubicBezTo>
                <a:cubicBezTo>
                  <a:pt x="7157" y="16513"/>
                  <a:pt x="7132" y="16697"/>
                  <a:pt x="6992" y="16697"/>
                </a:cubicBezTo>
                <a:cubicBezTo>
                  <a:pt x="6947" y="16697"/>
                  <a:pt x="6910" y="16738"/>
                  <a:pt x="6910" y="16788"/>
                </a:cubicBezTo>
                <a:cubicBezTo>
                  <a:pt x="6910" y="16841"/>
                  <a:pt x="7026" y="16879"/>
                  <a:pt x="7189" y="16879"/>
                </a:cubicBezTo>
                <a:cubicBezTo>
                  <a:pt x="7352" y="16879"/>
                  <a:pt x="7469" y="16841"/>
                  <a:pt x="7469" y="16788"/>
                </a:cubicBezTo>
                <a:cubicBezTo>
                  <a:pt x="7469" y="16738"/>
                  <a:pt x="7432" y="16697"/>
                  <a:pt x="7388" y="16697"/>
                </a:cubicBezTo>
                <a:cubicBezTo>
                  <a:pt x="7244" y="16697"/>
                  <a:pt x="7224" y="16546"/>
                  <a:pt x="7224" y="15409"/>
                </a:cubicBezTo>
                <a:cubicBezTo>
                  <a:pt x="7224" y="14644"/>
                  <a:pt x="7214" y="14327"/>
                  <a:pt x="7153" y="14321"/>
                </a:cubicBezTo>
                <a:close/>
                <a:moveTo>
                  <a:pt x="13057" y="14333"/>
                </a:moveTo>
                <a:cubicBezTo>
                  <a:pt x="13022" y="14318"/>
                  <a:pt x="12970" y="14410"/>
                  <a:pt x="12890" y="14570"/>
                </a:cubicBezTo>
                <a:cubicBezTo>
                  <a:pt x="12744" y="14859"/>
                  <a:pt x="12736" y="15026"/>
                  <a:pt x="12878" y="14836"/>
                </a:cubicBezTo>
                <a:cubicBezTo>
                  <a:pt x="13014" y="14652"/>
                  <a:pt x="13022" y="14706"/>
                  <a:pt x="13009" y="15796"/>
                </a:cubicBezTo>
                <a:lnTo>
                  <a:pt x="12999" y="16652"/>
                </a:lnTo>
                <a:lnTo>
                  <a:pt x="12885" y="16680"/>
                </a:lnTo>
                <a:cubicBezTo>
                  <a:pt x="12822" y="16696"/>
                  <a:pt x="12781" y="16746"/>
                  <a:pt x="12792" y="16793"/>
                </a:cubicBezTo>
                <a:cubicBezTo>
                  <a:pt x="12803" y="16840"/>
                  <a:pt x="12928" y="16879"/>
                  <a:pt x="13069" y="16879"/>
                </a:cubicBezTo>
                <a:cubicBezTo>
                  <a:pt x="13330" y="16879"/>
                  <a:pt x="13464" y="16733"/>
                  <a:pt x="13253" y="16680"/>
                </a:cubicBezTo>
                <a:lnTo>
                  <a:pt x="13139" y="16652"/>
                </a:lnTo>
                <a:lnTo>
                  <a:pt x="13129" y="15493"/>
                </a:lnTo>
                <a:cubicBezTo>
                  <a:pt x="13123" y="14680"/>
                  <a:pt x="13114" y="14358"/>
                  <a:pt x="13057" y="14333"/>
                </a:cubicBezTo>
                <a:close/>
                <a:moveTo>
                  <a:pt x="1869" y="14338"/>
                </a:moveTo>
                <a:cubicBezTo>
                  <a:pt x="1784" y="14338"/>
                  <a:pt x="1570" y="14709"/>
                  <a:pt x="1570" y="14855"/>
                </a:cubicBezTo>
                <a:cubicBezTo>
                  <a:pt x="1570" y="14974"/>
                  <a:pt x="1583" y="14972"/>
                  <a:pt x="1661" y="14839"/>
                </a:cubicBezTo>
                <a:cubicBezTo>
                  <a:pt x="1717" y="14743"/>
                  <a:pt x="1764" y="14715"/>
                  <a:pt x="1785" y="14767"/>
                </a:cubicBezTo>
                <a:cubicBezTo>
                  <a:pt x="1802" y="14813"/>
                  <a:pt x="1812" y="15258"/>
                  <a:pt x="1807" y="15752"/>
                </a:cubicBezTo>
                <a:lnTo>
                  <a:pt x="1797" y="16652"/>
                </a:lnTo>
                <a:lnTo>
                  <a:pt x="1684" y="16680"/>
                </a:lnTo>
                <a:cubicBezTo>
                  <a:pt x="1622" y="16696"/>
                  <a:pt x="1570" y="16746"/>
                  <a:pt x="1570" y="16793"/>
                </a:cubicBezTo>
                <a:cubicBezTo>
                  <a:pt x="1570" y="16840"/>
                  <a:pt x="1697" y="16879"/>
                  <a:pt x="1850" y="16879"/>
                </a:cubicBezTo>
                <a:cubicBezTo>
                  <a:pt x="2013" y="16879"/>
                  <a:pt x="2129" y="16841"/>
                  <a:pt x="2129" y="16788"/>
                </a:cubicBezTo>
                <a:cubicBezTo>
                  <a:pt x="2129" y="16738"/>
                  <a:pt x="2101" y="16697"/>
                  <a:pt x="2066" y="16697"/>
                </a:cubicBezTo>
                <a:cubicBezTo>
                  <a:pt x="1940" y="16697"/>
                  <a:pt x="1919" y="16514"/>
                  <a:pt x="1919" y="15409"/>
                </a:cubicBezTo>
                <a:cubicBezTo>
                  <a:pt x="1919" y="14537"/>
                  <a:pt x="1910" y="14338"/>
                  <a:pt x="1869" y="14338"/>
                </a:cubicBezTo>
                <a:close/>
                <a:moveTo>
                  <a:pt x="18967" y="14338"/>
                </a:moveTo>
                <a:cubicBezTo>
                  <a:pt x="18884" y="14338"/>
                  <a:pt x="18670" y="14710"/>
                  <a:pt x="18670" y="14855"/>
                </a:cubicBezTo>
                <a:cubicBezTo>
                  <a:pt x="18670" y="14974"/>
                  <a:pt x="18682" y="14972"/>
                  <a:pt x="18761" y="14839"/>
                </a:cubicBezTo>
                <a:cubicBezTo>
                  <a:pt x="18817" y="14743"/>
                  <a:pt x="18864" y="14715"/>
                  <a:pt x="18884" y="14767"/>
                </a:cubicBezTo>
                <a:cubicBezTo>
                  <a:pt x="18902" y="14813"/>
                  <a:pt x="18913" y="15258"/>
                  <a:pt x="18907" y="15752"/>
                </a:cubicBezTo>
                <a:lnTo>
                  <a:pt x="18897" y="16652"/>
                </a:lnTo>
                <a:lnTo>
                  <a:pt x="18784" y="16680"/>
                </a:lnTo>
                <a:cubicBezTo>
                  <a:pt x="18721" y="16696"/>
                  <a:pt x="18670" y="16746"/>
                  <a:pt x="18670" y="16793"/>
                </a:cubicBezTo>
                <a:cubicBezTo>
                  <a:pt x="18670" y="16840"/>
                  <a:pt x="18795" y="16879"/>
                  <a:pt x="18949" y="16879"/>
                </a:cubicBezTo>
                <a:cubicBezTo>
                  <a:pt x="19103" y="16879"/>
                  <a:pt x="19229" y="16842"/>
                  <a:pt x="19229" y="16795"/>
                </a:cubicBezTo>
                <a:cubicBezTo>
                  <a:pt x="19229" y="16749"/>
                  <a:pt x="19185" y="16696"/>
                  <a:pt x="19133" y="16680"/>
                </a:cubicBezTo>
                <a:lnTo>
                  <a:pt x="19037" y="16652"/>
                </a:lnTo>
                <a:lnTo>
                  <a:pt x="19027" y="15493"/>
                </a:lnTo>
                <a:cubicBezTo>
                  <a:pt x="19019" y="14569"/>
                  <a:pt x="19007" y="14338"/>
                  <a:pt x="18967" y="14338"/>
                </a:cubicBezTo>
                <a:close/>
                <a:moveTo>
                  <a:pt x="1152" y="17877"/>
                </a:moveTo>
                <a:lnTo>
                  <a:pt x="1152" y="18105"/>
                </a:lnTo>
                <a:lnTo>
                  <a:pt x="1152" y="18330"/>
                </a:lnTo>
                <a:lnTo>
                  <a:pt x="1902" y="18330"/>
                </a:lnTo>
                <a:lnTo>
                  <a:pt x="2652" y="18330"/>
                </a:lnTo>
                <a:lnTo>
                  <a:pt x="2652" y="18105"/>
                </a:lnTo>
                <a:lnTo>
                  <a:pt x="2652" y="17877"/>
                </a:lnTo>
                <a:lnTo>
                  <a:pt x="1902" y="17877"/>
                </a:lnTo>
                <a:lnTo>
                  <a:pt x="1152" y="17877"/>
                </a:lnTo>
                <a:close/>
                <a:moveTo>
                  <a:pt x="6456" y="17877"/>
                </a:moveTo>
                <a:lnTo>
                  <a:pt x="6456" y="18105"/>
                </a:lnTo>
                <a:lnTo>
                  <a:pt x="6456" y="18330"/>
                </a:lnTo>
                <a:lnTo>
                  <a:pt x="7206" y="18330"/>
                </a:lnTo>
                <a:lnTo>
                  <a:pt x="7957" y="18330"/>
                </a:lnTo>
                <a:lnTo>
                  <a:pt x="7957" y="18105"/>
                </a:lnTo>
                <a:lnTo>
                  <a:pt x="7957" y="17877"/>
                </a:lnTo>
                <a:lnTo>
                  <a:pt x="7206" y="17877"/>
                </a:lnTo>
                <a:lnTo>
                  <a:pt x="6456" y="17877"/>
                </a:lnTo>
                <a:close/>
                <a:moveTo>
                  <a:pt x="12353" y="17877"/>
                </a:moveTo>
                <a:lnTo>
                  <a:pt x="12353" y="18105"/>
                </a:lnTo>
                <a:lnTo>
                  <a:pt x="12353" y="18330"/>
                </a:lnTo>
                <a:lnTo>
                  <a:pt x="13104" y="18330"/>
                </a:lnTo>
                <a:lnTo>
                  <a:pt x="13855" y="18330"/>
                </a:lnTo>
                <a:lnTo>
                  <a:pt x="13855" y="18105"/>
                </a:lnTo>
                <a:lnTo>
                  <a:pt x="13855" y="17877"/>
                </a:lnTo>
                <a:lnTo>
                  <a:pt x="13104" y="17877"/>
                </a:lnTo>
                <a:lnTo>
                  <a:pt x="12353" y="17877"/>
                </a:lnTo>
                <a:close/>
                <a:moveTo>
                  <a:pt x="18251" y="17877"/>
                </a:moveTo>
                <a:lnTo>
                  <a:pt x="18251" y="18105"/>
                </a:lnTo>
                <a:lnTo>
                  <a:pt x="18251" y="18330"/>
                </a:lnTo>
                <a:lnTo>
                  <a:pt x="19002" y="18330"/>
                </a:lnTo>
                <a:lnTo>
                  <a:pt x="19752" y="18330"/>
                </a:lnTo>
                <a:lnTo>
                  <a:pt x="19752" y="18105"/>
                </a:lnTo>
                <a:lnTo>
                  <a:pt x="19752" y="17877"/>
                </a:lnTo>
                <a:lnTo>
                  <a:pt x="19002" y="17877"/>
                </a:lnTo>
                <a:lnTo>
                  <a:pt x="18251" y="17877"/>
                </a:lnTo>
                <a:close/>
                <a:moveTo>
                  <a:pt x="1790" y="18911"/>
                </a:moveTo>
                <a:cubicBezTo>
                  <a:pt x="1685" y="18927"/>
                  <a:pt x="1587" y="19039"/>
                  <a:pt x="1576" y="19184"/>
                </a:cubicBezTo>
                <a:cubicBezTo>
                  <a:pt x="1566" y="19321"/>
                  <a:pt x="1575" y="19328"/>
                  <a:pt x="1639" y="19239"/>
                </a:cubicBezTo>
                <a:cubicBezTo>
                  <a:pt x="1831" y="18972"/>
                  <a:pt x="2018" y="19356"/>
                  <a:pt x="1949" y="19875"/>
                </a:cubicBezTo>
                <a:cubicBezTo>
                  <a:pt x="1930" y="20013"/>
                  <a:pt x="1830" y="20384"/>
                  <a:pt x="1725" y="20697"/>
                </a:cubicBezTo>
                <a:cubicBezTo>
                  <a:pt x="1621" y="21011"/>
                  <a:pt x="1535" y="21322"/>
                  <a:pt x="1535" y="21388"/>
                </a:cubicBezTo>
                <a:cubicBezTo>
                  <a:pt x="1535" y="21478"/>
                  <a:pt x="1610" y="21508"/>
                  <a:pt x="1833" y="21508"/>
                </a:cubicBezTo>
                <a:cubicBezTo>
                  <a:pt x="2007" y="21508"/>
                  <a:pt x="2129" y="21470"/>
                  <a:pt x="2129" y="21416"/>
                </a:cubicBezTo>
                <a:cubicBezTo>
                  <a:pt x="2129" y="21367"/>
                  <a:pt x="2045" y="21325"/>
                  <a:pt x="1942" y="21325"/>
                </a:cubicBezTo>
                <a:cubicBezTo>
                  <a:pt x="1840" y="21325"/>
                  <a:pt x="1747" y="21301"/>
                  <a:pt x="1735" y="21270"/>
                </a:cubicBezTo>
                <a:cubicBezTo>
                  <a:pt x="1723" y="21239"/>
                  <a:pt x="1790" y="20968"/>
                  <a:pt x="1884" y="20666"/>
                </a:cubicBezTo>
                <a:cubicBezTo>
                  <a:pt x="2148" y="19819"/>
                  <a:pt x="2152" y="19069"/>
                  <a:pt x="1894" y="18927"/>
                </a:cubicBezTo>
                <a:cubicBezTo>
                  <a:pt x="1861" y="18909"/>
                  <a:pt x="1825" y="18905"/>
                  <a:pt x="1790" y="18911"/>
                </a:cubicBezTo>
                <a:close/>
                <a:moveTo>
                  <a:pt x="13023" y="18915"/>
                </a:moveTo>
                <a:cubicBezTo>
                  <a:pt x="12905" y="18906"/>
                  <a:pt x="12790" y="19016"/>
                  <a:pt x="12778" y="19184"/>
                </a:cubicBezTo>
                <a:cubicBezTo>
                  <a:pt x="12768" y="19319"/>
                  <a:pt x="12777" y="19329"/>
                  <a:pt x="12837" y="19246"/>
                </a:cubicBezTo>
                <a:cubicBezTo>
                  <a:pt x="12949" y="19090"/>
                  <a:pt x="13078" y="19130"/>
                  <a:pt x="13134" y="19340"/>
                </a:cubicBezTo>
                <a:cubicBezTo>
                  <a:pt x="13224" y="19673"/>
                  <a:pt x="13120" y="20054"/>
                  <a:pt x="12940" y="20054"/>
                </a:cubicBezTo>
                <a:cubicBezTo>
                  <a:pt x="12792" y="20054"/>
                  <a:pt x="12823" y="20185"/>
                  <a:pt x="13000" y="20309"/>
                </a:cubicBezTo>
                <a:cubicBezTo>
                  <a:pt x="13192" y="20442"/>
                  <a:pt x="13262" y="20762"/>
                  <a:pt x="13176" y="21105"/>
                </a:cubicBezTo>
                <a:cubicBezTo>
                  <a:pt x="13103" y="21393"/>
                  <a:pt x="13009" y="21448"/>
                  <a:pt x="12863" y="21289"/>
                </a:cubicBezTo>
                <a:cubicBezTo>
                  <a:pt x="12757" y="21175"/>
                  <a:pt x="12738" y="21173"/>
                  <a:pt x="12738" y="21280"/>
                </a:cubicBezTo>
                <a:cubicBezTo>
                  <a:pt x="12738" y="21350"/>
                  <a:pt x="12765" y="21450"/>
                  <a:pt x="12799" y="21500"/>
                </a:cubicBezTo>
                <a:cubicBezTo>
                  <a:pt x="12833" y="21551"/>
                  <a:pt x="12927" y="21592"/>
                  <a:pt x="13009" y="21594"/>
                </a:cubicBezTo>
                <a:cubicBezTo>
                  <a:pt x="13284" y="21599"/>
                  <a:pt x="13436" y="20857"/>
                  <a:pt x="13260" y="20371"/>
                </a:cubicBezTo>
                <a:cubicBezTo>
                  <a:pt x="13194" y="20188"/>
                  <a:pt x="13193" y="20161"/>
                  <a:pt x="13246" y="19889"/>
                </a:cubicBezTo>
                <a:cubicBezTo>
                  <a:pt x="13328" y="19459"/>
                  <a:pt x="13286" y="19092"/>
                  <a:pt x="13140" y="18966"/>
                </a:cubicBezTo>
                <a:cubicBezTo>
                  <a:pt x="13103" y="18934"/>
                  <a:pt x="13063" y="18918"/>
                  <a:pt x="13023" y="18915"/>
                </a:cubicBezTo>
                <a:close/>
                <a:moveTo>
                  <a:pt x="7122" y="18920"/>
                </a:moveTo>
                <a:cubicBezTo>
                  <a:pt x="7000" y="18920"/>
                  <a:pt x="6875" y="19043"/>
                  <a:pt x="6875" y="19203"/>
                </a:cubicBezTo>
                <a:cubicBezTo>
                  <a:pt x="6875" y="19306"/>
                  <a:pt x="6890" y="19314"/>
                  <a:pt x="6943" y="19241"/>
                </a:cubicBezTo>
                <a:cubicBezTo>
                  <a:pt x="7041" y="19104"/>
                  <a:pt x="7157" y="19126"/>
                  <a:pt x="7230" y="19297"/>
                </a:cubicBezTo>
                <a:cubicBezTo>
                  <a:pt x="7353" y="19587"/>
                  <a:pt x="7312" y="19892"/>
                  <a:pt x="7027" y="20764"/>
                </a:cubicBezTo>
                <a:cubicBezTo>
                  <a:pt x="6925" y="21080"/>
                  <a:pt x="6840" y="21378"/>
                  <a:pt x="6840" y="21424"/>
                </a:cubicBezTo>
                <a:cubicBezTo>
                  <a:pt x="6840" y="21470"/>
                  <a:pt x="6981" y="21508"/>
                  <a:pt x="7154" y="21508"/>
                </a:cubicBezTo>
                <a:cubicBezTo>
                  <a:pt x="7340" y="21508"/>
                  <a:pt x="7469" y="21470"/>
                  <a:pt x="7469" y="21416"/>
                </a:cubicBezTo>
                <a:cubicBezTo>
                  <a:pt x="7469" y="21366"/>
                  <a:pt x="7376" y="21325"/>
                  <a:pt x="7261" y="21325"/>
                </a:cubicBezTo>
                <a:cubicBezTo>
                  <a:pt x="7147" y="21325"/>
                  <a:pt x="7045" y="21291"/>
                  <a:pt x="7035" y="21249"/>
                </a:cubicBezTo>
                <a:cubicBezTo>
                  <a:pt x="7025" y="21206"/>
                  <a:pt x="7058" y="21073"/>
                  <a:pt x="7108" y="20954"/>
                </a:cubicBezTo>
                <a:cubicBezTo>
                  <a:pt x="7256" y="20600"/>
                  <a:pt x="7398" y="19955"/>
                  <a:pt x="7398" y="19637"/>
                </a:cubicBezTo>
                <a:cubicBezTo>
                  <a:pt x="7398" y="19199"/>
                  <a:pt x="7369" y="19076"/>
                  <a:pt x="7238" y="18963"/>
                </a:cubicBezTo>
                <a:cubicBezTo>
                  <a:pt x="7203" y="18933"/>
                  <a:pt x="7162" y="18920"/>
                  <a:pt x="7122" y="18920"/>
                </a:cubicBezTo>
                <a:close/>
                <a:moveTo>
                  <a:pt x="19040" y="18966"/>
                </a:moveTo>
                <a:cubicBezTo>
                  <a:pt x="18971" y="18966"/>
                  <a:pt x="18923" y="19120"/>
                  <a:pt x="18761" y="19858"/>
                </a:cubicBezTo>
                <a:cubicBezTo>
                  <a:pt x="18653" y="20348"/>
                  <a:pt x="18566" y="20794"/>
                  <a:pt x="18566" y="20851"/>
                </a:cubicBezTo>
                <a:cubicBezTo>
                  <a:pt x="18566" y="20914"/>
                  <a:pt x="18650" y="20963"/>
                  <a:pt x="18784" y="20980"/>
                </a:cubicBezTo>
                <a:cubicBezTo>
                  <a:pt x="18993" y="21006"/>
                  <a:pt x="19002" y="21019"/>
                  <a:pt x="19013" y="21258"/>
                </a:cubicBezTo>
                <a:cubicBezTo>
                  <a:pt x="19027" y="21582"/>
                  <a:pt x="19124" y="21592"/>
                  <a:pt x="19124" y="21270"/>
                </a:cubicBezTo>
                <a:cubicBezTo>
                  <a:pt x="19124" y="21111"/>
                  <a:pt x="19146" y="21022"/>
                  <a:pt x="19194" y="20990"/>
                </a:cubicBezTo>
                <a:cubicBezTo>
                  <a:pt x="19232" y="20964"/>
                  <a:pt x="19264" y="20910"/>
                  <a:pt x="19264" y="20872"/>
                </a:cubicBezTo>
                <a:cubicBezTo>
                  <a:pt x="19264" y="20834"/>
                  <a:pt x="19232" y="20781"/>
                  <a:pt x="19194" y="20755"/>
                </a:cubicBezTo>
                <a:cubicBezTo>
                  <a:pt x="19130" y="20711"/>
                  <a:pt x="19124" y="20631"/>
                  <a:pt x="19124" y="19836"/>
                </a:cubicBezTo>
                <a:cubicBezTo>
                  <a:pt x="19124" y="18978"/>
                  <a:pt x="19123" y="18966"/>
                  <a:pt x="19040" y="18966"/>
                </a:cubicBezTo>
                <a:close/>
                <a:moveTo>
                  <a:pt x="19013" y="19369"/>
                </a:moveTo>
                <a:cubicBezTo>
                  <a:pt x="19026" y="19380"/>
                  <a:pt x="19030" y="19552"/>
                  <a:pt x="19030" y="20057"/>
                </a:cubicBezTo>
                <a:lnTo>
                  <a:pt x="19030" y="20731"/>
                </a:lnTo>
                <a:lnTo>
                  <a:pt x="18873" y="20740"/>
                </a:lnTo>
                <a:cubicBezTo>
                  <a:pt x="18787" y="20746"/>
                  <a:pt x="18713" y="20734"/>
                  <a:pt x="18709" y="20716"/>
                </a:cubicBezTo>
                <a:cubicBezTo>
                  <a:pt x="18701" y="20681"/>
                  <a:pt x="18754" y="20382"/>
                  <a:pt x="18788" y="20280"/>
                </a:cubicBezTo>
                <a:cubicBezTo>
                  <a:pt x="18799" y="20246"/>
                  <a:pt x="18819" y="20158"/>
                  <a:pt x="18832" y="20083"/>
                </a:cubicBezTo>
                <a:cubicBezTo>
                  <a:pt x="18845" y="20009"/>
                  <a:pt x="18862" y="19937"/>
                  <a:pt x="18870" y="19925"/>
                </a:cubicBezTo>
                <a:cubicBezTo>
                  <a:pt x="18877" y="19913"/>
                  <a:pt x="18896" y="19831"/>
                  <a:pt x="18911" y="19743"/>
                </a:cubicBezTo>
                <a:cubicBezTo>
                  <a:pt x="18927" y="19655"/>
                  <a:pt x="18945" y="19571"/>
                  <a:pt x="18954" y="19558"/>
                </a:cubicBezTo>
                <a:cubicBezTo>
                  <a:pt x="18962" y="19545"/>
                  <a:pt x="18975" y="19493"/>
                  <a:pt x="18982" y="19443"/>
                </a:cubicBezTo>
                <a:cubicBezTo>
                  <a:pt x="18990" y="19393"/>
                  <a:pt x="19003" y="19360"/>
                  <a:pt x="19013" y="19369"/>
                </a:cubicBezTo>
                <a:close/>
              </a:path>
            </a:pathLst>
          </a:custGeom>
          <a:ln w="12700">
            <a:miter lim="400000"/>
          </a:ln>
        </p:spPr>
      </p:pic>
      <p:sp>
        <p:nvSpPr>
          <p:cNvPr id="261" name="True or false?"/>
          <p:cNvSpPr txBox="1"/>
          <p:nvPr/>
        </p:nvSpPr>
        <p:spPr>
          <a:xfrm>
            <a:off x="694085" y="6369900"/>
            <a:ext cx="4318572" cy="920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500">
                <a:solidFill>
                  <a:srgbClr val="000000"/>
                </a:solidFill>
              </a:defRPr>
            </a:lvl1pPr>
          </a:lstStyle>
          <a:p>
            <a:r>
              <a:t>True or false?</a:t>
            </a:r>
          </a:p>
        </p:txBody>
      </p:sp>
      <p:sp>
        <p:nvSpPr>
          <p:cNvPr id="262" name="9 x 8 =…"/>
          <p:cNvSpPr txBox="1"/>
          <p:nvPr/>
        </p:nvSpPr>
        <p:spPr>
          <a:xfrm>
            <a:off x="10823709" y="6060726"/>
            <a:ext cx="10495987" cy="8464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5500">
                <a:solidFill>
                  <a:srgbClr val="000000"/>
                </a:solidFill>
              </a:defRPr>
            </a:pPr>
            <a:r>
              <a:t>9 x 8 =</a:t>
            </a:r>
          </a:p>
          <a:p>
            <a:pPr algn="l">
              <a:defRPr sz="5500">
                <a:solidFill>
                  <a:srgbClr val="000000"/>
                </a:solidFill>
              </a:defRPr>
            </a:pPr>
            <a:r>
              <a:t>90 x 8 =</a:t>
            </a:r>
          </a:p>
          <a:p>
            <a:pPr algn="l">
              <a:defRPr sz="5500">
                <a:solidFill>
                  <a:srgbClr val="000000"/>
                </a:solidFill>
              </a:defRPr>
            </a:pPr>
            <a:r>
              <a:t>0.9 x 8 =</a:t>
            </a:r>
          </a:p>
          <a:p>
            <a:pPr algn="l">
              <a:defRPr sz="5500">
                <a:solidFill>
                  <a:srgbClr val="000000"/>
                </a:solidFill>
              </a:defRPr>
            </a:pPr>
            <a:r>
              <a:t>90 x 80 =</a:t>
            </a:r>
          </a:p>
          <a:p>
            <a:pPr algn="l">
              <a:defRPr sz="5500" u="sng">
                <a:solidFill>
                  <a:srgbClr val="000000"/>
                </a:solidFill>
              </a:defRPr>
            </a:pPr>
            <a:r>
              <a:t>Follow-up Task</a:t>
            </a:r>
          </a:p>
          <a:p>
            <a:pPr algn="l">
              <a:defRPr sz="5500">
                <a:solidFill>
                  <a:srgbClr val="000000"/>
                </a:solidFill>
              </a:defRPr>
            </a:pPr>
            <a:r>
              <a:t>How many ways can you find to create a product of 0.72 using the same digits?</a:t>
            </a:r>
          </a:p>
          <a:p>
            <a:pPr algn="l">
              <a:defRPr sz="5500"/>
            </a:pPr>
            <a:endParaRPr/>
          </a:p>
        </p:txBody>
      </p:sp>
      <p:sp>
        <p:nvSpPr>
          <p:cNvPr id="263" name="Conceptual understanding can improve  depth of knowledge through the use of non-examples."/>
          <p:cNvSpPr txBox="1"/>
          <p:nvPr/>
        </p:nvSpPr>
        <p:spPr>
          <a:xfrm>
            <a:off x="283016" y="10905459"/>
            <a:ext cx="10055225" cy="3131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5000">
                <a:solidFill>
                  <a:srgbClr val="000000"/>
                </a:solidFill>
              </a:defRPr>
            </a:lvl1pPr>
          </a:lstStyle>
          <a:p>
            <a:r>
              <a:t>Conceptual understanding can improve  depth of knowledge through the use of non-examples.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6AE41C6F-9FF8-4697-9BA0-7BDFEC276534-L0-001.jpeg" descr="6AE41C6F-9FF8-4697-9BA0-7BDFEC276534-L0-001.jpeg"/>
          <p:cNvPicPr>
            <a:picLocks noChangeAspect="1"/>
          </p:cNvPicPr>
          <p:nvPr/>
        </p:nvPicPr>
        <p:blipFill>
          <a:blip r:embed="rId2">
            <a:extLst/>
          </a:blip>
          <a:srcRect l="22450" t="6975" r="22501" b="6577"/>
          <a:stretch>
            <a:fillRect/>
          </a:stretch>
        </p:blipFill>
        <p:spPr>
          <a:xfrm>
            <a:off x="589116" y="167792"/>
            <a:ext cx="2214957" cy="2365783"/>
          </a:xfrm>
          <a:custGeom>
            <a:avLst/>
            <a:gdLst/>
            <a:ahLst/>
            <a:cxnLst>
              <a:cxn ang="0">
                <a:pos x="wd2" y="hd2"/>
              </a:cxn>
              <a:cxn ang="5400000">
                <a:pos x="wd2" y="hd2"/>
              </a:cxn>
              <a:cxn ang="10800000">
                <a:pos x="wd2" y="hd2"/>
              </a:cxn>
              <a:cxn ang="16200000">
                <a:pos x="wd2" y="hd2"/>
              </a:cxn>
            </a:cxnLst>
            <a:rect l="0" t="0" r="r" b="b"/>
            <a:pathLst>
              <a:path w="21159" h="21588" extrusionOk="0">
                <a:moveTo>
                  <a:pt x="10071" y="0"/>
                </a:moveTo>
                <a:cubicBezTo>
                  <a:pt x="7160" y="10"/>
                  <a:pt x="5389" y="471"/>
                  <a:pt x="3425" y="1724"/>
                </a:cubicBezTo>
                <a:cubicBezTo>
                  <a:pt x="2264" y="2465"/>
                  <a:pt x="1691" y="3157"/>
                  <a:pt x="942" y="4716"/>
                </a:cubicBezTo>
                <a:cubicBezTo>
                  <a:pt x="240" y="6174"/>
                  <a:pt x="-88" y="7856"/>
                  <a:pt x="20" y="9463"/>
                </a:cubicBezTo>
                <a:cubicBezTo>
                  <a:pt x="121" y="10952"/>
                  <a:pt x="569" y="11809"/>
                  <a:pt x="2257" y="13751"/>
                </a:cubicBezTo>
                <a:cubicBezTo>
                  <a:pt x="2901" y="14492"/>
                  <a:pt x="3637" y="15421"/>
                  <a:pt x="3891" y="15815"/>
                </a:cubicBezTo>
                <a:lnTo>
                  <a:pt x="4354" y="16532"/>
                </a:lnTo>
                <a:lnTo>
                  <a:pt x="3978" y="18557"/>
                </a:lnTo>
                <a:cubicBezTo>
                  <a:pt x="3772" y="19670"/>
                  <a:pt x="3555" y="20807"/>
                  <a:pt x="3497" y="21085"/>
                </a:cubicBezTo>
                <a:lnTo>
                  <a:pt x="3391" y="21588"/>
                </a:lnTo>
                <a:lnTo>
                  <a:pt x="14245" y="21588"/>
                </a:lnTo>
                <a:lnTo>
                  <a:pt x="14165" y="20806"/>
                </a:lnTo>
                <a:cubicBezTo>
                  <a:pt x="14048" y="19644"/>
                  <a:pt x="14409" y="19398"/>
                  <a:pt x="16421" y="19270"/>
                </a:cubicBezTo>
                <a:cubicBezTo>
                  <a:pt x="18956" y="19109"/>
                  <a:pt x="19836" y="18391"/>
                  <a:pt x="19742" y="16561"/>
                </a:cubicBezTo>
                <a:cubicBezTo>
                  <a:pt x="19715" y="16024"/>
                  <a:pt x="19602" y="15418"/>
                  <a:pt x="19488" y="15214"/>
                </a:cubicBezTo>
                <a:cubicBezTo>
                  <a:pt x="19216" y="14729"/>
                  <a:pt x="19327" y="14585"/>
                  <a:pt x="20080" y="14468"/>
                </a:cubicBezTo>
                <a:cubicBezTo>
                  <a:pt x="21498" y="14249"/>
                  <a:pt x="21512" y="13781"/>
                  <a:pt x="20159" y="11640"/>
                </a:cubicBezTo>
                <a:lnTo>
                  <a:pt x="19128" y="10007"/>
                </a:lnTo>
                <a:lnTo>
                  <a:pt x="19136" y="7953"/>
                </a:lnTo>
                <a:cubicBezTo>
                  <a:pt x="19141" y="5562"/>
                  <a:pt x="19046" y="5185"/>
                  <a:pt x="18127" y="3897"/>
                </a:cubicBezTo>
                <a:cubicBezTo>
                  <a:pt x="16196" y="1189"/>
                  <a:pt x="13709" y="-12"/>
                  <a:pt x="10071" y="0"/>
                </a:cubicBezTo>
                <a:close/>
                <a:moveTo>
                  <a:pt x="9984" y="515"/>
                </a:moveTo>
                <a:cubicBezTo>
                  <a:pt x="11251" y="500"/>
                  <a:pt x="12385" y="594"/>
                  <a:pt x="12527" y="725"/>
                </a:cubicBezTo>
                <a:cubicBezTo>
                  <a:pt x="12551" y="746"/>
                  <a:pt x="12649" y="785"/>
                  <a:pt x="12744" y="808"/>
                </a:cubicBezTo>
                <a:cubicBezTo>
                  <a:pt x="12838" y="831"/>
                  <a:pt x="12936" y="859"/>
                  <a:pt x="12960" y="877"/>
                </a:cubicBezTo>
                <a:cubicBezTo>
                  <a:pt x="12983" y="895"/>
                  <a:pt x="13197" y="942"/>
                  <a:pt x="13434" y="982"/>
                </a:cubicBezTo>
                <a:cubicBezTo>
                  <a:pt x="13671" y="1022"/>
                  <a:pt x="14071" y="1205"/>
                  <a:pt x="14328" y="1384"/>
                </a:cubicBezTo>
                <a:cubicBezTo>
                  <a:pt x="14585" y="1563"/>
                  <a:pt x="14884" y="1710"/>
                  <a:pt x="14988" y="1710"/>
                </a:cubicBezTo>
                <a:cubicBezTo>
                  <a:pt x="15317" y="1710"/>
                  <a:pt x="17065" y="3396"/>
                  <a:pt x="17801" y="4422"/>
                </a:cubicBezTo>
                <a:cubicBezTo>
                  <a:pt x="18392" y="5246"/>
                  <a:pt x="18503" y="5527"/>
                  <a:pt x="18480" y="6142"/>
                </a:cubicBezTo>
                <a:cubicBezTo>
                  <a:pt x="18465" y="6547"/>
                  <a:pt x="18526" y="6962"/>
                  <a:pt x="18616" y="7066"/>
                </a:cubicBezTo>
                <a:cubicBezTo>
                  <a:pt x="18717" y="7182"/>
                  <a:pt x="18724" y="7408"/>
                  <a:pt x="18628" y="7649"/>
                </a:cubicBezTo>
                <a:cubicBezTo>
                  <a:pt x="18542" y="7865"/>
                  <a:pt x="18488" y="8484"/>
                  <a:pt x="18510" y="9025"/>
                </a:cubicBezTo>
                <a:cubicBezTo>
                  <a:pt x="18554" y="10087"/>
                  <a:pt x="18835" y="10720"/>
                  <a:pt x="19951" y="12317"/>
                </a:cubicBezTo>
                <a:cubicBezTo>
                  <a:pt x="20581" y="13219"/>
                  <a:pt x="20609" y="13315"/>
                  <a:pt x="20372" y="13661"/>
                </a:cubicBezTo>
                <a:cubicBezTo>
                  <a:pt x="20228" y="13869"/>
                  <a:pt x="19940" y="14030"/>
                  <a:pt x="19716" y="14030"/>
                </a:cubicBezTo>
                <a:cubicBezTo>
                  <a:pt x="19154" y="14030"/>
                  <a:pt x="18733" y="14477"/>
                  <a:pt x="18882" y="14914"/>
                </a:cubicBezTo>
                <a:cubicBezTo>
                  <a:pt x="18947" y="15107"/>
                  <a:pt x="19017" y="15558"/>
                  <a:pt x="19029" y="15920"/>
                </a:cubicBezTo>
                <a:cubicBezTo>
                  <a:pt x="19042" y="16282"/>
                  <a:pt x="19112" y="16676"/>
                  <a:pt x="19189" y="16793"/>
                </a:cubicBezTo>
                <a:cubicBezTo>
                  <a:pt x="19432" y="17168"/>
                  <a:pt x="19140" y="17781"/>
                  <a:pt x="18491" y="18253"/>
                </a:cubicBezTo>
                <a:cubicBezTo>
                  <a:pt x="17929" y="18661"/>
                  <a:pt x="17703" y="18713"/>
                  <a:pt x="16417" y="18738"/>
                </a:cubicBezTo>
                <a:cubicBezTo>
                  <a:pt x="14304" y="18779"/>
                  <a:pt x="13737" y="19151"/>
                  <a:pt x="13566" y="20603"/>
                </a:cubicBezTo>
                <a:lnTo>
                  <a:pt x="13521" y="21012"/>
                </a:lnTo>
                <a:lnTo>
                  <a:pt x="8941" y="21059"/>
                </a:lnTo>
                <a:cubicBezTo>
                  <a:pt x="6422" y="21083"/>
                  <a:pt x="4308" y="21049"/>
                  <a:pt x="4244" y="20987"/>
                </a:cubicBezTo>
                <a:cubicBezTo>
                  <a:pt x="4091" y="20841"/>
                  <a:pt x="4090" y="20195"/>
                  <a:pt x="4244" y="20049"/>
                </a:cubicBezTo>
                <a:cubicBezTo>
                  <a:pt x="4309" y="19986"/>
                  <a:pt x="4385" y="19559"/>
                  <a:pt x="4414" y="19096"/>
                </a:cubicBezTo>
                <a:cubicBezTo>
                  <a:pt x="4443" y="18634"/>
                  <a:pt x="4547" y="18169"/>
                  <a:pt x="4642" y="18061"/>
                </a:cubicBezTo>
                <a:cubicBezTo>
                  <a:pt x="4736" y="17952"/>
                  <a:pt x="4772" y="17827"/>
                  <a:pt x="4725" y="17782"/>
                </a:cubicBezTo>
                <a:cubicBezTo>
                  <a:pt x="4678" y="17737"/>
                  <a:pt x="4726" y="17461"/>
                  <a:pt x="4831" y="17173"/>
                </a:cubicBezTo>
                <a:cubicBezTo>
                  <a:pt x="4976" y="16776"/>
                  <a:pt x="4973" y="16594"/>
                  <a:pt x="4812" y="16409"/>
                </a:cubicBezTo>
                <a:cubicBezTo>
                  <a:pt x="4696" y="16276"/>
                  <a:pt x="4655" y="16167"/>
                  <a:pt x="4718" y="16167"/>
                </a:cubicBezTo>
                <a:cubicBezTo>
                  <a:pt x="4780" y="16167"/>
                  <a:pt x="4527" y="15741"/>
                  <a:pt x="4156" y="15221"/>
                </a:cubicBezTo>
                <a:cubicBezTo>
                  <a:pt x="3786" y="14702"/>
                  <a:pt x="3489" y="14233"/>
                  <a:pt x="3501" y="14178"/>
                </a:cubicBezTo>
                <a:cubicBezTo>
                  <a:pt x="3512" y="14124"/>
                  <a:pt x="3267" y="13871"/>
                  <a:pt x="2955" y="13621"/>
                </a:cubicBezTo>
                <a:cubicBezTo>
                  <a:pt x="2643" y="13370"/>
                  <a:pt x="2419" y="13140"/>
                  <a:pt x="2458" y="13103"/>
                </a:cubicBezTo>
                <a:cubicBezTo>
                  <a:pt x="2497" y="13066"/>
                  <a:pt x="2303" y="12802"/>
                  <a:pt x="2026" y="12520"/>
                </a:cubicBezTo>
                <a:cubicBezTo>
                  <a:pt x="978" y="11451"/>
                  <a:pt x="617" y="10636"/>
                  <a:pt x="559" y="9199"/>
                </a:cubicBezTo>
                <a:cubicBezTo>
                  <a:pt x="510" y="7986"/>
                  <a:pt x="733" y="6304"/>
                  <a:pt x="995" y="5896"/>
                </a:cubicBezTo>
                <a:cubicBezTo>
                  <a:pt x="1052" y="5806"/>
                  <a:pt x="1114" y="5642"/>
                  <a:pt x="1131" y="5534"/>
                </a:cubicBezTo>
                <a:cubicBezTo>
                  <a:pt x="1201" y="5098"/>
                  <a:pt x="1988" y="3797"/>
                  <a:pt x="2310" y="3582"/>
                </a:cubicBezTo>
                <a:cubicBezTo>
                  <a:pt x="2499" y="3456"/>
                  <a:pt x="2581" y="3350"/>
                  <a:pt x="2496" y="3350"/>
                </a:cubicBezTo>
                <a:cubicBezTo>
                  <a:pt x="2411" y="3350"/>
                  <a:pt x="2524" y="3167"/>
                  <a:pt x="2746" y="2941"/>
                </a:cubicBezTo>
                <a:cubicBezTo>
                  <a:pt x="2968" y="2715"/>
                  <a:pt x="3189" y="2567"/>
                  <a:pt x="3235" y="2611"/>
                </a:cubicBezTo>
                <a:cubicBezTo>
                  <a:pt x="3282" y="2656"/>
                  <a:pt x="3423" y="2552"/>
                  <a:pt x="3550" y="2380"/>
                </a:cubicBezTo>
                <a:cubicBezTo>
                  <a:pt x="3992" y="1779"/>
                  <a:pt x="6824" y="557"/>
                  <a:pt x="7121" y="841"/>
                </a:cubicBezTo>
                <a:cubicBezTo>
                  <a:pt x="7175" y="891"/>
                  <a:pt x="7319" y="856"/>
                  <a:pt x="7440" y="761"/>
                </a:cubicBezTo>
                <a:cubicBezTo>
                  <a:pt x="7689" y="564"/>
                  <a:pt x="7940" y="538"/>
                  <a:pt x="9984" y="515"/>
                </a:cubicBezTo>
                <a:close/>
                <a:moveTo>
                  <a:pt x="11944" y="1340"/>
                </a:moveTo>
                <a:cubicBezTo>
                  <a:pt x="11762" y="1328"/>
                  <a:pt x="11545" y="1335"/>
                  <a:pt x="11284" y="1355"/>
                </a:cubicBezTo>
                <a:cubicBezTo>
                  <a:pt x="10750" y="1395"/>
                  <a:pt x="10499" y="1487"/>
                  <a:pt x="10499" y="1648"/>
                </a:cubicBezTo>
                <a:cubicBezTo>
                  <a:pt x="10499" y="1964"/>
                  <a:pt x="9803" y="2202"/>
                  <a:pt x="9426" y="2014"/>
                </a:cubicBezTo>
                <a:cubicBezTo>
                  <a:pt x="9104" y="1853"/>
                  <a:pt x="8190" y="2288"/>
                  <a:pt x="8346" y="2528"/>
                </a:cubicBezTo>
                <a:cubicBezTo>
                  <a:pt x="8391" y="2598"/>
                  <a:pt x="8316" y="2750"/>
                  <a:pt x="8175" y="2861"/>
                </a:cubicBezTo>
                <a:cubicBezTo>
                  <a:pt x="7883" y="3093"/>
                  <a:pt x="7831" y="3612"/>
                  <a:pt x="8088" y="3763"/>
                </a:cubicBezTo>
                <a:cubicBezTo>
                  <a:pt x="8381" y="3936"/>
                  <a:pt x="8284" y="4188"/>
                  <a:pt x="7724" y="4687"/>
                </a:cubicBezTo>
                <a:cubicBezTo>
                  <a:pt x="7201" y="5152"/>
                  <a:pt x="7189" y="5193"/>
                  <a:pt x="7352" y="5983"/>
                </a:cubicBezTo>
                <a:cubicBezTo>
                  <a:pt x="7499" y="6690"/>
                  <a:pt x="7478" y="6830"/>
                  <a:pt x="7205" y="7066"/>
                </a:cubicBezTo>
                <a:cubicBezTo>
                  <a:pt x="6909" y="7321"/>
                  <a:pt x="6864" y="7307"/>
                  <a:pt x="6390" y="6823"/>
                </a:cubicBezTo>
                <a:cubicBezTo>
                  <a:pt x="5680" y="6099"/>
                  <a:pt x="4699" y="6116"/>
                  <a:pt x="4410" y="6859"/>
                </a:cubicBezTo>
                <a:cubicBezTo>
                  <a:pt x="4316" y="7103"/>
                  <a:pt x="4246" y="7126"/>
                  <a:pt x="4050" y="6972"/>
                </a:cubicBezTo>
                <a:cubicBezTo>
                  <a:pt x="3735" y="6723"/>
                  <a:pt x="3239" y="6959"/>
                  <a:pt x="2780" y="7580"/>
                </a:cubicBezTo>
                <a:cubicBezTo>
                  <a:pt x="2513" y="7942"/>
                  <a:pt x="2485" y="8111"/>
                  <a:pt x="2632" y="8420"/>
                </a:cubicBezTo>
                <a:cubicBezTo>
                  <a:pt x="2788" y="8748"/>
                  <a:pt x="2752" y="8853"/>
                  <a:pt x="2401" y="9105"/>
                </a:cubicBezTo>
                <a:cubicBezTo>
                  <a:pt x="1752" y="9571"/>
                  <a:pt x="1921" y="10642"/>
                  <a:pt x="2685" y="10919"/>
                </a:cubicBezTo>
                <a:cubicBezTo>
                  <a:pt x="2980" y="11026"/>
                  <a:pt x="3091" y="11190"/>
                  <a:pt x="3091" y="11524"/>
                </a:cubicBezTo>
                <a:cubicBezTo>
                  <a:pt x="3091" y="12279"/>
                  <a:pt x="4346" y="12791"/>
                  <a:pt x="5097" y="12342"/>
                </a:cubicBezTo>
                <a:cubicBezTo>
                  <a:pt x="5204" y="12278"/>
                  <a:pt x="5389" y="12335"/>
                  <a:pt x="5506" y="12469"/>
                </a:cubicBezTo>
                <a:cubicBezTo>
                  <a:pt x="5623" y="12604"/>
                  <a:pt x="5791" y="12715"/>
                  <a:pt x="5878" y="12715"/>
                </a:cubicBezTo>
                <a:cubicBezTo>
                  <a:pt x="6227" y="12715"/>
                  <a:pt x="7402" y="12037"/>
                  <a:pt x="7402" y="11835"/>
                </a:cubicBezTo>
                <a:cubicBezTo>
                  <a:pt x="7402" y="11717"/>
                  <a:pt x="7633" y="11425"/>
                  <a:pt x="7917" y="11183"/>
                </a:cubicBezTo>
                <a:cubicBezTo>
                  <a:pt x="8202" y="10942"/>
                  <a:pt x="8433" y="10598"/>
                  <a:pt x="8433" y="10423"/>
                </a:cubicBezTo>
                <a:cubicBezTo>
                  <a:pt x="8433" y="10248"/>
                  <a:pt x="8527" y="10054"/>
                  <a:pt x="8638" y="9988"/>
                </a:cubicBezTo>
                <a:cubicBezTo>
                  <a:pt x="8773" y="9909"/>
                  <a:pt x="8677" y="9748"/>
                  <a:pt x="8350" y="9500"/>
                </a:cubicBezTo>
                <a:cubicBezTo>
                  <a:pt x="7876" y="9139"/>
                  <a:pt x="7870" y="9116"/>
                  <a:pt x="8149" y="8710"/>
                </a:cubicBezTo>
                <a:lnTo>
                  <a:pt x="8433" y="8290"/>
                </a:lnTo>
                <a:lnTo>
                  <a:pt x="9085" y="8641"/>
                </a:lnTo>
                <a:cubicBezTo>
                  <a:pt x="9440" y="8833"/>
                  <a:pt x="9827" y="9104"/>
                  <a:pt x="9946" y="9242"/>
                </a:cubicBezTo>
                <a:cubicBezTo>
                  <a:pt x="10135" y="9463"/>
                  <a:pt x="10231" y="9432"/>
                  <a:pt x="10727" y="8974"/>
                </a:cubicBezTo>
                <a:lnTo>
                  <a:pt x="11292" y="8449"/>
                </a:lnTo>
                <a:lnTo>
                  <a:pt x="11803" y="8931"/>
                </a:lnTo>
                <a:lnTo>
                  <a:pt x="12311" y="9413"/>
                </a:lnTo>
                <a:lnTo>
                  <a:pt x="13134" y="9076"/>
                </a:lnTo>
                <a:cubicBezTo>
                  <a:pt x="13876" y="8767"/>
                  <a:pt x="13949" y="8682"/>
                  <a:pt x="13949" y="8185"/>
                </a:cubicBezTo>
                <a:cubicBezTo>
                  <a:pt x="13949" y="7605"/>
                  <a:pt x="14302" y="7294"/>
                  <a:pt x="14965" y="7294"/>
                </a:cubicBezTo>
                <a:cubicBezTo>
                  <a:pt x="15232" y="7294"/>
                  <a:pt x="15360" y="7132"/>
                  <a:pt x="15504" y="6599"/>
                </a:cubicBezTo>
                <a:cubicBezTo>
                  <a:pt x="15607" y="6215"/>
                  <a:pt x="15722" y="5814"/>
                  <a:pt x="15758" y="5711"/>
                </a:cubicBezTo>
                <a:cubicBezTo>
                  <a:pt x="15793" y="5609"/>
                  <a:pt x="15601" y="5322"/>
                  <a:pt x="15329" y="5074"/>
                </a:cubicBezTo>
                <a:cubicBezTo>
                  <a:pt x="14867" y="4652"/>
                  <a:pt x="14850" y="4601"/>
                  <a:pt x="15094" y="4245"/>
                </a:cubicBezTo>
                <a:cubicBezTo>
                  <a:pt x="15261" y="4002"/>
                  <a:pt x="15456" y="3901"/>
                  <a:pt x="15633" y="3966"/>
                </a:cubicBezTo>
                <a:cubicBezTo>
                  <a:pt x="15846" y="4044"/>
                  <a:pt x="15833" y="3991"/>
                  <a:pt x="15576" y="3727"/>
                </a:cubicBezTo>
                <a:cubicBezTo>
                  <a:pt x="15393" y="3540"/>
                  <a:pt x="15047" y="3118"/>
                  <a:pt x="14810" y="2793"/>
                </a:cubicBezTo>
                <a:cubicBezTo>
                  <a:pt x="14378" y="2199"/>
                  <a:pt x="14202" y="2156"/>
                  <a:pt x="13362" y="2463"/>
                </a:cubicBezTo>
                <a:cubicBezTo>
                  <a:pt x="13161" y="2536"/>
                  <a:pt x="13034" y="2423"/>
                  <a:pt x="12895" y="2043"/>
                </a:cubicBezTo>
                <a:cubicBezTo>
                  <a:pt x="12724" y="1574"/>
                  <a:pt x="12489" y="1377"/>
                  <a:pt x="11944" y="1340"/>
                </a:cubicBezTo>
                <a:close/>
                <a:moveTo>
                  <a:pt x="11299" y="1891"/>
                </a:moveTo>
                <a:cubicBezTo>
                  <a:pt x="11390" y="1886"/>
                  <a:pt x="11504" y="1890"/>
                  <a:pt x="11648" y="1902"/>
                </a:cubicBezTo>
                <a:cubicBezTo>
                  <a:pt x="12184" y="1945"/>
                  <a:pt x="12310" y="2034"/>
                  <a:pt x="12452" y="2448"/>
                </a:cubicBezTo>
                <a:cubicBezTo>
                  <a:pt x="12673" y="3095"/>
                  <a:pt x="12859" y="3186"/>
                  <a:pt x="13487" y="2977"/>
                </a:cubicBezTo>
                <a:cubicBezTo>
                  <a:pt x="13951" y="2823"/>
                  <a:pt x="14053" y="2856"/>
                  <a:pt x="14400" y="3242"/>
                </a:cubicBezTo>
                <a:lnTo>
                  <a:pt x="14787" y="3669"/>
                </a:lnTo>
                <a:lnTo>
                  <a:pt x="14412" y="4343"/>
                </a:lnTo>
                <a:cubicBezTo>
                  <a:pt x="14086" y="4921"/>
                  <a:pt x="14070" y="5027"/>
                  <a:pt x="14294" y="5154"/>
                </a:cubicBezTo>
                <a:cubicBezTo>
                  <a:pt x="15117" y="5618"/>
                  <a:pt x="15208" y="5751"/>
                  <a:pt x="15037" y="6240"/>
                </a:cubicBezTo>
                <a:cubicBezTo>
                  <a:pt x="14942" y="6512"/>
                  <a:pt x="14725" y="6738"/>
                  <a:pt x="14537" y="6765"/>
                </a:cubicBezTo>
                <a:cubicBezTo>
                  <a:pt x="13466" y="6919"/>
                  <a:pt x="13434" y="6950"/>
                  <a:pt x="13434" y="7624"/>
                </a:cubicBezTo>
                <a:cubicBezTo>
                  <a:pt x="13434" y="8173"/>
                  <a:pt x="13354" y="8312"/>
                  <a:pt x="12937" y="8518"/>
                </a:cubicBezTo>
                <a:cubicBezTo>
                  <a:pt x="12472" y="8747"/>
                  <a:pt x="12421" y="8735"/>
                  <a:pt x="12046" y="8355"/>
                </a:cubicBezTo>
                <a:cubicBezTo>
                  <a:pt x="11557" y="7859"/>
                  <a:pt x="11079" y="7840"/>
                  <a:pt x="10564" y="8301"/>
                </a:cubicBezTo>
                <a:cubicBezTo>
                  <a:pt x="10191" y="8635"/>
                  <a:pt x="10149" y="8640"/>
                  <a:pt x="9733" y="8380"/>
                </a:cubicBezTo>
                <a:cubicBezTo>
                  <a:pt x="9374" y="8156"/>
                  <a:pt x="9294" y="7975"/>
                  <a:pt x="9294" y="7377"/>
                </a:cubicBezTo>
                <a:cubicBezTo>
                  <a:pt x="9294" y="6675"/>
                  <a:pt x="9275" y="6649"/>
                  <a:pt x="8691" y="6544"/>
                </a:cubicBezTo>
                <a:cubicBezTo>
                  <a:pt x="8023" y="6425"/>
                  <a:pt x="8013" y="6415"/>
                  <a:pt x="7857" y="5791"/>
                </a:cubicBezTo>
                <a:cubicBezTo>
                  <a:pt x="7763" y="5418"/>
                  <a:pt x="7834" y="5306"/>
                  <a:pt x="8350" y="5016"/>
                </a:cubicBezTo>
                <a:cubicBezTo>
                  <a:pt x="8994" y="4654"/>
                  <a:pt x="9102" y="4284"/>
                  <a:pt x="8714" y="3756"/>
                </a:cubicBezTo>
                <a:cubicBezTo>
                  <a:pt x="8502" y="3467"/>
                  <a:pt x="8517" y="3373"/>
                  <a:pt x="8854" y="2970"/>
                </a:cubicBezTo>
                <a:cubicBezTo>
                  <a:pt x="9191" y="2567"/>
                  <a:pt x="9289" y="2536"/>
                  <a:pt x="9707" y="2687"/>
                </a:cubicBezTo>
                <a:cubicBezTo>
                  <a:pt x="10440" y="2953"/>
                  <a:pt x="10631" y="2897"/>
                  <a:pt x="10829" y="2354"/>
                </a:cubicBezTo>
                <a:cubicBezTo>
                  <a:pt x="10954" y="2013"/>
                  <a:pt x="11026" y="1905"/>
                  <a:pt x="11299" y="1891"/>
                </a:cubicBezTo>
                <a:close/>
                <a:moveTo>
                  <a:pt x="11686" y="3455"/>
                </a:moveTo>
                <a:cubicBezTo>
                  <a:pt x="11461" y="3439"/>
                  <a:pt x="11222" y="3460"/>
                  <a:pt x="10973" y="3528"/>
                </a:cubicBezTo>
                <a:cubicBezTo>
                  <a:pt x="10245" y="3727"/>
                  <a:pt x="9839" y="4130"/>
                  <a:pt x="9635" y="4853"/>
                </a:cubicBezTo>
                <a:cubicBezTo>
                  <a:pt x="9423" y="5602"/>
                  <a:pt x="9725" y="6445"/>
                  <a:pt x="10351" y="6863"/>
                </a:cubicBezTo>
                <a:cubicBezTo>
                  <a:pt x="10980" y="7283"/>
                  <a:pt x="12252" y="7214"/>
                  <a:pt x="12797" y="6733"/>
                </a:cubicBezTo>
                <a:cubicBezTo>
                  <a:pt x="14136" y="5550"/>
                  <a:pt x="13260" y="3568"/>
                  <a:pt x="11686" y="3455"/>
                </a:cubicBezTo>
                <a:close/>
                <a:moveTo>
                  <a:pt x="11530" y="4009"/>
                </a:moveTo>
                <a:cubicBezTo>
                  <a:pt x="12124" y="4009"/>
                  <a:pt x="12282" y="4160"/>
                  <a:pt x="12012" y="4473"/>
                </a:cubicBezTo>
                <a:cubicBezTo>
                  <a:pt x="11826" y="4688"/>
                  <a:pt x="11844" y="4695"/>
                  <a:pt x="12175" y="4527"/>
                </a:cubicBezTo>
                <a:cubicBezTo>
                  <a:pt x="12500" y="4362"/>
                  <a:pt x="12584" y="4381"/>
                  <a:pt x="12744" y="4665"/>
                </a:cubicBezTo>
                <a:cubicBezTo>
                  <a:pt x="13004" y="5129"/>
                  <a:pt x="12779" y="6104"/>
                  <a:pt x="12342" y="6396"/>
                </a:cubicBezTo>
                <a:cubicBezTo>
                  <a:pt x="11795" y="6761"/>
                  <a:pt x="10968" y="6699"/>
                  <a:pt x="10537" y="6262"/>
                </a:cubicBezTo>
                <a:cubicBezTo>
                  <a:pt x="9724" y="5437"/>
                  <a:pt x="10352" y="4009"/>
                  <a:pt x="11530" y="4009"/>
                </a:cubicBezTo>
                <a:close/>
                <a:moveTo>
                  <a:pt x="7792" y="6917"/>
                </a:moveTo>
                <a:cubicBezTo>
                  <a:pt x="7868" y="6914"/>
                  <a:pt x="7989" y="6941"/>
                  <a:pt x="8107" y="6968"/>
                </a:cubicBezTo>
                <a:cubicBezTo>
                  <a:pt x="8121" y="6963"/>
                  <a:pt x="8136" y="6945"/>
                  <a:pt x="8149" y="6946"/>
                </a:cubicBezTo>
                <a:cubicBezTo>
                  <a:pt x="8165" y="6948"/>
                  <a:pt x="8175" y="6973"/>
                  <a:pt x="8190" y="6983"/>
                </a:cubicBezTo>
                <a:cubicBezTo>
                  <a:pt x="8201" y="6986"/>
                  <a:pt x="8206" y="6983"/>
                  <a:pt x="8217" y="6986"/>
                </a:cubicBezTo>
                <a:cubicBezTo>
                  <a:pt x="8320" y="7015"/>
                  <a:pt x="8397" y="7041"/>
                  <a:pt x="8460" y="7069"/>
                </a:cubicBezTo>
                <a:cubicBezTo>
                  <a:pt x="8461" y="7070"/>
                  <a:pt x="8462" y="7069"/>
                  <a:pt x="8463" y="7069"/>
                </a:cubicBezTo>
                <a:cubicBezTo>
                  <a:pt x="8524" y="7098"/>
                  <a:pt x="8566" y="7128"/>
                  <a:pt x="8596" y="7167"/>
                </a:cubicBezTo>
                <a:cubicBezTo>
                  <a:pt x="8628" y="7208"/>
                  <a:pt x="8648" y="7255"/>
                  <a:pt x="8657" y="7319"/>
                </a:cubicBezTo>
                <a:cubicBezTo>
                  <a:pt x="8657" y="7321"/>
                  <a:pt x="8656" y="7321"/>
                  <a:pt x="8657" y="7323"/>
                </a:cubicBezTo>
                <a:cubicBezTo>
                  <a:pt x="8664" y="7386"/>
                  <a:pt x="8665" y="7462"/>
                  <a:pt x="8660" y="7558"/>
                </a:cubicBezTo>
                <a:cubicBezTo>
                  <a:pt x="8652" y="7734"/>
                  <a:pt x="8635" y="7868"/>
                  <a:pt x="8604" y="7960"/>
                </a:cubicBezTo>
                <a:cubicBezTo>
                  <a:pt x="8603" y="7961"/>
                  <a:pt x="8604" y="7963"/>
                  <a:pt x="8604" y="7964"/>
                </a:cubicBezTo>
                <a:cubicBezTo>
                  <a:pt x="8572" y="8054"/>
                  <a:pt x="8528" y="8106"/>
                  <a:pt x="8471" y="8116"/>
                </a:cubicBezTo>
                <a:cubicBezTo>
                  <a:pt x="8413" y="8126"/>
                  <a:pt x="8337" y="8092"/>
                  <a:pt x="8247" y="8018"/>
                </a:cubicBezTo>
                <a:cubicBezTo>
                  <a:pt x="8159" y="7946"/>
                  <a:pt x="8056" y="7836"/>
                  <a:pt x="7933" y="7682"/>
                </a:cubicBezTo>
                <a:cubicBezTo>
                  <a:pt x="7758" y="7465"/>
                  <a:pt x="7680" y="7310"/>
                  <a:pt x="7641" y="7185"/>
                </a:cubicBezTo>
                <a:cubicBezTo>
                  <a:pt x="7627" y="7139"/>
                  <a:pt x="7609" y="7092"/>
                  <a:pt x="7614" y="7059"/>
                </a:cubicBezTo>
                <a:cubicBezTo>
                  <a:pt x="7617" y="7039"/>
                  <a:pt x="7616" y="7020"/>
                  <a:pt x="7625" y="7004"/>
                </a:cubicBezTo>
                <a:cubicBezTo>
                  <a:pt x="7654" y="6957"/>
                  <a:pt x="7701" y="6921"/>
                  <a:pt x="7792" y="6917"/>
                </a:cubicBezTo>
                <a:close/>
                <a:moveTo>
                  <a:pt x="5256" y="6946"/>
                </a:moveTo>
                <a:cubicBezTo>
                  <a:pt x="5336" y="6934"/>
                  <a:pt x="5420" y="6941"/>
                  <a:pt x="5499" y="6964"/>
                </a:cubicBezTo>
                <a:cubicBezTo>
                  <a:pt x="5659" y="7013"/>
                  <a:pt x="5880" y="7260"/>
                  <a:pt x="5991" y="7515"/>
                </a:cubicBezTo>
                <a:cubicBezTo>
                  <a:pt x="6198" y="7986"/>
                  <a:pt x="6344" y="8043"/>
                  <a:pt x="6844" y="7848"/>
                </a:cubicBezTo>
                <a:cubicBezTo>
                  <a:pt x="7047" y="7769"/>
                  <a:pt x="7214" y="7817"/>
                  <a:pt x="7440" y="8015"/>
                </a:cubicBezTo>
                <a:lnTo>
                  <a:pt x="7758" y="8290"/>
                </a:lnTo>
                <a:lnTo>
                  <a:pt x="7466" y="8746"/>
                </a:lnTo>
                <a:lnTo>
                  <a:pt x="7170" y="9195"/>
                </a:lnTo>
                <a:lnTo>
                  <a:pt x="7606" y="9590"/>
                </a:lnTo>
                <a:cubicBezTo>
                  <a:pt x="7987" y="9929"/>
                  <a:pt x="8031" y="10022"/>
                  <a:pt x="7910" y="10325"/>
                </a:cubicBezTo>
                <a:cubicBezTo>
                  <a:pt x="7909" y="10327"/>
                  <a:pt x="7907" y="10331"/>
                  <a:pt x="7906" y="10332"/>
                </a:cubicBezTo>
                <a:cubicBezTo>
                  <a:pt x="7901" y="10347"/>
                  <a:pt x="7901" y="10357"/>
                  <a:pt x="7895" y="10372"/>
                </a:cubicBezTo>
                <a:cubicBezTo>
                  <a:pt x="7863" y="10451"/>
                  <a:pt x="7810" y="10496"/>
                  <a:pt x="7758" y="10542"/>
                </a:cubicBezTo>
                <a:cubicBezTo>
                  <a:pt x="7744" y="10556"/>
                  <a:pt x="7735" y="10578"/>
                  <a:pt x="7720" y="10590"/>
                </a:cubicBezTo>
                <a:cubicBezTo>
                  <a:pt x="7694" y="10607"/>
                  <a:pt x="7653" y="10611"/>
                  <a:pt x="7622" y="10622"/>
                </a:cubicBezTo>
                <a:cubicBezTo>
                  <a:pt x="7573" y="10643"/>
                  <a:pt x="7532" y="10676"/>
                  <a:pt x="7478" y="10676"/>
                </a:cubicBezTo>
                <a:cubicBezTo>
                  <a:pt x="6905" y="10676"/>
                  <a:pt x="6595" y="10936"/>
                  <a:pt x="6681" y="11350"/>
                </a:cubicBezTo>
                <a:cubicBezTo>
                  <a:pt x="6728" y="11574"/>
                  <a:pt x="6695" y="11783"/>
                  <a:pt x="6594" y="11857"/>
                </a:cubicBezTo>
                <a:cubicBezTo>
                  <a:pt x="6394" y="12005"/>
                  <a:pt x="6227" y="12072"/>
                  <a:pt x="6071" y="12060"/>
                </a:cubicBezTo>
                <a:lnTo>
                  <a:pt x="5980" y="12165"/>
                </a:lnTo>
                <a:lnTo>
                  <a:pt x="5646" y="11828"/>
                </a:lnTo>
                <a:cubicBezTo>
                  <a:pt x="5641" y="11823"/>
                  <a:pt x="5640" y="11822"/>
                  <a:pt x="5635" y="11817"/>
                </a:cubicBezTo>
                <a:cubicBezTo>
                  <a:pt x="5445" y="11627"/>
                  <a:pt x="5284" y="11525"/>
                  <a:pt x="5127" y="11509"/>
                </a:cubicBezTo>
                <a:cubicBezTo>
                  <a:pt x="4983" y="11512"/>
                  <a:pt x="4827" y="11597"/>
                  <a:pt x="4596" y="11770"/>
                </a:cubicBezTo>
                <a:cubicBezTo>
                  <a:pt x="4471" y="11865"/>
                  <a:pt x="4403" y="11892"/>
                  <a:pt x="4327" y="11922"/>
                </a:cubicBezTo>
                <a:cubicBezTo>
                  <a:pt x="4316" y="11927"/>
                  <a:pt x="4300" y="11944"/>
                  <a:pt x="4289" y="11948"/>
                </a:cubicBezTo>
                <a:cubicBezTo>
                  <a:pt x="4288" y="11948"/>
                  <a:pt x="4283" y="11948"/>
                  <a:pt x="4282" y="11948"/>
                </a:cubicBezTo>
                <a:cubicBezTo>
                  <a:pt x="4169" y="11979"/>
                  <a:pt x="4068" y="11957"/>
                  <a:pt x="3902" y="11853"/>
                </a:cubicBezTo>
                <a:cubicBezTo>
                  <a:pt x="3640" y="11689"/>
                  <a:pt x="3593" y="11556"/>
                  <a:pt x="3637" y="11115"/>
                </a:cubicBezTo>
                <a:cubicBezTo>
                  <a:pt x="3687" y="10619"/>
                  <a:pt x="3658" y="10573"/>
                  <a:pt x="3288" y="10485"/>
                </a:cubicBezTo>
                <a:cubicBezTo>
                  <a:pt x="2428" y="10278"/>
                  <a:pt x="2269" y="9733"/>
                  <a:pt x="2958" y="9358"/>
                </a:cubicBezTo>
                <a:cubicBezTo>
                  <a:pt x="3425" y="9105"/>
                  <a:pt x="3463" y="8966"/>
                  <a:pt x="3216" y="8449"/>
                </a:cubicBezTo>
                <a:cubicBezTo>
                  <a:pt x="3072" y="8148"/>
                  <a:pt x="3092" y="8061"/>
                  <a:pt x="3353" y="7812"/>
                </a:cubicBezTo>
                <a:cubicBezTo>
                  <a:pt x="3545" y="7628"/>
                  <a:pt x="3667" y="7600"/>
                  <a:pt x="3834" y="7638"/>
                </a:cubicBezTo>
                <a:cubicBezTo>
                  <a:pt x="3861" y="7630"/>
                  <a:pt x="3888" y="7621"/>
                  <a:pt x="3914" y="7627"/>
                </a:cubicBezTo>
                <a:cubicBezTo>
                  <a:pt x="3943" y="7634"/>
                  <a:pt x="3961" y="7657"/>
                  <a:pt x="3982" y="7678"/>
                </a:cubicBezTo>
                <a:cubicBezTo>
                  <a:pt x="4000" y="7685"/>
                  <a:pt x="4008" y="7677"/>
                  <a:pt x="4028" y="7685"/>
                </a:cubicBezTo>
                <a:cubicBezTo>
                  <a:pt x="4429" y="7860"/>
                  <a:pt x="4797" y="7711"/>
                  <a:pt x="4797" y="7370"/>
                </a:cubicBezTo>
                <a:cubicBezTo>
                  <a:pt x="4797" y="7163"/>
                  <a:pt x="5014" y="6982"/>
                  <a:pt x="5256" y="6946"/>
                </a:cubicBezTo>
                <a:close/>
                <a:moveTo>
                  <a:pt x="5154" y="8109"/>
                </a:moveTo>
                <a:cubicBezTo>
                  <a:pt x="4976" y="8126"/>
                  <a:pt x="4795" y="8175"/>
                  <a:pt x="4611" y="8265"/>
                </a:cubicBezTo>
                <a:cubicBezTo>
                  <a:pt x="3517" y="8799"/>
                  <a:pt x="3564" y="10435"/>
                  <a:pt x="4664" y="10930"/>
                </a:cubicBezTo>
                <a:cubicBezTo>
                  <a:pt x="4676" y="10935"/>
                  <a:pt x="4687" y="10944"/>
                  <a:pt x="4699" y="10948"/>
                </a:cubicBezTo>
                <a:cubicBezTo>
                  <a:pt x="4738" y="10963"/>
                  <a:pt x="4776" y="10968"/>
                  <a:pt x="4816" y="10981"/>
                </a:cubicBezTo>
                <a:cubicBezTo>
                  <a:pt x="5329" y="11132"/>
                  <a:pt x="5994" y="10961"/>
                  <a:pt x="6386" y="10546"/>
                </a:cubicBezTo>
                <a:cubicBezTo>
                  <a:pt x="7360" y="9514"/>
                  <a:pt x="6396" y="7992"/>
                  <a:pt x="5154" y="8109"/>
                </a:cubicBezTo>
                <a:close/>
                <a:moveTo>
                  <a:pt x="5294" y="8659"/>
                </a:moveTo>
                <a:cubicBezTo>
                  <a:pt x="5321" y="8660"/>
                  <a:pt x="5347" y="8675"/>
                  <a:pt x="5373" y="8677"/>
                </a:cubicBezTo>
                <a:cubicBezTo>
                  <a:pt x="5595" y="8662"/>
                  <a:pt x="5813" y="8737"/>
                  <a:pt x="6018" y="8956"/>
                </a:cubicBezTo>
                <a:cubicBezTo>
                  <a:pt x="6036" y="8975"/>
                  <a:pt x="6044" y="8998"/>
                  <a:pt x="6060" y="9018"/>
                </a:cubicBezTo>
                <a:cubicBezTo>
                  <a:pt x="6066" y="9025"/>
                  <a:pt x="6072" y="9028"/>
                  <a:pt x="6079" y="9036"/>
                </a:cubicBezTo>
                <a:cubicBezTo>
                  <a:pt x="6440" y="9475"/>
                  <a:pt x="6420" y="9811"/>
                  <a:pt x="6003" y="10209"/>
                </a:cubicBezTo>
                <a:cubicBezTo>
                  <a:pt x="5689" y="10509"/>
                  <a:pt x="5320" y="10562"/>
                  <a:pt x="5002" y="10470"/>
                </a:cubicBezTo>
                <a:cubicBezTo>
                  <a:pt x="4865" y="10513"/>
                  <a:pt x="4789" y="10488"/>
                  <a:pt x="4627" y="10307"/>
                </a:cubicBezTo>
                <a:cubicBezTo>
                  <a:pt x="4407" y="10063"/>
                  <a:pt x="4312" y="9911"/>
                  <a:pt x="4308" y="9760"/>
                </a:cubicBezTo>
                <a:cubicBezTo>
                  <a:pt x="4260" y="9526"/>
                  <a:pt x="4309" y="9266"/>
                  <a:pt x="4517" y="9014"/>
                </a:cubicBezTo>
                <a:cubicBezTo>
                  <a:pt x="4714" y="8775"/>
                  <a:pt x="5003" y="8655"/>
                  <a:pt x="5294" y="8659"/>
                </a:cubicBezTo>
                <a:close/>
              </a:path>
            </a:pathLst>
          </a:custGeom>
          <a:ln w="12700">
            <a:miter lim="400000"/>
          </a:ln>
        </p:spPr>
      </p:pic>
      <p:sp>
        <p:nvSpPr>
          <p:cNvPr id="266" name="Mathematical Thinking"/>
          <p:cNvSpPr txBox="1"/>
          <p:nvPr/>
        </p:nvSpPr>
        <p:spPr>
          <a:xfrm>
            <a:off x="8330059" y="483620"/>
            <a:ext cx="7723883" cy="952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Mathematical Thinking</a:t>
            </a:r>
          </a:p>
        </p:txBody>
      </p:sp>
      <p:pic>
        <p:nvPicPr>
          <p:cNvPr id="267" name="6071B841-08FD-443D-A70F-E8053DB9865B-L0-001.png" descr="6071B841-08FD-443D-A70F-E8053DB9865B-L0-001.png">
            <a:hlinkClick r:id="rId3" action="ppaction://hlinksldjump"/>
          </p:cNvPr>
          <p:cNvPicPr>
            <a:picLocks noChangeAspect="1"/>
          </p:cNvPicPr>
          <p:nvPr/>
        </p:nvPicPr>
        <p:blipFill>
          <a:blip r:embed="rId4">
            <a:extLst/>
          </a:blip>
          <a:srcRect l="21403" t="12500" r="21403" b="12499"/>
          <a:stretch>
            <a:fillRect/>
          </a:stretch>
        </p:blipFill>
        <p:spPr>
          <a:xfrm>
            <a:off x="21154799" y="10586678"/>
            <a:ext cx="2922291" cy="2874083"/>
          </a:xfrm>
          <a:prstGeom prst="rect">
            <a:avLst/>
          </a:prstGeom>
          <a:ln w="12700">
            <a:miter lim="400000"/>
          </a:ln>
        </p:spPr>
      </p:pic>
      <p:sp>
        <p:nvSpPr>
          <p:cNvPr id="268" name="Rose Wood Stem Sentences">
            <a:hlinkClick r:id="rId5"/>
          </p:cNvPr>
          <p:cNvSpPr txBox="1"/>
          <p:nvPr/>
        </p:nvSpPr>
        <p:spPr>
          <a:xfrm>
            <a:off x="75883" y="12274215"/>
            <a:ext cx="10308619"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solidFill>
                  <a:srgbClr val="FFFFFF"/>
                </a:solidFill>
                <a:latin typeface="Arial"/>
                <a:ea typeface="Arial"/>
                <a:cs typeface="Arial"/>
                <a:sym typeface="Arial"/>
              </a:defRPr>
            </a:lvl1pPr>
          </a:lstStyle>
          <a:p>
            <a:r>
              <a:t>Rose Wood Stem Sentences</a:t>
            </a:r>
          </a:p>
        </p:txBody>
      </p:sp>
      <p:sp>
        <p:nvSpPr>
          <p:cNvPr id="269" name="Mathematical Thinking - Nrich">
            <a:hlinkClick r:id="rId6"/>
          </p:cNvPr>
          <p:cNvSpPr txBox="1"/>
          <p:nvPr/>
        </p:nvSpPr>
        <p:spPr>
          <a:xfrm>
            <a:off x="10680062" y="12274215"/>
            <a:ext cx="10179175" cy="952972"/>
          </a:xfrm>
          <a:prstGeom prst="rect">
            <a:avLst/>
          </a:prstGeom>
          <a:solidFill>
            <a:srgbClr val="8FC74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FFFFFF"/>
                </a:solidFill>
                <a:latin typeface="Arial"/>
                <a:ea typeface="Arial"/>
                <a:cs typeface="Arial"/>
                <a:sym typeface="Arial"/>
              </a:defRPr>
            </a:lvl1pPr>
          </a:lstStyle>
          <a:p>
            <a:r>
              <a:t>Mathematical Thinking - Nrich</a:t>
            </a:r>
          </a:p>
        </p:txBody>
      </p:sp>
      <p:sp>
        <p:nvSpPr>
          <p:cNvPr id="270" name="The aims of mathematical thinking are to provide opportunities for children to think deeper. This can be achieved by encouraging children to look for patterns and relationships, pose questions and reason logically. Children who are adept at thinking math"/>
          <p:cNvSpPr txBox="1"/>
          <p:nvPr/>
        </p:nvSpPr>
        <p:spPr>
          <a:xfrm>
            <a:off x="11629" y="2590489"/>
            <a:ext cx="24360742" cy="376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5000">
                <a:latin typeface="Arial"/>
                <a:ea typeface="Arial"/>
                <a:cs typeface="Arial"/>
                <a:sym typeface="Arial"/>
              </a:defRPr>
            </a:lvl1pPr>
          </a:lstStyle>
          <a:p>
            <a:r>
              <a:t>The aims of mathematical thinking are to provide opportunities for children to think deeper. This can be achieved by encouraging children to look for patterns and relationships, pose questions and reason logically. Children who are adept at thinking mathematically will be able to select the best method to complete a problem.</a:t>
            </a:r>
          </a:p>
        </p:txBody>
      </p:sp>
      <p:pic>
        <p:nvPicPr>
          <p:cNvPr id="271" name="IMG_0430.jpeg" descr="IMG_0430.jpeg">
            <a:hlinkClick r:id="rId7"/>
          </p:cNvPr>
          <p:cNvPicPr>
            <a:picLocks noChangeAspect="1"/>
          </p:cNvPicPr>
          <p:nvPr/>
        </p:nvPicPr>
        <p:blipFill>
          <a:blip r:embed="rId8">
            <a:extLst/>
          </a:blip>
          <a:stretch>
            <a:fillRect/>
          </a:stretch>
        </p:blipFill>
        <p:spPr>
          <a:xfrm>
            <a:off x="4104838" y="6044478"/>
            <a:ext cx="14504639" cy="4245261"/>
          </a:xfrm>
          <a:prstGeom prst="rect">
            <a:avLst/>
          </a:prstGeom>
          <a:ln w="101600">
            <a:solidFill>
              <a:srgbClr val="000000"/>
            </a:solidFill>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5 a day"/>
          <p:cNvSpPr txBox="1"/>
          <p:nvPr/>
        </p:nvSpPr>
        <p:spPr>
          <a:xfrm>
            <a:off x="10885065" y="483620"/>
            <a:ext cx="2613870" cy="952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Arial"/>
                <a:ea typeface="Arial"/>
                <a:cs typeface="Arial"/>
                <a:sym typeface="Arial"/>
              </a:defRPr>
            </a:lvl1pPr>
          </a:lstStyle>
          <a:p>
            <a:r>
              <a:t>5 a day</a:t>
            </a:r>
          </a:p>
        </p:txBody>
      </p:sp>
      <p:sp>
        <p:nvSpPr>
          <p:cNvPr id="274" name="Home">
            <a:hlinkClick r:id="rId2" action="ppaction://hlinksldjump"/>
          </p:cNvPr>
          <p:cNvSpPr/>
          <p:nvPr/>
        </p:nvSpPr>
        <p:spPr>
          <a:xfrm>
            <a:off x="22284083" y="11516401"/>
            <a:ext cx="2003761" cy="17947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5" name="5 a day is used at the beginning of a maths lesson and covers a wide range of questions:"/>
          <p:cNvSpPr txBox="1"/>
          <p:nvPr/>
        </p:nvSpPr>
        <p:spPr>
          <a:xfrm>
            <a:off x="817441" y="2027014"/>
            <a:ext cx="22749119" cy="6941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5000"/>
            </a:pPr>
            <a:r>
              <a:t>5 a day is used at the beginning of a maths lesson and covers a wide range of questions:</a:t>
            </a:r>
          </a:p>
          <a:p>
            <a:pPr algn="l">
              <a:defRPr sz="5000"/>
            </a:pPr>
            <a:endParaRPr/>
          </a:p>
          <a:p>
            <a:pPr algn="l">
              <a:defRPr sz="5000"/>
            </a:pPr>
            <a:endParaRPr/>
          </a:p>
          <a:p>
            <a:pPr algn="l">
              <a:defRPr sz="5000"/>
            </a:pPr>
            <a:endParaRPr/>
          </a:p>
          <a:p>
            <a:pPr algn="l">
              <a:defRPr sz="5000"/>
            </a:pPr>
            <a:endParaRPr/>
          </a:p>
          <a:p>
            <a:pPr algn="l">
              <a:defRPr sz="5000"/>
            </a:pPr>
            <a:endParaRPr/>
          </a:p>
          <a:p>
            <a:pPr algn="l">
              <a:defRPr sz="5000"/>
            </a:pPr>
            <a:endParaRPr/>
          </a:p>
        </p:txBody>
      </p:sp>
      <p:sp>
        <p:nvSpPr>
          <p:cNvPr id="276" name="Rounded Rectangle"/>
          <p:cNvSpPr/>
          <p:nvPr/>
        </p:nvSpPr>
        <p:spPr>
          <a:xfrm>
            <a:off x="575786" y="4052899"/>
            <a:ext cx="17293750" cy="8815064"/>
          </a:xfrm>
          <a:prstGeom prst="roundRect">
            <a:avLst>
              <a:gd name="adj" fmla="val 2161"/>
            </a:avLst>
          </a:prstGeom>
          <a:solidFill>
            <a:srgbClr val="8FC744"/>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7" name="▪️revisiting previous learning and preparing for new content">
            <a:hlinkClick r:id="rId3" action="ppaction://hlinksldjump"/>
          </p:cNvPr>
          <p:cNvSpPr txBox="1"/>
          <p:nvPr/>
        </p:nvSpPr>
        <p:spPr>
          <a:xfrm>
            <a:off x="692228" y="4013961"/>
            <a:ext cx="17037686" cy="170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▪️revisiting previous learning and preparing for new content</a:t>
            </a:r>
          </a:p>
        </p:txBody>
      </p:sp>
      <p:sp>
        <p:nvSpPr>
          <p:cNvPr id="278" name="▪️exploration of pictorial representations">
            <a:hlinkClick r:id="rId4" action="ppaction://hlinksldjump"/>
          </p:cNvPr>
          <p:cNvSpPr txBox="1"/>
          <p:nvPr/>
        </p:nvSpPr>
        <p:spPr>
          <a:xfrm>
            <a:off x="712200" y="6007099"/>
            <a:ext cx="11638916" cy="170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▪️exploration of pictorial representations</a:t>
            </a:r>
          </a:p>
        </p:txBody>
      </p:sp>
      <p:sp>
        <p:nvSpPr>
          <p:cNvPr id="279" name="▪️variation used to reduce cognitive load">
            <a:hlinkClick r:id="rId5" action="ppaction://hlinksldjump"/>
          </p:cNvPr>
          <p:cNvSpPr txBox="1"/>
          <p:nvPr/>
        </p:nvSpPr>
        <p:spPr>
          <a:xfrm>
            <a:off x="664575" y="10806708"/>
            <a:ext cx="11734166" cy="170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▪️variation used to reduce cognitive load</a:t>
            </a:r>
          </a:p>
        </p:txBody>
      </p:sp>
      <p:sp>
        <p:nvSpPr>
          <p:cNvPr id="280" name="▪️pre-teaching a new concept">
            <a:hlinkClick r:id="rId6" action="ppaction://hlinksldjump"/>
          </p:cNvPr>
          <p:cNvSpPr txBox="1"/>
          <p:nvPr/>
        </p:nvSpPr>
        <p:spPr>
          <a:xfrm>
            <a:off x="689581" y="9036871"/>
            <a:ext cx="8888096" cy="170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▪️pre-teaching a new concept </a:t>
            </a:r>
          </a:p>
        </p:txBody>
      </p:sp>
      <p:sp>
        <p:nvSpPr>
          <p:cNvPr id="281" name="▪️interweaving">
            <a:hlinkClick r:id="rId7" action="ppaction://hlinksldjump"/>
          </p:cNvPr>
          <p:cNvSpPr txBox="1"/>
          <p:nvPr/>
        </p:nvSpPr>
        <p:spPr>
          <a:xfrm>
            <a:off x="708815" y="7410335"/>
            <a:ext cx="4335146" cy="1701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5000">
                <a:solidFill>
                  <a:srgbClr val="FFFFFF"/>
                </a:solidFill>
              </a:defRPr>
            </a:lvl1pPr>
          </a:lstStyle>
          <a:p>
            <a:r>
              <a:t>▪️interweaving</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843</Words>
  <Application>Microsoft Office PowerPoint</Application>
  <PresentationFormat>Custom</PresentationFormat>
  <Paragraphs>169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Millward, M</dc:creator>
  <cp:lastModifiedBy>Millward, M</cp:lastModifiedBy>
  <cp:revision>2</cp:revision>
  <dcterms:modified xsi:type="dcterms:W3CDTF">2022-11-04T11:26:26Z</dcterms:modified>
</cp:coreProperties>
</file>