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84" r:id="rId3"/>
    <p:sldId id="286" r:id="rId4"/>
    <p:sldId id="289" r:id="rId5"/>
    <p:sldId id="290" r:id="rId6"/>
    <p:sldId id="278" r:id="rId7"/>
    <p:sldId id="287" r:id="rId8"/>
    <p:sldId id="282" r:id="rId9"/>
    <p:sldId id="279" r:id="rId10"/>
    <p:sldId id="291" r:id="rId11"/>
    <p:sldId id="294" r:id="rId12"/>
    <p:sldId id="296" r:id="rId13"/>
    <p:sldId id="297" r:id="rId14"/>
    <p:sldId id="295" r:id="rId15"/>
    <p:sldId id="299" r:id="rId16"/>
    <p:sldId id="29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331" autoAdjust="0"/>
  </p:normalViewPr>
  <p:slideViewPr>
    <p:cSldViewPr>
      <p:cViewPr varScale="1">
        <p:scale>
          <a:sx n="81" d="100"/>
          <a:sy n="81" d="100"/>
        </p:scale>
        <p:origin x="19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352263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81855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401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379545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499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1170459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102374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360137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224941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164662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238660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89841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267526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91923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245751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7513A-28FD-47F4-9797-9A3130A39170}" type="datetimeFigureOut">
              <a:rPr lang="en-GB" smtClean="0"/>
              <a:pPr/>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ACEEA-45F2-4D5C-B033-BF95AD1CA16C}" type="slidenum">
              <a:rPr lang="en-GB" smtClean="0"/>
              <a:pPr/>
              <a:t>‹#›</a:t>
            </a:fld>
            <a:endParaRPr lang="en-GB"/>
          </a:p>
        </p:txBody>
      </p:sp>
    </p:spTree>
    <p:extLst>
      <p:ext uri="{BB962C8B-B14F-4D97-AF65-F5344CB8AC3E}">
        <p14:creationId xmlns:p14="http://schemas.microsoft.com/office/powerpoint/2010/main" val="361656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07513A-28FD-47F4-9797-9A3130A39170}" type="datetimeFigureOut">
              <a:rPr lang="en-GB" smtClean="0"/>
              <a:pPr/>
              <a:t>04/11/2022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2ACEEA-45F2-4D5C-B033-BF95AD1CA16C}" type="slidenum">
              <a:rPr lang="en-GB" smtClean="0"/>
              <a:pPr/>
              <a:t>‹#›</a:t>
            </a:fld>
            <a:endParaRPr lang="en-GB"/>
          </a:p>
        </p:txBody>
      </p:sp>
    </p:spTree>
    <p:extLst>
      <p:ext uri="{BB962C8B-B14F-4D97-AF65-F5344CB8AC3E}">
        <p14:creationId xmlns:p14="http://schemas.microsoft.com/office/powerpoint/2010/main" val="3308422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superkidsclub.co.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ittlewandlelettersandsounds.org.uk/"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692696"/>
            <a:ext cx="8288089" cy="6048672"/>
          </a:xfrm>
        </p:spPr>
        <p:txBody>
          <a:bodyPr>
            <a:normAutofit/>
          </a:bodyPr>
          <a:lstStyle/>
          <a:p>
            <a:pPr marL="0" indent="0">
              <a:buNone/>
            </a:pPr>
            <a:r>
              <a:rPr lang="en-GB" sz="5400" dirty="0">
                <a:latin typeface="Arial" panose="020B0604020202020204" pitchFamily="34" charset="0"/>
                <a:cs typeface="Arial" panose="020B0604020202020204" pitchFamily="34" charset="0"/>
              </a:rPr>
              <a:t>                       </a:t>
            </a:r>
          </a:p>
          <a:p>
            <a:pPr marL="0" indent="0" algn="ctr">
              <a:buNone/>
            </a:pPr>
            <a:r>
              <a:rPr lang="en-GB" sz="5400" dirty="0">
                <a:latin typeface="Arial" panose="020B0604020202020204" pitchFamily="34" charset="0"/>
                <a:cs typeface="Arial" panose="020B0604020202020204" pitchFamily="34" charset="0"/>
              </a:rPr>
              <a:t>Welcome to </a:t>
            </a:r>
            <a:r>
              <a:rPr lang="en-GB" sz="5400" dirty="0" err="1">
                <a:latin typeface="Arial" panose="020B0604020202020204" pitchFamily="34" charset="0"/>
                <a:cs typeface="Arial" panose="020B0604020202020204" pitchFamily="34" charset="0"/>
              </a:rPr>
              <a:t>Rushey</a:t>
            </a:r>
            <a:r>
              <a:rPr lang="en-GB" sz="5400" dirty="0">
                <a:latin typeface="Arial" panose="020B0604020202020204" pitchFamily="34" charset="0"/>
                <a:cs typeface="Arial" panose="020B0604020202020204" pitchFamily="34" charset="0"/>
              </a:rPr>
              <a:t>    Green Primary School</a:t>
            </a:r>
          </a:p>
          <a:p>
            <a:pPr marL="0" indent="0" algn="ctr">
              <a:buNone/>
            </a:pPr>
            <a:r>
              <a:rPr lang="en-GB" sz="3600" dirty="0">
                <a:latin typeface="Arial" panose="020B0604020202020204" pitchFamily="34" charset="0"/>
                <a:cs typeface="Arial" panose="020B0604020202020204" pitchFamily="34" charset="0"/>
              </a:rPr>
              <a:t>Mrs Williams – Headteacher</a:t>
            </a:r>
          </a:p>
          <a:p>
            <a:pPr marL="0" indent="0" algn="ctr">
              <a:buNone/>
            </a:pPr>
            <a:r>
              <a:rPr lang="en-GB" sz="3600" dirty="0">
                <a:latin typeface="Arial" panose="020B0604020202020204" pitchFamily="34" charset="0"/>
                <a:cs typeface="Arial" panose="020B0604020202020204" pitchFamily="34" charset="0"/>
              </a:rPr>
              <a:t>Miss Fisher – Deputy Headteacher </a:t>
            </a:r>
          </a:p>
          <a:p>
            <a:pPr marL="0" indent="0" algn="ctr">
              <a:buNone/>
            </a:pPr>
            <a:r>
              <a:rPr lang="en-GB" sz="3600" dirty="0">
                <a:latin typeface="Arial" panose="020B0604020202020204" pitchFamily="34" charset="0"/>
                <a:cs typeface="Arial" panose="020B0604020202020204" pitchFamily="34" charset="0"/>
              </a:rPr>
              <a:t>Jules - Foundation Stage Lead </a:t>
            </a:r>
          </a:p>
          <a:p>
            <a:pPr marL="0" indent="0" algn="ctr">
              <a:buNone/>
            </a:pPr>
            <a:r>
              <a:rPr lang="en-GB" sz="3600" dirty="0">
                <a:latin typeface="Arial" panose="020B0604020202020204" pitchFamily="34" charset="0"/>
                <a:cs typeface="Arial" panose="020B0604020202020204" pitchFamily="34" charset="0"/>
              </a:rPr>
              <a:t>Lily &amp; Irene – Class Teachers</a:t>
            </a:r>
          </a:p>
        </p:txBody>
      </p:sp>
      <p:sp>
        <p:nvSpPr>
          <p:cNvPr id="4" name="AutoShape 2" descr="Image result for no toy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no toys"/>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72E2986E-D375-4B50-9F0B-03BD88931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96369"/>
            <a:ext cx="2736304" cy="1332431"/>
          </a:xfrm>
          <a:prstGeom prst="rect">
            <a:avLst/>
          </a:prstGeom>
        </p:spPr>
      </p:pic>
    </p:spTree>
    <p:extLst>
      <p:ext uri="{BB962C8B-B14F-4D97-AF65-F5344CB8AC3E}">
        <p14:creationId xmlns:p14="http://schemas.microsoft.com/office/powerpoint/2010/main" val="428631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3847207"/>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PE Sessions – one hour each week</a:t>
            </a:r>
          </a:p>
          <a:p>
            <a:pPr algn="ctr"/>
            <a:endParaRPr lang="en-GB" b="1" dirty="0">
              <a:solidFill>
                <a:srgbClr val="92D050"/>
              </a:solidFill>
              <a:latin typeface="Arial" panose="020B0604020202020204" pitchFamily="34" charset="0"/>
            </a:endParaRPr>
          </a:p>
          <a:p>
            <a:r>
              <a:rPr lang="en-GB" dirty="0">
                <a:latin typeface="Arial" panose="020B0604020202020204" pitchFamily="34" charset="0"/>
              </a:rPr>
              <a:t>A PE lesson takes place once a week in the small school hall. Each session is lead by the class teacher and teaching assistant.</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pic>
        <p:nvPicPr>
          <p:cNvPr id="5" name="Picture 4">
            <a:extLst>
              <a:ext uri="{FF2B5EF4-FFF2-40B4-BE49-F238E27FC236}">
                <a16:creationId xmlns:a16="http://schemas.microsoft.com/office/drawing/2014/main" id="{1D52EBF1-65D4-402C-9F88-CD1637F1C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9572" y="2600908"/>
            <a:ext cx="4032448" cy="2808312"/>
          </a:xfrm>
          <a:prstGeom prst="rect">
            <a:avLst/>
          </a:prstGeom>
        </p:spPr>
      </p:pic>
      <p:pic>
        <p:nvPicPr>
          <p:cNvPr id="4" name="Picture 3">
            <a:extLst>
              <a:ext uri="{FF2B5EF4-FFF2-40B4-BE49-F238E27FC236}">
                <a16:creationId xmlns:a16="http://schemas.microsoft.com/office/drawing/2014/main" id="{D18B746B-59D8-4AD5-B076-70B399920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55974" y="2780931"/>
            <a:ext cx="4248475" cy="2664296"/>
          </a:xfrm>
          <a:prstGeom prst="rect">
            <a:avLst/>
          </a:prstGeom>
        </p:spPr>
      </p:pic>
    </p:spTree>
    <p:extLst>
      <p:ext uri="{BB962C8B-B14F-4D97-AF65-F5344CB8AC3E}">
        <p14:creationId xmlns:p14="http://schemas.microsoft.com/office/powerpoint/2010/main" val="220663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5909310"/>
          </a:xfrm>
          <a:prstGeom prst="rect">
            <a:avLst/>
          </a:prstGeom>
          <a:noFill/>
        </p:spPr>
        <p:txBody>
          <a:bodyPr wrap="square">
            <a:spAutoFit/>
          </a:bodyPr>
          <a:lstStyle/>
          <a:p>
            <a:pPr marL="457200" indent="-457200" algn="ctr">
              <a:buFont typeface="Arial"/>
              <a:buChar char="•"/>
            </a:pPr>
            <a:r>
              <a:rPr lang="en-GB" sz="2800" b="1" dirty="0">
                <a:solidFill>
                  <a:srgbClr val="92D050"/>
                </a:solidFill>
                <a:latin typeface="Arial" panose="020B0604020202020204" pitchFamily="34" charset="0"/>
              </a:rPr>
              <a:t>Specialist teachers in school</a:t>
            </a:r>
          </a:p>
          <a:p>
            <a:pPr marL="285750" indent="-285750" algn="ctr">
              <a:buFont typeface="Arial"/>
              <a:buChar char="•"/>
            </a:pPr>
            <a:endParaRPr lang="en-GB" b="1" dirty="0">
              <a:solidFill>
                <a:srgbClr val="92D050"/>
              </a:solidFill>
              <a:latin typeface="Arial" panose="020B0604020202020204" pitchFamily="34" charset="0"/>
            </a:endParaRPr>
          </a:p>
          <a:p>
            <a:pPr marL="457200" indent="-457200">
              <a:buFont typeface="Arial"/>
              <a:buChar char="•"/>
            </a:pPr>
            <a:r>
              <a:rPr lang="en-GB" sz="2800" dirty="0">
                <a:latin typeface="Arial" panose="020B0604020202020204" pitchFamily="34" charset="0"/>
              </a:rPr>
              <a:t>Music teacher who teaches music lessons to children in Key Stage 1 and 2. Reception also take part in a music assembly during the Spring term. </a:t>
            </a:r>
          </a:p>
          <a:p>
            <a:pPr marL="457200" indent="-457200">
              <a:buFont typeface="Arial"/>
              <a:buChar char="•"/>
            </a:pPr>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PE coach for Key Stage 1 and 2</a:t>
            </a:r>
          </a:p>
          <a:p>
            <a:pPr marL="285750" indent="-285750">
              <a:buFont typeface="Arial"/>
              <a:buChar char="•"/>
            </a:pPr>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A Spanish teacher for Key Stage 2</a:t>
            </a:r>
          </a:p>
          <a:p>
            <a:pPr marL="285750" indent="-285750">
              <a:buFont typeface="Arial"/>
              <a:buChar char="•"/>
            </a:pPr>
            <a:endParaRPr lang="en-GB" dirty="0">
              <a:latin typeface="Arial" panose="020B0604020202020204" pitchFamily="34" charset="0"/>
            </a:endParaRPr>
          </a:p>
          <a:p>
            <a:pPr marL="285750" indent="-285750">
              <a:buFont typeface="Arial"/>
              <a:buChar char="•"/>
            </a:pPr>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pPr marL="285750" indent="-285750">
              <a:buFont typeface="Arial"/>
              <a:buChar char="•"/>
            </a:pPr>
            <a:endParaRPr lang="en-GB" dirty="0">
              <a:latin typeface="Arial" panose="020B0604020202020204" pitchFamily="34" charset="0"/>
            </a:endParaRPr>
          </a:p>
          <a:p>
            <a:pPr marL="285750" indent="-285750">
              <a:buFont typeface="Arial"/>
              <a:buChar char="•"/>
            </a:pPr>
            <a:endParaRPr lang="en-GB" dirty="0">
              <a:latin typeface="Arial" panose="020B0604020202020204" pitchFamily="34" charset="0"/>
            </a:endParaRPr>
          </a:p>
        </p:txBody>
      </p:sp>
    </p:spTree>
    <p:extLst>
      <p:ext uri="{BB962C8B-B14F-4D97-AF65-F5344CB8AC3E}">
        <p14:creationId xmlns:p14="http://schemas.microsoft.com/office/powerpoint/2010/main" val="4100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8032968"/>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Outings</a:t>
            </a:r>
          </a:p>
          <a:p>
            <a:pPr algn="ctr"/>
            <a:endParaRPr lang="en-GB" b="1" dirty="0">
              <a:solidFill>
                <a:srgbClr val="92D050"/>
              </a:solidFill>
              <a:latin typeface="Arial" panose="020B0604020202020204" pitchFamily="34" charset="0"/>
            </a:endParaRPr>
          </a:p>
          <a:p>
            <a:pPr marL="285750" indent="-285750">
              <a:buFont typeface="Arial"/>
              <a:buChar char="•"/>
            </a:pPr>
            <a:r>
              <a:rPr lang="en-GB" sz="2800" dirty="0">
                <a:latin typeface="Arial" panose="020B0604020202020204" pitchFamily="34" charset="0"/>
              </a:rPr>
              <a:t>Children take part in outings throughout the year. In reception this will usually be a a local trip to start with, for example to Moon Lane book shop, the local park etc.</a:t>
            </a:r>
          </a:p>
          <a:p>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Children in Key Stage 1 and 2 also take part in trips throughout the year. These may be include trips to museums, sports centres and trips into London. </a:t>
            </a:r>
          </a:p>
          <a:p>
            <a:endParaRPr lang="en-GB" sz="2800" dirty="0">
              <a:latin typeface="Arial" panose="020B0604020202020204" pitchFamily="34" charset="0"/>
            </a:endParaRPr>
          </a:p>
          <a:p>
            <a:endParaRPr lang="en-GB" sz="2800"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96354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7602081"/>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Learning at home</a:t>
            </a:r>
          </a:p>
          <a:p>
            <a:pPr algn="ctr"/>
            <a:endParaRPr lang="en-GB" b="1" dirty="0">
              <a:solidFill>
                <a:srgbClr val="92D050"/>
              </a:solidFill>
              <a:latin typeface="Arial" panose="020B0604020202020204" pitchFamily="34" charset="0"/>
            </a:endParaRPr>
          </a:p>
          <a:p>
            <a:pPr marL="285750" indent="-285750">
              <a:buFont typeface="Arial"/>
              <a:buChar char="•"/>
            </a:pPr>
            <a:r>
              <a:rPr lang="en-GB" sz="2800" dirty="0">
                <a:latin typeface="Arial" panose="020B0604020202020204" pitchFamily="34" charset="0"/>
              </a:rPr>
              <a:t>Children can take home a book from our class libraries everyday.</a:t>
            </a:r>
          </a:p>
          <a:p>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During the first part of the Spring term children will take home a guided reading book twice a week to read to an adult.</a:t>
            </a:r>
          </a:p>
          <a:p>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We will also provide extra resources and materials for children that need further support at home.</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139150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260648"/>
            <a:ext cx="8208912" cy="8894743"/>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Breakfast and after school club</a:t>
            </a:r>
          </a:p>
          <a:p>
            <a:pPr algn="ctr"/>
            <a:endParaRPr lang="en-GB" b="1" dirty="0">
              <a:solidFill>
                <a:srgbClr val="92D050"/>
              </a:solidFill>
              <a:latin typeface="Arial" panose="020B0604020202020204" pitchFamily="34" charset="0"/>
            </a:endParaRPr>
          </a:p>
          <a:p>
            <a:pPr marL="285750" indent="-285750">
              <a:buFont typeface="Arial"/>
              <a:buChar char="•"/>
            </a:pPr>
            <a:r>
              <a:rPr lang="en-GB" sz="2800" dirty="0">
                <a:latin typeface="Arial" panose="020B0604020202020204" pitchFamily="34" charset="0"/>
              </a:rPr>
              <a:t>Breakfast and after school club is run by a company called ‘Superkids on the school site in the main hall.</a:t>
            </a:r>
          </a:p>
          <a:p>
            <a:pPr marL="285750" indent="-285750">
              <a:buFont typeface="Arial"/>
              <a:buChar char="•"/>
            </a:pPr>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Breakfast club is open from 7.45am</a:t>
            </a:r>
          </a:p>
          <a:p>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After school club is open from 3.30-6.00pm</a:t>
            </a:r>
          </a:p>
          <a:p>
            <a:endParaRPr lang="en-GB" sz="2800" dirty="0">
              <a:latin typeface="Arial" panose="020B0604020202020204" pitchFamily="34" charset="0"/>
            </a:endParaRPr>
          </a:p>
          <a:p>
            <a:pPr marL="285750" indent="-285750">
              <a:buFont typeface="Arial"/>
              <a:buChar char="•"/>
            </a:pPr>
            <a:r>
              <a:rPr lang="en-GB" sz="2800" dirty="0">
                <a:latin typeface="Arial" panose="020B0604020202020204" pitchFamily="34" charset="0"/>
              </a:rPr>
              <a:t>To book a place you need to email Superkids directly. </a:t>
            </a:r>
            <a:r>
              <a:rPr lang="en-GB" sz="2800" dirty="0">
                <a:solidFill>
                  <a:srgbClr val="0070C0"/>
                </a:solidFill>
                <a:latin typeface="Arial" panose="020B0604020202020204" pitchFamily="34" charset="0"/>
                <a:hlinkClick r:id="rId2">
                  <a:extLst>
                    <a:ext uri="{A12FA001-AC4F-418D-AE19-62706E023703}">
                      <ahyp:hlinkClr xmlns:ahyp="http://schemas.microsoft.com/office/drawing/2018/hyperlinkcolor" val="tx"/>
                    </a:ext>
                  </a:extLst>
                </a:hlinkClick>
              </a:rPr>
              <a:t>www.superkidsclub.co.uk</a:t>
            </a:r>
            <a:r>
              <a:rPr lang="en-GB" sz="2800" dirty="0">
                <a:solidFill>
                  <a:srgbClr val="0070C0"/>
                </a:solidFill>
                <a:latin typeface="Arial" panose="020B0604020202020204" pitchFamily="34" charset="0"/>
              </a:rPr>
              <a:t> </a:t>
            </a:r>
            <a:r>
              <a:rPr lang="en-GB" sz="2800" dirty="0">
                <a:latin typeface="Arial" panose="020B0604020202020204" pitchFamily="34" charset="0"/>
              </a:rPr>
              <a:t>07732305454</a:t>
            </a:r>
          </a:p>
          <a:p>
            <a:endParaRPr lang="en-GB" sz="2800" dirty="0">
              <a:latin typeface="Arial" panose="020B0604020202020204" pitchFamily="34" charset="0"/>
            </a:endParaRPr>
          </a:p>
          <a:p>
            <a:endParaRPr lang="en-GB" sz="2800" dirty="0">
              <a:latin typeface="Arial" panose="020B0604020202020204" pitchFamily="34" charset="0"/>
            </a:endParaRPr>
          </a:p>
          <a:p>
            <a:pPr marL="285750" indent="-285750">
              <a:buFont typeface="Arial"/>
              <a:buChar char="•"/>
            </a:pPr>
            <a:endParaRPr lang="en-GB" sz="2800"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346169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260648"/>
            <a:ext cx="8208912" cy="9140964"/>
          </a:xfrm>
          <a:prstGeom prst="rect">
            <a:avLst/>
          </a:prstGeom>
          <a:noFill/>
        </p:spPr>
        <p:txBody>
          <a:bodyPr wrap="square">
            <a:spAutoFit/>
          </a:bodyPr>
          <a:lstStyle/>
          <a:p>
            <a:pPr algn="ctr"/>
            <a:r>
              <a:rPr lang="en-GB" sz="3600" b="1" dirty="0">
                <a:solidFill>
                  <a:srgbClr val="92D050"/>
                </a:solidFill>
                <a:latin typeface="Arial" panose="020B0604020202020204" pitchFamily="34" charset="0"/>
              </a:rPr>
              <a:t>Applying to start primary school in September 2023</a:t>
            </a:r>
          </a:p>
          <a:p>
            <a:pPr algn="ctr"/>
            <a:endParaRPr lang="en-GB" b="1" dirty="0">
              <a:solidFill>
                <a:srgbClr val="92D050"/>
              </a:solidFill>
              <a:latin typeface="Arial" panose="020B0604020202020204" pitchFamily="34" charset="0"/>
            </a:endParaRPr>
          </a:p>
          <a:p>
            <a:pPr marL="285750" indent="-285750">
              <a:buFont typeface="Arial"/>
              <a:buChar char="•"/>
            </a:pPr>
            <a:r>
              <a:rPr lang="en-GB" sz="3200" dirty="0">
                <a:latin typeface="Arial" panose="020B0604020202020204" pitchFamily="34" charset="0"/>
              </a:rPr>
              <a:t>The deadline for applying for a primary school place is </a:t>
            </a:r>
            <a:r>
              <a:rPr lang="en-GB" sz="3200" b="1" dirty="0">
                <a:latin typeface="Arial" panose="020B0604020202020204" pitchFamily="34" charset="0"/>
              </a:rPr>
              <a:t>Sunday 15</a:t>
            </a:r>
            <a:r>
              <a:rPr lang="en-GB" sz="3200" b="1" baseline="30000" dirty="0">
                <a:latin typeface="Arial" panose="020B0604020202020204" pitchFamily="34" charset="0"/>
              </a:rPr>
              <a:t>th</a:t>
            </a:r>
            <a:r>
              <a:rPr lang="en-GB" sz="3200" b="1" dirty="0">
                <a:latin typeface="Arial" panose="020B0604020202020204" pitchFamily="34" charset="0"/>
              </a:rPr>
              <a:t> January 2023</a:t>
            </a:r>
          </a:p>
          <a:p>
            <a:pPr marL="285750" indent="-285750">
              <a:buFont typeface="Arial"/>
              <a:buChar char="•"/>
            </a:pPr>
            <a:endParaRPr lang="en-GB" sz="3200" dirty="0">
              <a:latin typeface="Arial" panose="020B0604020202020204" pitchFamily="34" charset="0"/>
            </a:endParaRPr>
          </a:p>
          <a:p>
            <a:pPr marL="285750" indent="-285750">
              <a:buFont typeface="Arial"/>
              <a:buChar char="•"/>
            </a:pPr>
            <a:r>
              <a:rPr lang="en-GB" sz="3200" dirty="0">
                <a:latin typeface="Arial" panose="020B0604020202020204" pitchFamily="34" charset="0"/>
              </a:rPr>
              <a:t>Even if your child is currently attending Rushey Green Nursery you </a:t>
            </a:r>
            <a:r>
              <a:rPr lang="en-GB" sz="3200" b="1" dirty="0">
                <a:latin typeface="Arial" panose="020B0604020202020204" pitchFamily="34" charset="0"/>
              </a:rPr>
              <a:t>must</a:t>
            </a:r>
            <a:r>
              <a:rPr lang="en-GB" sz="3200" dirty="0">
                <a:latin typeface="Arial" panose="020B0604020202020204" pitchFamily="34" charset="0"/>
              </a:rPr>
              <a:t> still apply for a reception place. </a:t>
            </a:r>
          </a:p>
          <a:p>
            <a:pPr marL="285750" indent="-285750">
              <a:buFont typeface="Arial"/>
              <a:buChar char="•"/>
            </a:pPr>
            <a:endParaRPr lang="en-GB" sz="2800" dirty="0">
              <a:latin typeface="Arial" panose="020B0604020202020204" pitchFamily="34" charset="0"/>
            </a:endParaRPr>
          </a:p>
          <a:p>
            <a:endParaRPr lang="en-GB" sz="2800" dirty="0">
              <a:latin typeface="Arial" panose="020B0604020202020204" pitchFamily="34" charset="0"/>
            </a:endParaRPr>
          </a:p>
          <a:p>
            <a:endParaRPr lang="en-GB" sz="2800" dirty="0">
              <a:latin typeface="Arial" panose="020B0604020202020204" pitchFamily="34" charset="0"/>
            </a:endParaRPr>
          </a:p>
          <a:p>
            <a:pPr marL="285750" indent="-285750">
              <a:buFont typeface="Arial"/>
              <a:buChar char="•"/>
            </a:pPr>
            <a:endParaRPr lang="en-GB" sz="2800"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118921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4154984"/>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And finally…. if you are looking for a nursery place this is our nursery at </a:t>
            </a:r>
            <a:r>
              <a:rPr lang="en-GB" sz="2800" b="1" dirty="0" err="1">
                <a:solidFill>
                  <a:srgbClr val="92D050"/>
                </a:solidFill>
                <a:latin typeface="Arial" panose="020B0604020202020204" pitchFamily="34" charset="0"/>
              </a:rPr>
              <a:t>Rushey</a:t>
            </a:r>
            <a:r>
              <a:rPr lang="en-GB" sz="2800" b="1" dirty="0">
                <a:solidFill>
                  <a:srgbClr val="92D050"/>
                </a:solidFill>
                <a:latin typeface="Arial" panose="020B0604020202020204" pitchFamily="34" charset="0"/>
              </a:rPr>
              <a:t> Green</a:t>
            </a:r>
          </a:p>
          <a:p>
            <a:pPr algn="ctr"/>
            <a:endParaRPr lang="en-GB" sz="2800" b="1" dirty="0">
              <a:solidFill>
                <a:srgbClr val="92D050"/>
              </a:solidFill>
              <a:latin typeface="Arial" panose="020B0604020202020204" pitchFamily="34" charset="0"/>
            </a:endParaRPr>
          </a:p>
          <a:p>
            <a:pPr algn="ctr"/>
            <a:endParaRPr lang="en-GB" b="1" dirty="0">
              <a:solidFill>
                <a:srgbClr val="92D050"/>
              </a:solidFill>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pic>
        <p:nvPicPr>
          <p:cNvPr id="4" name="Picture 3">
            <a:extLst>
              <a:ext uri="{FF2B5EF4-FFF2-40B4-BE49-F238E27FC236}">
                <a16:creationId xmlns:a16="http://schemas.microsoft.com/office/drawing/2014/main" id="{48D895E3-9F36-8BC5-1BAB-A20D66B6C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88740" y="1194262"/>
            <a:ext cx="2286000" cy="2520280"/>
          </a:xfrm>
          <a:prstGeom prst="rect">
            <a:avLst/>
          </a:prstGeom>
        </p:spPr>
      </p:pic>
      <p:pic>
        <p:nvPicPr>
          <p:cNvPr id="8" name="Picture 7">
            <a:extLst>
              <a:ext uri="{FF2B5EF4-FFF2-40B4-BE49-F238E27FC236}">
                <a16:creationId xmlns:a16="http://schemas.microsoft.com/office/drawing/2014/main" id="{8DFCDF0D-2B62-3639-9EC1-7EF088BEB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295625"/>
            <a:ext cx="3048000" cy="2133375"/>
          </a:xfrm>
          <a:prstGeom prst="rect">
            <a:avLst/>
          </a:prstGeom>
        </p:spPr>
      </p:pic>
      <p:pic>
        <p:nvPicPr>
          <p:cNvPr id="12" name="Picture 11">
            <a:extLst>
              <a:ext uri="{FF2B5EF4-FFF2-40B4-BE49-F238E27FC236}">
                <a16:creationId xmlns:a16="http://schemas.microsoft.com/office/drawing/2014/main" id="{9ECFCCBD-5686-ED23-69F0-69E666C03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88876" y="4043772"/>
            <a:ext cx="2885728" cy="2520280"/>
          </a:xfrm>
          <a:prstGeom prst="rect">
            <a:avLst/>
          </a:prstGeom>
        </p:spPr>
      </p:pic>
      <p:pic>
        <p:nvPicPr>
          <p:cNvPr id="14" name="Picture 13">
            <a:extLst>
              <a:ext uri="{FF2B5EF4-FFF2-40B4-BE49-F238E27FC236}">
                <a16:creationId xmlns:a16="http://schemas.microsoft.com/office/drawing/2014/main" id="{89CCF3E7-1C81-1765-1ECA-A8392EC624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191000" y="4142241"/>
            <a:ext cx="3048000" cy="2286000"/>
          </a:xfrm>
          <a:prstGeom prst="rect">
            <a:avLst/>
          </a:prstGeom>
        </p:spPr>
      </p:pic>
    </p:spTree>
    <p:extLst>
      <p:ext uri="{BB962C8B-B14F-4D97-AF65-F5344CB8AC3E}">
        <p14:creationId xmlns:p14="http://schemas.microsoft.com/office/powerpoint/2010/main" val="372527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45719"/>
          </a:xfrm>
        </p:spPr>
        <p:txBody>
          <a:bodyPr>
            <a:normAutofit fontScale="90000"/>
          </a:bodyPr>
          <a:lstStyle/>
          <a:p>
            <a:endParaRPr lang="en-GB"/>
          </a:p>
        </p:txBody>
      </p:sp>
      <p:sp>
        <p:nvSpPr>
          <p:cNvPr id="3" name="Content Placeholder 2"/>
          <p:cNvSpPr>
            <a:spLocks noGrp="1"/>
          </p:cNvSpPr>
          <p:nvPr>
            <p:ph idx="1"/>
          </p:nvPr>
        </p:nvSpPr>
        <p:spPr>
          <a:xfrm>
            <a:off x="323528" y="622441"/>
            <a:ext cx="8568952" cy="5758887"/>
          </a:xfrm>
        </p:spPr>
        <p:txBody>
          <a:bodyPr>
            <a:normAutofit/>
          </a:bodyPr>
          <a:lstStyle/>
          <a:p>
            <a:pPr marL="0" indent="0">
              <a:buNone/>
            </a:pPr>
            <a:r>
              <a:rPr lang="en-GB" sz="6000" b="1" dirty="0">
                <a:solidFill>
                  <a:srgbClr val="92D050"/>
                </a:solidFill>
                <a:latin typeface="Arial" panose="020B0604020202020204" pitchFamily="34" charset="0"/>
              </a:rPr>
              <a:t>       </a:t>
            </a:r>
            <a:r>
              <a:rPr lang="en-GB" sz="6000" b="1" dirty="0">
                <a:solidFill>
                  <a:srgbClr val="0070C0"/>
                </a:solidFill>
                <a:latin typeface="Arial" panose="020B0604020202020204" pitchFamily="34" charset="0"/>
              </a:rPr>
              <a:t>Follow us @ </a:t>
            </a:r>
            <a:r>
              <a:rPr lang="en-GB" sz="6000" b="1" dirty="0" err="1">
                <a:solidFill>
                  <a:srgbClr val="0070C0"/>
                </a:solidFill>
                <a:latin typeface="Arial" panose="020B0604020202020204" pitchFamily="34" charset="0"/>
              </a:rPr>
              <a:t>rusheygreen_primary</a:t>
            </a:r>
            <a:endParaRPr lang="en-GB" sz="6000" b="1" dirty="0">
              <a:solidFill>
                <a:srgbClr val="0070C0"/>
              </a:solidFill>
              <a:latin typeface="Arial" panose="020B0604020202020204" pitchFamily="34" charset="0"/>
            </a:endParaRPr>
          </a:p>
          <a:p>
            <a:pPr marL="0" indent="0">
              <a:buNone/>
            </a:pPr>
            <a:r>
              <a:rPr lang="en-GB" sz="6000" b="1" dirty="0">
                <a:solidFill>
                  <a:srgbClr val="92D050"/>
                </a:solidFill>
                <a:latin typeface="Arial" panose="020B0604020202020204" pitchFamily="34" charset="0"/>
              </a:rPr>
              <a:t>Thank you for listening</a:t>
            </a:r>
          </a:p>
          <a:p>
            <a:pPr marL="0" indent="0">
              <a:buNone/>
            </a:pPr>
            <a:r>
              <a:rPr lang="en-GB" sz="6000" b="1" dirty="0">
                <a:solidFill>
                  <a:srgbClr val="92D050"/>
                </a:solidFill>
                <a:latin typeface="Arial" panose="020B0604020202020204" pitchFamily="34" charset="0"/>
              </a:rPr>
              <a:t>are there any question?</a:t>
            </a:r>
          </a:p>
          <a:p>
            <a:pPr marL="0" indent="0" algn="ctr">
              <a:buNone/>
            </a:pPr>
            <a:endParaRPr lang="en-GB" sz="6000" dirty="0">
              <a:latin typeface="Arial" panose="020B0604020202020204" pitchFamily="34" charset="0"/>
            </a:endParaRPr>
          </a:p>
          <a:p>
            <a:pPr marL="0" indent="0" algn="ctr">
              <a:buNone/>
            </a:pPr>
            <a:endParaRPr lang="en-GB" sz="6000" dirty="0">
              <a:latin typeface="Arial" panose="020B0604020202020204" pitchFamily="34" charset="0"/>
            </a:endParaRPr>
          </a:p>
          <a:p>
            <a:pPr algn="ctr"/>
            <a:endParaRPr lang="en-GB" sz="4800" dirty="0">
              <a:latin typeface="Arial" panose="020B0604020202020204" pitchFamily="34" charset="0"/>
            </a:endParaRPr>
          </a:p>
        </p:txBody>
      </p:sp>
    </p:spTree>
    <p:extLst>
      <p:ext uri="{BB962C8B-B14F-4D97-AF65-F5344CB8AC3E}">
        <p14:creationId xmlns:p14="http://schemas.microsoft.com/office/powerpoint/2010/main" val="319183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9C47-DDD0-4888-BDCA-CF9D7C1C9286}"/>
              </a:ext>
            </a:extLst>
          </p:cNvPr>
          <p:cNvSpPr>
            <a:spLocks noGrp="1"/>
          </p:cNvSpPr>
          <p:nvPr>
            <p:ph type="title"/>
          </p:nvPr>
        </p:nvSpPr>
        <p:spPr>
          <a:xfrm>
            <a:off x="609599" y="609600"/>
            <a:ext cx="7562801" cy="1320800"/>
          </a:xfrm>
        </p:spPr>
        <p:txBody>
          <a:bodyPr>
            <a:normAutofit fontScale="90000"/>
          </a:bodyPr>
          <a:lstStyle/>
          <a:p>
            <a:r>
              <a:rPr lang="en-GB" dirty="0"/>
              <a:t>Our Classrooms….</a:t>
            </a:r>
            <a:br>
              <a:rPr lang="en-GB" dirty="0"/>
            </a:br>
            <a:r>
              <a:rPr lang="en-GB" sz="2400" dirty="0">
                <a:solidFill>
                  <a:srgbClr val="000000"/>
                </a:solidFill>
              </a:rPr>
              <a:t>We have three large classrooms each with a book corner.</a:t>
            </a:r>
            <a:endParaRPr lang="en-GB" dirty="0"/>
          </a:p>
        </p:txBody>
      </p:sp>
      <p:pic>
        <p:nvPicPr>
          <p:cNvPr id="10" name="Content Placeholder 9">
            <a:extLst>
              <a:ext uri="{FF2B5EF4-FFF2-40B4-BE49-F238E27FC236}">
                <a16:creationId xmlns:a16="http://schemas.microsoft.com/office/drawing/2014/main" id="{FCFED8E2-E5F3-4A08-833F-F7F497DA55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1772816"/>
            <a:ext cx="2880319" cy="2088232"/>
          </a:xfrm>
        </p:spPr>
      </p:pic>
      <p:pic>
        <p:nvPicPr>
          <p:cNvPr id="12" name="Picture 11">
            <a:extLst>
              <a:ext uri="{FF2B5EF4-FFF2-40B4-BE49-F238E27FC236}">
                <a16:creationId xmlns:a16="http://schemas.microsoft.com/office/drawing/2014/main" id="{636103B9-FB0B-4E46-9BA6-03076D740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63374" y="1376773"/>
            <a:ext cx="2088232" cy="2880318"/>
          </a:xfrm>
          <a:prstGeom prst="rect">
            <a:avLst/>
          </a:prstGeom>
        </p:spPr>
      </p:pic>
      <p:pic>
        <p:nvPicPr>
          <p:cNvPr id="14" name="Picture 13">
            <a:extLst>
              <a:ext uri="{FF2B5EF4-FFF2-40B4-BE49-F238E27FC236}">
                <a16:creationId xmlns:a16="http://schemas.microsoft.com/office/drawing/2014/main" id="{A7D99C26-1AF1-4DD5-937D-783B6FD83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95495" y="3928961"/>
            <a:ext cx="2600482" cy="2880319"/>
          </a:xfrm>
          <a:prstGeom prst="rect">
            <a:avLst/>
          </a:prstGeom>
        </p:spPr>
      </p:pic>
      <p:pic>
        <p:nvPicPr>
          <p:cNvPr id="16" name="Picture 15">
            <a:extLst>
              <a:ext uri="{FF2B5EF4-FFF2-40B4-BE49-F238E27FC236}">
                <a16:creationId xmlns:a16="http://schemas.microsoft.com/office/drawing/2014/main" id="{D9B5AA36-93F4-4FF6-9980-E7403F5DE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407245" y="3937153"/>
            <a:ext cx="2600483" cy="2880321"/>
          </a:xfrm>
          <a:prstGeom prst="rect">
            <a:avLst/>
          </a:prstGeom>
        </p:spPr>
      </p:pic>
    </p:spTree>
    <p:extLst>
      <p:ext uri="{BB962C8B-B14F-4D97-AF65-F5344CB8AC3E}">
        <p14:creationId xmlns:p14="http://schemas.microsoft.com/office/powerpoint/2010/main" val="360834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D302-AE18-4765-B5E7-16B5672EFF5F}"/>
              </a:ext>
            </a:extLst>
          </p:cNvPr>
          <p:cNvSpPr>
            <a:spLocks noGrp="1"/>
          </p:cNvSpPr>
          <p:nvPr>
            <p:ph type="title"/>
          </p:nvPr>
        </p:nvSpPr>
        <p:spPr>
          <a:xfrm>
            <a:off x="609599" y="609600"/>
            <a:ext cx="8210873" cy="1320800"/>
          </a:xfrm>
        </p:spPr>
        <p:txBody>
          <a:bodyPr>
            <a:normAutofit fontScale="90000"/>
          </a:bodyPr>
          <a:lstStyle/>
          <a:p>
            <a:pPr algn="ctr"/>
            <a:r>
              <a:rPr lang="en-GB" dirty="0"/>
              <a:t>Our role play areas</a:t>
            </a:r>
            <a:br>
              <a:rPr lang="en-GB" dirty="0"/>
            </a:br>
            <a:r>
              <a:rPr lang="en-GB" sz="2400" dirty="0">
                <a:solidFill>
                  <a:schemeClr val="tx1"/>
                </a:solidFill>
              </a:rPr>
              <a:t>Where children can develop their personal, social and emotional skills, as well as their communication and language.</a:t>
            </a:r>
          </a:p>
        </p:txBody>
      </p:sp>
      <p:pic>
        <p:nvPicPr>
          <p:cNvPr id="5" name="Content Placeholder 4">
            <a:extLst>
              <a:ext uri="{FF2B5EF4-FFF2-40B4-BE49-F238E27FC236}">
                <a16:creationId xmlns:a16="http://schemas.microsoft.com/office/drawing/2014/main" id="{F6B461B6-589E-47F7-9486-E47ABCEC32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09484" y="1625388"/>
            <a:ext cx="2190952" cy="3061872"/>
          </a:xfrm>
        </p:spPr>
      </p:pic>
      <p:pic>
        <p:nvPicPr>
          <p:cNvPr id="7" name="Picture 6">
            <a:extLst>
              <a:ext uri="{FF2B5EF4-FFF2-40B4-BE49-F238E27FC236}">
                <a16:creationId xmlns:a16="http://schemas.microsoft.com/office/drawing/2014/main" id="{5DEE3E2F-8F2E-4951-85E5-654320AD8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060848"/>
            <a:ext cx="3312368" cy="2190950"/>
          </a:xfrm>
          <a:prstGeom prst="rect">
            <a:avLst/>
          </a:prstGeom>
        </p:spPr>
      </p:pic>
      <p:pic>
        <p:nvPicPr>
          <p:cNvPr id="9" name="Picture 8">
            <a:extLst>
              <a:ext uri="{FF2B5EF4-FFF2-40B4-BE49-F238E27FC236}">
                <a16:creationId xmlns:a16="http://schemas.microsoft.com/office/drawing/2014/main" id="{C1687DE7-EAFA-450E-84A7-CBF149D63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366513"/>
            <a:ext cx="3096344" cy="2302847"/>
          </a:xfrm>
          <a:prstGeom prst="rect">
            <a:avLst/>
          </a:prstGeom>
        </p:spPr>
      </p:pic>
      <p:pic>
        <p:nvPicPr>
          <p:cNvPr id="11" name="Picture 10">
            <a:extLst>
              <a:ext uri="{FF2B5EF4-FFF2-40B4-BE49-F238E27FC236}">
                <a16:creationId xmlns:a16="http://schemas.microsoft.com/office/drawing/2014/main" id="{2E44DA64-BA6B-485F-8B3E-A9BC7B56B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62359" y="3956074"/>
            <a:ext cx="2491487" cy="3312367"/>
          </a:xfrm>
          <a:prstGeom prst="rect">
            <a:avLst/>
          </a:prstGeom>
        </p:spPr>
      </p:pic>
    </p:spTree>
    <p:extLst>
      <p:ext uri="{BB962C8B-B14F-4D97-AF65-F5344CB8AC3E}">
        <p14:creationId xmlns:p14="http://schemas.microsoft.com/office/powerpoint/2010/main" val="404233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AC4E-A242-42C4-9AA9-AC8F4FD86EC3}"/>
              </a:ext>
            </a:extLst>
          </p:cNvPr>
          <p:cNvSpPr>
            <a:spLocks noGrp="1"/>
          </p:cNvSpPr>
          <p:nvPr>
            <p:ph type="title"/>
          </p:nvPr>
        </p:nvSpPr>
        <p:spPr>
          <a:xfrm>
            <a:off x="609599" y="609600"/>
            <a:ext cx="7058745" cy="1379240"/>
          </a:xfrm>
        </p:spPr>
        <p:txBody>
          <a:bodyPr>
            <a:normAutofit/>
          </a:bodyPr>
          <a:lstStyle/>
          <a:p>
            <a:pPr algn="ctr"/>
            <a:r>
              <a:rPr lang="en-GB" dirty="0"/>
              <a:t>Our learning environments</a:t>
            </a:r>
            <a:br>
              <a:rPr lang="en-GB" dirty="0"/>
            </a:br>
            <a:r>
              <a:rPr lang="en-GB" sz="2000" dirty="0">
                <a:solidFill>
                  <a:schemeClr val="tx1"/>
                </a:solidFill>
              </a:rPr>
              <a:t>We ensure all seven areas of learning are covered in our learning environments. </a:t>
            </a:r>
          </a:p>
        </p:txBody>
      </p:sp>
      <p:pic>
        <p:nvPicPr>
          <p:cNvPr id="9" name="Content Placeholder 8">
            <a:extLst>
              <a:ext uri="{FF2B5EF4-FFF2-40B4-BE49-F238E27FC236}">
                <a16:creationId xmlns:a16="http://schemas.microsoft.com/office/drawing/2014/main" id="{7FF5F952-A44D-4306-BA0C-D2AEAE1C51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76951" y="2079432"/>
            <a:ext cx="1872211" cy="1979058"/>
          </a:xfrm>
        </p:spPr>
      </p:pic>
      <p:pic>
        <p:nvPicPr>
          <p:cNvPr id="13" name="Picture 12">
            <a:extLst>
              <a:ext uri="{FF2B5EF4-FFF2-40B4-BE49-F238E27FC236}">
                <a16:creationId xmlns:a16="http://schemas.microsoft.com/office/drawing/2014/main" id="{12590893-08E5-4B42-BC7E-613A3D93F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35377" y="2053257"/>
            <a:ext cx="1857022" cy="2016224"/>
          </a:xfrm>
          <a:prstGeom prst="rect">
            <a:avLst/>
          </a:prstGeom>
        </p:spPr>
      </p:pic>
      <p:pic>
        <p:nvPicPr>
          <p:cNvPr id="25" name="Picture 24">
            <a:extLst>
              <a:ext uri="{FF2B5EF4-FFF2-40B4-BE49-F238E27FC236}">
                <a16:creationId xmlns:a16="http://schemas.microsoft.com/office/drawing/2014/main" id="{DC8F4254-B37D-4CFD-BBD4-8F1365AA4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30061" y="4167082"/>
            <a:ext cx="1980218" cy="2520282"/>
          </a:xfrm>
          <a:prstGeom prst="rect">
            <a:avLst/>
          </a:prstGeom>
        </p:spPr>
      </p:pic>
      <p:pic>
        <p:nvPicPr>
          <p:cNvPr id="6" name="Picture 5">
            <a:extLst>
              <a:ext uri="{FF2B5EF4-FFF2-40B4-BE49-F238E27FC236}">
                <a16:creationId xmlns:a16="http://schemas.microsoft.com/office/drawing/2014/main" id="{4D4A016A-27C6-AA4A-8175-6A18F53A2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59376" y="4401257"/>
            <a:ext cx="1980218" cy="2051919"/>
          </a:xfrm>
          <a:prstGeom prst="rect">
            <a:avLst/>
          </a:prstGeom>
        </p:spPr>
      </p:pic>
      <p:pic>
        <p:nvPicPr>
          <p:cNvPr id="8" name="Picture 7">
            <a:extLst>
              <a:ext uri="{FF2B5EF4-FFF2-40B4-BE49-F238E27FC236}">
                <a16:creationId xmlns:a16="http://schemas.microsoft.com/office/drawing/2014/main" id="{68A966C7-0000-C0E8-6245-05B40B6603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2132855"/>
            <a:ext cx="2448272" cy="1872212"/>
          </a:xfrm>
          <a:prstGeom prst="rect">
            <a:avLst/>
          </a:prstGeom>
        </p:spPr>
      </p:pic>
      <p:pic>
        <p:nvPicPr>
          <p:cNvPr id="11" name="Picture 10">
            <a:extLst>
              <a:ext uri="{FF2B5EF4-FFF2-40B4-BE49-F238E27FC236}">
                <a16:creationId xmlns:a16="http://schemas.microsoft.com/office/drawing/2014/main" id="{C88C5CB9-BA88-D359-9EE8-3671DEE9FE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4437107"/>
            <a:ext cx="2160240" cy="1980219"/>
          </a:xfrm>
          <a:prstGeom prst="rect">
            <a:avLst/>
          </a:prstGeom>
        </p:spPr>
      </p:pic>
    </p:spTree>
    <p:extLst>
      <p:ext uri="{BB962C8B-B14F-4D97-AF65-F5344CB8AC3E}">
        <p14:creationId xmlns:p14="http://schemas.microsoft.com/office/powerpoint/2010/main" val="37676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0A1D-9671-456F-AE8E-C2CB93C44D68}"/>
              </a:ext>
            </a:extLst>
          </p:cNvPr>
          <p:cNvSpPr>
            <a:spLocks noGrp="1"/>
          </p:cNvSpPr>
          <p:nvPr>
            <p:ph type="title"/>
          </p:nvPr>
        </p:nvSpPr>
        <p:spPr>
          <a:xfrm>
            <a:off x="609599" y="609600"/>
            <a:ext cx="7274769" cy="1320800"/>
          </a:xfrm>
        </p:spPr>
        <p:txBody>
          <a:bodyPr>
            <a:normAutofit fontScale="90000"/>
          </a:bodyPr>
          <a:lstStyle/>
          <a:p>
            <a:pPr algn="ctr"/>
            <a:r>
              <a:rPr lang="en-GB" dirty="0"/>
              <a:t>Our outdoor provision</a:t>
            </a:r>
            <a:br>
              <a:rPr lang="en-GB" dirty="0"/>
            </a:br>
            <a:r>
              <a:rPr lang="en-GB" sz="2400" dirty="0">
                <a:solidFill>
                  <a:schemeClr val="tx1"/>
                </a:solidFill>
              </a:rPr>
              <a:t>Children are able to develop their gross motor skills outside as well as take part in lots of ‘messy’ play.</a:t>
            </a:r>
            <a:endParaRPr lang="en-GB" dirty="0"/>
          </a:p>
        </p:txBody>
      </p:sp>
      <p:pic>
        <p:nvPicPr>
          <p:cNvPr id="9" name="Picture 8">
            <a:extLst>
              <a:ext uri="{FF2B5EF4-FFF2-40B4-BE49-F238E27FC236}">
                <a16:creationId xmlns:a16="http://schemas.microsoft.com/office/drawing/2014/main" id="{ED60348D-1560-4510-A614-29486C31F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8612" y="4004084"/>
            <a:ext cx="2376264" cy="2954288"/>
          </a:xfrm>
          <a:prstGeom prst="rect">
            <a:avLst/>
          </a:prstGeom>
        </p:spPr>
      </p:pic>
      <p:pic>
        <p:nvPicPr>
          <p:cNvPr id="8" name="Content Placeholder 7">
            <a:extLst>
              <a:ext uri="{FF2B5EF4-FFF2-40B4-BE49-F238E27FC236}">
                <a16:creationId xmlns:a16="http://schemas.microsoft.com/office/drawing/2014/main" id="{4089F87B-7B86-B4B9-D940-9E1AA76A3C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996386" y="1509569"/>
            <a:ext cx="2146670" cy="2988335"/>
          </a:xfrm>
        </p:spPr>
      </p:pic>
      <p:pic>
        <p:nvPicPr>
          <p:cNvPr id="12" name="Picture 11">
            <a:extLst>
              <a:ext uri="{FF2B5EF4-FFF2-40B4-BE49-F238E27FC236}">
                <a16:creationId xmlns:a16="http://schemas.microsoft.com/office/drawing/2014/main" id="{7FBDB898-D08D-A2D1-722A-D9BC0776F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99378" y="1304150"/>
            <a:ext cx="2197472" cy="3348374"/>
          </a:xfrm>
          <a:prstGeom prst="rect">
            <a:avLst/>
          </a:prstGeom>
        </p:spPr>
      </p:pic>
      <p:pic>
        <p:nvPicPr>
          <p:cNvPr id="14" name="Picture 13">
            <a:extLst>
              <a:ext uri="{FF2B5EF4-FFF2-40B4-BE49-F238E27FC236}">
                <a16:creationId xmlns:a16="http://schemas.microsoft.com/office/drawing/2014/main" id="{A1BA4FD3-D1F8-2A82-164E-C3B3CC0AB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17993" y="3807041"/>
            <a:ext cx="2376264" cy="3348374"/>
          </a:xfrm>
          <a:prstGeom prst="rect">
            <a:avLst/>
          </a:prstGeom>
        </p:spPr>
      </p:pic>
    </p:spTree>
    <p:extLst>
      <p:ext uri="{BB962C8B-B14F-4D97-AF65-F5344CB8AC3E}">
        <p14:creationId xmlns:p14="http://schemas.microsoft.com/office/powerpoint/2010/main" val="2793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2194-D8B2-41D4-8500-C333A3CDFAAD}"/>
              </a:ext>
            </a:extLst>
          </p:cNvPr>
          <p:cNvSpPr>
            <a:spLocks noGrp="1"/>
          </p:cNvSpPr>
          <p:nvPr>
            <p:ph type="title"/>
          </p:nvPr>
        </p:nvSpPr>
        <p:spPr/>
        <p:txBody>
          <a:bodyPr/>
          <a:lstStyle/>
          <a:p>
            <a:r>
              <a:rPr lang="en-GB" dirty="0"/>
              <a:t>The school day……</a:t>
            </a:r>
          </a:p>
        </p:txBody>
      </p:sp>
      <p:sp>
        <p:nvSpPr>
          <p:cNvPr id="3" name="Content Placeholder 2">
            <a:extLst>
              <a:ext uri="{FF2B5EF4-FFF2-40B4-BE49-F238E27FC236}">
                <a16:creationId xmlns:a16="http://schemas.microsoft.com/office/drawing/2014/main" id="{3B8D907B-67BE-4F95-B09F-C65DC8162819}"/>
              </a:ext>
            </a:extLst>
          </p:cNvPr>
          <p:cNvSpPr>
            <a:spLocks noGrp="1"/>
          </p:cNvSpPr>
          <p:nvPr>
            <p:ph idx="1"/>
          </p:nvPr>
        </p:nvSpPr>
        <p:spPr>
          <a:xfrm>
            <a:off x="899592" y="1593414"/>
            <a:ext cx="7844228" cy="4028067"/>
          </a:xfrm>
        </p:spPr>
        <p:txBody>
          <a:bodyPr>
            <a:normAutofit fontScale="92500" lnSpcReduction="20000"/>
          </a:bodyPr>
          <a:lstStyle/>
          <a:p>
            <a:r>
              <a:rPr lang="en-GB" dirty="0"/>
              <a:t>A phonics lesson will take place each morning (</a:t>
            </a:r>
            <a:r>
              <a:rPr lang="en-GB" dirty="0">
                <a:solidFill>
                  <a:srgbClr val="0070C0"/>
                </a:solidFill>
                <a:hlinkClick r:id="rId2">
                  <a:extLst>
                    <a:ext uri="{A12FA001-AC4F-418D-AE19-62706E023703}">
                      <ahyp:hlinkClr xmlns:ahyp="http://schemas.microsoft.com/office/drawing/2018/hyperlinkcolor" val="tx"/>
                    </a:ext>
                  </a:extLst>
                </a:hlinkClick>
              </a:rPr>
              <a:t>www.littlewandlelettersandsounds.org.uk</a:t>
            </a:r>
            <a:r>
              <a:rPr lang="en-GB" dirty="0">
                <a:solidFill>
                  <a:srgbClr val="0070C0"/>
                </a:solidFill>
              </a:rPr>
              <a:t> </a:t>
            </a:r>
          </a:p>
          <a:p>
            <a:r>
              <a:rPr lang="en-GB" dirty="0"/>
              <a:t>Children will have access to the indoor and outdoor environments throughout the day.</a:t>
            </a:r>
          </a:p>
          <a:p>
            <a:r>
              <a:rPr lang="en-GB" dirty="0"/>
              <a:t>An adult led activity will take place each day</a:t>
            </a:r>
          </a:p>
          <a:p>
            <a:r>
              <a:rPr lang="en-GB" dirty="0"/>
              <a:t>Daily supported reading sessions will happen in the Spring term</a:t>
            </a:r>
          </a:p>
          <a:p>
            <a:r>
              <a:rPr lang="en-GB" dirty="0"/>
              <a:t>Lunch time is between 11.20-12.20</a:t>
            </a:r>
          </a:p>
          <a:p>
            <a:r>
              <a:rPr lang="en-GB" dirty="0"/>
              <a:t>A maths lesson will take each day</a:t>
            </a:r>
          </a:p>
          <a:p>
            <a:r>
              <a:rPr lang="en-GB" dirty="0"/>
              <a:t>A one hour forest school sessions will take place each week</a:t>
            </a:r>
          </a:p>
          <a:p>
            <a:r>
              <a:rPr lang="en-GB" dirty="0"/>
              <a:t>A one hour PE lesson will take place each week</a:t>
            </a:r>
          </a:p>
          <a:p>
            <a:pPr marL="0" indent="0">
              <a:buNone/>
            </a:pPr>
            <a:r>
              <a:rPr lang="en-GB" dirty="0"/>
              <a:t> </a:t>
            </a:r>
          </a:p>
          <a:p>
            <a:r>
              <a:rPr lang="en-GB" dirty="0"/>
              <a:t>                                                    </a:t>
            </a:r>
          </a:p>
        </p:txBody>
      </p:sp>
      <p:pic>
        <p:nvPicPr>
          <p:cNvPr id="2052" name="Picture 4" descr="See the source image">
            <a:extLst>
              <a:ext uri="{FF2B5EF4-FFF2-40B4-BE49-F238E27FC236}">
                <a16:creationId xmlns:a16="http://schemas.microsoft.com/office/drawing/2014/main" id="{161C067E-739E-4EC4-B9CE-71EEFD88EE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02" y="4725144"/>
            <a:ext cx="3744416" cy="1584866"/>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Image result for numbers clipart">
            <a:extLst>
              <a:ext uri="{FF2B5EF4-FFF2-40B4-BE49-F238E27FC236}">
                <a16:creationId xmlns:a16="http://schemas.microsoft.com/office/drawing/2014/main" id="{228BD572-4D5A-487E-A8A9-4C91804F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25144"/>
            <a:ext cx="3312368" cy="13947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271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BB3-D646-40BC-AF54-EE72759FA686}"/>
              </a:ext>
            </a:extLst>
          </p:cNvPr>
          <p:cNvSpPr>
            <a:spLocks noGrp="1"/>
          </p:cNvSpPr>
          <p:nvPr>
            <p:ph type="title"/>
          </p:nvPr>
        </p:nvSpPr>
        <p:spPr/>
        <p:txBody>
          <a:bodyPr/>
          <a:lstStyle/>
          <a:p>
            <a:r>
              <a:rPr lang="en-GB" dirty="0"/>
              <a:t>Daily supported reading</a:t>
            </a:r>
          </a:p>
        </p:txBody>
      </p:sp>
      <p:sp>
        <p:nvSpPr>
          <p:cNvPr id="3" name="Content Placeholder 2">
            <a:extLst>
              <a:ext uri="{FF2B5EF4-FFF2-40B4-BE49-F238E27FC236}">
                <a16:creationId xmlns:a16="http://schemas.microsoft.com/office/drawing/2014/main" id="{3B1E60B1-1317-4B85-8D32-417724BE0212}"/>
              </a:ext>
            </a:extLst>
          </p:cNvPr>
          <p:cNvSpPr>
            <a:spLocks noGrp="1"/>
          </p:cNvSpPr>
          <p:nvPr>
            <p:ph idx="1"/>
          </p:nvPr>
        </p:nvSpPr>
        <p:spPr>
          <a:xfrm>
            <a:off x="609599" y="1700808"/>
            <a:ext cx="6347714" cy="4340555"/>
          </a:xfrm>
        </p:spPr>
        <p:txBody>
          <a:bodyPr>
            <a:normAutofit/>
          </a:bodyPr>
          <a:lstStyle/>
          <a:p>
            <a:r>
              <a:rPr lang="en-GB" sz="2000" dirty="0"/>
              <a:t>Children take part in a daily supported reading session usually at the beginning of the Spring term</a:t>
            </a:r>
          </a:p>
          <a:p>
            <a:r>
              <a:rPr lang="en-GB" sz="2000" dirty="0"/>
              <a:t>Each session lasts for approximately 20-30 minutes</a:t>
            </a:r>
          </a:p>
          <a:p>
            <a:r>
              <a:rPr lang="en-GB" sz="2000" dirty="0"/>
              <a:t>Children enjoy daily independent reading in small groups matched to their independent reading level. Each session is led by a trained adult.</a:t>
            </a:r>
          </a:p>
          <a:p>
            <a:r>
              <a:rPr lang="en-GB" sz="2000" dirty="0"/>
              <a:t>Staff use differentiated lesson guides to move children on and make sound judgements about when to do so.</a:t>
            </a:r>
          </a:p>
          <a:p>
            <a:r>
              <a:rPr lang="en-GB" sz="2000" dirty="0"/>
              <a:t>Children will also take home a reading book matched to their current reading level twice a week to read at home with their parent/carer.</a:t>
            </a:r>
          </a:p>
          <a:p>
            <a:endParaRPr lang="en-GB" dirty="0"/>
          </a:p>
        </p:txBody>
      </p:sp>
    </p:spTree>
    <p:extLst>
      <p:ext uri="{BB962C8B-B14F-4D97-AF65-F5344CB8AC3E}">
        <p14:creationId xmlns:p14="http://schemas.microsoft.com/office/powerpoint/2010/main" val="264060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A028-691C-4CA2-90DE-0D679BE3D7B9}"/>
              </a:ext>
            </a:extLst>
          </p:cNvPr>
          <p:cNvSpPr>
            <a:spLocks noGrp="1"/>
          </p:cNvSpPr>
          <p:nvPr>
            <p:ph type="title"/>
          </p:nvPr>
        </p:nvSpPr>
        <p:spPr>
          <a:xfrm>
            <a:off x="609599" y="609600"/>
            <a:ext cx="6347713" cy="731168"/>
          </a:xfrm>
        </p:spPr>
        <p:txBody>
          <a:bodyPr>
            <a:normAutofit fontScale="90000"/>
          </a:bodyPr>
          <a:lstStyle/>
          <a:p>
            <a:r>
              <a:rPr lang="en-GB" dirty="0"/>
              <a:t>Lunch time……</a:t>
            </a:r>
            <a:br>
              <a:rPr lang="en-GB" dirty="0"/>
            </a:br>
            <a:endParaRPr lang="en-GB" dirty="0"/>
          </a:p>
        </p:txBody>
      </p:sp>
      <p:sp>
        <p:nvSpPr>
          <p:cNvPr id="3" name="Content Placeholder 2">
            <a:extLst>
              <a:ext uri="{FF2B5EF4-FFF2-40B4-BE49-F238E27FC236}">
                <a16:creationId xmlns:a16="http://schemas.microsoft.com/office/drawing/2014/main" id="{AB68662D-5E67-460A-B0E1-89F29A25773E}"/>
              </a:ext>
            </a:extLst>
          </p:cNvPr>
          <p:cNvSpPr>
            <a:spLocks noGrp="1"/>
          </p:cNvSpPr>
          <p:nvPr>
            <p:ph idx="1"/>
          </p:nvPr>
        </p:nvSpPr>
        <p:spPr>
          <a:xfrm>
            <a:off x="609598" y="1340768"/>
            <a:ext cx="7418785" cy="4700595"/>
          </a:xfrm>
        </p:spPr>
        <p:txBody>
          <a:bodyPr>
            <a:normAutofit lnSpcReduction="10000"/>
          </a:bodyPr>
          <a:lstStyle/>
          <a:p>
            <a:r>
              <a:rPr lang="en-GB" dirty="0"/>
              <a:t>Our school lunches are provided by a company called Chef’s in Schools. The meals are fresh, nutritious and creative. Two hot meal choices are provided daily (one always vegetarian) and accompanied by two vegetable choices, a wide range of salads, freshly baked bread, cut fruit and organic yogurts. Freshly cooked puddings are made on alternate days. </a:t>
            </a:r>
          </a:p>
          <a:p>
            <a:r>
              <a:rPr lang="en-GB" dirty="0"/>
              <a:t>Children eat their lunch in the school hall</a:t>
            </a:r>
          </a:p>
          <a:p>
            <a:r>
              <a:rPr lang="en-GB" dirty="0"/>
              <a:t>All children are entitled to a free school meal</a:t>
            </a:r>
          </a:p>
          <a:p>
            <a:r>
              <a:rPr lang="en-GB" dirty="0"/>
              <a:t>We can cater for all children who have allergies</a:t>
            </a:r>
          </a:p>
          <a:p>
            <a:endParaRPr lang="en-GB" dirty="0"/>
          </a:p>
          <a:p>
            <a:endParaRPr lang="en-GB" dirty="0"/>
          </a:p>
          <a:p>
            <a:endParaRPr lang="en-GB" dirty="0"/>
          </a:p>
          <a:p>
            <a:pPr marL="0" indent="0">
              <a:buNone/>
            </a:pPr>
            <a:r>
              <a:rPr lang="en-GB" dirty="0"/>
              <a:t>  </a:t>
            </a:r>
          </a:p>
          <a:p>
            <a:pPr marL="0" indent="0">
              <a:buNone/>
            </a:pPr>
            <a:r>
              <a:rPr lang="en-GB" dirty="0"/>
              <a:t>                                               </a:t>
            </a:r>
          </a:p>
          <a:p>
            <a:pPr marL="0" indent="0">
              <a:buNone/>
            </a:pPr>
            <a:endParaRPr lang="en-GB" dirty="0"/>
          </a:p>
        </p:txBody>
      </p:sp>
      <p:pic>
        <p:nvPicPr>
          <p:cNvPr id="8" name="Picture 7">
            <a:extLst>
              <a:ext uri="{FF2B5EF4-FFF2-40B4-BE49-F238E27FC236}">
                <a16:creationId xmlns:a16="http://schemas.microsoft.com/office/drawing/2014/main" id="{B4D81F86-1B18-4AE8-B337-D9D397EB2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82081" y="4370648"/>
            <a:ext cx="1811288" cy="1944216"/>
          </a:xfrm>
          <a:prstGeom prst="rect">
            <a:avLst/>
          </a:prstGeom>
        </p:spPr>
      </p:pic>
      <p:pic>
        <p:nvPicPr>
          <p:cNvPr id="9" name="Picture 8">
            <a:extLst>
              <a:ext uri="{FF2B5EF4-FFF2-40B4-BE49-F238E27FC236}">
                <a16:creationId xmlns:a16="http://schemas.microsoft.com/office/drawing/2014/main" id="{843E6BAB-9154-4793-9044-77C1AA709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437112"/>
            <a:ext cx="2232248" cy="1872208"/>
          </a:xfrm>
          <a:prstGeom prst="rect">
            <a:avLst/>
          </a:prstGeom>
        </p:spPr>
      </p:pic>
    </p:spTree>
    <p:extLst>
      <p:ext uri="{BB962C8B-B14F-4D97-AF65-F5344CB8AC3E}">
        <p14:creationId xmlns:p14="http://schemas.microsoft.com/office/powerpoint/2010/main" val="76350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B90399-8670-4DE8-98BF-B2D777A17AC3}"/>
              </a:ext>
            </a:extLst>
          </p:cNvPr>
          <p:cNvSpPr txBox="1"/>
          <p:nvPr/>
        </p:nvSpPr>
        <p:spPr>
          <a:xfrm>
            <a:off x="539552" y="188641"/>
            <a:ext cx="8208912" cy="5232202"/>
          </a:xfrm>
          <a:prstGeom prst="rect">
            <a:avLst/>
          </a:prstGeom>
          <a:noFill/>
        </p:spPr>
        <p:txBody>
          <a:bodyPr wrap="square">
            <a:spAutoFit/>
          </a:bodyPr>
          <a:lstStyle/>
          <a:p>
            <a:pPr algn="ctr"/>
            <a:r>
              <a:rPr lang="en-GB" sz="2800" b="1" dirty="0">
                <a:solidFill>
                  <a:srgbClr val="92D050"/>
                </a:solidFill>
                <a:latin typeface="Arial" panose="020B0604020202020204" pitchFamily="34" charset="0"/>
              </a:rPr>
              <a:t>Forest School Sessions – one hour each week</a:t>
            </a:r>
          </a:p>
          <a:p>
            <a:pPr algn="ctr"/>
            <a:endParaRPr lang="en-GB" b="1" dirty="0">
              <a:solidFill>
                <a:srgbClr val="92D050"/>
              </a:solidFill>
              <a:latin typeface="Arial" panose="020B0604020202020204" pitchFamily="34" charset="0"/>
            </a:endParaRPr>
          </a:p>
          <a:p>
            <a:r>
              <a:rPr lang="en-GB" dirty="0">
                <a:latin typeface="Arial" panose="020B0604020202020204" pitchFamily="34" charset="0"/>
              </a:rPr>
              <a:t>Once the children are settled they will start taking part in some Forest School sessions on the school site. Forest school sessions are to help boost self-esteem and self-awareness, with an element of risk taking. Activities could include arts and crafts using tools, mud painting and den building, but the main incentive is to encourage children to explore the outside environment. All activities are supervised and teach the children how to manage their own learning and independence. </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a:p>
            <a:endParaRPr lang="en-GB" dirty="0">
              <a:latin typeface="Arial" panose="020B0604020202020204" pitchFamily="34" charset="0"/>
            </a:endParaRPr>
          </a:p>
          <a:p>
            <a:r>
              <a:rPr lang="en-GB" dirty="0">
                <a:latin typeface="Arial" panose="020B0604020202020204" pitchFamily="34" charset="0"/>
              </a:rPr>
              <a:t>      </a:t>
            </a:r>
          </a:p>
          <a:p>
            <a:r>
              <a:rPr lang="en-GB" dirty="0">
                <a:latin typeface="Arial" panose="020B0604020202020204" pitchFamily="34" charset="0"/>
              </a:rPr>
              <a:t>                                                                                                       </a:t>
            </a:r>
          </a:p>
          <a:p>
            <a:endParaRPr lang="en-GB" dirty="0">
              <a:latin typeface="Arial" panose="020B0604020202020204" pitchFamily="34" charset="0"/>
            </a:endParaRPr>
          </a:p>
          <a:p>
            <a:endParaRPr lang="en-GB" dirty="0">
              <a:latin typeface="Arial" panose="020B0604020202020204" pitchFamily="34" charset="0"/>
            </a:endParaRPr>
          </a:p>
        </p:txBody>
      </p:sp>
      <p:pic>
        <p:nvPicPr>
          <p:cNvPr id="4" name="Picture 3">
            <a:extLst>
              <a:ext uri="{FF2B5EF4-FFF2-40B4-BE49-F238E27FC236}">
                <a16:creationId xmlns:a16="http://schemas.microsoft.com/office/drawing/2014/main" id="{C1F16083-8CF1-4D62-9A20-041DF9B02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619" y="3521947"/>
            <a:ext cx="2880320" cy="2161994"/>
          </a:xfrm>
          <a:prstGeom prst="rect">
            <a:avLst/>
          </a:prstGeom>
        </p:spPr>
      </p:pic>
      <p:pic>
        <p:nvPicPr>
          <p:cNvPr id="14" name="Picture 13">
            <a:extLst>
              <a:ext uri="{FF2B5EF4-FFF2-40B4-BE49-F238E27FC236}">
                <a16:creationId xmlns:a16="http://schemas.microsoft.com/office/drawing/2014/main" id="{75420F20-C917-445A-8175-FAEB91D37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45167" y="3630838"/>
            <a:ext cx="2880316" cy="1944216"/>
          </a:xfrm>
          <a:prstGeom prst="rect">
            <a:avLst/>
          </a:prstGeom>
        </p:spPr>
      </p:pic>
      <p:pic>
        <p:nvPicPr>
          <p:cNvPr id="16" name="Picture 15">
            <a:extLst>
              <a:ext uri="{FF2B5EF4-FFF2-40B4-BE49-F238E27FC236}">
                <a16:creationId xmlns:a16="http://schemas.microsoft.com/office/drawing/2014/main" id="{79E27D5E-B5DF-4AA6-AA75-A25FABAD1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05137" y="3711887"/>
            <a:ext cx="2830128" cy="1832306"/>
          </a:xfrm>
          <a:prstGeom prst="rect">
            <a:avLst/>
          </a:prstGeom>
        </p:spPr>
      </p:pic>
      <p:pic>
        <p:nvPicPr>
          <p:cNvPr id="7" name="Picture 6">
            <a:extLst>
              <a:ext uri="{FF2B5EF4-FFF2-40B4-BE49-F238E27FC236}">
                <a16:creationId xmlns:a16="http://schemas.microsoft.com/office/drawing/2014/main" id="{5E4B8421-8486-4F63-81B1-77FB21BF31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70988" y="3681028"/>
            <a:ext cx="2808312" cy="1872208"/>
          </a:xfrm>
          <a:prstGeom prst="rect">
            <a:avLst/>
          </a:prstGeom>
        </p:spPr>
      </p:pic>
    </p:spTree>
    <p:extLst>
      <p:ext uri="{BB962C8B-B14F-4D97-AF65-F5344CB8AC3E}">
        <p14:creationId xmlns:p14="http://schemas.microsoft.com/office/powerpoint/2010/main" val="8816966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1039</TotalTime>
  <Words>849</Words>
  <Application>Microsoft Macintosh PowerPoint</Application>
  <PresentationFormat>On-screen Show (4:3)</PresentationFormat>
  <Paragraphs>145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PowerPoint Presentation</vt:lpstr>
      <vt:lpstr>Our Classrooms…. We have three large classrooms each with a book corner.</vt:lpstr>
      <vt:lpstr>Our role play areas Where children can develop their personal, social and emotional skills, as well as their communication and language.</vt:lpstr>
      <vt:lpstr>Our learning environments We ensure all seven areas of learning are covered in our learning environments. </vt:lpstr>
      <vt:lpstr>Our outdoor provision Children are able to develop their gross motor skills outside as well as take part in lots of ‘messy’ play.</vt:lpstr>
      <vt:lpstr>The school day……</vt:lpstr>
      <vt:lpstr>Daily supported reading</vt:lpstr>
      <vt:lpstr>Lunch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 and thank you for coming!</dc:title>
  <dc:creator>Victoria Hebden</dc:creator>
  <cp:lastModifiedBy>Microsoft Office User</cp:lastModifiedBy>
  <cp:revision>101</cp:revision>
  <dcterms:created xsi:type="dcterms:W3CDTF">2015-10-07T08:44:20Z</dcterms:created>
  <dcterms:modified xsi:type="dcterms:W3CDTF">2022-11-04T12:44:47Z</dcterms:modified>
</cp:coreProperties>
</file>