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6" r:id="rId2"/>
  </p:sldIdLst>
  <p:sldSz cx="9720263" cy="17640300"/>
  <p:notesSz cx="9926638" cy="14355763"/>
  <p:defaultTextStyle>
    <a:defPPr>
      <a:defRPr lang="en-US"/>
    </a:defPPr>
    <a:lvl1pPr marL="0" algn="l" defTabSz="1094475" rtl="0" eaLnBrk="1" latinLnBrk="0" hangingPunct="1">
      <a:defRPr sz="2155" kern="1200">
        <a:solidFill>
          <a:schemeClr val="tx1"/>
        </a:solidFill>
        <a:latin typeface="+mn-lt"/>
        <a:ea typeface="+mn-ea"/>
        <a:cs typeface="+mn-cs"/>
      </a:defRPr>
    </a:lvl1pPr>
    <a:lvl2pPr marL="547237" algn="l" defTabSz="1094475" rtl="0" eaLnBrk="1" latinLnBrk="0" hangingPunct="1">
      <a:defRPr sz="2155" kern="1200">
        <a:solidFill>
          <a:schemeClr val="tx1"/>
        </a:solidFill>
        <a:latin typeface="+mn-lt"/>
        <a:ea typeface="+mn-ea"/>
        <a:cs typeface="+mn-cs"/>
      </a:defRPr>
    </a:lvl2pPr>
    <a:lvl3pPr marL="1094475" algn="l" defTabSz="1094475" rtl="0" eaLnBrk="1" latinLnBrk="0" hangingPunct="1">
      <a:defRPr sz="2155" kern="1200">
        <a:solidFill>
          <a:schemeClr val="tx1"/>
        </a:solidFill>
        <a:latin typeface="+mn-lt"/>
        <a:ea typeface="+mn-ea"/>
        <a:cs typeface="+mn-cs"/>
      </a:defRPr>
    </a:lvl3pPr>
    <a:lvl4pPr marL="1641713" algn="l" defTabSz="1094475" rtl="0" eaLnBrk="1" latinLnBrk="0" hangingPunct="1">
      <a:defRPr sz="2155" kern="1200">
        <a:solidFill>
          <a:schemeClr val="tx1"/>
        </a:solidFill>
        <a:latin typeface="+mn-lt"/>
        <a:ea typeface="+mn-ea"/>
        <a:cs typeface="+mn-cs"/>
      </a:defRPr>
    </a:lvl4pPr>
    <a:lvl5pPr marL="2188951" algn="l" defTabSz="1094475" rtl="0" eaLnBrk="1" latinLnBrk="0" hangingPunct="1">
      <a:defRPr sz="2155" kern="1200">
        <a:solidFill>
          <a:schemeClr val="tx1"/>
        </a:solidFill>
        <a:latin typeface="+mn-lt"/>
        <a:ea typeface="+mn-ea"/>
        <a:cs typeface="+mn-cs"/>
      </a:defRPr>
    </a:lvl5pPr>
    <a:lvl6pPr marL="2736188" algn="l" defTabSz="1094475" rtl="0" eaLnBrk="1" latinLnBrk="0" hangingPunct="1">
      <a:defRPr sz="2155" kern="1200">
        <a:solidFill>
          <a:schemeClr val="tx1"/>
        </a:solidFill>
        <a:latin typeface="+mn-lt"/>
        <a:ea typeface="+mn-ea"/>
        <a:cs typeface="+mn-cs"/>
      </a:defRPr>
    </a:lvl6pPr>
    <a:lvl7pPr marL="3283426" algn="l" defTabSz="1094475" rtl="0" eaLnBrk="1" latinLnBrk="0" hangingPunct="1">
      <a:defRPr sz="2155" kern="1200">
        <a:solidFill>
          <a:schemeClr val="tx1"/>
        </a:solidFill>
        <a:latin typeface="+mn-lt"/>
        <a:ea typeface="+mn-ea"/>
        <a:cs typeface="+mn-cs"/>
      </a:defRPr>
    </a:lvl7pPr>
    <a:lvl8pPr marL="3830663" algn="l" defTabSz="1094475" rtl="0" eaLnBrk="1" latinLnBrk="0" hangingPunct="1">
      <a:defRPr sz="2155" kern="1200">
        <a:solidFill>
          <a:schemeClr val="tx1"/>
        </a:solidFill>
        <a:latin typeface="+mn-lt"/>
        <a:ea typeface="+mn-ea"/>
        <a:cs typeface="+mn-cs"/>
      </a:defRPr>
    </a:lvl8pPr>
    <a:lvl9pPr marL="4377902" algn="l" defTabSz="1094475" rtl="0" eaLnBrk="1" latinLnBrk="0" hangingPunct="1">
      <a:defRPr sz="215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856"/>
    <a:srgbClr val="175A68"/>
    <a:srgbClr val="FE5E00"/>
    <a:srgbClr val="F8B308"/>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2C157-6CA9-6391-78FF-3CD19B95C506}" v="1" dt="2020-02-27T08:42:29.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833" autoAdjust="0"/>
  </p:normalViewPr>
  <p:slideViewPr>
    <p:cSldViewPr snapToGrid="0">
      <p:cViewPr varScale="1">
        <p:scale>
          <a:sx n="45" d="100"/>
          <a:sy n="45" d="100"/>
        </p:scale>
        <p:origin x="34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Willett" userId="S::jwillett@ryecollege.co.uk::a317fc06-e0dd-4996-8c1c-c35532f4bbee" providerId="AD" clId="Web-{36D2C157-6CA9-6391-78FF-3CD19B95C506}"/>
    <pc:docChg chg="modSld">
      <pc:chgData name="Julie Willett" userId="S::jwillett@ryecollege.co.uk::a317fc06-e0dd-4996-8c1c-c35532f4bbee" providerId="AD" clId="Web-{36D2C157-6CA9-6391-78FF-3CD19B95C506}" dt="2020-02-27T08:42:29.786" v="0"/>
      <pc:docMkLst>
        <pc:docMk/>
      </pc:docMkLst>
      <pc:sldChg chg="addSp">
        <pc:chgData name="Julie Willett" userId="S::jwillett@ryecollege.co.uk::a317fc06-e0dd-4996-8c1c-c35532f4bbee" providerId="AD" clId="Web-{36D2C157-6CA9-6391-78FF-3CD19B95C506}" dt="2020-02-27T08:42:29.786" v="0"/>
        <pc:sldMkLst>
          <pc:docMk/>
          <pc:sldMk cId="1074321042" sldId="256"/>
        </pc:sldMkLst>
        <pc:spChg chg="add">
          <ac:chgData name="Julie Willett" userId="S::jwillett@ryecollege.co.uk::a317fc06-e0dd-4996-8c1c-c35532f4bbee" providerId="AD" clId="Web-{36D2C157-6CA9-6391-78FF-3CD19B95C506}" dt="2020-02-27T08:42:29.786" v="0"/>
          <ac:spMkLst>
            <pc:docMk/>
            <pc:sldMk cId="1074321042" sldId="256"/>
            <ac:spMk id="2" creationId="{458ECD3D-A115-44F7-828C-FCC4A9CAD9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718592"/>
          </a:xfrm>
          <a:prstGeom prst="rect">
            <a:avLst/>
          </a:prstGeom>
        </p:spPr>
        <p:txBody>
          <a:bodyPr vert="horz" lIns="132762" tIns="66381" rIns="132762" bIns="66381" rtlCol="0"/>
          <a:lstStyle>
            <a:lvl1pPr algn="l">
              <a:defRPr sz="1700"/>
            </a:lvl1pPr>
          </a:lstStyle>
          <a:p>
            <a:endParaRPr lang="en-US" dirty="0"/>
          </a:p>
        </p:txBody>
      </p:sp>
      <p:sp>
        <p:nvSpPr>
          <p:cNvPr id="3" name="Date Placeholder 2"/>
          <p:cNvSpPr>
            <a:spLocks noGrp="1"/>
          </p:cNvSpPr>
          <p:nvPr>
            <p:ph type="dt" idx="1"/>
          </p:nvPr>
        </p:nvSpPr>
        <p:spPr>
          <a:xfrm>
            <a:off x="5621696" y="0"/>
            <a:ext cx="4302625" cy="718592"/>
          </a:xfrm>
          <a:prstGeom prst="rect">
            <a:avLst/>
          </a:prstGeom>
        </p:spPr>
        <p:txBody>
          <a:bodyPr vert="horz" lIns="132762" tIns="66381" rIns="132762" bIns="66381" rtlCol="0"/>
          <a:lstStyle>
            <a:lvl1pPr algn="r">
              <a:defRPr sz="1700"/>
            </a:lvl1pPr>
          </a:lstStyle>
          <a:p>
            <a:fld id="{627EA94C-77A3-2040-8584-2856F8330D11}" type="datetimeFigureOut">
              <a:rPr lang="en-US" smtClean="0"/>
              <a:t>2/27/2024</a:t>
            </a:fld>
            <a:endParaRPr lang="en-US" dirty="0"/>
          </a:p>
        </p:txBody>
      </p:sp>
      <p:sp>
        <p:nvSpPr>
          <p:cNvPr id="4" name="Slide Image Placeholder 3"/>
          <p:cNvSpPr>
            <a:spLocks noGrp="1" noRot="1" noChangeAspect="1"/>
          </p:cNvSpPr>
          <p:nvPr>
            <p:ph type="sldImg" idx="2"/>
          </p:nvPr>
        </p:nvSpPr>
        <p:spPr>
          <a:xfrm>
            <a:off x="3629025" y="1795463"/>
            <a:ext cx="2668588" cy="4843462"/>
          </a:xfrm>
          <a:prstGeom prst="rect">
            <a:avLst/>
          </a:prstGeom>
          <a:noFill/>
          <a:ln w="12700">
            <a:solidFill>
              <a:prstClr val="black"/>
            </a:solidFill>
          </a:ln>
        </p:spPr>
        <p:txBody>
          <a:bodyPr vert="horz" lIns="132762" tIns="66381" rIns="132762" bIns="66381" rtlCol="0" anchor="ctr"/>
          <a:lstStyle/>
          <a:p>
            <a:endParaRPr lang="en-US" dirty="0"/>
          </a:p>
        </p:txBody>
      </p:sp>
      <p:sp>
        <p:nvSpPr>
          <p:cNvPr id="5" name="Notes Placeholder 4"/>
          <p:cNvSpPr>
            <a:spLocks noGrp="1"/>
          </p:cNvSpPr>
          <p:nvPr>
            <p:ph type="body" sz="quarter" idx="3"/>
          </p:nvPr>
        </p:nvSpPr>
        <p:spPr>
          <a:xfrm>
            <a:off x="992201" y="6908124"/>
            <a:ext cx="7942238" cy="5652309"/>
          </a:xfrm>
          <a:prstGeom prst="rect">
            <a:avLst/>
          </a:prstGeom>
        </p:spPr>
        <p:txBody>
          <a:bodyPr vert="horz" lIns="132762" tIns="66381" rIns="132762" bIns="663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637171"/>
            <a:ext cx="4302625" cy="718592"/>
          </a:xfrm>
          <a:prstGeom prst="rect">
            <a:avLst/>
          </a:prstGeom>
        </p:spPr>
        <p:txBody>
          <a:bodyPr vert="horz" lIns="132762" tIns="66381" rIns="132762" bIns="66381" rtlCol="0" anchor="b"/>
          <a:lstStyle>
            <a:lvl1pPr algn="l">
              <a:defRPr sz="1700"/>
            </a:lvl1pPr>
          </a:lstStyle>
          <a:p>
            <a:endParaRPr lang="en-US" dirty="0"/>
          </a:p>
        </p:txBody>
      </p:sp>
      <p:sp>
        <p:nvSpPr>
          <p:cNvPr id="7" name="Slide Number Placeholder 6"/>
          <p:cNvSpPr>
            <a:spLocks noGrp="1"/>
          </p:cNvSpPr>
          <p:nvPr>
            <p:ph type="sldNum" sz="quarter" idx="5"/>
          </p:nvPr>
        </p:nvSpPr>
        <p:spPr>
          <a:xfrm>
            <a:off x="5621696" y="13637171"/>
            <a:ext cx="4302625" cy="718592"/>
          </a:xfrm>
          <a:prstGeom prst="rect">
            <a:avLst/>
          </a:prstGeom>
        </p:spPr>
        <p:txBody>
          <a:bodyPr vert="horz" lIns="132762" tIns="66381" rIns="132762" bIns="66381" rtlCol="0" anchor="b"/>
          <a:lstStyle>
            <a:lvl1pPr algn="r">
              <a:defRPr sz="1700"/>
            </a:lvl1pPr>
          </a:lstStyle>
          <a:p>
            <a:fld id="{AE0A575A-FE42-F34E-BE8D-35435E3FEA7C}" type="slidenum">
              <a:rPr lang="en-US" smtClean="0"/>
              <a:t>‹#›</a:t>
            </a:fld>
            <a:endParaRPr lang="en-US" dirty="0"/>
          </a:p>
        </p:txBody>
      </p:sp>
    </p:spTree>
    <p:extLst>
      <p:ext uri="{BB962C8B-B14F-4D97-AF65-F5344CB8AC3E}">
        <p14:creationId xmlns:p14="http://schemas.microsoft.com/office/powerpoint/2010/main" val="2654487270"/>
      </p:ext>
    </p:extLst>
  </p:cSld>
  <p:clrMap bg1="lt1" tx1="dk1" bg2="lt2" tx2="dk2" accent1="accent1" accent2="accent2" accent3="accent3" accent4="accent4" accent5="accent5" accent6="accent6" hlink="hlink" folHlink="folHlink"/>
  <p:notesStyle>
    <a:lvl1pPr marL="0" algn="l" defTabSz="930676" rtl="0" eaLnBrk="1" latinLnBrk="0" hangingPunct="1">
      <a:defRPr sz="1221" kern="1200">
        <a:solidFill>
          <a:schemeClr val="tx1"/>
        </a:solidFill>
        <a:latin typeface="+mn-lt"/>
        <a:ea typeface="+mn-ea"/>
        <a:cs typeface="+mn-cs"/>
      </a:defRPr>
    </a:lvl1pPr>
    <a:lvl2pPr marL="465338" algn="l" defTabSz="930676" rtl="0" eaLnBrk="1" latinLnBrk="0" hangingPunct="1">
      <a:defRPr sz="1221" kern="1200">
        <a:solidFill>
          <a:schemeClr val="tx1"/>
        </a:solidFill>
        <a:latin typeface="+mn-lt"/>
        <a:ea typeface="+mn-ea"/>
        <a:cs typeface="+mn-cs"/>
      </a:defRPr>
    </a:lvl2pPr>
    <a:lvl3pPr marL="930676" algn="l" defTabSz="930676" rtl="0" eaLnBrk="1" latinLnBrk="0" hangingPunct="1">
      <a:defRPr sz="1221" kern="1200">
        <a:solidFill>
          <a:schemeClr val="tx1"/>
        </a:solidFill>
        <a:latin typeface="+mn-lt"/>
        <a:ea typeface="+mn-ea"/>
        <a:cs typeface="+mn-cs"/>
      </a:defRPr>
    </a:lvl3pPr>
    <a:lvl4pPr marL="1396014" algn="l" defTabSz="930676" rtl="0" eaLnBrk="1" latinLnBrk="0" hangingPunct="1">
      <a:defRPr sz="1221" kern="1200">
        <a:solidFill>
          <a:schemeClr val="tx1"/>
        </a:solidFill>
        <a:latin typeface="+mn-lt"/>
        <a:ea typeface="+mn-ea"/>
        <a:cs typeface="+mn-cs"/>
      </a:defRPr>
    </a:lvl4pPr>
    <a:lvl5pPr marL="1861353" algn="l" defTabSz="930676" rtl="0" eaLnBrk="1" latinLnBrk="0" hangingPunct="1">
      <a:defRPr sz="1221" kern="1200">
        <a:solidFill>
          <a:schemeClr val="tx1"/>
        </a:solidFill>
        <a:latin typeface="+mn-lt"/>
        <a:ea typeface="+mn-ea"/>
        <a:cs typeface="+mn-cs"/>
      </a:defRPr>
    </a:lvl5pPr>
    <a:lvl6pPr marL="2326691" algn="l" defTabSz="930676" rtl="0" eaLnBrk="1" latinLnBrk="0" hangingPunct="1">
      <a:defRPr sz="1221" kern="1200">
        <a:solidFill>
          <a:schemeClr val="tx1"/>
        </a:solidFill>
        <a:latin typeface="+mn-lt"/>
        <a:ea typeface="+mn-ea"/>
        <a:cs typeface="+mn-cs"/>
      </a:defRPr>
    </a:lvl6pPr>
    <a:lvl7pPr marL="2792029" algn="l" defTabSz="930676" rtl="0" eaLnBrk="1" latinLnBrk="0" hangingPunct="1">
      <a:defRPr sz="1221" kern="1200">
        <a:solidFill>
          <a:schemeClr val="tx1"/>
        </a:solidFill>
        <a:latin typeface="+mn-lt"/>
        <a:ea typeface="+mn-ea"/>
        <a:cs typeface="+mn-cs"/>
      </a:defRPr>
    </a:lvl7pPr>
    <a:lvl8pPr marL="3257367" algn="l" defTabSz="930676" rtl="0" eaLnBrk="1" latinLnBrk="0" hangingPunct="1">
      <a:defRPr sz="1221" kern="1200">
        <a:solidFill>
          <a:schemeClr val="tx1"/>
        </a:solidFill>
        <a:latin typeface="+mn-lt"/>
        <a:ea typeface="+mn-ea"/>
        <a:cs typeface="+mn-cs"/>
      </a:defRPr>
    </a:lvl8pPr>
    <a:lvl9pPr marL="3722705" algn="l" defTabSz="930676" rtl="0" eaLnBrk="1" latinLnBrk="0" hangingPunct="1">
      <a:defRPr sz="12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9025" y="1795463"/>
            <a:ext cx="2668588" cy="4843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A575A-FE42-F34E-BE8D-35435E3FEA7C}" type="slidenum">
              <a:rPr lang="en-US" smtClean="0"/>
              <a:t>1</a:t>
            </a:fld>
            <a:endParaRPr lang="en-US" dirty="0"/>
          </a:p>
        </p:txBody>
      </p:sp>
    </p:spTree>
    <p:extLst>
      <p:ext uri="{BB962C8B-B14F-4D97-AF65-F5344CB8AC3E}">
        <p14:creationId xmlns:p14="http://schemas.microsoft.com/office/powerpoint/2010/main" val="184247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886967"/>
            <a:ext cx="8262224" cy="6141438"/>
          </a:xfrm>
        </p:spPr>
        <p:txBody>
          <a:bodyPr anchor="b"/>
          <a:lstStyle>
            <a:lvl1pPr algn="ctr">
              <a:defRPr sz="6378"/>
            </a:lvl1pPr>
          </a:lstStyle>
          <a:p>
            <a:r>
              <a:rPr lang="en-US"/>
              <a:t>Click to edit Master title style</a:t>
            </a:r>
            <a:endParaRPr lang="en-US" dirty="0"/>
          </a:p>
        </p:txBody>
      </p:sp>
      <p:sp>
        <p:nvSpPr>
          <p:cNvPr id="3" name="Subtitle 2"/>
          <p:cNvSpPr>
            <a:spLocks noGrp="1"/>
          </p:cNvSpPr>
          <p:nvPr>
            <p:ph type="subTitle" idx="1"/>
          </p:nvPr>
        </p:nvSpPr>
        <p:spPr>
          <a:xfrm>
            <a:off x="1215033" y="9265242"/>
            <a:ext cx="7290197" cy="4258988"/>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dirty="0"/>
          </a:p>
        </p:txBody>
      </p:sp>
    </p:spTree>
    <p:extLst>
      <p:ext uri="{BB962C8B-B14F-4D97-AF65-F5344CB8AC3E}">
        <p14:creationId xmlns:p14="http://schemas.microsoft.com/office/powerpoint/2010/main" val="4598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dirty="0"/>
          </a:p>
        </p:txBody>
      </p:sp>
    </p:spTree>
    <p:extLst>
      <p:ext uri="{BB962C8B-B14F-4D97-AF65-F5344CB8AC3E}">
        <p14:creationId xmlns:p14="http://schemas.microsoft.com/office/powerpoint/2010/main" val="140588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939183"/>
            <a:ext cx="2095932" cy="149493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8269" y="939183"/>
            <a:ext cx="6166292" cy="149493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dirty="0"/>
          </a:p>
        </p:txBody>
      </p:sp>
    </p:spTree>
    <p:extLst>
      <p:ext uri="{BB962C8B-B14F-4D97-AF65-F5344CB8AC3E}">
        <p14:creationId xmlns:p14="http://schemas.microsoft.com/office/powerpoint/2010/main" val="25467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dirty="0"/>
          </a:p>
        </p:txBody>
      </p:sp>
    </p:spTree>
    <p:extLst>
      <p:ext uri="{BB962C8B-B14F-4D97-AF65-F5344CB8AC3E}">
        <p14:creationId xmlns:p14="http://schemas.microsoft.com/office/powerpoint/2010/main" val="178452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206" y="4397830"/>
            <a:ext cx="8383727" cy="7337874"/>
          </a:xfrm>
        </p:spPr>
        <p:txBody>
          <a:bodyPr anchor="b"/>
          <a:lstStyle>
            <a:lvl1pPr>
              <a:defRPr sz="6378"/>
            </a:lvl1pPr>
          </a:lstStyle>
          <a:p>
            <a:r>
              <a:rPr lang="en-US"/>
              <a:t>Click to edit Master title style</a:t>
            </a:r>
            <a:endParaRPr lang="en-US" dirty="0"/>
          </a:p>
        </p:txBody>
      </p:sp>
      <p:sp>
        <p:nvSpPr>
          <p:cNvPr id="3" name="Text Placeholder 2"/>
          <p:cNvSpPr>
            <a:spLocks noGrp="1"/>
          </p:cNvSpPr>
          <p:nvPr>
            <p:ph type="body" idx="1"/>
          </p:nvPr>
        </p:nvSpPr>
        <p:spPr>
          <a:xfrm>
            <a:off x="663206" y="11805123"/>
            <a:ext cx="8383727" cy="3858814"/>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C7FA-4DC8-4AC2-8BC3-7D8537098B71}" type="datetimeFigureOut">
              <a:rPr lang="en-GB" smtClean="0"/>
              <a:t>27/02/2024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dirty="0"/>
          </a:p>
        </p:txBody>
      </p:sp>
    </p:spTree>
    <p:extLst>
      <p:ext uri="{BB962C8B-B14F-4D97-AF65-F5344CB8AC3E}">
        <p14:creationId xmlns:p14="http://schemas.microsoft.com/office/powerpoint/2010/main" val="11937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8268"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20883"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CC7FA-4DC8-4AC2-8BC3-7D8537098B71}" type="datetimeFigureOut">
              <a:rPr lang="en-GB" smtClean="0"/>
              <a:t>27/02/2024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dirty="0"/>
          </a:p>
        </p:txBody>
      </p:sp>
    </p:spTree>
    <p:extLst>
      <p:ext uri="{BB962C8B-B14F-4D97-AF65-F5344CB8AC3E}">
        <p14:creationId xmlns:p14="http://schemas.microsoft.com/office/powerpoint/2010/main" val="101358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34" y="939186"/>
            <a:ext cx="8383727" cy="3409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9535" y="4324325"/>
            <a:ext cx="4112126"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4" name="Content Placeholder 3"/>
          <p:cNvSpPr>
            <a:spLocks noGrp="1"/>
          </p:cNvSpPr>
          <p:nvPr>
            <p:ph sz="half" idx="2"/>
          </p:nvPr>
        </p:nvSpPr>
        <p:spPr>
          <a:xfrm>
            <a:off x="669535" y="6443610"/>
            <a:ext cx="4112126"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20884" y="4324325"/>
            <a:ext cx="4132378"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6" name="Content Placeholder 5"/>
          <p:cNvSpPr>
            <a:spLocks noGrp="1"/>
          </p:cNvSpPr>
          <p:nvPr>
            <p:ph sz="quarter" idx="4"/>
          </p:nvPr>
        </p:nvSpPr>
        <p:spPr>
          <a:xfrm>
            <a:off x="4920884" y="6443610"/>
            <a:ext cx="4132378"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CC7FA-4DC8-4AC2-8BC3-7D8537098B71}" type="datetimeFigureOut">
              <a:rPr lang="en-GB" smtClean="0"/>
              <a:t>27/02/2024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279427D-ACDB-44CB-AE16-16FE043BA36C}" type="slidenum">
              <a:rPr lang="en-GB" smtClean="0"/>
              <a:t>‹#›</a:t>
            </a:fld>
            <a:endParaRPr lang="en-GB" dirty="0"/>
          </a:p>
        </p:txBody>
      </p:sp>
    </p:spTree>
    <p:extLst>
      <p:ext uri="{BB962C8B-B14F-4D97-AF65-F5344CB8AC3E}">
        <p14:creationId xmlns:p14="http://schemas.microsoft.com/office/powerpoint/2010/main" val="66503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CC7FA-4DC8-4AC2-8BC3-7D8537098B71}" type="datetimeFigureOut">
              <a:rPr lang="en-GB" smtClean="0"/>
              <a:t>27/02/2024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279427D-ACDB-44CB-AE16-16FE043BA36C}" type="slidenum">
              <a:rPr lang="en-GB" smtClean="0"/>
              <a:t>‹#›</a:t>
            </a:fld>
            <a:endParaRPr lang="en-GB" dirty="0"/>
          </a:p>
        </p:txBody>
      </p:sp>
    </p:spTree>
    <p:extLst>
      <p:ext uri="{BB962C8B-B14F-4D97-AF65-F5344CB8AC3E}">
        <p14:creationId xmlns:p14="http://schemas.microsoft.com/office/powerpoint/2010/main" val="18357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CC7FA-4DC8-4AC2-8BC3-7D8537098B71}" type="datetimeFigureOut">
              <a:rPr lang="en-GB" smtClean="0"/>
              <a:t>27/02/2024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279427D-ACDB-44CB-AE16-16FE043BA36C}" type="slidenum">
              <a:rPr lang="en-GB" smtClean="0"/>
              <a:t>‹#›</a:t>
            </a:fld>
            <a:endParaRPr lang="en-GB" dirty="0"/>
          </a:p>
        </p:txBody>
      </p:sp>
    </p:spTree>
    <p:extLst>
      <p:ext uri="{BB962C8B-B14F-4D97-AF65-F5344CB8AC3E}">
        <p14:creationId xmlns:p14="http://schemas.microsoft.com/office/powerpoint/2010/main" val="301801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Content Placeholder 2"/>
          <p:cNvSpPr>
            <a:spLocks noGrp="1"/>
          </p:cNvSpPr>
          <p:nvPr>
            <p:ph idx="1"/>
          </p:nvPr>
        </p:nvSpPr>
        <p:spPr>
          <a:xfrm>
            <a:off x="4132378" y="2539880"/>
            <a:ext cx="4920883" cy="12536047"/>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27/02/2024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dirty="0"/>
          </a:p>
        </p:txBody>
      </p:sp>
    </p:spTree>
    <p:extLst>
      <p:ext uri="{BB962C8B-B14F-4D97-AF65-F5344CB8AC3E}">
        <p14:creationId xmlns:p14="http://schemas.microsoft.com/office/powerpoint/2010/main" val="373929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Picture Placeholder 2"/>
          <p:cNvSpPr>
            <a:spLocks noGrp="1" noChangeAspect="1"/>
          </p:cNvSpPr>
          <p:nvPr>
            <p:ph type="pic" idx="1"/>
          </p:nvPr>
        </p:nvSpPr>
        <p:spPr>
          <a:xfrm>
            <a:off x="4132378" y="2539880"/>
            <a:ext cx="4920883" cy="12536047"/>
          </a:xfr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n-US" dirty="0"/>
              <a:t>Click icon to add picture</a:t>
            </a:r>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27/02/2024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dirty="0"/>
          </a:p>
        </p:txBody>
      </p:sp>
    </p:spTree>
    <p:extLst>
      <p:ext uri="{BB962C8B-B14F-4D97-AF65-F5344CB8AC3E}">
        <p14:creationId xmlns:p14="http://schemas.microsoft.com/office/powerpoint/2010/main" val="178305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939186"/>
            <a:ext cx="8383727" cy="34096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8268" y="4695913"/>
            <a:ext cx="8383727" cy="111926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8268" y="16349948"/>
            <a:ext cx="2187059" cy="939183"/>
          </a:xfrm>
          <a:prstGeom prst="rect">
            <a:avLst/>
          </a:prstGeom>
        </p:spPr>
        <p:txBody>
          <a:bodyPr vert="horz" lIns="91440" tIns="45720" rIns="91440" bIns="45720" rtlCol="0" anchor="ctr"/>
          <a:lstStyle>
            <a:lvl1pPr algn="l">
              <a:defRPr sz="1276">
                <a:solidFill>
                  <a:schemeClr val="tx1">
                    <a:tint val="75000"/>
                  </a:schemeClr>
                </a:solidFill>
              </a:defRPr>
            </a:lvl1pPr>
          </a:lstStyle>
          <a:p>
            <a:fld id="{378CC7FA-4DC8-4AC2-8BC3-7D8537098B71}" type="datetimeFigureOut">
              <a:rPr lang="en-GB" smtClean="0"/>
              <a:t>27/02/2024</a:t>
            </a:fld>
            <a:endParaRPr lang="en-GB" dirty="0"/>
          </a:p>
        </p:txBody>
      </p:sp>
      <p:sp>
        <p:nvSpPr>
          <p:cNvPr id="5" name="Footer Placeholder 4"/>
          <p:cNvSpPr>
            <a:spLocks noGrp="1"/>
          </p:cNvSpPr>
          <p:nvPr>
            <p:ph type="ftr" sz="quarter" idx="3"/>
          </p:nvPr>
        </p:nvSpPr>
        <p:spPr>
          <a:xfrm>
            <a:off x="3219837" y="16349948"/>
            <a:ext cx="3280589" cy="939183"/>
          </a:xfrm>
          <a:prstGeom prst="rect">
            <a:avLst/>
          </a:prstGeom>
        </p:spPr>
        <p:txBody>
          <a:bodyPr vert="horz" lIns="91440" tIns="45720" rIns="91440" bIns="45720" rtlCol="0" anchor="ctr"/>
          <a:lstStyle>
            <a:lvl1pPr algn="ctr">
              <a:defRPr sz="1276">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864936" y="16349948"/>
            <a:ext cx="2187059" cy="939183"/>
          </a:xfrm>
          <a:prstGeom prst="rect">
            <a:avLst/>
          </a:prstGeom>
        </p:spPr>
        <p:txBody>
          <a:bodyPr vert="horz" lIns="91440" tIns="45720" rIns="91440" bIns="45720" rtlCol="0" anchor="ctr"/>
          <a:lstStyle>
            <a:lvl1pPr algn="r">
              <a:defRPr sz="1276">
                <a:solidFill>
                  <a:schemeClr val="tx1">
                    <a:tint val="75000"/>
                  </a:schemeClr>
                </a:solidFill>
              </a:defRPr>
            </a:lvl1pPr>
          </a:lstStyle>
          <a:p>
            <a:fld id="{9279427D-ACDB-44CB-AE16-16FE043BA36C}" type="slidenum">
              <a:rPr lang="en-GB" smtClean="0"/>
              <a:t>‹#›</a:t>
            </a:fld>
            <a:endParaRPr lang="en-GB" dirty="0"/>
          </a:p>
        </p:txBody>
      </p:sp>
    </p:spTree>
    <p:extLst>
      <p:ext uri="{BB962C8B-B14F-4D97-AF65-F5344CB8AC3E}">
        <p14:creationId xmlns:p14="http://schemas.microsoft.com/office/powerpoint/2010/main" val="4422326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4.png"/><Relationship Id="rId21" Type="http://schemas.openxmlformats.org/officeDocument/2006/relationships/image" Target="../media/image19.jpeg"/><Relationship Id="rId42" Type="http://schemas.openxmlformats.org/officeDocument/2006/relationships/image" Target="../media/image40.png"/><Relationship Id="rId47" Type="http://schemas.openxmlformats.org/officeDocument/2006/relationships/image" Target="../media/image44.png"/><Relationship Id="rId63" Type="http://schemas.openxmlformats.org/officeDocument/2006/relationships/image" Target="../media/image59.png"/><Relationship Id="rId68" Type="http://schemas.openxmlformats.org/officeDocument/2006/relationships/image" Target="../media/image64.png"/><Relationship Id="rId16" Type="http://schemas.openxmlformats.org/officeDocument/2006/relationships/image" Target="../media/image14.png"/><Relationship Id="rId11" Type="http://schemas.openxmlformats.org/officeDocument/2006/relationships/image" Target="../media/image9.png"/><Relationship Id="rId32" Type="http://schemas.openxmlformats.org/officeDocument/2006/relationships/image" Target="../media/image30.jpeg"/><Relationship Id="rId37" Type="http://schemas.openxmlformats.org/officeDocument/2006/relationships/image" Target="../media/image35.png"/><Relationship Id="rId53" Type="http://schemas.openxmlformats.org/officeDocument/2006/relationships/image" Target="../media/image49.png"/><Relationship Id="rId58" Type="http://schemas.openxmlformats.org/officeDocument/2006/relationships/image" Target="../media/image54.png"/><Relationship Id="rId74" Type="http://schemas.openxmlformats.org/officeDocument/2006/relationships/image" Target="../media/image70.png"/><Relationship Id="rId79" Type="http://schemas.openxmlformats.org/officeDocument/2006/relationships/image" Target="../media/image75.png"/><Relationship Id="rId5" Type="http://schemas.openxmlformats.org/officeDocument/2006/relationships/image" Target="../media/image3.png"/><Relationship Id="rId61" Type="http://schemas.openxmlformats.org/officeDocument/2006/relationships/image" Target="../media/image57.png"/><Relationship Id="rId82" Type="http://schemas.openxmlformats.org/officeDocument/2006/relationships/image" Target="../media/image78.png"/><Relationship Id="rId19" Type="http://schemas.openxmlformats.org/officeDocument/2006/relationships/image" Target="../media/image17.jpeg"/><Relationship Id="rId14" Type="http://schemas.openxmlformats.org/officeDocument/2006/relationships/image" Target="../media/image12.jpe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5.png"/><Relationship Id="rId56" Type="http://schemas.openxmlformats.org/officeDocument/2006/relationships/image" Target="../media/image52.png"/><Relationship Id="rId64" Type="http://schemas.openxmlformats.org/officeDocument/2006/relationships/image" Target="../media/image60.png"/><Relationship Id="rId69" Type="http://schemas.openxmlformats.org/officeDocument/2006/relationships/image" Target="../media/image65.png"/><Relationship Id="rId77" Type="http://schemas.openxmlformats.org/officeDocument/2006/relationships/image" Target="../media/image73.png"/><Relationship Id="rId8" Type="http://schemas.openxmlformats.org/officeDocument/2006/relationships/image" Target="../media/image6.jpeg"/><Relationship Id="rId51" Type="http://schemas.openxmlformats.org/officeDocument/2006/relationships/image" Target="../media/image47.png"/><Relationship Id="rId72" Type="http://schemas.openxmlformats.org/officeDocument/2006/relationships/image" Target="../media/image68.png"/><Relationship Id="rId80" Type="http://schemas.openxmlformats.org/officeDocument/2006/relationships/image" Target="../media/image76.png"/><Relationship Id="rId3" Type="http://schemas.openxmlformats.org/officeDocument/2006/relationships/image" Target="../media/image1.tiff"/><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hyperlink" Target="https://www.google.co.uk/url?sa=i&amp;url=https%3A%2F%2Fwww.iconfinder.com%2Ficons%2F2583710%2Fanimal_anthropomorphic_face_fat_head_human_pig_icon&amp;psig=AOvVaw0--9hHMv4AtyahawUOOaL6&amp;ust=1592408752133000&amp;source=images&amp;cd=vfe&amp;ved=0CAIQjRxqFwoTCNij5pLXhuoCFQAAAAAdAAAAABAD" TargetMode="External"/><Relationship Id="rId59" Type="http://schemas.openxmlformats.org/officeDocument/2006/relationships/image" Target="../media/image55.png"/><Relationship Id="rId67" Type="http://schemas.openxmlformats.org/officeDocument/2006/relationships/image" Target="../media/image63.png"/><Relationship Id="rId20" Type="http://schemas.openxmlformats.org/officeDocument/2006/relationships/image" Target="../media/image18.jpg"/><Relationship Id="rId41" Type="http://schemas.openxmlformats.org/officeDocument/2006/relationships/image" Target="../media/image39.jpeg"/><Relationship Id="rId54" Type="http://schemas.openxmlformats.org/officeDocument/2006/relationships/image" Target="../media/image50.png"/><Relationship Id="rId62" Type="http://schemas.openxmlformats.org/officeDocument/2006/relationships/image" Target="../media/image58.jpeg"/><Relationship Id="rId70" Type="http://schemas.openxmlformats.org/officeDocument/2006/relationships/image" Target="../media/image66.png"/><Relationship Id="rId75" Type="http://schemas.openxmlformats.org/officeDocument/2006/relationships/image" Target="../media/image71.png"/><Relationship Id="rId83" Type="http://schemas.openxmlformats.org/officeDocument/2006/relationships/image" Target="../media/image79.jpeg"/><Relationship Id="rId1" Type="http://schemas.openxmlformats.org/officeDocument/2006/relationships/slideLayout" Target="../slideLayouts/slideLayout1.xml"/><Relationship Id="rId6" Type="http://schemas.openxmlformats.org/officeDocument/2006/relationships/image" Target="../media/image4.jpe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49" Type="http://schemas.openxmlformats.org/officeDocument/2006/relationships/hyperlink" Target="https://www.google.co.uk/url?sa=i&amp;url=https%3A%2F%2Fwww.iconfinder.com%2Ficons%2F2693363%2Fatomic_bomb_cloud_explosion_mushroom_nuclear_radiation_icon&amp;psig=AOvVaw30EX3vKhZDfK1jnHcT-RXr&amp;ust=1592409167692000&amp;source=images&amp;cd=vfe&amp;ved=0CAIQjRxqFwoTCMjo49PYhuoCFQAAAAAdAAAAABAD" TargetMode="External"/><Relationship Id="rId57" Type="http://schemas.openxmlformats.org/officeDocument/2006/relationships/image" Target="../media/image53.png"/><Relationship Id="rId10" Type="http://schemas.openxmlformats.org/officeDocument/2006/relationships/image" Target="../media/image8.png"/><Relationship Id="rId31" Type="http://schemas.openxmlformats.org/officeDocument/2006/relationships/image" Target="../media/image29.png"/><Relationship Id="rId44" Type="http://schemas.openxmlformats.org/officeDocument/2006/relationships/image" Target="../media/image42.png"/><Relationship Id="rId52" Type="http://schemas.openxmlformats.org/officeDocument/2006/relationships/image" Target="../media/image48.png"/><Relationship Id="rId60" Type="http://schemas.openxmlformats.org/officeDocument/2006/relationships/image" Target="../media/image56.png"/><Relationship Id="rId65" Type="http://schemas.openxmlformats.org/officeDocument/2006/relationships/image" Target="../media/image61.png"/><Relationship Id="rId73" Type="http://schemas.openxmlformats.org/officeDocument/2006/relationships/image" Target="../media/image69.png"/><Relationship Id="rId78" Type="http://schemas.openxmlformats.org/officeDocument/2006/relationships/image" Target="../media/image74.jpeg"/><Relationship Id="rId81" Type="http://schemas.openxmlformats.org/officeDocument/2006/relationships/image" Target="../media/image77.png"/><Relationship Id="rId4" Type="http://schemas.openxmlformats.org/officeDocument/2006/relationships/image" Target="../media/image2.png"/><Relationship Id="rId9"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png"/><Relationship Id="rId39" Type="http://schemas.openxmlformats.org/officeDocument/2006/relationships/image" Target="../media/image37.png"/><Relationship Id="rId34" Type="http://schemas.openxmlformats.org/officeDocument/2006/relationships/image" Target="../media/image32.png"/><Relationship Id="rId50" Type="http://schemas.openxmlformats.org/officeDocument/2006/relationships/image" Target="../media/image46.png"/><Relationship Id="rId55" Type="http://schemas.openxmlformats.org/officeDocument/2006/relationships/image" Target="../media/image51.png"/><Relationship Id="rId76" Type="http://schemas.openxmlformats.org/officeDocument/2006/relationships/image" Target="../media/image72.jpeg"/><Relationship Id="rId7" Type="http://schemas.openxmlformats.org/officeDocument/2006/relationships/image" Target="../media/image5.png"/><Relationship Id="rId71" Type="http://schemas.openxmlformats.org/officeDocument/2006/relationships/image" Target="../media/image67.png"/><Relationship Id="rId2" Type="http://schemas.openxmlformats.org/officeDocument/2006/relationships/notesSlide" Target="../notesSlides/notesSlide1.xml"/><Relationship Id="rId29" Type="http://schemas.openxmlformats.org/officeDocument/2006/relationships/image" Target="../media/image27.png"/><Relationship Id="rId24" Type="http://schemas.openxmlformats.org/officeDocument/2006/relationships/image" Target="../media/image22.png"/><Relationship Id="rId40" Type="http://schemas.openxmlformats.org/officeDocument/2006/relationships/image" Target="../media/image38.png"/><Relationship Id="rId45" Type="http://schemas.openxmlformats.org/officeDocument/2006/relationships/image" Target="../media/image43.png"/><Relationship Id="rId66"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peech Bubble: Rectangle with Corners Rounded 73">
            <a:extLst>
              <a:ext uri="{FF2B5EF4-FFF2-40B4-BE49-F238E27FC236}">
                <a16:creationId xmlns:a16="http://schemas.microsoft.com/office/drawing/2014/main" id="{BDC2A4FA-DFC1-4BBB-8C7C-AA926C23DCE4}"/>
              </a:ext>
            </a:extLst>
          </p:cNvPr>
          <p:cNvSpPr/>
          <p:nvPr/>
        </p:nvSpPr>
        <p:spPr>
          <a:xfrm>
            <a:off x="7055876" y="14874391"/>
            <a:ext cx="1196063" cy="461665"/>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400" name="Rectangle 399">
            <a:extLst>
              <a:ext uri="{FF2B5EF4-FFF2-40B4-BE49-F238E27FC236}">
                <a16:creationId xmlns:a16="http://schemas.microsoft.com/office/drawing/2014/main" id="{001523A3-D0A5-3447-9A4B-DA59FA07C8E9}"/>
              </a:ext>
            </a:extLst>
          </p:cNvPr>
          <p:cNvSpPr/>
          <p:nvPr/>
        </p:nvSpPr>
        <p:spPr>
          <a:xfrm>
            <a:off x="4060" y="-4162426"/>
            <a:ext cx="9726896" cy="21796691"/>
          </a:xfrm>
          <a:prstGeom prst="rect">
            <a:avLst/>
          </a:prstGeom>
          <a:solidFill>
            <a:srgbClr val="14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577E6DF-4EA3-D14D-8E13-28AB8D609DDE}"/>
              </a:ext>
            </a:extLst>
          </p:cNvPr>
          <p:cNvSpPr/>
          <p:nvPr/>
        </p:nvSpPr>
        <p:spPr>
          <a:xfrm>
            <a:off x="146567" y="-4029076"/>
            <a:ext cx="9366739" cy="21284083"/>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Icons made by &lt;a href="https://www.flaticon.com/authors/freepik" title="Freepik"&gt;Freepik&lt;/a&gt; from &lt;a href="https://www.flaticon.com/" title="Flaticon"&gt; www.flaticon.com&lt;/a&gt;</a:t>
            </a:r>
            <a:endParaRPr lang="en-GB" dirty="0"/>
          </a:p>
        </p:txBody>
      </p:sp>
      <p:sp>
        <p:nvSpPr>
          <p:cNvPr id="15" name="Block Arc 14">
            <a:extLst>
              <a:ext uri="{FF2B5EF4-FFF2-40B4-BE49-F238E27FC236}">
                <a16:creationId xmlns:a16="http://schemas.microsoft.com/office/drawing/2014/main" id="{D2F97453-494C-5746-8E17-4A67EE1BF309}"/>
              </a:ext>
            </a:extLst>
          </p:cNvPr>
          <p:cNvSpPr/>
          <p:nvPr/>
        </p:nvSpPr>
        <p:spPr>
          <a:xfrm rot="16200000">
            <a:off x="608268" y="13652220"/>
            <a:ext cx="2780712" cy="2184400"/>
          </a:xfrm>
          <a:prstGeom prst="blockArc">
            <a:avLst>
              <a:gd name="adj1" fmla="val 10794188"/>
              <a:gd name="adj2" fmla="val 156513"/>
              <a:gd name="adj3" fmla="val 2821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a:extLst>
              <a:ext uri="{FF2B5EF4-FFF2-40B4-BE49-F238E27FC236}">
                <a16:creationId xmlns:a16="http://schemas.microsoft.com/office/drawing/2014/main" id="{361D24CC-941E-4C47-B0EC-E144352A4A74}"/>
              </a:ext>
            </a:extLst>
          </p:cNvPr>
          <p:cNvSpPr/>
          <p:nvPr/>
        </p:nvSpPr>
        <p:spPr>
          <a:xfrm>
            <a:off x="1953674" y="15522198"/>
            <a:ext cx="6575417" cy="61073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Block Arc 131">
            <a:extLst>
              <a:ext uri="{FF2B5EF4-FFF2-40B4-BE49-F238E27FC236}">
                <a16:creationId xmlns:a16="http://schemas.microsoft.com/office/drawing/2014/main" id="{2ABDDAA7-1330-5846-8957-036F466F9A01}"/>
              </a:ext>
            </a:extLst>
          </p:cNvPr>
          <p:cNvSpPr/>
          <p:nvPr/>
        </p:nvSpPr>
        <p:spPr>
          <a:xfrm rot="5400000" flipH="1">
            <a:off x="6418957" y="11395806"/>
            <a:ext cx="2847721" cy="2325134"/>
          </a:xfrm>
          <a:prstGeom prst="blockArc">
            <a:avLst>
              <a:gd name="adj1" fmla="val 10800000"/>
              <a:gd name="adj2" fmla="val 1572"/>
              <a:gd name="adj3" fmla="val 276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a:extLst>
              <a:ext uri="{FF2B5EF4-FFF2-40B4-BE49-F238E27FC236}">
                <a16:creationId xmlns:a16="http://schemas.microsoft.com/office/drawing/2014/main" id="{8EE221F3-E29A-7E44-BA3E-4DDEF353168D}"/>
              </a:ext>
            </a:extLst>
          </p:cNvPr>
          <p:cNvSpPr/>
          <p:nvPr/>
        </p:nvSpPr>
        <p:spPr>
          <a:xfrm>
            <a:off x="1928849" y="13352216"/>
            <a:ext cx="5942715" cy="6218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BBA4EACD-79B2-9047-926C-4179677F6DF3}"/>
              </a:ext>
            </a:extLst>
          </p:cNvPr>
          <p:cNvSpPr/>
          <p:nvPr/>
        </p:nvSpPr>
        <p:spPr>
          <a:xfrm>
            <a:off x="2032661" y="11131055"/>
            <a:ext cx="5841604" cy="6549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Block Arc 135">
            <a:extLst>
              <a:ext uri="{FF2B5EF4-FFF2-40B4-BE49-F238E27FC236}">
                <a16:creationId xmlns:a16="http://schemas.microsoft.com/office/drawing/2014/main" id="{28EF7BC0-BD7F-BD4C-8DBE-13C9030B0FE6}"/>
              </a:ext>
            </a:extLst>
          </p:cNvPr>
          <p:cNvSpPr/>
          <p:nvPr/>
        </p:nvSpPr>
        <p:spPr>
          <a:xfrm rot="16200000">
            <a:off x="670067" y="9270881"/>
            <a:ext cx="2800986" cy="2229301"/>
          </a:xfrm>
          <a:prstGeom prst="blockArc">
            <a:avLst>
              <a:gd name="adj1" fmla="val 10532807"/>
              <a:gd name="adj2" fmla="val 263439"/>
              <a:gd name="adj3" fmla="val 2851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0" name="Block Arc 139">
            <a:extLst>
              <a:ext uri="{FF2B5EF4-FFF2-40B4-BE49-F238E27FC236}">
                <a16:creationId xmlns:a16="http://schemas.microsoft.com/office/drawing/2014/main" id="{E050A4CB-2DFF-4C43-B71B-CB7634BAF8C7}"/>
              </a:ext>
            </a:extLst>
          </p:cNvPr>
          <p:cNvSpPr/>
          <p:nvPr/>
        </p:nvSpPr>
        <p:spPr>
          <a:xfrm rot="5400000" flipH="1">
            <a:off x="6344822" y="7070001"/>
            <a:ext cx="2805423" cy="2287911"/>
          </a:xfrm>
          <a:prstGeom prst="blockArc">
            <a:avLst>
              <a:gd name="adj1" fmla="val 10800000"/>
              <a:gd name="adj2" fmla="val 1572"/>
              <a:gd name="adj3" fmla="val 276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a:extLst>
              <a:ext uri="{FF2B5EF4-FFF2-40B4-BE49-F238E27FC236}">
                <a16:creationId xmlns:a16="http://schemas.microsoft.com/office/drawing/2014/main" id="{4ED9223C-B305-724C-860B-8788F8ED72BC}"/>
              </a:ext>
            </a:extLst>
          </p:cNvPr>
          <p:cNvSpPr/>
          <p:nvPr/>
        </p:nvSpPr>
        <p:spPr>
          <a:xfrm>
            <a:off x="2052416" y="8982378"/>
            <a:ext cx="5935711" cy="652772"/>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5B6ECEE5-8B0A-BE49-88D6-380CCB5771D4}"/>
              </a:ext>
            </a:extLst>
          </p:cNvPr>
          <p:cNvSpPr/>
          <p:nvPr/>
        </p:nvSpPr>
        <p:spPr>
          <a:xfrm>
            <a:off x="2114179" y="6821733"/>
            <a:ext cx="5757385" cy="6173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Block Arc 142">
            <a:extLst>
              <a:ext uri="{FF2B5EF4-FFF2-40B4-BE49-F238E27FC236}">
                <a16:creationId xmlns:a16="http://schemas.microsoft.com/office/drawing/2014/main" id="{F9A4C65A-77AF-D444-B52E-87C937A7CC66}"/>
              </a:ext>
            </a:extLst>
          </p:cNvPr>
          <p:cNvSpPr/>
          <p:nvPr/>
        </p:nvSpPr>
        <p:spPr>
          <a:xfrm rot="16200000">
            <a:off x="759288" y="4965530"/>
            <a:ext cx="2761997" cy="2184400"/>
          </a:xfrm>
          <a:prstGeom prst="blockArc">
            <a:avLst>
              <a:gd name="adj1" fmla="val 10800000"/>
              <a:gd name="adj2" fmla="val 156513"/>
              <a:gd name="adj3" fmla="val 2821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4" name="Block Arc 213">
            <a:extLst>
              <a:ext uri="{FF2B5EF4-FFF2-40B4-BE49-F238E27FC236}">
                <a16:creationId xmlns:a16="http://schemas.microsoft.com/office/drawing/2014/main" id="{9BB00DD6-C4C4-7348-AD3E-28EAE4D8492B}"/>
              </a:ext>
            </a:extLst>
          </p:cNvPr>
          <p:cNvSpPr/>
          <p:nvPr/>
        </p:nvSpPr>
        <p:spPr>
          <a:xfrm rot="5400000" flipH="1">
            <a:off x="6397278" y="2788190"/>
            <a:ext cx="2828114" cy="2204310"/>
          </a:xfrm>
          <a:prstGeom prst="blockArc">
            <a:avLst>
              <a:gd name="adj1" fmla="val 10800000"/>
              <a:gd name="adj2" fmla="val 1572"/>
              <a:gd name="adj3" fmla="val 276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a:extLst>
              <a:ext uri="{FF2B5EF4-FFF2-40B4-BE49-F238E27FC236}">
                <a16:creationId xmlns:a16="http://schemas.microsoft.com/office/drawing/2014/main" id="{19CB39D4-AD12-0B45-8E85-C9D1845FD3AE}"/>
              </a:ext>
            </a:extLst>
          </p:cNvPr>
          <p:cNvSpPr/>
          <p:nvPr/>
        </p:nvSpPr>
        <p:spPr>
          <a:xfrm>
            <a:off x="2114182" y="4676732"/>
            <a:ext cx="5733212" cy="6041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a:extLst>
              <a:ext uri="{FF2B5EF4-FFF2-40B4-BE49-F238E27FC236}">
                <a16:creationId xmlns:a16="http://schemas.microsoft.com/office/drawing/2014/main" id="{ACF0C630-75E2-F848-B9E5-7E5905E2C993}"/>
              </a:ext>
            </a:extLst>
          </p:cNvPr>
          <p:cNvSpPr/>
          <p:nvPr/>
        </p:nvSpPr>
        <p:spPr>
          <a:xfrm>
            <a:off x="7536442" y="8522806"/>
            <a:ext cx="1214980" cy="1304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a:extLst>
              <a:ext uri="{FF2B5EF4-FFF2-40B4-BE49-F238E27FC236}">
                <a16:creationId xmlns:a16="http://schemas.microsoft.com/office/drawing/2014/main" id="{37258FC4-E633-1F40-B961-0AFD7DEF4AD4}"/>
              </a:ext>
            </a:extLst>
          </p:cNvPr>
          <p:cNvSpPr/>
          <p:nvPr/>
        </p:nvSpPr>
        <p:spPr>
          <a:xfrm>
            <a:off x="7726139" y="8723589"/>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a:extLst>
              <a:ext uri="{FF2B5EF4-FFF2-40B4-BE49-F238E27FC236}">
                <a16:creationId xmlns:a16="http://schemas.microsoft.com/office/drawing/2014/main" id="{AB96207F-9876-7A4C-8CB8-0378596E3D43}"/>
              </a:ext>
            </a:extLst>
          </p:cNvPr>
          <p:cNvSpPr/>
          <p:nvPr/>
        </p:nvSpPr>
        <p:spPr>
          <a:xfrm>
            <a:off x="8003494" y="12006378"/>
            <a:ext cx="1214980" cy="1304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a:extLst>
              <a:ext uri="{FF2B5EF4-FFF2-40B4-BE49-F238E27FC236}">
                <a16:creationId xmlns:a16="http://schemas.microsoft.com/office/drawing/2014/main" id="{78D87C2B-4ED1-1C4B-B314-D95374A7846D}"/>
              </a:ext>
            </a:extLst>
          </p:cNvPr>
          <p:cNvSpPr/>
          <p:nvPr/>
        </p:nvSpPr>
        <p:spPr>
          <a:xfrm>
            <a:off x="8191763" y="12192149"/>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B5CF508-9F97-7344-A588-8737134FC758}"/>
              </a:ext>
            </a:extLst>
          </p:cNvPr>
          <p:cNvSpPr/>
          <p:nvPr/>
        </p:nvSpPr>
        <p:spPr>
          <a:xfrm>
            <a:off x="1953674" y="2459522"/>
            <a:ext cx="5854586" cy="6293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B85D31BE-9BE0-3341-86C3-0BFD563EAA1B}"/>
              </a:ext>
            </a:extLst>
          </p:cNvPr>
          <p:cNvSpPr/>
          <p:nvPr/>
        </p:nvSpPr>
        <p:spPr>
          <a:xfrm rot="5400000">
            <a:off x="1299528" y="-3706205"/>
            <a:ext cx="938427" cy="735967"/>
          </a:xfrm>
          <a:prstGeom prst="triangle">
            <a:avLst>
              <a:gd name="adj" fmla="val 45360"/>
            </a:avLst>
          </a:prstGeom>
          <a:gradFill>
            <a:gsLst>
              <a:gs pos="0">
                <a:schemeClr val="accent1">
                  <a:lumMod val="5000"/>
                  <a:lumOff val="95000"/>
                </a:schemeClr>
              </a:gs>
              <a:gs pos="38000">
                <a:schemeClr val="accent1">
                  <a:lumMod val="45000"/>
                  <a:lumOff val="55000"/>
                </a:schemeClr>
              </a:gs>
              <a:gs pos="39000">
                <a:schemeClr val="accent1">
                  <a:lumMod val="45000"/>
                  <a:lumOff val="55000"/>
                </a:schemeClr>
              </a:gs>
              <a:gs pos="84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E2392CED-199C-044B-8C83-9528D182044C}"/>
              </a:ext>
            </a:extLst>
          </p:cNvPr>
          <p:cNvSpPr txBox="1"/>
          <p:nvPr/>
        </p:nvSpPr>
        <p:spPr>
          <a:xfrm>
            <a:off x="8188605" y="12254054"/>
            <a:ext cx="841074" cy="276999"/>
          </a:xfrm>
          <a:prstGeom prst="rect">
            <a:avLst/>
          </a:prstGeom>
          <a:noFill/>
        </p:spPr>
        <p:txBody>
          <a:bodyPr wrap="square" rtlCol="0">
            <a:spAutoFit/>
          </a:bodyPr>
          <a:lstStyle/>
          <a:p>
            <a:pPr algn="ctr"/>
            <a:r>
              <a:rPr lang="en-US" sz="1200" b="1" dirty="0"/>
              <a:t>YEAR</a:t>
            </a:r>
          </a:p>
        </p:txBody>
      </p:sp>
      <p:sp>
        <p:nvSpPr>
          <p:cNvPr id="56" name="TextBox 55">
            <a:extLst>
              <a:ext uri="{FF2B5EF4-FFF2-40B4-BE49-F238E27FC236}">
                <a16:creationId xmlns:a16="http://schemas.microsoft.com/office/drawing/2014/main" id="{0EC6A36B-BE5D-9742-9412-BEDB5350E9B4}"/>
              </a:ext>
            </a:extLst>
          </p:cNvPr>
          <p:cNvSpPr txBox="1"/>
          <p:nvPr/>
        </p:nvSpPr>
        <p:spPr>
          <a:xfrm>
            <a:off x="8200158" y="12343708"/>
            <a:ext cx="841074" cy="827183"/>
          </a:xfrm>
          <a:prstGeom prst="rect">
            <a:avLst/>
          </a:prstGeom>
          <a:noFill/>
        </p:spPr>
        <p:txBody>
          <a:bodyPr wrap="square" rtlCol="0">
            <a:spAutoFit/>
          </a:bodyPr>
          <a:lstStyle/>
          <a:p>
            <a:pPr algn="ctr"/>
            <a:r>
              <a:rPr lang="en-US" sz="4800" b="1" dirty="0"/>
              <a:t>8</a:t>
            </a:r>
          </a:p>
        </p:txBody>
      </p:sp>
      <p:sp>
        <p:nvSpPr>
          <p:cNvPr id="57" name="TextBox 56">
            <a:extLst>
              <a:ext uri="{FF2B5EF4-FFF2-40B4-BE49-F238E27FC236}">
                <a16:creationId xmlns:a16="http://schemas.microsoft.com/office/drawing/2014/main" id="{F42C74E4-6C67-AB42-B00E-14010A9DAB4A}"/>
              </a:ext>
            </a:extLst>
          </p:cNvPr>
          <p:cNvSpPr txBox="1"/>
          <p:nvPr/>
        </p:nvSpPr>
        <p:spPr>
          <a:xfrm>
            <a:off x="7713758" y="8770298"/>
            <a:ext cx="841074" cy="276999"/>
          </a:xfrm>
          <a:prstGeom prst="rect">
            <a:avLst/>
          </a:prstGeom>
          <a:noFill/>
        </p:spPr>
        <p:txBody>
          <a:bodyPr wrap="square" rtlCol="0">
            <a:spAutoFit/>
          </a:bodyPr>
          <a:lstStyle/>
          <a:p>
            <a:pPr algn="ctr"/>
            <a:r>
              <a:rPr lang="en-US" sz="1200" b="1" dirty="0"/>
              <a:t>YEAR</a:t>
            </a:r>
          </a:p>
        </p:txBody>
      </p:sp>
      <p:sp>
        <p:nvSpPr>
          <p:cNvPr id="58" name="TextBox 57">
            <a:extLst>
              <a:ext uri="{FF2B5EF4-FFF2-40B4-BE49-F238E27FC236}">
                <a16:creationId xmlns:a16="http://schemas.microsoft.com/office/drawing/2014/main" id="{A8E84878-B999-3E45-A62E-A5D9A1ABF6E1}"/>
              </a:ext>
            </a:extLst>
          </p:cNvPr>
          <p:cNvSpPr txBox="1"/>
          <p:nvPr/>
        </p:nvSpPr>
        <p:spPr>
          <a:xfrm>
            <a:off x="7738521" y="8804535"/>
            <a:ext cx="841074" cy="827183"/>
          </a:xfrm>
          <a:prstGeom prst="rect">
            <a:avLst/>
          </a:prstGeom>
          <a:noFill/>
        </p:spPr>
        <p:txBody>
          <a:bodyPr wrap="square" rtlCol="0">
            <a:spAutoFit/>
          </a:bodyPr>
          <a:lstStyle/>
          <a:p>
            <a:pPr algn="ctr"/>
            <a:r>
              <a:rPr lang="en-US" sz="4800" b="1" dirty="0"/>
              <a:t>9</a:t>
            </a:r>
          </a:p>
        </p:txBody>
      </p:sp>
      <p:sp>
        <p:nvSpPr>
          <p:cNvPr id="222" name="Oval 221">
            <a:extLst>
              <a:ext uri="{FF2B5EF4-FFF2-40B4-BE49-F238E27FC236}">
                <a16:creationId xmlns:a16="http://schemas.microsoft.com/office/drawing/2014/main" id="{80735897-8BBA-DB41-B061-A9B018CCEA5B}"/>
              </a:ext>
            </a:extLst>
          </p:cNvPr>
          <p:cNvSpPr/>
          <p:nvPr/>
        </p:nvSpPr>
        <p:spPr>
          <a:xfrm>
            <a:off x="7874729" y="3719771"/>
            <a:ext cx="1214980" cy="1304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a:extLst>
              <a:ext uri="{FF2B5EF4-FFF2-40B4-BE49-F238E27FC236}">
                <a16:creationId xmlns:a16="http://schemas.microsoft.com/office/drawing/2014/main" id="{B86E97AE-F6AD-3941-9977-D85456F283F2}"/>
              </a:ext>
            </a:extLst>
          </p:cNvPr>
          <p:cNvSpPr/>
          <p:nvPr/>
        </p:nvSpPr>
        <p:spPr>
          <a:xfrm>
            <a:off x="8076192" y="3922524"/>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397388CA-480C-FF4C-8413-3D86DF3CDAEA}"/>
              </a:ext>
            </a:extLst>
          </p:cNvPr>
          <p:cNvSpPr txBox="1"/>
          <p:nvPr/>
        </p:nvSpPr>
        <p:spPr>
          <a:xfrm>
            <a:off x="8065495" y="3890244"/>
            <a:ext cx="841074" cy="276999"/>
          </a:xfrm>
          <a:prstGeom prst="rect">
            <a:avLst/>
          </a:prstGeom>
          <a:noFill/>
        </p:spPr>
        <p:txBody>
          <a:bodyPr wrap="square" rtlCol="0">
            <a:spAutoFit/>
          </a:bodyPr>
          <a:lstStyle/>
          <a:p>
            <a:pPr algn="ctr"/>
            <a:r>
              <a:rPr lang="en-US" sz="1200" b="1" dirty="0"/>
              <a:t>YEAR</a:t>
            </a:r>
          </a:p>
        </p:txBody>
      </p:sp>
      <p:sp>
        <p:nvSpPr>
          <p:cNvPr id="60" name="TextBox 59">
            <a:extLst>
              <a:ext uri="{FF2B5EF4-FFF2-40B4-BE49-F238E27FC236}">
                <a16:creationId xmlns:a16="http://schemas.microsoft.com/office/drawing/2014/main" id="{8418B80D-A453-EC4A-95CC-6785F89B09BA}"/>
              </a:ext>
            </a:extLst>
          </p:cNvPr>
          <p:cNvSpPr txBox="1"/>
          <p:nvPr/>
        </p:nvSpPr>
        <p:spPr>
          <a:xfrm>
            <a:off x="8058574" y="3945951"/>
            <a:ext cx="841074" cy="827183"/>
          </a:xfrm>
          <a:prstGeom prst="rect">
            <a:avLst/>
          </a:prstGeom>
          <a:noFill/>
        </p:spPr>
        <p:txBody>
          <a:bodyPr wrap="square" rtlCol="0">
            <a:spAutoFit/>
          </a:bodyPr>
          <a:lstStyle/>
          <a:p>
            <a:pPr algn="ctr"/>
            <a:r>
              <a:rPr lang="en-US" sz="4800" b="1" dirty="0"/>
              <a:t>10</a:t>
            </a:r>
          </a:p>
        </p:txBody>
      </p:sp>
      <p:sp>
        <p:nvSpPr>
          <p:cNvPr id="230" name="Oval 229">
            <a:extLst>
              <a:ext uri="{FF2B5EF4-FFF2-40B4-BE49-F238E27FC236}">
                <a16:creationId xmlns:a16="http://schemas.microsoft.com/office/drawing/2014/main" id="{67D857C8-6DBF-1441-BED6-4FF1EB531C36}"/>
              </a:ext>
            </a:extLst>
          </p:cNvPr>
          <p:cNvSpPr/>
          <p:nvPr/>
        </p:nvSpPr>
        <p:spPr>
          <a:xfrm>
            <a:off x="7085331" y="15136909"/>
            <a:ext cx="1214980" cy="1304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Oval 230">
            <a:extLst>
              <a:ext uri="{FF2B5EF4-FFF2-40B4-BE49-F238E27FC236}">
                <a16:creationId xmlns:a16="http://schemas.microsoft.com/office/drawing/2014/main" id="{FA468CC4-DA3D-D04C-A0F3-908B66B1ED58}"/>
              </a:ext>
            </a:extLst>
          </p:cNvPr>
          <p:cNvSpPr/>
          <p:nvPr/>
        </p:nvSpPr>
        <p:spPr>
          <a:xfrm>
            <a:off x="7276162" y="15336268"/>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0" name="Straight Connector 79">
            <a:extLst>
              <a:ext uri="{FF2B5EF4-FFF2-40B4-BE49-F238E27FC236}">
                <a16:creationId xmlns:a16="http://schemas.microsoft.com/office/drawing/2014/main" id="{F347F049-5853-0C49-B90B-3270038CAC6A}"/>
              </a:ext>
            </a:extLst>
          </p:cNvPr>
          <p:cNvCxnSpPr>
            <a:cxnSpLocks/>
          </p:cNvCxnSpPr>
          <p:nvPr/>
        </p:nvCxnSpPr>
        <p:spPr>
          <a:xfrm>
            <a:off x="6765398" y="15229052"/>
            <a:ext cx="0" cy="51012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32DE9D9-B0B5-F742-8942-7B37AAB3C019}"/>
              </a:ext>
            </a:extLst>
          </p:cNvPr>
          <p:cNvCxnSpPr>
            <a:cxnSpLocks/>
          </p:cNvCxnSpPr>
          <p:nvPr/>
        </p:nvCxnSpPr>
        <p:spPr>
          <a:xfrm flipV="1">
            <a:off x="6398437" y="15851472"/>
            <a:ext cx="270" cy="65334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D5654B3-6730-9743-8B5B-BB63078882F5}"/>
              </a:ext>
            </a:extLst>
          </p:cNvPr>
          <p:cNvCxnSpPr>
            <a:cxnSpLocks/>
          </p:cNvCxnSpPr>
          <p:nvPr/>
        </p:nvCxnSpPr>
        <p:spPr>
          <a:xfrm>
            <a:off x="5698171" y="15324512"/>
            <a:ext cx="13200" cy="32697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43FCBD3-15AC-074B-89C1-9811AED33C3A}"/>
              </a:ext>
            </a:extLst>
          </p:cNvPr>
          <p:cNvCxnSpPr>
            <a:cxnSpLocks/>
          </p:cNvCxnSpPr>
          <p:nvPr/>
        </p:nvCxnSpPr>
        <p:spPr>
          <a:xfrm flipH="1" flipV="1">
            <a:off x="5496525" y="15957680"/>
            <a:ext cx="6842" cy="61492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1A9F72DB-801B-1540-9027-8E9B8D266CA4}"/>
              </a:ext>
            </a:extLst>
          </p:cNvPr>
          <p:cNvSpPr txBox="1"/>
          <p:nvPr/>
        </p:nvSpPr>
        <p:spPr>
          <a:xfrm>
            <a:off x="5185987" y="16572603"/>
            <a:ext cx="942102" cy="707886"/>
          </a:xfrm>
          <a:prstGeom prst="rect">
            <a:avLst/>
          </a:prstGeom>
          <a:noFill/>
        </p:spPr>
        <p:txBody>
          <a:bodyPr wrap="square" rtlCol="0">
            <a:spAutoFit/>
          </a:bodyPr>
          <a:lstStyle/>
          <a:p>
            <a:r>
              <a:rPr lang="en-US" sz="800" dirty="0"/>
              <a:t>What is a Republic and why was this concept important to the Romans?</a:t>
            </a:r>
          </a:p>
        </p:txBody>
      </p:sp>
      <p:sp>
        <p:nvSpPr>
          <p:cNvPr id="115" name="TextBox 114">
            <a:extLst>
              <a:ext uri="{FF2B5EF4-FFF2-40B4-BE49-F238E27FC236}">
                <a16:creationId xmlns:a16="http://schemas.microsoft.com/office/drawing/2014/main" id="{754347FA-8CA5-B64D-85BC-64ED9061E462}"/>
              </a:ext>
            </a:extLst>
          </p:cNvPr>
          <p:cNvSpPr txBox="1"/>
          <p:nvPr/>
        </p:nvSpPr>
        <p:spPr>
          <a:xfrm>
            <a:off x="5380255" y="14689647"/>
            <a:ext cx="1028032" cy="919401"/>
          </a:xfrm>
          <a:prstGeom prst="wedgeRoundRectCallout">
            <a:avLst>
              <a:gd name="adj1" fmla="val 12991"/>
              <a:gd name="adj2" fmla="val 65212"/>
              <a:gd name="adj3" fmla="val 16667"/>
            </a:avLst>
          </a:prstGeom>
          <a:noFill/>
          <a:ln w="19050">
            <a:noFill/>
          </a:ln>
        </p:spPr>
        <p:txBody>
          <a:bodyPr wrap="square" rtlCol="0">
            <a:spAutoFit/>
          </a:bodyPr>
          <a:lstStyle/>
          <a:p>
            <a:r>
              <a:rPr lang="en-US" sz="800" dirty="0"/>
              <a:t>What are Roman  Stock characters and how do they link to typical character archetypes?</a:t>
            </a:r>
          </a:p>
        </p:txBody>
      </p:sp>
      <p:cxnSp>
        <p:nvCxnSpPr>
          <p:cNvPr id="116" name="Straight Connector 115">
            <a:extLst>
              <a:ext uri="{FF2B5EF4-FFF2-40B4-BE49-F238E27FC236}">
                <a16:creationId xmlns:a16="http://schemas.microsoft.com/office/drawing/2014/main" id="{00E6D38E-3F60-8646-B0C0-1F4A34240498}"/>
              </a:ext>
            </a:extLst>
          </p:cNvPr>
          <p:cNvCxnSpPr>
            <a:cxnSpLocks/>
          </p:cNvCxnSpPr>
          <p:nvPr/>
        </p:nvCxnSpPr>
        <p:spPr>
          <a:xfrm flipH="1">
            <a:off x="4744748" y="15316859"/>
            <a:ext cx="10971" cy="33462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DCFADFF-18E9-314C-BA93-B0E2EAA0B395}"/>
              </a:ext>
            </a:extLst>
          </p:cNvPr>
          <p:cNvCxnSpPr>
            <a:cxnSpLocks/>
          </p:cNvCxnSpPr>
          <p:nvPr/>
        </p:nvCxnSpPr>
        <p:spPr>
          <a:xfrm flipV="1">
            <a:off x="4517537" y="15959890"/>
            <a:ext cx="2844" cy="65591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798D0D35-29AB-1847-B78E-66D8D2E8F393}"/>
              </a:ext>
            </a:extLst>
          </p:cNvPr>
          <p:cNvSpPr txBox="1"/>
          <p:nvPr/>
        </p:nvSpPr>
        <p:spPr>
          <a:xfrm>
            <a:off x="4078691" y="14982462"/>
            <a:ext cx="1055317" cy="584775"/>
          </a:xfrm>
          <a:prstGeom prst="rect">
            <a:avLst/>
          </a:prstGeom>
          <a:noFill/>
        </p:spPr>
        <p:txBody>
          <a:bodyPr wrap="square" rtlCol="0">
            <a:spAutoFit/>
          </a:bodyPr>
          <a:lstStyle/>
          <a:p>
            <a:r>
              <a:rPr lang="en-US" sz="800" dirty="0"/>
              <a:t>How did the Viking Gods and Goddesses reflect the values of Viking society?</a:t>
            </a:r>
          </a:p>
        </p:txBody>
      </p:sp>
      <p:cxnSp>
        <p:nvCxnSpPr>
          <p:cNvPr id="119" name="Straight Connector 118">
            <a:extLst>
              <a:ext uri="{FF2B5EF4-FFF2-40B4-BE49-F238E27FC236}">
                <a16:creationId xmlns:a16="http://schemas.microsoft.com/office/drawing/2014/main" id="{79CABD94-8106-F04E-93C4-2DBA3B817C6C}"/>
              </a:ext>
            </a:extLst>
          </p:cNvPr>
          <p:cNvCxnSpPr>
            <a:cxnSpLocks/>
          </p:cNvCxnSpPr>
          <p:nvPr/>
        </p:nvCxnSpPr>
        <p:spPr>
          <a:xfrm flipH="1">
            <a:off x="3474325" y="15422198"/>
            <a:ext cx="8075" cy="30885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307DEB2C-260D-0340-9B54-6F5AE6E5CAF0}"/>
              </a:ext>
            </a:extLst>
          </p:cNvPr>
          <p:cNvSpPr txBox="1"/>
          <p:nvPr/>
        </p:nvSpPr>
        <p:spPr>
          <a:xfrm>
            <a:off x="4025430" y="16679399"/>
            <a:ext cx="1155328" cy="584775"/>
          </a:xfrm>
          <a:prstGeom prst="rect">
            <a:avLst/>
          </a:prstGeom>
          <a:noFill/>
        </p:spPr>
        <p:txBody>
          <a:bodyPr wrap="square" rtlCol="0">
            <a:spAutoFit/>
          </a:bodyPr>
          <a:lstStyle/>
          <a:p>
            <a:r>
              <a:rPr lang="en-US" sz="800" dirty="0"/>
              <a:t>What was the Viking legal system and do you think it was effective?</a:t>
            </a:r>
          </a:p>
        </p:txBody>
      </p:sp>
      <p:pic>
        <p:nvPicPr>
          <p:cNvPr id="86" name="Picture 85">
            <a:extLst>
              <a:ext uri="{FF2B5EF4-FFF2-40B4-BE49-F238E27FC236}">
                <a16:creationId xmlns:a16="http://schemas.microsoft.com/office/drawing/2014/main" id="{E2C681CE-4F5E-FE42-BDC2-CE2B81D6D5D1}"/>
              </a:ext>
            </a:extLst>
          </p:cNvPr>
          <p:cNvPicPr>
            <a:picLocks noChangeAspect="1"/>
          </p:cNvPicPr>
          <p:nvPr/>
        </p:nvPicPr>
        <p:blipFill rotWithShape="1">
          <a:blip r:embed="rId3"/>
          <a:srcRect t="24406" r="530" b="32512"/>
          <a:stretch/>
        </p:blipFill>
        <p:spPr>
          <a:xfrm>
            <a:off x="7948532" y="16516237"/>
            <a:ext cx="1428811" cy="482694"/>
          </a:xfrm>
          <a:prstGeom prst="rect">
            <a:avLst/>
          </a:prstGeom>
        </p:spPr>
      </p:pic>
      <p:cxnSp>
        <p:nvCxnSpPr>
          <p:cNvPr id="206" name="Straight Connector 205">
            <a:extLst>
              <a:ext uri="{FF2B5EF4-FFF2-40B4-BE49-F238E27FC236}">
                <a16:creationId xmlns:a16="http://schemas.microsoft.com/office/drawing/2014/main" id="{22C34EC9-0363-624B-91C8-BC3109AEE089}"/>
              </a:ext>
            </a:extLst>
          </p:cNvPr>
          <p:cNvCxnSpPr>
            <a:cxnSpLocks/>
          </p:cNvCxnSpPr>
          <p:nvPr/>
        </p:nvCxnSpPr>
        <p:spPr>
          <a:xfrm>
            <a:off x="7871564" y="10928006"/>
            <a:ext cx="0" cy="49924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C01852B1-E08D-2243-A474-5E7835DAB027}"/>
              </a:ext>
            </a:extLst>
          </p:cNvPr>
          <p:cNvCxnSpPr>
            <a:cxnSpLocks/>
          </p:cNvCxnSpPr>
          <p:nvPr/>
        </p:nvCxnSpPr>
        <p:spPr>
          <a:xfrm>
            <a:off x="7173580" y="11056198"/>
            <a:ext cx="0" cy="37105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AB65D886-ADBA-FC4B-9739-0F6ED4A9D67A}"/>
              </a:ext>
            </a:extLst>
          </p:cNvPr>
          <p:cNvCxnSpPr>
            <a:cxnSpLocks/>
          </p:cNvCxnSpPr>
          <p:nvPr/>
        </p:nvCxnSpPr>
        <p:spPr>
          <a:xfrm flipV="1">
            <a:off x="7515784" y="11634481"/>
            <a:ext cx="0" cy="35081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E865DA3-DE36-E64D-B463-8964711B884D}"/>
              </a:ext>
            </a:extLst>
          </p:cNvPr>
          <p:cNvCxnSpPr>
            <a:cxnSpLocks/>
          </p:cNvCxnSpPr>
          <p:nvPr/>
        </p:nvCxnSpPr>
        <p:spPr>
          <a:xfrm flipV="1">
            <a:off x="1244938" y="11169924"/>
            <a:ext cx="305646" cy="32316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06BE152-910A-2843-A2AB-7EEE1AB8E0D0}"/>
              </a:ext>
            </a:extLst>
          </p:cNvPr>
          <p:cNvCxnSpPr>
            <a:cxnSpLocks/>
          </p:cNvCxnSpPr>
          <p:nvPr/>
        </p:nvCxnSpPr>
        <p:spPr>
          <a:xfrm flipV="1">
            <a:off x="3265852" y="15851472"/>
            <a:ext cx="0" cy="46827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A7C6716C-32A9-3E41-9445-F62338DFDF8F}"/>
              </a:ext>
            </a:extLst>
          </p:cNvPr>
          <p:cNvCxnSpPr>
            <a:cxnSpLocks/>
          </p:cNvCxnSpPr>
          <p:nvPr/>
        </p:nvCxnSpPr>
        <p:spPr>
          <a:xfrm flipH="1" flipV="1">
            <a:off x="7686515" y="5047854"/>
            <a:ext cx="381743" cy="33012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22821085-9B01-1643-85C1-C64AF10D1D68}"/>
              </a:ext>
            </a:extLst>
          </p:cNvPr>
          <p:cNvCxnSpPr>
            <a:cxnSpLocks/>
          </p:cNvCxnSpPr>
          <p:nvPr/>
        </p:nvCxnSpPr>
        <p:spPr>
          <a:xfrm flipH="1">
            <a:off x="7575617" y="2127709"/>
            <a:ext cx="37786" cy="34857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24E180E0-EF2A-9645-9783-CACAE2FBF8CE}"/>
              </a:ext>
            </a:extLst>
          </p:cNvPr>
          <p:cNvCxnSpPr>
            <a:cxnSpLocks/>
          </p:cNvCxnSpPr>
          <p:nvPr/>
        </p:nvCxnSpPr>
        <p:spPr>
          <a:xfrm>
            <a:off x="5908399" y="2282851"/>
            <a:ext cx="130974" cy="21179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D8FE89EB-BF86-E64A-8A5A-7463636CC8B2}"/>
              </a:ext>
            </a:extLst>
          </p:cNvPr>
          <p:cNvCxnSpPr>
            <a:cxnSpLocks/>
          </p:cNvCxnSpPr>
          <p:nvPr/>
        </p:nvCxnSpPr>
        <p:spPr>
          <a:xfrm>
            <a:off x="6750275" y="2354531"/>
            <a:ext cx="26916" cy="27252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4A004A65-F6C5-4141-8C1F-EA48F18945B6}"/>
              </a:ext>
            </a:extLst>
          </p:cNvPr>
          <p:cNvCxnSpPr>
            <a:cxnSpLocks/>
          </p:cNvCxnSpPr>
          <p:nvPr/>
        </p:nvCxnSpPr>
        <p:spPr>
          <a:xfrm flipV="1">
            <a:off x="7276162" y="2986890"/>
            <a:ext cx="0" cy="35081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F70F3003-89B2-7F44-9499-10B368800312}"/>
              </a:ext>
            </a:extLst>
          </p:cNvPr>
          <p:cNvCxnSpPr>
            <a:cxnSpLocks/>
          </p:cNvCxnSpPr>
          <p:nvPr/>
        </p:nvCxnSpPr>
        <p:spPr>
          <a:xfrm flipH="1">
            <a:off x="3881408" y="2406687"/>
            <a:ext cx="144022" cy="14743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id="{189D5999-43F7-F641-9393-172A969C8B1F}"/>
              </a:ext>
            </a:extLst>
          </p:cNvPr>
          <p:cNvSpPr txBox="1"/>
          <p:nvPr/>
        </p:nvSpPr>
        <p:spPr>
          <a:xfrm>
            <a:off x="181271" y="17247026"/>
            <a:ext cx="9355642" cy="646331"/>
          </a:xfrm>
          <a:prstGeom prst="rect">
            <a:avLst/>
          </a:prstGeom>
          <a:noFill/>
        </p:spPr>
        <p:txBody>
          <a:bodyPr wrap="square" rtlCol="0">
            <a:spAutoFit/>
          </a:bodyPr>
          <a:lstStyle/>
          <a:p>
            <a:r>
              <a:rPr lang="en-US" sz="1800" dirty="0">
                <a:solidFill>
                  <a:schemeClr val="bg1"/>
                </a:solidFill>
              </a:rPr>
              <a:t>‘ </a:t>
            </a:r>
            <a:r>
              <a:rPr lang="en-US" sz="1800" b="1" dirty="0">
                <a:solidFill>
                  <a:schemeClr val="bg1"/>
                </a:solidFill>
              </a:rPr>
              <a:t>People don’t </a:t>
            </a:r>
            <a:r>
              <a:rPr lang="en-US" sz="1800" b="1" dirty="0" err="1">
                <a:solidFill>
                  <a:schemeClr val="bg1"/>
                </a:solidFill>
              </a:rPr>
              <a:t>realise</a:t>
            </a:r>
            <a:r>
              <a:rPr lang="en-US" sz="1800" b="1" dirty="0">
                <a:solidFill>
                  <a:schemeClr val="bg1"/>
                </a:solidFill>
              </a:rPr>
              <a:t> how a whole person’ life can be changed by just one book. </a:t>
            </a:r>
            <a:r>
              <a:rPr lang="en-US" sz="1800" dirty="0">
                <a:solidFill>
                  <a:schemeClr val="bg1"/>
                </a:solidFill>
              </a:rPr>
              <a:t>’ Malcolm X  MICHAEL PALIN </a:t>
            </a:r>
          </a:p>
        </p:txBody>
      </p:sp>
      <p:sp>
        <p:nvSpPr>
          <p:cNvPr id="6" name="TextBox 5">
            <a:extLst>
              <a:ext uri="{FF2B5EF4-FFF2-40B4-BE49-F238E27FC236}">
                <a16:creationId xmlns:a16="http://schemas.microsoft.com/office/drawing/2014/main" id="{B554B049-F74B-48F1-A036-FC00BC393C00}"/>
              </a:ext>
            </a:extLst>
          </p:cNvPr>
          <p:cNvSpPr txBox="1"/>
          <p:nvPr/>
        </p:nvSpPr>
        <p:spPr>
          <a:xfrm>
            <a:off x="4138633" y="-3657068"/>
            <a:ext cx="2806101" cy="1200329"/>
          </a:xfrm>
          <a:prstGeom prst="rect">
            <a:avLst/>
          </a:prstGeom>
          <a:noFill/>
        </p:spPr>
        <p:txBody>
          <a:bodyPr wrap="square" rtlCol="0">
            <a:spAutoFit/>
          </a:bodyPr>
          <a:lstStyle/>
          <a:p>
            <a:pPr algn="ctr"/>
            <a:r>
              <a:rPr lang="en-GB" sz="2400" dirty="0">
                <a:latin typeface="Aharoni" panose="020B0604020202020204" pitchFamily="2" charset="-79"/>
                <a:cs typeface="Aharoni" panose="020B0604020202020204" pitchFamily="2" charset="-79"/>
              </a:rPr>
              <a:t>English Literature and Language</a:t>
            </a:r>
          </a:p>
          <a:p>
            <a:pPr algn="ctr"/>
            <a:r>
              <a:rPr lang="en-GB" sz="2400" dirty="0">
                <a:latin typeface="Aharoni" panose="020B0604020202020204" pitchFamily="2" charset="-79"/>
                <a:cs typeface="Aharoni" panose="020B0604020202020204" pitchFamily="2" charset="-79"/>
              </a:rPr>
              <a:t>Learning Journey</a:t>
            </a:r>
          </a:p>
        </p:txBody>
      </p:sp>
      <p:sp>
        <p:nvSpPr>
          <p:cNvPr id="54" name="TextBox 53">
            <a:extLst>
              <a:ext uri="{FF2B5EF4-FFF2-40B4-BE49-F238E27FC236}">
                <a16:creationId xmlns:a16="http://schemas.microsoft.com/office/drawing/2014/main" id="{B87A07DE-C984-5043-ABB4-D3D967D43357}"/>
              </a:ext>
            </a:extLst>
          </p:cNvPr>
          <p:cNvSpPr txBox="1"/>
          <p:nvPr/>
        </p:nvSpPr>
        <p:spPr>
          <a:xfrm>
            <a:off x="7265978" y="15513490"/>
            <a:ext cx="841074" cy="827183"/>
          </a:xfrm>
          <a:prstGeom prst="rect">
            <a:avLst/>
          </a:prstGeom>
          <a:noFill/>
        </p:spPr>
        <p:txBody>
          <a:bodyPr wrap="square" rtlCol="0">
            <a:spAutoFit/>
          </a:bodyPr>
          <a:lstStyle/>
          <a:p>
            <a:pPr algn="ctr"/>
            <a:r>
              <a:rPr lang="en-US" sz="4800" b="1" dirty="0"/>
              <a:t>7</a:t>
            </a:r>
          </a:p>
        </p:txBody>
      </p:sp>
      <p:sp>
        <p:nvSpPr>
          <p:cNvPr id="53" name="TextBox 52">
            <a:extLst>
              <a:ext uri="{FF2B5EF4-FFF2-40B4-BE49-F238E27FC236}">
                <a16:creationId xmlns:a16="http://schemas.microsoft.com/office/drawing/2014/main" id="{2BE9DFE9-D2AE-C14C-AB63-41C6DF192559}"/>
              </a:ext>
            </a:extLst>
          </p:cNvPr>
          <p:cNvSpPr txBox="1"/>
          <p:nvPr/>
        </p:nvSpPr>
        <p:spPr>
          <a:xfrm>
            <a:off x="7265978" y="15429809"/>
            <a:ext cx="841074" cy="276999"/>
          </a:xfrm>
          <a:prstGeom prst="rect">
            <a:avLst/>
          </a:prstGeom>
          <a:noFill/>
        </p:spPr>
        <p:txBody>
          <a:bodyPr wrap="square" rtlCol="0">
            <a:spAutoFit/>
          </a:bodyPr>
          <a:lstStyle/>
          <a:p>
            <a:pPr algn="ctr"/>
            <a:r>
              <a:rPr lang="en-US" sz="1200" b="1" dirty="0"/>
              <a:t>YEAR</a:t>
            </a:r>
          </a:p>
        </p:txBody>
      </p:sp>
      <p:pic>
        <p:nvPicPr>
          <p:cNvPr id="20" name="Picture 19">
            <a:extLst>
              <a:ext uri="{FF2B5EF4-FFF2-40B4-BE49-F238E27FC236}">
                <a16:creationId xmlns:a16="http://schemas.microsoft.com/office/drawing/2014/main" id="{965E294C-3CC3-42DA-838A-6653714A482B}"/>
              </a:ext>
            </a:extLst>
          </p:cNvPr>
          <p:cNvPicPr>
            <a:picLocks noChangeAspect="1"/>
          </p:cNvPicPr>
          <p:nvPr/>
        </p:nvPicPr>
        <p:blipFill>
          <a:blip r:embed="rId4"/>
          <a:stretch>
            <a:fillRect/>
          </a:stretch>
        </p:blipFill>
        <p:spPr>
          <a:xfrm>
            <a:off x="8359623" y="14759830"/>
            <a:ext cx="697996" cy="1744991"/>
          </a:xfrm>
          <a:prstGeom prst="rect">
            <a:avLst/>
          </a:prstGeom>
        </p:spPr>
      </p:pic>
      <p:sp>
        <p:nvSpPr>
          <p:cNvPr id="370" name="TextBox 369">
            <a:extLst>
              <a:ext uri="{FF2B5EF4-FFF2-40B4-BE49-F238E27FC236}">
                <a16:creationId xmlns:a16="http://schemas.microsoft.com/office/drawing/2014/main" id="{8F2FCE06-B784-40AE-99FE-6BE6AEB80DF4}"/>
              </a:ext>
            </a:extLst>
          </p:cNvPr>
          <p:cNvSpPr txBox="1"/>
          <p:nvPr/>
        </p:nvSpPr>
        <p:spPr>
          <a:xfrm>
            <a:off x="6723936" y="14830698"/>
            <a:ext cx="1021410" cy="374571"/>
          </a:xfrm>
          <a:prstGeom prst="wedgeRoundRectCallout">
            <a:avLst>
              <a:gd name="adj1" fmla="val 7940"/>
              <a:gd name="adj2" fmla="val 85064"/>
              <a:gd name="adj3" fmla="val 16667"/>
            </a:avLst>
          </a:prstGeom>
          <a:noFill/>
          <a:ln w="19050">
            <a:noFill/>
          </a:ln>
        </p:spPr>
        <p:txBody>
          <a:bodyPr wrap="square" rtlCol="0">
            <a:spAutoFit/>
          </a:bodyPr>
          <a:lstStyle/>
          <a:p>
            <a:r>
              <a:rPr lang="en-US" sz="800" dirty="0"/>
              <a:t>What is a Epic hero?</a:t>
            </a:r>
          </a:p>
        </p:txBody>
      </p:sp>
      <p:sp>
        <p:nvSpPr>
          <p:cNvPr id="372" name="TextBox 371">
            <a:extLst>
              <a:ext uri="{FF2B5EF4-FFF2-40B4-BE49-F238E27FC236}">
                <a16:creationId xmlns:a16="http://schemas.microsoft.com/office/drawing/2014/main" id="{9F6593FB-5247-4B4E-A446-6EB069AC1072}"/>
              </a:ext>
            </a:extLst>
          </p:cNvPr>
          <p:cNvSpPr txBox="1"/>
          <p:nvPr/>
        </p:nvSpPr>
        <p:spPr>
          <a:xfrm>
            <a:off x="6408927" y="16254966"/>
            <a:ext cx="1073630" cy="783193"/>
          </a:xfrm>
          <a:prstGeom prst="wedgeRoundRectCallout">
            <a:avLst>
              <a:gd name="adj1" fmla="val -19095"/>
              <a:gd name="adj2" fmla="val -74354"/>
              <a:gd name="adj3" fmla="val 16667"/>
            </a:avLst>
          </a:prstGeom>
          <a:noFill/>
          <a:ln w="19050">
            <a:noFill/>
          </a:ln>
        </p:spPr>
        <p:txBody>
          <a:bodyPr wrap="square" rtlCol="0">
            <a:spAutoFit/>
          </a:bodyPr>
          <a:lstStyle/>
          <a:p>
            <a:r>
              <a:rPr lang="en-US" sz="800" dirty="0"/>
              <a:t>How did their Gods and Goddesses reflect the values of Greek and Roman society?</a:t>
            </a:r>
          </a:p>
        </p:txBody>
      </p:sp>
      <p:sp>
        <p:nvSpPr>
          <p:cNvPr id="383" name="TextBox 382">
            <a:extLst>
              <a:ext uri="{FF2B5EF4-FFF2-40B4-BE49-F238E27FC236}">
                <a16:creationId xmlns:a16="http://schemas.microsoft.com/office/drawing/2014/main" id="{32541251-484A-4B5E-905D-72E73174BF8C}"/>
              </a:ext>
            </a:extLst>
          </p:cNvPr>
          <p:cNvSpPr txBox="1"/>
          <p:nvPr/>
        </p:nvSpPr>
        <p:spPr>
          <a:xfrm>
            <a:off x="3197623" y="14647585"/>
            <a:ext cx="885674" cy="830997"/>
          </a:xfrm>
          <a:prstGeom prst="rect">
            <a:avLst/>
          </a:prstGeom>
          <a:noFill/>
        </p:spPr>
        <p:txBody>
          <a:bodyPr wrap="square" rtlCol="0">
            <a:spAutoFit/>
          </a:bodyPr>
          <a:lstStyle/>
          <a:p>
            <a:r>
              <a:rPr lang="en-US" sz="800" dirty="0"/>
              <a:t>Based on the evidence historians have, do you think Sheila Maidens existed?</a:t>
            </a:r>
          </a:p>
        </p:txBody>
      </p:sp>
      <p:sp>
        <p:nvSpPr>
          <p:cNvPr id="390" name="TextBox 389">
            <a:extLst>
              <a:ext uri="{FF2B5EF4-FFF2-40B4-BE49-F238E27FC236}">
                <a16:creationId xmlns:a16="http://schemas.microsoft.com/office/drawing/2014/main" id="{D95E924F-0B81-4882-8006-C83B4A01533F}"/>
              </a:ext>
            </a:extLst>
          </p:cNvPr>
          <p:cNvSpPr txBox="1"/>
          <p:nvPr/>
        </p:nvSpPr>
        <p:spPr>
          <a:xfrm>
            <a:off x="2945239" y="16323466"/>
            <a:ext cx="885674" cy="584775"/>
          </a:xfrm>
          <a:prstGeom prst="rect">
            <a:avLst/>
          </a:prstGeom>
          <a:noFill/>
        </p:spPr>
        <p:txBody>
          <a:bodyPr wrap="square" rtlCol="0">
            <a:spAutoFit/>
          </a:bodyPr>
          <a:lstStyle/>
          <a:p>
            <a:r>
              <a:rPr lang="en-US" sz="800" dirty="0"/>
              <a:t>Is Beowulf presented as an Epic Hero or an Anti-Hero?</a:t>
            </a:r>
          </a:p>
        </p:txBody>
      </p:sp>
      <p:cxnSp>
        <p:nvCxnSpPr>
          <p:cNvPr id="391" name="Straight Connector 390">
            <a:extLst>
              <a:ext uri="{FF2B5EF4-FFF2-40B4-BE49-F238E27FC236}">
                <a16:creationId xmlns:a16="http://schemas.microsoft.com/office/drawing/2014/main" id="{39981D08-B8AF-4086-AE03-C44C8CE55DC7}"/>
              </a:ext>
            </a:extLst>
          </p:cNvPr>
          <p:cNvCxnSpPr>
            <a:cxnSpLocks/>
          </p:cNvCxnSpPr>
          <p:nvPr/>
        </p:nvCxnSpPr>
        <p:spPr>
          <a:xfrm>
            <a:off x="2623246" y="15228605"/>
            <a:ext cx="0" cy="49187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E84EC7A0-1EC3-489B-B564-99132653BA00}"/>
              </a:ext>
            </a:extLst>
          </p:cNvPr>
          <p:cNvCxnSpPr>
            <a:cxnSpLocks/>
          </p:cNvCxnSpPr>
          <p:nvPr/>
        </p:nvCxnSpPr>
        <p:spPr>
          <a:xfrm flipV="1">
            <a:off x="2391695" y="15857503"/>
            <a:ext cx="11361" cy="46135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4C8A4E39-A5D3-4E3C-B675-233EEF1AD624}"/>
              </a:ext>
            </a:extLst>
          </p:cNvPr>
          <p:cNvCxnSpPr>
            <a:cxnSpLocks/>
          </p:cNvCxnSpPr>
          <p:nvPr/>
        </p:nvCxnSpPr>
        <p:spPr>
          <a:xfrm>
            <a:off x="939514" y="15851471"/>
            <a:ext cx="572506" cy="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5D8D665-85EA-4BF1-B6C2-A52C3A9260DC}"/>
              </a:ext>
            </a:extLst>
          </p:cNvPr>
          <p:cNvCxnSpPr>
            <a:cxnSpLocks/>
          </p:cNvCxnSpPr>
          <p:nvPr/>
        </p:nvCxnSpPr>
        <p:spPr>
          <a:xfrm>
            <a:off x="651412" y="15206381"/>
            <a:ext cx="475150" cy="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07" name="TextBox 406">
            <a:extLst>
              <a:ext uri="{FF2B5EF4-FFF2-40B4-BE49-F238E27FC236}">
                <a16:creationId xmlns:a16="http://schemas.microsoft.com/office/drawing/2014/main" id="{4DE21528-77FC-4069-99C5-0B0441C6E539}"/>
              </a:ext>
            </a:extLst>
          </p:cNvPr>
          <p:cNvSpPr txBox="1"/>
          <p:nvPr/>
        </p:nvSpPr>
        <p:spPr>
          <a:xfrm>
            <a:off x="2027316" y="16384447"/>
            <a:ext cx="881254" cy="461665"/>
          </a:xfrm>
          <a:prstGeom prst="rect">
            <a:avLst/>
          </a:prstGeom>
          <a:noFill/>
        </p:spPr>
        <p:txBody>
          <a:bodyPr wrap="square" rtlCol="0">
            <a:spAutoFit/>
          </a:bodyPr>
          <a:lstStyle/>
          <a:p>
            <a:r>
              <a:rPr lang="en-US" sz="800" dirty="0"/>
              <a:t>How is </a:t>
            </a:r>
            <a:r>
              <a:rPr lang="en-US" sz="800" dirty="0" err="1"/>
              <a:t>Grendal</a:t>
            </a:r>
            <a:r>
              <a:rPr lang="en-US" sz="800" dirty="0"/>
              <a:t> presented as monstrous?</a:t>
            </a:r>
          </a:p>
        </p:txBody>
      </p:sp>
      <p:sp>
        <p:nvSpPr>
          <p:cNvPr id="408" name="TextBox 407">
            <a:extLst>
              <a:ext uri="{FF2B5EF4-FFF2-40B4-BE49-F238E27FC236}">
                <a16:creationId xmlns:a16="http://schemas.microsoft.com/office/drawing/2014/main" id="{A0E2CD6C-87C3-4532-A420-E76F9B7A9630}"/>
              </a:ext>
            </a:extLst>
          </p:cNvPr>
          <p:cNvSpPr txBox="1"/>
          <p:nvPr/>
        </p:nvSpPr>
        <p:spPr>
          <a:xfrm>
            <a:off x="2052416" y="14970983"/>
            <a:ext cx="881254" cy="584775"/>
          </a:xfrm>
          <a:prstGeom prst="rect">
            <a:avLst/>
          </a:prstGeom>
          <a:noFill/>
        </p:spPr>
        <p:txBody>
          <a:bodyPr wrap="square" rtlCol="0">
            <a:spAutoFit/>
          </a:bodyPr>
          <a:lstStyle/>
          <a:p>
            <a:r>
              <a:rPr lang="en-US" sz="800" dirty="0"/>
              <a:t>How does Beowulf compare to Odysseus?</a:t>
            </a:r>
          </a:p>
        </p:txBody>
      </p:sp>
      <p:sp>
        <p:nvSpPr>
          <p:cNvPr id="412" name="TextBox 411">
            <a:extLst>
              <a:ext uri="{FF2B5EF4-FFF2-40B4-BE49-F238E27FC236}">
                <a16:creationId xmlns:a16="http://schemas.microsoft.com/office/drawing/2014/main" id="{B9C0F880-0D6B-4E8B-B6C3-8004E8B49809}"/>
              </a:ext>
            </a:extLst>
          </p:cNvPr>
          <p:cNvSpPr txBox="1"/>
          <p:nvPr/>
        </p:nvSpPr>
        <p:spPr>
          <a:xfrm>
            <a:off x="196529" y="15913410"/>
            <a:ext cx="1060199" cy="830997"/>
          </a:xfrm>
          <a:prstGeom prst="rect">
            <a:avLst/>
          </a:prstGeom>
          <a:noFill/>
        </p:spPr>
        <p:txBody>
          <a:bodyPr wrap="square" rtlCol="0">
            <a:spAutoFit/>
          </a:bodyPr>
          <a:lstStyle/>
          <a:p>
            <a:r>
              <a:rPr lang="en-US" sz="800" dirty="0"/>
              <a:t>What is Romanticism and how was Keats influenced by Arthurian Legend in La Belle Dame Sans Merci?</a:t>
            </a:r>
          </a:p>
        </p:txBody>
      </p:sp>
      <p:cxnSp>
        <p:nvCxnSpPr>
          <p:cNvPr id="413" name="Straight Connector 412">
            <a:extLst>
              <a:ext uri="{FF2B5EF4-FFF2-40B4-BE49-F238E27FC236}">
                <a16:creationId xmlns:a16="http://schemas.microsoft.com/office/drawing/2014/main" id="{87060DFD-A38E-40F8-BEFA-BC2D5DA4D4D8}"/>
              </a:ext>
            </a:extLst>
          </p:cNvPr>
          <p:cNvCxnSpPr>
            <a:cxnSpLocks/>
          </p:cNvCxnSpPr>
          <p:nvPr/>
        </p:nvCxnSpPr>
        <p:spPr>
          <a:xfrm>
            <a:off x="638550" y="14436197"/>
            <a:ext cx="475150" cy="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970C0AA5-ED89-4EB0-B167-A719E81A435C}"/>
              </a:ext>
            </a:extLst>
          </p:cNvPr>
          <p:cNvCxnSpPr>
            <a:cxnSpLocks/>
          </p:cNvCxnSpPr>
          <p:nvPr/>
        </p:nvCxnSpPr>
        <p:spPr>
          <a:xfrm>
            <a:off x="1528500" y="13003631"/>
            <a:ext cx="0" cy="77968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4EE1B1BE-FD5F-4B20-B018-7A50F36F26B4}"/>
              </a:ext>
            </a:extLst>
          </p:cNvPr>
          <p:cNvCxnSpPr>
            <a:cxnSpLocks/>
          </p:cNvCxnSpPr>
          <p:nvPr/>
        </p:nvCxnSpPr>
        <p:spPr>
          <a:xfrm flipV="1">
            <a:off x="2000644" y="13731591"/>
            <a:ext cx="0" cy="36375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AF52F4AD-7FD7-46EA-8CF6-709D7AEBBF7E}"/>
              </a:ext>
            </a:extLst>
          </p:cNvPr>
          <p:cNvCxnSpPr>
            <a:cxnSpLocks/>
          </p:cNvCxnSpPr>
          <p:nvPr/>
        </p:nvCxnSpPr>
        <p:spPr>
          <a:xfrm flipH="1">
            <a:off x="2369218" y="13129221"/>
            <a:ext cx="5213" cy="47758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17" name="TextBox 416">
            <a:extLst>
              <a:ext uri="{FF2B5EF4-FFF2-40B4-BE49-F238E27FC236}">
                <a16:creationId xmlns:a16="http://schemas.microsoft.com/office/drawing/2014/main" id="{491333F3-8BF7-4441-B63E-797E7D3F9B91}"/>
              </a:ext>
            </a:extLst>
          </p:cNvPr>
          <p:cNvSpPr txBox="1"/>
          <p:nvPr/>
        </p:nvSpPr>
        <p:spPr>
          <a:xfrm>
            <a:off x="137931" y="14796632"/>
            <a:ext cx="782555" cy="461665"/>
          </a:xfrm>
          <a:prstGeom prst="rect">
            <a:avLst/>
          </a:prstGeom>
          <a:noFill/>
        </p:spPr>
        <p:txBody>
          <a:bodyPr wrap="square" rtlCol="0">
            <a:spAutoFit/>
          </a:bodyPr>
          <a:lstStyle/>
          <a:p>
            <a:r>
              <a:rPr lang="en-US" sz="800" dirty="0"/>
              <a:t>What is the Legend of King Arthur?</a:t>
            </a:r>
          </a:p>
        </p:txBody>
      </p:sp>
      <p:sp>
        <p:nvSpPr>
          <p:cNvPr id="418" name="TextBox 417">
            <a:extLst>
              <a:ext uri="{FF2B5EF4-FFF2-40B4-BE49-F238E27FC236}">
                <a16:creationId xmlns:a16="http://schemas.microsoft.com/office/drawing/2014/main" id="{65D093DE-BCD4-4BFF-8B43-E2A563713455}"/>
              </a:ext>
            </a:extLst>
          </p:cNvPr>
          <p:cNvSpPr txBox="1"/>
          <p:nvPr/>
        </p:nvSpPr>
        <p:spPr>
          <a:xfrm>
            <a:off x="249599" y="13965635"/>
            <a:ext cx="782555" cy="830997"/>
          </a:xfrm>
          <a:prstGeom prst="rect">
            <a:avLst/>
          </a:prstGeom>
          <a:noFill/>
        </p:spPr>
        <p:txBody>
          <a:bodyPr wrap="square" rtlCol="0">
            <a:spAutoFit/>
          </a:bodyPr>
          <a:lstStyle/>
          <a:p>
            <a:r>
              <a:rPr lang="en-US" sz="800" dirty="0"/>
              <a:t>What is the Feudal System and how is this shown in The Lady of Shallot?</a:t>
            </a:r>
          </a:p>
        </p:txBody>
      </p:sp>
      <p:sp>
        <p:nvSpPr>
          <p:cNvPr id="419" name="TextBox 418">
            <a:extLst>
              <a:ext uri="{FF2B5EF4-FFF2-40B4-BE49-F238E27FC236}">
                <a16:creationId xmlns:a16="http://schemas.microsoft.com/office/drawing/2014/main" id="{072D6B6F-C480-48A8-81BA-C93286A056C4}"/>
              </a:ext>
            </a:extLst>
          </p:cNvPr>
          <p:cNvSpPr txBox="1"/>
          <p:nvPr/>
        </p:nvSpPr>
        <p:spPr>
          <a:xfrm>
            <a:off x="563204" y="12985724"/>
            <a:ext cx="979525" cy="338554"/>
          </a:xfrm>
          <a:prstGeom prst="rect">
            <a:avLst/>
          </a:prstGeom>
          <a:noFill/>
        </p:spPr>
        <p:txBody>
          <a:bodyPr wrap="square" rtlCol="0">
            <a:spAutoFit/>
          </a:bodyPr>
          <a:lstStyle/>
          <a:p>
            <a:r>
              <a:rPr lang="en-US" sz="800" dirty="0"/>
              <a:t>What do we mean by Original Sin?</a:t>
            </a:r>
          </a:p>
        </p:txBody>
      </p:sp>
      <p:sp>
        <p:nvSpPr>
          <p:cNvPr id="420" name="TextBox 419">
            <a:extLst>
              <a:ext uri="{FF2B5EF4-FFF2-40B4-BE49-F238E27FC236}">
                <a16:creationId xmlns:a16="http://schemas.microsoft.com/office/drawing/2014/main" id="{32FF8AF1-31B3-4205-A5E5-BE99FF335A93}"/>
              </a:ext>
            </a:extLst>
          </p:cNvPr>
          <p:cNvSpPr txBox="1"/>
          <p:nvPr/>
        </p:nvSpPr>
        <p:spPr>
          <a:xfrm>
            <a:off x="1642182" y="14075474"/>
            <a:ext cx="825761" cy="338554"/>
          </a:xfrm>
          <a:prstGeom prst="rect">
            <a:avLst/>
          </a:prstGeom>
          <a:noFill/>
        </p:spPr>
        <p:txBody>
          <a:bodyPr wrap="square" rtlCol="0">
            <a:spAutoFit/>
          </a:bodyPr>
          <a:lstStyle/>
          <a:p>
            <a:r>
              <a:rPr lang="en-US" sz="800" dirty="0"/>
              <a:t>What is a parable</a:t>
            </a:r>
          </a:p>
        </p:txBody>
      </p:sp>
      <p:cxnSp>
        <p:nvCxnSpPr>
          <p:cNvPr id="421" name="Straight Connector 420">
            <a:extLst>
              <a:ext uri="{FF2B5EF4-FFF2-40B4-BE49-F238E27FC236}">
                <a16:creationId xmlns:a16="http://schemas.microsoft.com/office/drawing/2014/main" id="{9B445240-399E-4288-B61F-011BC64B8806}"/>
              </a:ext>
            </a:extLst>
          </p:cNvPr>
          <p:cNvCxnSpPr>
            <a:cxnSpLocks/>
          </p:cNvCxnSpPr>
          <p:nvPr/>
        </p:nvCxnSpPr>
        <p:spPr>
          <a:xfrm flipV="1">
            <a:off x="2934642" y="13720150"/>
            <a:ext cx="0" cy="62450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7FEBCA52-4E69-4E21-AABE-C6B6046DDF5B}"/>
              </a:ext>
            </a:extLst>
          </p:cNvPr>
          <p:cNvCxnSpPr>
            <a:cxnSpLocks/>
          </p:cNvCxnSpPr>
          <p:nvPr/>
        </p:nvCxnSpPr>
        <p:spPr>
          <a:xfrm>
            <a:off x="3590390" y="13294330"/>
            <a:ext cx="704" cy="33203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23" name="TextBox 422">
            <a:extLst>
              <a:ext uri="{FF2B5EF4-FFF2-40B4-BE49-F238E27FC236}">
                <a16:creationId xmlns:a16="http://schemas.microsoft.com/office/drawing/2014/main" id="{96D8329B-B859-4036-B78A-3CCEDD18C5ED}"/>
              </a:ext>
            </a:extLst>
          </p:cNvPr>
          <p:cNvSpPr txBox="1"/>
          <p:nvPr/>
        </p:nvSpPr>
        <p:spPr>
          <a:xfrm>
            <a:off x="1593644" y="12524106"/>
            <a:ext cx="1104565" cy="707886"/>
          </a:xfrm>
          <a:prstGeom prst="rect">
            <a:avLst/>
          </a:prstGeom>
          <a:noFill/>
        </p:spPr>
        <p:txBody>
          <a:bodyPr wrap="square" rtlCol="0">
            <a:spAutoFit/>
          </a:bodyPr>
          <a:lstStyle/>
          <a:p>
            <a:r>
              <a:rPr lang="en-US" sz="800" dirty="0"/>
              <a:t>What moral messages do we learn from the Bible and how has this influenced our society?</a:t>
            </a:r>
          </a:p>
        </p:txBody>
      </p:sp>
      <p:sp>
        <p:nvSpPr>
          <p:cNvPr id="424" name="TextBox 423">
            <a:extLst>
              <a:ext uri="{FF2B5EF4-FFF2-40B4-BE49-F238E27FC236}">
                <a16:creationId xmlns:a16="http://schemas.microsoft.com/office/drawing/2014/main" id="{D278A8F9-A720-4BE5-9728-B6F4D2AD112A}"/>
              </a:ext>
            </a:extLst>
          </p:cNvPr>
          <p:cNvSpPr txBox="1"/>
          <p:nvPr/>
        </p:nvSpPr>
        <p:spPr>
          <a:xfrm>
            <a:off x="2934642" y="14019587"/>
            <a:ext cx="754329" cy="461665"/>
          </a:xfrm>
          <a:prstGeom prst="rect">
            <a:avLst/>
          </a:prstGeom>
          <a:noFill/>
        </p:spPr>
        <p:txBody>
          <a:bodyPr wrap="square" rtlCol="0">
            <a:spAutoFit/>
          </a:bodyPr>
          <a:lstStyle/>
          <a:p>
            <a:r>
              <a:rPr lang="en-US" sz="800" dirty="0"/>
              <a:t>What is the story of the Crucifixion?</a:t>
            </a:r>
          </a:p>
        </p:txBody>
      </p:sp>
      <p:cxnSp>
        <p:nvCxnSpPr>
          <p:cNvPr id="425" name="Straight Connector 424">
            <a:extLst>
              <a:ext uri="{FF2B5EF4-FFF2-40B4-BE49-F238E27FC236}">
                <a16:creationId xmlns:a16="http://schemas.microsoft.com/office/drawing/2014/main" id="{866897A3-A6FE-40C7-8A62-80E372D7DDE7}"/>
              </a:ext>
            </a:extLst>
          </p:cNvPr>
          <p:cNvCxnSpPr>
            <a:cxnSpLocks/>
          </p:cNvCxnSpPr>
          <p:nvPr/>
        </p:nvCxnSpPr>
        <p:spPr>
          <a:xfrm flipV="1">
            <a:off x="3878507" y="13781076"/>
            <a:ext cx="0" cy="38969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9A7E9AE4-66B6-4167-8CB1-2370B4DFB57F}"/>
              </a:ext>
            </a:extLst>
          </p:cNvPr>
          <p:cNvCxnSpPr>
            <a:cxnSpLocks/>
            <a:endCxn id="334" idx="0"/>
          </p:cNvCxnSpPr>
          <p:nvPr/>
        </p:nvCxnSpPr>
        <p:spPr>
          <a:xfrm flipH="1">
            <a:off x="4005748" y="13222444"/>
            <a:ext cx="223891" cy="18132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27" name="TextBox 426">
            <a:extLst>
              <a:ext uri="{FF2B5EF4-FFF2-40B4-BE49-F238E27FC236}">
                <a16:creationId xmlns:a16="http://schemas.microsoft.com/office/drawing/2014/main" id="{E9DB7AE7-A452-467D-B51D-93DC7700EF22}"/>
              </a:ext>
            </a:extLst>
          </p:cNvPr>
          <p:cNvSpPr txBox="1"/>
          <p:nvPr/>
        </p:nvSpPr>
        <p:spPr>
          <a:xfrm>
            <a:off x="3185208" y="12911614"/>
            <a:ext cx="1091079" cy="461665"/>
          </a:xfrm>
          <a:prstGeom prst="rect">
            <a:avLst/>
          </a:prstGeom>
          <a:noFill/>
        </p:spPr>
        <p:txBody>
          <a:bodyPr wrap="square" rtlCol="0">
            <a:spAutoFit/>
          </a:bodyPr>
          <a:lstStyle/>
          <a:p>
            <a:r>
              <a:rPr lang="en-US" sz="800" dirty="0"/>
              <a:t>How has language developed from Old to Middle English?</a:t>
            </a:r>
          </a:p>
        </p:txBody>
      </p:sp>
      <p:sp>
        <p:nvSpPr>
          <p:cNvPr id="428" name="TextBox 427">
            <a:extLst>
              <a:ext uri="{FF2B5EF4-FFF2-40B4-BE49-F238E27FC236}">
                <a16:creationId xmlns:a16="http://schemas.microsoft.com/office/drawing/2014/main" id="{C9FAF38A-1856-42CA-906D-1A92F934F958}"/>
              </a:ext>
            </a:extLst>
          </p:cNvPr>
          <p:cNvSpPr txBox="1"/>
          <p:nvPr/>
        </p:nvSpPr>
        <p:spPr>
          <a:xfrm>
            <a:off x="3821293" y="13972177"/>
            <a:ext cx="1040426" cy="584775"/>
          </a:xfrm>
          <a:prstGeom prst="rect">
            <a:avLst/>
          </a:prstGeom>
          <a:noFill/>
        </p:spPr>
        <p:txBody>
          <a:bodyPr wrap="square" rtlCol="0">
            <a:spAutoFit/>
          </a:bodyPr>
          <a:lstStyle/>
          <a:p>
            <a:r>
              <a:rPr lang="en-US" sz="800" dirty="0"/>
              <a:t>How do The Wife of Bath and The Millar present Medieval society?</a:t>
            </a:r>
          </a:p>
        </p:txBody>
      </p:sp>
      <p:sp>
        <p:nvSpPr>
          <p:cNvPr id="429" name="TextBox 428">
            <a:extLst>
              <a:ext uri="{FF2B5EF4-FFF2-40B4-BE49-F238E27FC236}">
                <a16:creationId xmlns:a16="http://schemas.microsoft.com/office/drawing/2014/main" id="{58B697CB-A835-4F5B-B361-89BEA5AFB840}"/>
              </a:ext>
            </a:extLst>
          </p:cNvPr>
          <p:cNvSpPr txBox="1"/>
          <p:nvPr/>
        </p:nvSpPr>
        <p:spPr>
          <a:xfrm>
            <a:off x="4138502" y="12774428"/>
            <a:ext cx="1091078" cy="461665"/>
          </a:xfrm>
          <a:prstGeom prst="rect">
            <a:avLst/>
          </a:prstGeom>
          <a:noFill/>
        </p:spPr>
        <p:txBody>
          <a:bodyPr wrap="square" rtlCol="0">
            <a:spAutoFit/>
          </a:bodyPr>
          <a:lstStyle/>
          <a:p>
            <a:r>
              <a:rPr lang="en-US" sz="800" dirty="0"/>
              <a:t>Why is Chaucer such a significant figure in the Literary Cannon?</a:t>
            </a:r>
          </a:p>
        </p:txBody>
      </p:sp>
      <p:cxnSp>
        <p:nvCxnSpPr>
          <p:cNvPr id="430" name="Straight Connector 429">
            <a:extLst>
              <a:ext uri="{FF2B5EF4-FFF2-40B4-BE49-F238E27FC236}">
                <a16:creationId xmlns:a16="http://schemas.microsoft.com/office/drawing/2014/main" id="{29EDCE93-95D6-429F-A352-FD43DBE83112}"/>
              </a:ext>
            </a:extLst>
          </p:cNvPr>
          <p:cNvCxnSpPr>
            <a:cxnSpLocks/>
          </p:cNvCxnSpPr>
          <p:nvPr/>
        </p:nvCxnSpPr>
        <p:spPr>
          <a:xfrm flipH="1" flipV="1">
            <a:off x="5262219" y="13856939"/>
            <a:ext cx="3895" cy="29627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AC2EAC17-B61F-4569-AFE1-B6F28876FC2D}"/>
              </a:ext>
            </a:extLst>
          </p:cNvPr>
          <p:cNvCxnSpPr>
            <a:cxnSpLocks/>
          </p:cNvCxnSpPr>
          <p:nvPr/>
        </p:nvCxnSpPr>
        <p:spPr>
          <a:xfrm>
            <a:off x="5676593" y="13307091"/>
            <a:ext cx="7314" cy="22129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32" name="TextBox 431">
            <a:extLst>
              <a:ext uri="{FF2B5EF4-FFF2-40B4-BE49-F238E27FC236}">
                <a16:creationId xmlns:a16="http://schemas.microsoft.com/office/drawing/2014/main" id="{31238BEF-F1DA-4583-AA01-DBFDFFE582F4}"/>
              </a:ext>
            </a:extLst>
          </p:cNvPr>
          <p:cNvSpPr txBox="1"/>
          <p:nvPr/>
        </p:nvSpPr>
        <p:spPr>
          <a:xfrm>
            <a:off x="5140139" y="14100814"/>
            <a:ext cx="933573" cy="707886"/>
          </a:xfrm>
          <a:prstGeom prst="rect">
            <a:avLst/>
          </a:prstGeom>
          <a:noFill/>
        </p:spPr>
        <p:txBody>
          <a:bodyPr wrap="square" rtlCol="0">
            <a:spAutoFit/>
          </a:bodyPr>
          <a:lstStyle/>
          <a:p>
            <a:r>
              <a:rPr lang="en-US" sz="800" dirty="0"/>
              <a:t>How is the virtue of chastity presented through </a:t>
            </a:r>
            <a:r>
              <a:rPr lang="en-US" sz="800" dirty="0" err="1"/>
              <a:t>Brittomart</a:t>
            </a:r>
            <a:r>
              <a:rPr lang="en-US" sz="800" dirty="0"/>
              <a:t>?</a:t>
            </a:r>
          </a:p>
        </p:txBody>
      </p:sp>
      <p:sp>
        <p:nvSpPr>
          <p:cNvPr id="433" name="TextBox 432">
            <a:extLst>
              <a:ext uri="{FF2B5EF4-FFF2-40B4-BE49-F238E27FC236}">
                <a16:creationId xmlns:a16="http://schemas.microsoft.com/office/drawing/2014/main" id="{BB9ADFC7-52B9-4F8B-A67F-13F7B575864B}"/>
              </a:ext>
            </a:extLst>
          </p:cNvPr>
          <p:cNvSpPr txBox="1"/>
          <p:nvPr/>
        </p:nvSpPr>
        <p:spPr>
          <a:xfrm>
            <a:off x="5187414" y="12930353"/>
            <a:ext cx="1366968" cy="461665"/>
          </a:xfrm>
          <a:prstGeom prst="rect">
            <a:avLst/>
          </a:prstGeom>
          <a:noFill/>
        </p:spPr>
        <p:txBody>
          <a:bodyPr wrap="square" rtlCol="0">
            <a:spAutoFit/>
          </a:bodyPr>
          <a:lstStyle/>
          <a:p>
            <a:r>
              <a:rPr lang="en-US" sz="800" dirty="0"/>
              <a:t>How were both Spenser and Shakespeare inspired by Elizabeth I?</a:t>
            </a:r>
          </a:p>
        </p:txBody>
      </p:sp>
      <p:cxnSp>
        <p:nvCxnSpPr>
          <p:cNvPr id="435" name="Straight Connector 434">
            <a:extLst>
              <a:ext uri="{FF2B5EF4-FFF2-40B4-BE49-F238E27FC236}">
                <a16:creationId xmlns:a16="http://schemas.microsoft.com/office/drawing/2014/main" id="{C4ECEB2E-E6FD-418B-9711-CB52089CF1F2}"/>
              </a:ext>
            </a:extLst>
          </p:cNvPr>
          <p:cNvCxnSpPr>
            <a:cxnSpLocks/>
          </p:cNvCxnSpPr>
          <p:nvPr/>
        </p:nvCxnSpPr>
        <p:spPr>
          <a:xfrm flipH="1" flipV="1">
            <a:off x="6508218" y="13705650"/>
            <a:ext cx="2956" cy="38969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BEAF29EE-0050-4A4F-AF4B-0518661AE57E}"/>
              </a:ext>
            </a:extLst>
          </p:cNvPr>
          <p:cNvCxnSpPr>
            <a:cxnSpLocks/>
          </p:cNvCxnSpPr>
          <p:nvPr/>
        </p:nvCxnSpPr>
        <p:spPr>
          <a:xfrm flipH="1">
            <a:off x="7022209" y="13149755"/>
            <a:ext cx="13975" cy="42747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39" name="TextBox 438">
            <a:extLst>
              <a:ext uri="{FF2B5EF4-FFF2-40B4-BE49-F238E27FC236}">
                <a16:creationId xmlns:a16="http://schemas.microsoft.com/office/drawing/2014/main" id="{19A806D4-570C-4CFC-AB84-3071701CD273}"/>
              </a:ext>
            </a:extLst>
          </p:cNvPr>
          <p:cNvSpPr txBox="1"/>
          <p:nvPr/>
        </p:nvSpPr>
        <p:spPr>
          <a:xfrm>
            <a:off x="6540008" y="12667556"/>
            <a:ext cx="1205338" cy="707886"/>
          </a:xfrm>
          <a:prstGeom prst="rect">
            <a:avLst/>
          </a:prstGeom>
          <a:noFill/>
        </p:spPr>
        <p:txBody>
          <a:bodyPr wrap="square" rtlCol="0">
            <a:spAutoFit/>
          </a:bodyPr>
          <a:lstStyle/>
          <a:p>
            <a:r>
              <a:rPr lang="en-US" sz="800" dirty="0"/>
              <a:t>Who was William Shakespeare and why is he such an important figure in the Literary Cannon?</a:t>
            </a:r>
          </a:p>
        </p:txBody>
      </p:sp>
      <p:sp>
        <p:nvSpPr>
          <p:cNvPr id="440" name="TextBox 439">
            <a:extLst>
              <a:ext uri="{FF2B5EF4-FFF2-40B4-BE49-F238E27FC236}">
                <a16:creationId xmlns:a16="http://schemas.microsoft.com/office/drawing/2014/main" id="{1D54AC83-C334-48B4-999A-1C11A0ECEE4D}"/>
              </a:ext>
            </a:extLst>
          </p:cNvPr>
          <p:cNvSpPr txBox="1"/>
          <p:nvPr/>
        </p:nvSpPr>
        <p:spPr>
          <a:xfrm>
            <a:off x="6503803" y="14074805"/>
            <a:ext cx="872190" cy="584775"/>
          </a:xfrm>
          <a:prstGeom prst="rect">
            <a:avLst/>
          </a:prstGeom>
          <a:noFill/>
        </p:spPr>
        <p:txBody>
          <a:bodyPr wrap="square" rtlCol="0">
            <a:spAutoFit/>
          </a:bodyPr>
          <a:lstStyle/>
          <a:p>
            <a:r>
              <a:rPr lang="en-US" sz="800" dirty="0"/>
              <a:t>How is witchcraft presented in Macbeth?</a:t>
            </a:r>
          </a:p>
        </p:txBody>
      </p:sp>
      <p:cxnSp>
        <p:nvCxnSpPr>
          <p:cNvPr id="447" name="Straight Connector 446">
            <a:extLst>
              <a:ext uri="{FF2B5EF4-FFF2-40B4-BE49-F238E27FC236}">
                <a16:creationId xmlns:a16="http://schemas.microsoft.com/office/drawing/2014/main" id="{7C9682E8-F1DA-49BF-BF03-BD3AED9DB63F}"/>
              </a:ext>
            </a:extLst>
          </p:cNvPr>
          <p:cNvCxnSpPr>
            <a:cxnSpLocks/>
          </p:cNvCxnSpPr>
          <p:nvPr/>
        </p:nvCxnSpPr>
        <p:spPr>
          <a:xfrm flipH="1" flipV="1">
            <a:off x="7959852" y="13604840"/>
            <a:ext cx="399772" cy="5580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49" name="TextBox 448">
            <a:extLst>
              <a:ext uri="{FF2B5EF4-FFF2-40B4-BE49-F238E27FC236}">
                <a16:creationId xmlns:a16="http://schemas.microsoft.com/office/drawing/2014/main" id="{B84B7CA2-8EC1-4A34-B755-95590879EE87}"/>
              </a:ext>
            </a:extLst>
          </p:cNvPr>
          <p:cNvSpPr txBox="1"/>
          <p:nvPr/>
        </p:nvSpPr>
        <p:spPr>
          <a:xfrm>
            <a:off x="8587413" y="13469504"/>
            <a:ext cx="789930" cy="1077218"/>
          </a:xfrm>
          <a:prstGeom prst="rect">
            <a:avLst/>
          </a:prstGeom>
          <a:noFill/>
        </p:spPr>
        <p:txBody>
          <a:bodyPr wrap="square" rtlCol="0">
            <a:spAutoFit/>
          </a:bodyPr>
          <a:lstStyle/>
          <a:p>
            <a:r>
              <a:rPr lang="en-US" sz="800" dirty="0"/>
              <a:t>How does Shakespeare present Christian morality through Lord and Lady Macbeth ?</a:t>
            </a:r>
          </a:p>
        </p:txBody>
      </p:sp>
      <p:cxnSp>
        <p:nvCxnSpPr>
          <p:cNvPr id="452" name="Straight Connector 451">
            <a:extLst>
              <a:ext uri="{FF2B5EF4-FFF2-40B4-BE49-F238E27FC236}">
                <a16:creationId xmlns:a16="http://schemas.microsoft.com/office/drawing/2014/main" id="{E006AFED-B36A-42B2-838D-74D7FD52867D}"/>
              </a:ext>
            </a:extLst>
          </p:cNvPr>
          <p:cNvCxnSpPr>
            <a:cxnSpLocks/>
          </p:cNvCxnSpPr>
          <p:nvPr/>
        </p:nvCxnSpPr>
        <p:spPr>
          <a:xfrm flipH="1">
            <a:off x="8502234" y="11666669"/>
            <a:ext cx="601302" cy="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56" name="TextBox 455">
            <a:extLst>
              <a:ext uri="{FF2B5EF4-FFF2-40B4-BE49-F238E27FC236}">
                <a16:creationId xmlns:a16="http://schemas.microsoft.com/office/drawing/2014/main" id="{7C4CA3BD-478D-4E6D-9522-DA02CAB5E9CF}"/>
              </a:ext>
            </a:extLst>
          </p:cNvPr>
          <p:cNvSpPr txBox="1"/>
          <p:nvPr/>
        </p:nvSpPr>
        <p:spPr>
          <a:xfrm>
            <a:off x="8669409" y="10979428"/>
            <a:ext cx="867504" cy="707886"/>
          </a:xfrm>
          <a:prstGeom prst="rect">
            <a:avLst/>
          </a:prstGeom>
          <a:noFill/>
        </p:spPr>
        <p:txBody>
          <a:bodyPr wrap="square" rtlCol="0">
            <a:spAutoFit/>
          </a:bodyPr>
          <a:lstStyle/>
          <a:p>
            <a:r>
              <a:rPr lang="en-US" sz="800" dirty="0"/>
              <a:t>How does the demonization of women in the play link to Lady Macbeth?</a:t>
            </a:r>
          </a:p>
        </p:txBody>
      </p:sp>
      <p:sp>
        <p:nvSpPr>
          <p:cNvPr id="457" name="TextBox 456">
            <a:extLst>
              <a:ext uri="{FF2B5EF4-FFF2-40B4-BE49-F238E27FC236}">
                <a16:creationId xmlns:a16="http://schemas.microsoft.com/office/drawing/2014/main" id="{CC05BE9B-B07E-4E39-8DC6-643ACE4A967D}"/>
              </a:ext>
            </a:extLst>
          </p:cNvPr>
          <p:cNvSpPr txBox="1"/>
          <p:nvPr/>
        </p:nvSpPr>
        <p:spPr>
          <a:xfrm>
            <a:off x="7847393" y="10672754"/>
            <a:ext cx="893866" cy="338554"/>
          </a:xfrm>
          <a:prstGeom prst="rect">
            <a:avLst/>
          </a:prstGeom>
          <a:noFill/>
        </p:spPr>
        <p:txBody>
          <a:bodyPr wrap="square" rtlCol="0">
            <a:spAutoFit/>
          </a:bodyPr>
          <a:lstStyle/>
          <a:p>
            <a:r>
              <a:rPr lang="en-US" sz="800" dirty="0"/>
              <a:t>How is Abigail presented?</a:t>
            </a:r>
          </a:p>
        </p:txBody>
      </p:sp>
      <p:sp>
        <p:nvSpPr>
          <p:cNvPr id="461" name="TextBox 460">
            <a:extLst>
              <a:ext uri="{FF2B5EF4-FFF2-40B4-BE49-F238E27FC236}">
                <a16:creationId xmlns:a16="http://schemas.microsoft.com/office/drawing/2014/main" id="{821DFC9A-BEFC-4970-AD42-A04D0C7F204E}"/>
              </a:ext>
            </a:extLst>
          </p:cNvPr>
          <p:cNvSpPr txBox="1"/>
          <p:nvPr/>
        </p:nvSpPr>
        <p:spPr>
          <a:xfrm>
            <a:off x="7000197" y="11889334"/>
            <a:ext cx="889949" cy="461665"/>
          </a:xfrm>
          <a:prstGeom prst="rect">
            <a:avLst/>
          </a:prstGeom>
          <a:noFill/>
        </p:spPr>
        <p:txBody>
          <a:bodyPr wrap="square" rtlCol="0">
            <a:spAutoFit/>
          </a:bodyPr>
          <a:lstStyle/>
          <a:p>
            <a:r>
              <a:rPr lang="en-US" sz="800" dirty="0"/>
              <a:t>How are women demonized in the play?</a:t>
            </a:r>
          </a:p>
        </p:txBody>
      </p:sp>
      <p:cxnSp>
        <p:nvCxnSpPr>
          <p:cNvPr id="464" name="Straight Connector 463">
            <a:extLst>
              <a:ext uri="{FF2B5EF4-FFF2-40B4-BE49-F238E27FC236}">
                <a16:creationId xmlns:a16="http://schemas.microsoft.com/office/drawing/2014/main" id="{16D9EC53-298F-45FA-925C-BDD35F07C7C6}"/>
              </a:ext>
            </a:extLst>
          </p:cNvPr>
          <p:cNvCxnSpPr>
            <a:cxnSpLocks/>
          </p:cNvCxnSpPr>
          <p:nvPr/>
        </p:nvCxnSpPr>
        <p:spPr>
          <a:xfrm flipV="1">
            <a:off x="6633900" y="11612653"/>
            <a:ext cx="143291" cy="24587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65" name="TextBox 464">
            <a:extLst>
              <a:ext uri="{FF2B5EF4-FFF2-40B4-BE49-F238E27FC236}">
                <a16:creationId xmlns:a16="http://schemas.microsoft.com/office/drawing/2014/main" id="{D2FCF6FD-56A1-4692-816B-425A0795AE17}"/>
              </a:ext>
            </a:extLst>
          </p:cNvPr>
          <p:cNvSpPr txBox="1"/>
          <p:nvPr/>
        </p:nvSpPr>
        <p:spPr>
          <a:xfrm>
            <a:off x="6713505" y="10636421"/>
            <a:ext cx="1117183" cy="461665"/>
          </a:xfrm>
          <a:prstGeom prst="rect">
            <a:avLst/>
          </a:prstGeom>
          <a:noFill/>
        </p:spPr>
        <p:txBody>
          <a:bodyPr wrap="square" rtlCol="0">
            <a:spAutoFit/>
          </a:bodyPr>
          <a:lstStyle/>
          <a:p>
            <a:r>
              <a:rPr lang="en-US" sz="800" dirty="0"/>
              <a:t>How is Abigail and Proctor’s relationship presented?</a:t>
            </a:r>
          </a:p>
        </p:txBody>
      </p:sp>
      <p:cxnSp>
        <p:nvCxnSpPr>
          <p:cNvPr id="472" name="Straight Connector 471">
            <a:extLst>
              <a:ext uri="{FF2B5EF4-FFF2-40B4-BE49-F238E27FC236}">
                <a16:creationId xmlns:a16="http://schemas.microsoft.com/office/drawing/2014/main" id="{62ABF8E8-F9DE-460A-98CD-549E4EA7B3A6}"/>
              </a:ext>
            </a:extLst>
          </p:cNvPr>
          <p:cNvCxnSpPr>
            <a:cxnSpLocks/>
          </p:cNvCxnSpPr>
          <p:nvPr/>
        </p:nvCxnSpPr>
        <p:spPr>
          <a:xfrm>
            <a:off x="6212917" y="11011308"/>
            <a:ext cx="23520" cy="33976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0DE55340-7E21-473A-8887-C8BC9BB44D37}"/>
              </a:ext>
            </a:extLst>
          </p:cNvPr>
          <p:cNvSpPr txBox="1"/>
          <p:nvPr/>
        </p:nvSpPr>
        <p:spPr>
          <a:xfrm>
            <a:off x="5780801" y="11816255"/>
            <a:ext cx="859470" cy="584775"/>
          </a:xfrm>
          <a:prstGeom prst="rect">
            <a:avLst/>
          </a:prstGeom>
          <a:noFill/>
        </p:spPr>
        <p:txBody>
          <a:bodyPr wrap="square" rtlCol="0">
            <a:spAutoFit/>
          </a:bodyPr>
          <a:lstStyle/>
          <a:p>
            <a:r>
              <a:rPr lang="en-US" sz="800" dirty="0"/>
              <a:t>What examples of prejudice and discrimination to we see?</a:t>
            </a:r>
          </a:p>
        </p:txBody>
      </p:sp>
      <p:sp>
        <p:nvSpPr>
          <p:cNvPr id="478" name="TextBox 477">
            <a:extLst>
              <a:ext uri="{FF2B5EF4-FFF2-40B4-BE49-F238E27FC236}">
                <a16:creationId xmlns:a16="http://schemas.microsoft.com/office/drawing/2014/main" id="{4827E296-6CB0-4348-9B24-71B5F20881D4}"/>
              </a:ext>
            </a:extLst>
          </p:cNvPr>
          <p:cNvSpPr txBox="1"/>
          <p:nvPr/>
        </p:nvSpPr>
        <p:spPr>
          <a:xfrm>
            <a:off x="5770899" y="10625502"/>
            <a:ext cx="1122347" cy="461665"/>
          </a:xfrm>
          <a:prstGeom prst="rect">
            <a:avLst/>
          </a:prstGeom>
          <a:noFill/>
        </p:spPr>
        <p:txBody>
          <a:bodyPr wrap="square" rtlCol="0">
            <a:spAutoFit/>
          </a:bodyPr>
          <a:lstStyle/>
          <a:p>
            <a:r>
              <a:rPr lang="en-US" sz="800" dirty="0"/>
              <a:t>Who were the Pilgrims and what were their beliefs?</a:t>
            </a:r>
          </a:p>
        </p:txBody>
      </p:sp>
      <p:sp>
        <p:nvSpPr>
          <p:cNvPr id="487" name="TextBox 486">
            <a:extLst>
              <a:ext uri="{FF2B5EF4-FFF2-40B4-BE49-F238E27FC236}">
                <a16:creationId xmlns:a16="http://schemas.microsoft.com/office/drawing/2014/main" id="{4E8181FD-A1AA-48BE-87C1-6343CC94E448}"/>
              </a:ext>
            </a:extLst>
          </p:cNvPr>
          <p:cNvSpPr txBox="1"/>
          <p:nvPr/>
        </p:nvSpPr>
        <p:spPr>
          <a:xfrm>
            <a:off x="4771827" y="10553547"/>
            <a:ext cx="980250" cy="584775"/>
          </a:xfrm>
          <a:prstGeom prst="rect">
            <a:avLst/>
          </a:prstGeom>
          <a:noFill/>
        </p:spPr>
        <p:txBody>
          <a:bodyPr wrap="square" rtlCol="0">
            <a:spAutoFit/>
          </a:bodyPr>
          <a:lstStyle/>
          <a:p>
            <a:r>
              <a:rPr lang="en-US" sz="800" dirty="0"/>
              <a:t>What were the Regency attitudes to love and relationships?</a:t>
            </a:r>
          </a:p>
        </p:txBody>
      </p:sp>
      <p:cxnSp>
        <p:nvCxnSpPr>
          <p:cNvPr id="488" name="Straight Connector 487">
            <a:extLst>
              <a:ext uri="{FF2B5EF4-FFF2-40B4-BE49-F238E27FC236}">
                <a16:creationId xmlns:a16="http://schemas.microsoft.com/office/drawing/2014/main" id="{F93EA0B6-C55E-4D86-B01F-136E2BF2A6B4}"/>
              </a:ext>
            </a:extLst>
          </p:cNvPr>
          <p:cNvCxnSpPr>
            <a:cxnSpLocks/>
          </p:cNvCxnSpPr>
          <p:nvPr/>
        </p:nvCxnSpPr>
        <p:spPr>
          <a:xfrm>
            <a:off x="5380255" y="11086893"/>
            <a:ext cx="17853" cy="24647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0E6149B5-A688-4EAC-9AE2-0CBA1774F2E1}"/>
              </a:ext>
            </a:extLst>
          </p:cNvPr>
          <p:cNvCxnSpPr>
            <a:cxnSpLocks/>
          </p:cNvCxnSpPr>
          <p:nvPr/>
        </p:nvCxnSpPr>
        <p:spPr>
          <a:xfrm flipV="1">
            <a:off x="4950667" y="11662983"/>
            <a:ext cx="155090" cy="71815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93" name="TextBox 492">
            <a:extLst>
              <a:ext uri="{FF2B5EF4-FFF2-40B4-BE49-F238E27FC236}">
                <a16:creationId xmlns:a16="http://schemas.microsoft.com/office/drawing/2014/main" id="{E6A02E47-62B9-4763-8A84-9E7F125AC24D}"/>
              </a:ext>
            </a:extLst>
          </p:cNvPr>
          <p:cNvSpPr txBox="1"/>
          <p:nvPr/>
        </p:nvSpPr>
        <p:spPr>
          <a:xfrm>
            <a:off x="4111669" y="12390889"/>
            <a:ext cx="999858" cy="338554"/>
          </a:xfrm>
          <a:prstGeom prst="rect">
            <a:avLst/>
          </a:prstGeom>
          <a:noFill/>
        </p:spPr>
        <p:txBody>
          <a:bodyPr wrap="square" rtlCol="0">
            <a:spAutoFit/>
          </a:bodyPr>
          <a:lstStyle/>
          <a:p>
            <a:r>
              <a:rPr lang="en-US" sz="800" dirty="0"/>
              <a:t>How is Elizabeth Bennet presented?</a:t>
            </a:r>
          </a:p>
        </p:txBody>
      </p:sp>
      <p:cxnSp>
        <p:nvCxnSpPr>
          <p:cNvPr id="494" name="Straight Connector 493">
            <a:extLst>
              <a:ext uri="{FF2B5EF4-FFF2-40B4-BE49-F238E27FC236}">
                <a16:creationId xmlns:a16="http://schemas.microsoft.com/office/drawing/2014/main" id="{EC642833-F2C5-4B08-9721-A4A7EB6AFBA4}"/>
              </a:ext>
            </a:extLst>
          </p:cNvPr>
          <p:cNvCxnSpPr>
            <a:cxnSpLocks/>
          </p:cNvCxnSpPr>
          <p:nvPr/>
        </p:nvCxnSpPr>
        <p:spPr>
          <a:xfrm flipH="1">
            <a:off x="4565214" y="10678426"/>
            <a:ext cx="8769" cy="61322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96" name="TextBox 495">
            <a:extLst>
              <a:ext uri="{FF2B5EF4-FFF2-40B4-BE49-F238E27FC236}">
                <a16:creationId xmlns:a16="http://schemas.microsoft.com/office/drawing/2014/main" id="{8FD7F711-8844-4F77-BC22-C0594A7DF79F}"/>
              </a:ext>
            </a:extLst>
          </p:cNvPr>
          <p:cNvSpPr txBox="1"/>
          <p:nvPr/>
        </p:nvSpPr>
        <p:spPr>
          <a:xfrm>
            <a:off x="3688227" y="10420488"/>
            <a:ext cx="991544" cy="707886"/>
          </a:xfrm>
          <a:prstGeom prst="rect">
            <a:avLst/>
          </a:prstGeom>
          <a:noFill/>
        </p:spPr>
        <p:txBody>
          <a:bodyPr wrap="square" rtlCol="0">
            <a:spAutoFit/>
          </a:bodyPr>
          <a:lstStyle/>
          <a:p>
            <a:r>
              <a:rPr lang="en-US" sz="800" dirty="0"/>
              <a:t>Who is Jane Austen and why is she such an important figure in the Literary Cannon</a:t>
            </a:r>
          </a:p>
        </p:txBody>
      </p:sp>
      <p:cxnSp>
        <p:nvCxnSpPr>
          <p:cNvPr id="499" name="Straight Connector 498">
            <a:extLst>
              <a:ext uri="{FF2B5EF4-FFF2-40B4-BE49-F238E27FC236}">
                <a16:creationId xmlns:a16="http://schemas.microsoft.com/office/drawing/2014/main" id="{BA9B55E4-281F-49E1-94D8-371F7E900D71}"/>
              </a:ext>
            </a:extLst>
          </p:cNvPr>
          <p:cNvCxnSpPr>
            <a:cxnSpLocks/>
          </p:cNvCxnSpPr>
          <p:nvPr/>
        </p:nvCxnSpPr>
        <p:spPr>
          <a:xfrm flipV="1">
            <a:off x="3975387" y="11602057"/>
            <a:ext cx="0" cy="23634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03" name="TextBox 502">
            <a:extLst>
              <a:ext uri="{FF2B5EF4-FFF2-40B4-BE49-F238E27FC236}">
                <a16:creationId xmlns:a16="http://schemas.microsoft.com/office/drawing/2014/main" id="{04D80602-4DB8-4783-8974-4FC97336C2F8}"/>
              </a:ext>
            </a:extLst>
          </p:cNvPr>
          <p:cNvSpPr txBox="1"/>
          <p:nvPr/>
        </p:nvSpPr>
        <p:spPr>
          <a:xfrm>
            <a:off x="3458855" y="11847146"/>
            <a:ext cx="932142" cy="338554"/>
          </a:xfrm>
          <a:prstGeom prst="rect">
            <a:avLst/>
          </a:prstGeom>
          <a:noFill/>
        </p:spPr>
        <p:txBody>
          <a:bodyPr wrap="square" rtlCol="0">
            <a:spAutoFit/>
          </a:bodyPr>
          <a:lstStyle/>
          <a:p>
            <a:r>
              <a:rPr lang="en-US" sz="800" dirty="0"/>
              <a:t>How is </a:t>
            </a:r>
            <a:r>
              <a:rPr lang="en-US" sz="800" dirty="0" err="1"/>
              <a:t>Mr</a:t>
            </a:r>
            <a:r>
              <a:rPr lang="en-US" sz="800" dirty="0"/>
              <a:t> Darcy presented?</a:t>
            </a:r>
          </a:p>
        </p:txBody>
      </p:sp>
      <p:cxnSp>
        <p:nvCxnSpPr>
          <p:cNvPr id="506" name="Straight Connector 505">
            <a:extLst>
              <a:ext uri="{FF2B5EF4-FFF2-40B4-BE49-F238E27FC236}">
                <a16:creationId xmlns:a16="http://schemas.microsoft.com/office/drawing/2014/main" id="{849B89FE-810A-4085-9945-ED6A7870C5EA}"/>
              </a:ext>
            </a:extLst>
          </p:cNvPr>
          <p:cNvCxnSpPr>
            <a:cxnSpLocks/>
          </p:cNvCxnSpPr>
          <p:nvPr/>
        </p:nvCxnSpPr>
        <p:spPr>
          <a:xfrm flipV="1">
            <a:off x="3113624" y="11612652"/>
            <a:ext cx="243834" cy="28949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10" name="TextBox 509">
            <a:extLst>
              <a:ext uri="{FF2B5EF4-FFF2-40B4-BE49-F238E27FC236}">
                <a16:creationId xmlns:a16="http://schemas.microsoft.com/office/drawing/2014/main" id="{077580CC-6314-4277-975A-65625BF34AC7}"/>
              </a:ext>
            </a:extLst>
          </p:cNvPr>
          <p:cNvSpPr txBox="1"/>
          <p:nvPr/>
        </p:nvSpPr>
        <p:spPr>
          <a:xfrm>
            <a:off x="2105474" y="11635047"/>
            <a:ext cx="1062679" cy="830997"/>
          </a:xfrm>
          <a:prstGeom prst="rect">
            <a:avLst/>
          </a:prstGeom>
          <a:noFill/>
        </p:spPr>
        <p:txBody>
          <a:bodyPr wrap="square" rtlCol="0">
            <a:spAutoFit/>
          </a:bodyPr>
          <a:lstStyle/>
          <a:p>
            <a:endParaRPr lang="en-US" sz="800" dirty="0"/>
          </a:p>
          <a:p>
            <a:r>
              <a:rPr lang="en-US" sz="800" dirty="0"/>
              <a:t>How are the themes of Pride and Prejudice presented through Elizabeth and Darcy?</a:t>
            </a:r>
          </a:p>
        </p:txBody>
      </p:sp>
      <p:sp>
        <p:nvSpPr>
          <p:cNvPr id="512" name="TextBox 511">
            <a:extLst>
              <a:ext uri="{FF2B5EF4-FFF2-40B4-BE49-F238E27FC236}">
                <a16:creationId xmlns:a16="http://schemas.microsoft.com/office/drawing/2014/main" id="{8A57F86C-F4E3-42A4-BD30-058813EBDADE}"/>
              </a:ext>
            </a:extLst>
          </p:cNvPr>
          <p:cNvSpPr txBox="1"/>
          <p:nvPr/>
        </p:nvSpPr>
        <p:spPr>
          <a:xfrm>
            <a:off x="276122" y="11348225"/>
            <a:ext cx="1061835" cy="707886"/>
          </a:xfrm>
          <a:prstGeom prst="rect">
            <a:avLst/>
          </a:prstGeom>
          <a:noFill/>
        </p:spPr>
        <p:txBody>
          <a:bodyPr wrap="square" rtlCol="0">
            <a:spAutoFit/>
          </a:bodyPr>
          <a:lstStyle/>
          <a:p>
            <a:r>
              <a:rPr lang="en-US" sz="800" dirty="0"/>
              <a:t>What beliefs did the Romantic Poets have and how did this link to 18th and 19</a:t>
            </a:r>
            <a:r>
              <a:rPr lang="en-US" sz="800" baseline="30000" dirty="0"/>
              <a:t>th</a:t>
            </a:r>
            <a:r>
              <a:rPr lang="en-US" sz="800" dirty="0"/>
              <a:t> Century society?</a:t>
            </a:r>
          </a:p>
        </p:txBody>
      </p:sp>
      <p:cxnSp>
        <p:nvCxnSpPr>
          <p:cNvPr id="519" name="Straight Connector 518">
            <a:extLst>
              <a:ext uri="{FF2B5EF4-FFF2-40B4-BE49-F238E27FC236}">
                <a16:creationId xmlns:a16="http://schemas.microsoft.com/office/drawing/2014/main" id="{D1F5CCE5-2347-454D-B30C-A14E567FFB33}"/>
              </a:ext>
            </a:extLst>
          </p:cNvPr>
          <p:cNvCxnSpPr>
            <a:cxnSpLocks/>
            <a:stCxn id="521" idx="1"/>
          </p:cNvCxnSpPr>
          <p:nvPr/>
        </p:nvCxnSpPr>
        <p:spPr>
          <a:xfrm flipH="1" flipV="1">
            <a:off x="1601864" y="10621666"/>
            <a:ext cx="311968" cy="7337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21" name="TextBox 520">
            <a:extLst>
              <a:ext uri="{FF2B5EF4-FFF2-40B4-BE49-F238E27FC236}">
                <a16:creationId xmlns:a16="http://schemas.microsoft.com/office/drawing/2014/main" id="{2F98BA5F-BA3E-4B10-A4D2-7F75684A266E}"/>
              </a:ext>
            </a:extLst>
          </p:cNvPr>
          <p:cNvSpPr txBox="1"/>
          <p:nvPr/>
        </p:nvSpPr>
        <p:spPr>
          <a:xfrm>
            <a:off x="1913832" y="10341094"/>
            <a:ext cx="1228167" cy="707886"/>
          </a:xfrm>
          <a:prstGeom prst="rect">
            <a:avLst/>
          </a:prstGeom>
          <a:noFill/>
        </p:spPr>
        <p:txBody>
          <a:bodyPr wrap="square" rtlCol="0">
            <a:spAutoFit/>
          </a:bodyPr>
          <a:lstStyle/>
          <a:p>
            <a:r>
              <a:rPr lang="en-US" sz="800" dirty="0"/>
              <a:t>What different generation of the Romantic Poets were there and how did their beliefs differ?</a:t>
            </a:r>
          </a:p>
        </p:txBody>
      </p:sp>
      <p:cxnSp>
        <p:nvCxnSpPr>
          <p:cNvPr id="524" name="Straight Connector 523">
            <a:extLst>
              <a:ext uri="{FF2B5EF4-FFF2-40B4-BE49-F238E27FC236}">
                <a16:creationId xmlns:a16="http://schemas.microsoft.com/office/drawing/2014/main" id="{0AE8AA44-1750-41E6-9F70-8D8C59CC1C2E}"/>
              </a:ext>
            </a:extLst>
          </p:cNvPr>
          <p:cNvCxnSpPr>
            <a:cxnSpLocks/>
          </p:cNvCxnSpPr>
          <p:nvPr/>
        </p:nvCxnSpPr>
        <p:spPr>
          <a:xfrm flipV="1">
            <a:off x="802481" y="9928249"/>
            <a:ext cx="471759" cy="22027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26" name="TextBox 525">
            <a:extLst>
              <a:ext uri="{FF2B5EF4-FFF2-40B4-BE49-F238E27FC236}">
                <a16:creationId xmlns:a16="http://schemas.microsoft.com/office/drawing/2014/main" id="{2BDA3C6A-1115-43B8-B1DF-500029C13D39}"/>
              </a:ext>
            </a:extLst>
          </p:cNvPr>
          <p:cNvSpPr txBox="1"/>
          <p:nvPr/>
        </p:nvSpPr>
        <p:spPr>
          <a:xfrm>
            <a:off x="81666" y="9935798"/>
            <a:ext cx="805236" cy="707886"/>
          </a:xfrm>
          <a:prstGeom prst="rect">
            <a:avLst/>
          </a:prstGeom>
          <a:noFill/>
        </p:spPr>
        <p:txBody>
          <a:bodyPr wrap="square" rtlCol="0">
            <a:spAutoFit/>
          </a:bodyPr>
          <a:lstStyle/>
          <a:p>
            <a:r>
              <a:rPr lang="en-US" sz="800" dirty="0"/>
              <a:t>What is the Gothic genre and how does it link to Romanticism?</a:t>
            </a:r>
          </a:p>
        </p:txBody>
      </p:sp>
      <p:cxnSp>
        <p:nvCxnSpPr>
          <p:cNvPr id="527" name="Straight Connector 526">
            <a:extLst>
              <a:ext uri="{FF2B5EF4-FFF2-40B4-BE49-F238E27FC236}">
                <a16:creationId xmlns:a16="http://schemas.microsoft.com/office/drawing/2014/main" id="{B79E8B85-134D-419E-AD65-FDA5852B8CE9}"/>
              </a:ext>
            </a:extLst>
          </p:cNvPr>
          <p:cNvCxnSpPr>
            <a:cxnSpLocks/>
          </p:cNvCxnSpPr>
          <p:nvPr/>
        </p:nvCxnSpPr>
        <p:spPr>
          <a:xfrm flipH="1">
            <a:off x="1435100" y="8854091"/>
            <a:ext cx="350022" cy="51664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29" name="TextBox 528">
            <a:extLst>
              <a:ext uri="{FF2B5EF4-FFF2-40B4-BE49-F238E27FC236}">
                <a16:creationId xmlns:a16="http://schemas.microsoft.com/office/drawing/2014/main" id="{56BFC517-DBE3-4EEB-8E6B-FFCF1C241728}"/>
              </a:ext>
            </a:extLst>
          </p:cNvPr>
          <p:cNvSpPr txBox="1"/>
          <p:nvPr/>
        </p:nvSpPr>
        <p:spPr>
          <a:xfrm>
            <a:off x="1095685" y="8505373"/>
            <a:ext cx="1190201" cy="461665"/>
          </a:xfrm>
          <a:prstGeom prst="rect">
            <a:avLst/>
          </a:prstGeom>
          <a:noFill/>
        </p:spPr>
        <p:txBody>
          <a:bodyPr wrap="square" rtlCol="0">
            <a:spAutoFit/>
          </a:bodyPr>
          <a:lstStyle/>
          <a:p>
            <a:r>
              <a:rPr lang="en-US" sz="800" dirty="0"/>
              <a:t>How did Edgar Allan Poe change the Gothic genre?</a:t>
            </a:r>
          </a:p>
        </p:txBody>
      </p:sp>
      <p:cxnSp>
        <p:nvCxnSpPr>
          <p:cNvPr id="530" name="Straight Connector 529">
            <a:extLst>
              <a:ext uri="{FF2B5EF4-FFF2-40B4-BE49-F238E27FC236}">
                <a16:creationId xmlns:a16="http://schemas.microsoft.com/office/drawing/2014/main" id="{A35A5061-95DD-4F04-8D1C-A5AE0DF4AA54}"/>
              </a:ext>
            </a:extLst>
          </p:cNvPr>
          <p:cNvCxnSpPr>
            <a:cxnSpLocks/>
            <a:stCxn id="536" idx="1"/>
          </p:cNvCxnSpPr>
          <p:nvPr/>
        </p:nvCxnSpPr>
        <p:spPr>
          <a:xfrm flipH="1" flipV="1">
            <a:off x="1650767" y="9646502"/>
            <a:ext cx="189386" cy="18527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F30CF106-B6D9-494F-AA3F-A2B8566D7232}"/>
              </a:ext>
            </a:extLst>
          </p:cNvPr>
          <p:cNvCxnSpPr>
            <a:cxnSpLocks/>
          </p:cNvCxnSpPr>
          <p:nvPr/>
        </p:nvCxnSpPr>
        <p:spPr>
          <a:xfrm>
            <a:off x="2698209" y="8906303"/>
            <a:ext cx="0" cy="34274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36" name="TextBox 535">
            <a:extLst>
              <a:ext uri="{FF2B5EF4-FFF2-40B4-BE49-F238E27FC236}">
                <a16:creationId xmlns:a16="http://schemas.microsoft.com/office/drawing/2014/main" id="{55574A78-0976-47F2-B69E-D413B8C3F6BF}"/>
              </a:ext>
            </a:extLst>
          </p:cNvPr>
          <p:cNvSpPr txBox="1"/>
          <p:nvPr/>
        </p:nvSpPr>
        <p:spPr>
          <a:xfrm>
            <a:off x="1840153" y="9600943"/>
            <a:ext cx="1082880" cy="461665"/>
          </a:xfrm>
          <a:prstGeom prst="rect">
            <a:avLst/>
          </a:prstGeom>
          <a:noFill/>
        </p:spPr>
        <p:txBody>
          <a:bodyPr wrap="square" rtlCol="0">
            <a:spAutoFit/>
          </a:bodyPr>
          <a:lstStyle/>
          <a:p>
            <a:r>
              <a:rPr lang="en-US" sz="800" dirty="0"/>
              <a:t>How did the Gothic reflect the repressed views of society? </a:t>
            </a:r>
          </a:p>
        </p:txBody>
      </p:sp>
      <p:cxnSp>
        <p:nvCxnSpPr>
          <p:cNvPr id="539" name="Straight Connector 538">
            <a:extLst>
              <a:ext uri="{FF2B5EF4-FFF2-40B4-BE49-F238E27FC236}">
                <a16:creationId xmlns:a16="http://schemas.microsoft.com/office/drawing/2014/main" id="{BBD94BE1-975F-46D7-9A05-07FE1B11442A}"/>
              </a:ext>
            </a:extLst>
          </p:cNvPr>
          <p:cNvCxnSpPr>
            <a:cxnSpLocks/>
            <a:endCxn id="350" idx="2"/>
          </p:cNvCxnSpPr>
          <p:nvPr/>
        </p:nvCxnSpPr>
        <p:spPr>
          <a:xfrm flipH="1" flipV="1">
            <a:off x="3435340" y="9492622"/>
            <a:ext cx="23516" cy="20114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43" name="TextBox 542">
            <a:extLst>
              <a:ext uri="{FF2B5EF4-FFF2-40B4-BE49-F238E27FC236}">
                <a16:creationId xmlns:a16="http://schemas.microsoft.com/office/drawing/2014/main" id="{B86AFE16-E45E-4486-8C88-00D3C77F31D9}"/>
              </a:ext>
            </a:extLst>
          </p:cNvPr>
          <p:cNvSpPr txBox="1"/>
          <p:nvPr/>
        </p:nvSpPr>
        <p:spPr>
          <a:xfrm>
            <a:off x="2258030" y="8332012"/>
            <a:ext cx="1082880" cy="461665"/>
          </a:xfrm>
          <a:prstGeom prst="rect">
            <a:avLst/>
          </a:prstGeom>
          <a:noFill/>
        </p:spPr>
        <p:txBody>
          <a:bodyPr wrap="square" rtlCol="0">
            <a:spAutoFit/>
          </a:bodyPr>
          <a:lstStyle/>
          <a:p>
            <a:r>
              <a:rPr lang="en-US" sz="800" dirty="0"/>
              <a:t>What were Charles Dickens views of society?</a:t>
            </a:r>
          </a:p>
        </p:txBody>
      </p:sp>
      <p:sp>
        <p:nvSpPr>
          <p:cNvPr id="544" name="TextBox 543">
            <a:extLst>
              <a:ext uri="{FF2B5EF4-FFF2-40B4-BE49-F238E27FC236}">
                <a16:creationId xmlns:a16="http://schemas.microsoft.com/office/drawing/2014/main" id="{78694DA4-A2B9-4574-B59F-154EFFF90CB0}"/>
              </a:ext>
            </a:extLst>
          </p:cNvPr>
          <p:cNvSpPr txBox="1"/>
          <p:nvPr/>
        </p:nvSpPr>
        <p:spPr>
          <a:xfrm>
            <a:off x="3225693" y="9699320"/>
            <a:ext cx="907354" cy="707886"/>
          </a:xfrm>
          <a:prstGeom prst="rect">
            <a:avLst/>
          </a:prstGeom>
          <a:noFill/>
        </p:spPr>
        <p:txBody>
          <a:bodyPr wrap="square" rtlCol="0">
            <a:spAutoFit/>
          </a:bodyPr>
          <a:lstStyle/>
          <a:p>
            <a:r>
              <a:rPr lang="en-US" sz="800" dirty="0"/>
              <a:t>How were Dickens’ view shaped by his experiences as a child?</a:t>
            </a:r>
          </a:p>
        </p:txBody>
      </p:sp>
      <p:cxnSp>
        <p:nvCxnSpPr>
          <p:cNvPr id="550" name="Straight Connector 549">
            <a:extLst>
              <a:ext uri="{FF2B5EF4-FFF2-40B4-BE49-F238E27FC236}">
                <a16:creationId xmlns:a16="http://schemas.microsoft.com/office/drawing/2014/main" id="{BAB821FE-ABED-48FC-AF5C-5F449419C1B0}"/>
              </a:ext>
            </a:extLst>
          </p:cNvPr>
          <p:cNvCxnSpPr>
            <a:cxnSpLocks/>
          </p:cNvCxnSpPr>
          <p:nvPr/>
        </p:nvCxnSpPr>
        <p:spPr>
          <a:xfrm>
            <a:off x="3836111" y="8821907"/>
            <a:ext cx="0" cy="34274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51" name="TextBox 550">
            <a:extLst>
              <a:ext uri="{FF2B5EF4-FFF2-40B4-BE49-F238E27FC236}">
                <a16:creationId xmlns:a16="http://schemas.microsoft.com/office/drawing/2014/main" id="{718207F3-8ABB-40BA-A359-8EF9604600D8}"/>
              </a:ext>
            </a:extLst>
          </p:cNvPr>
          <p:cNvSpPr txBox="1"/>
          <p:nvPr/>
        </p:nvSpPr>
        <p:spPr>
          <a:xfrm>
            <a:off x="3767761" y="8361883"/>
            <a:ext cx="868143" cy="584775"/>
          </a:xfrm>
          <a:prstGeom prst="rect">
            <a:avLst/>
          </a:prstGeom>
          <a:noFill/>
        </p:spPr>
        <p:txBody>
          <a:bodyPr wrap="square" rtlCol="0">
            <a:spAutoFit/>
          </a:bodyPr>
          <a:lstStyle/>
          <a:p>
            <a:r>
              <a:rPr lang="en-US" sz="800" dirty="0"/>
              <a:t>How does Dickens present characters living in poverty?</a:t>
            </a:r>
          </a:p>
        </p:txBody>
      </p:sp>
      <p:cxnSp>
        <p:nvCxnSpPr>
          <p:cNvPr id="554" name="Straight Connector 553">
            <a:extLst>
              <a:ext uri="{FF2B5EF4-FFF2-40B4-BE49-F238E27FC236}">
                <a16:creationId xmlns:a16="http://schemas.microsoft.com/office/drawing/2014/main" id="{E645F525-DF7A-4582-BA5B-476916A29531}"/>
              </a:ext>
            </a:extLst>
          </p:cNvPr>
          <p:cNvCxnSpPr>
            <a:cxnSpLocks/>
          </p:cNvCxnSpPr>
          <p:nvPr/>
        </p:nvCxnSpPr>
        <p:spPr>
          <a:xfrm flipH="1" flipV="1">
            <a:off x="4372391" y="9492622"/>
            <a:ext cx="243490" cy="28602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B23C864F-FDF8-46B8-805D-A5BC59AF52BD}"/>
              </a:ext>
            </a:extLst>
          </p:cNvPr>
          <p:cNvSpPr txBox="1"/>
          <p:nvPr/>
        </p:nvSpPr>
        <p:spPr>
          <a:xfrm>
            <a:off x="4169775" y="9686884"/>
            <a:ext cx="1123189" cy="461665"/>
          </a:xfrm>
          <a:prstGeom prst="rect">
            <a:avLst/>
          </a:prstGeom>
          <a:noFill/>
        </p:spPr>
        <p:txBody>
          <a:bodyPr wrap="square" rtlCol="0">
            <a:spAutoFit/>
          </a:bodyPr>
          <a:lstStyle/>
          <a:p>
            <a:r>
              <a:rPr lang="en-US" sz="800" dirty="0"/>
              <a:t>How is Heathcliff an example of the Byronic Hero?</a:t>
            </a:r>
          </a:p>
        </p:txBody>
      </p:sp>
      <p:cxnSp>
        <p:nvCxnSpPr>
          <p:cNvPr id="557" name="Straight Connector 556">
            <a:extLst>
              <a:ext uri="{FF2B5EF4-FFF2-40B4-BE49-F238E27FC236}">
                <a16:creationId xmlns:a16="http://schemas.microsoft.com/office/drawing/2014/main" id="{6D2CA6D4-B783-4475-9FB8-1D76F9FB7BB6}"/>
              </a:ext>
            </a:extLst>
          </p:cNvPr>
          <p:cNvCxnSpPr>
            <a:cxnSpLocks/>
          </p:cNvCxnSpPr>
          <p:nvPr/>
        </p:nvCxnSpPr>
        <p:spPr>
          <a:xfrm>
            <a:off x="5174461" y="8854091"/>
            <a:ext cx="89705" cy="20416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60" name="TextBox 559">
            <a:extLst>
              <a:ext uri="{FF2B5EF4-FFF2-40B4-BE49-F238E27FC236}">
                <a16:creationId xmlns:a16="http://schemas.microsoft.com/office/drawing/2014/main" id="{65406698-9E8F-47B0-A412-AFF8B9A73638}"/>
              </a:ext>
            </a:extLst>
          </p:cNvPr>
          <p:cNvSpPr txBox="1"/>
          <p:nvPr/>
        </p:nvSpPr>
        <p:spPr>
          <a:xfrm>
            <a:off x="4950667" y="8384611"/>
            <a:ext cx="957732" cy="461665"/>
          </a:xfrm>
          <a:prstGeom prst="rect">
            <a:avLst/>
          </a:prstGeom>
          <a:noFill/>
        </p:spPr>
        <p:txBody>
          <a:bodyPr wrap="square" rtlCol="0">
            <a:spAutoFit/>
          </a:bodyPr>
          <a:lstStyle/>
          <a:p>
            <a:r>
              <a:rPr lang="en-US" sz="800" dirty="0"/>
              <a:t>How does the Detective genre link to the Gothic?</a:t>
            </a:r>
          </a:p>
        </p:txBody>
      </p:sp>
      <p:cxnSp>
        <p:nvCxnSpPr>
          <p:cNvPr id="563" name="Straight Connector 562">
            <a:extLst>
              <a:ext uri="{FF2B5EF4-FFF2-40B4-BE49-F238E27FC236}">
                <a16:creationId xmlns:a16="http://schemas.microsoft.com/office/drawing/2014/main" id="{9C6FAEDB-5712-418B-A720-799299F38636}"/>
              </a:ext>
            </a:extLst>
          </p:cNvPr>
          <p:cNvCxnSpPr>
            <a:cxnSpLocks/>
          </p:cNvCxnSpPr>
          <p:nvPr/>
        </p:nvCxnSpPr>
        <p:spPr>
          <a:xfrm flipV="1">
            <a:off x="5496525" y="9370735"/>
            <a:ext cx="0" cy="55273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65" name="TextBox 564">
            <a:extLst>
              <a:ext uri="{FF2B5EF4-FFF2-40B4-BE49-F238E27FC236}">
                <a16:creationId xmlns:a16="http://schemas.microsoft.com/office/drawing/2014/main" id="{57FC3C7C-5CFD-4B19-BC23-6FD459B4AF0A}"/>
              </a:ext>
            </a:extLst>
          </p:cNvPr>
          <p:cNvSpPr txBox="1"/>
          <p:nvPr/>
        </p:nvSpPr>
        <p:spPr>
          <a:xfrm>
            <a:off x="5462949" y="9655581"/>
            <a:ext cx="935016" cy="584775"/>
          </a:xfrm>
          <a:prstGeom prst="rect">
            <a:avLst/>
          </a:prstGeom>
          <a:noFill/>
        </p:spPr>
        <p:txBody>
          <a:bodyPr wrap="square" rtlCol="0">
            <a:spAutoFit/>
          </a:bodyPr>
          <a:lstStyle/>
          <a:p>
            <a:r>
              <a:rPr lang="en-US" sz="800" dirty="0"/>
              <a:t>What are the conventions of the Detective genre?</a:t>
            </a:r>
          </a:p>
        </p:txBody>
      </p:sp>
      <p:cxnSp>
        <p:nvCxnSpPr>
          <p:cNvPr id="566" name="Straight Connector 565">
            <a:extLst>
              <a:ext uri="{FF2B5EF4-FFF2-40B4-BE49-F238E27FC236}">
                <a16:creationId xmlns:a16="http://schemas.microsoft.com/office/drawing/2014/main" id="{6DB874D9-09C2-4F69-9FD9-FEE3C6AD48B3}"/>
              </a:ext>
            </a:extLst>
          </p:cNvPr>
          <p:cNvCxnSpPr>
            <a:cxnSpLocks/>
          </p:cNvCxnSpPr>
          <p:nvPr/>
        </p:nvCxnSpPr>
        <p:spPr>
          <a:xfrm flipH="1">
            <a:off x="6493979" y="8769454"/>
            <a:ext cx="67339" cy="29873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68" name="TextBox 567">
            <a:extLst>
              <a:ext uri="{FF2B5EF4-FFF2-40B4-BE49-F238E27FC236}">
                <a16:creationId xmlns:a16="http://schemas.microsoft.com/office/drawing/2014/main" id="{45DF7456-052C-4509-A804-9EAE505A949A}"/>
              </a:ext>
            </a:extLst>
          </p:cNvPr>
          <p:cNvSpPr txBox="1"/>
          <p:nvPr/>
        </p:nvSpPr>
        <p:spPr>
          <a:xfrm>
            <a:off x="6491817" y="8421035"/>
            <a:ext cx="966953" cy="461665"/>
          </a:xfrm>
          <a:prstGeom prst="rect">
            <a:avLst/>
          </a:prstGeom>
          <a:noFill/>
        </p:spPr>
        <p:txBody>
          <a:bodyPr wrap="square" rtlCol="0">
            <a:spAutoFit/>
          </a:bodyPr>
          <a:lstStyle/>
          <a:p>
            <a:r>
              <a:rPr lang="en-US" sz="800" dirty="0"/>
              <a:t>How is Sherlock Holmes presented?</a:t>
            </a:r>
          </a:p>
        </p:txBody>
      </p:sp>
      <p:cxnSp>
        <p:nvCxnSpPr>
          <p:cNvPr id="569" name="Straight Connector 568">
            <a:extLst>
              <a:ext uri="{FF2B5EF4-FFF2-40B4-BE49-F238E27FC236}">
                <a16:creationId xmlns:a16="http://schemas.microsoft.com/office/drawing/2014/main" id="{FFCE5675-9D40-40A7-8E16-77BF44D6D036}"/>
              </a:ext>
            </a:extLst>
          </p:cNvPr>
          <p:cNvCxnSpPr>
            <a:cxnSpLocks/>
          </p:cNvCxnSpPr>
          <p:nvPr/>
        </p:nvCxnSpPr>
        <p:spPr>
          <a:xfrm flipV="1">
            <a:off x="7036185" y="9370735"/>
            <a:ext cx="0" cy="31614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71" name="TextBox 570">
            <a:extLst>
              <a:ext uri="{FF2B5EF4-FFF2-40B4-BE49-F238E27FC236}">
                <a16:creationId xmlns:a16="http://schemas.microsoft.com/office/drawing/2014/main" id="{4F4D8298-ADF9-4211-B114-05A5A7EA40C4}"/>
              </a:ext>
            </a:extLst>
          </p:cNvPr>
          <p:cNvSpPr txBox="1"/>
          <p:nvPr/>
        </p:nvSpPr>
        <p:spPr>
          <a:xfrm>
            <a:off x="6706413" y="9677955"/>
            <a:ext cx="1032108" cy="461665"/>
          </a:xfrm>
          <a:prstGeom prst="rect">
            <a:avLst/>
          </a:prstGeom>
          <a:noFill/>
        </p:spPr>
        <p:txBody>
          <a:bodyPr wrap="square" rtlCol="0">
            <a:spAutoFit/>
          </a:bodyPr>
          <a:lstStyle/>
          <a:p>
            <a:r>
              <a:rPr lang="en-US" sz="800" dirty="0"/>
              <a:t>What narrative techniques does Conan Doyle use?</a:t>
            </a:r>
          </a:p>
        </p:txBody>
      </p:sp>
      <p:sp>
        <p:nvSpPr>
          <p:cNvPr id="574" name="Block Arc 573">
            <a:extLst>
              <a:ext uri="{FF2B5EF4-FFF2-40B4-BE49-F238E27FC236}">
                <a16:creationId xmlns:a16="http://schemas.microsoft.com/office/drawing/2014/main" id="{42DCC817-95A4-4F9E-B69E-5B3F826F1806}"/>
              </a:ext>
            </a:extLst>
          </p:cNvPr>
          <p:cNvSpPr/>
          <p:nvPr/>
        </p:nvSpPr>
        <p:spPr>
          <a:xfrm rot="16200000">
            <a:off x="677579" y="688094"/>
            <a:ext cx="2591870" cy="2184400"/>
          </a:xfrm>
          <a:prstGeom prst="blockArc">
            <a:avLst>
              <a:gd name="adj1" fmla="val 10800000"/>
              <a:gd name="adj2" fmla="val 156513"/>
              <a:gd name="adj3" fmla="val 2821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82" name="Straight Connector 581">
            <a:extLst>
              <a:ext uri="{FF2B5EF4-FFF2-40B4-BE49-F238E27FC236}">
                <a16:creationId xmlns:a16="http://schemas.microsoft.com/office/drawing/2014/main" id="{4D1BBD61-9F55-4579-996F-EFE618B7EA76}"/>
              </a:ext>
            </a:extLst>
          </p:cNvPr>
          <p:cNvCxnSpPr>
            <a:cxnSpLocks/>
          </p:cNvCxnSpPr>
          <p:nvPr/>
        </p:nvCxnSpPr>
        <p:spPr>
          <a:xfrm flipH="1">
            <a:off x="8643790" y="8338696"/>
            <a:ext cx="552902" cy="758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4DE56988-9563-47EE-97AA-4208AE65370A}"/>
              </a:ext>
            </a:extLst>
          </p:cNvPr>
          <p:cNvCxnSpPr>
            <a:cxnSpLocks/>
          </p:cNvCxnSpPr>
          <p:nvPr/>
        </p:nvCxnSpPr>
        <p:spPr>
          <a:xfrm flipH="1">
            <a:off x="8643115" y="7426806"/>
            <a:ext cx="399267" cy="24090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ED97350C-F515-4F00-B9C2-7F4F13347875}"/>
              </a:ext>
            </a:extLst>
          </p:cNvPr>
          <p:cNvCxnSpPr>
            <a:cxnSpLocks/>
          </p:cNvCxnSpPr>
          <p:nvPr/>
        </p:nvCxnSpPr>
        <p:spPr>
          <a:xfrm flipH="1">
            <a:off x="8191763" y="6858739"/>
            <a:ext cx="78006" cy="43287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88" name="TextBox 587">
            <a:extLst>
              <a:ext uri="{FF2B5EF4-FFF2-40B4-BE49-F238E27FC236}">
                <a16:creationId xmlns:a16="http://schemas.microsoft.com/office/drawing/2014/main" id="{5CFCB0D0-7043-4AFE-9A1C-0E550A6FCA23}"/>
              </a:ext>
            </a:extLst>
          </p:cNvPr>
          <p:cNvSpPr txBox="1"/>
          <p:nvPr/>
        </p:nvSpPr>
        <p:spPr>
          <a:xfrm>
            <a:off x="8816671" y="8370461"/>
            <a:ext cx="760042" cy="707886"/>
          </a:xfrm>
          <a:prstGeom prst="rect">
            <a:avLst/>
          </a:prstGeom>
          <a:noFill/>
        </p:spPr>
        <p:txBody>
          <a:bodyPr wrap="square" rtlCol="0">
            <a:spAutoFit/>
          </a:bodyPr>
          <a:lstStyle/>
          <a:p>
            <a:r>
              <a:rPr lang="en-US" sz="800" dirty="0"/>
              <a:t>How was poetry used for recruitment in WW1?</a:t>
            </a:r>
          </a:p>
        </p:txBody>
      </p:sp>
      <p:sp>
        <p:nvSpPr>
          <p:cNvPr id="589" name="TextBox 588">
            <a:extLst>
              <a:ext uri="{FF2B5EF4-FFF2-40B4-BE49-F238E27FC236}">
                <a16:creationId xmlns:a16="http://schemas.microsoft.com/office/drawing/2014/main" id="{0B123999-9F0C-4112-B28A-C1DAD7A55724}"/>
              </a:ext>
            </a:extLst>
          </p:cNvPr>
          <p:cNvSpPr txBox="1"/>
          <p:nvPr/>
        </p:nvSpPr>
        <p:spPr>
          <a:xfrm>
            <a:off x="8552376" y="6838986"/>
            <a:ext cx="966953" cy="584775"/>
          </a:xfrm>
          <a:prstGeom prst="rect">
            <a:avLst/>
          </a:prstGeom>
          <a:noFill/>
        </p:spPr>
        <p:txBody>
          <a:bodyPr wrap="square" rtlCol="0">
            <a:spAutoFit/>
          </a:bodyPr>
          <a:lstStyle/>
          <a:p>
            <a:r>
              <a:rPr lang="en-US" sz="800" dirty="0"/>
              <a:t>How do poets use language to present the horror of war?</a:t>
            </a:r>
          </a:p>
        </p:txBody>
      </p:sp>
      <p:sp>
        <p:nvSpPr>
          <p:cNvPr id="590" name="TextBox 589">
            <a:extLst>
              <a:ext uri="{FF2B5EF4-FFF2-40B4-BE49-F238E27FC236}">
                <a16:creationId xmlns:a16="http://schemas.microsoft.com/office/drawing/2014/main" id="{4AAF7390-BA48-4AA6-AAC1-67C46C54C0E8}"/>
              </a:ext>
            </a:extLst>
          </p:cNvPr>
          <p:cNvSpPr txBox="1"/>
          <p:nvPr/>
        </p:nvSpPr>
        <p:spPr>
          <a:xfrm>
            <a:off x="8236004" y="6275256"/>
            <a:ext cx="966953" cy="584775"/>
          </a:xfrm>
          <a:prstGeom prst="rect">
            <a:avLst/>
          </a:prstGeom>
          <a:noFill/>
        </p:spPr>
        <p:txBody>
          <a:bodyPr wrap="square" rtlCol="0">
            <a:spAutoFit/>
          </a:bodyPr>
          <a:lstStyle/>
          <a:p>
            <a:r>
              <a:rPr lang="en-US" sz="800" dirty="0"/>
              <a:t>What is the effect of the poetic devices the poet has used?</a:t>
            </a:r>
          </a:p>
        </p:txBody>
      </p:sp>
      <p:cxnSp>
        <p:nvCxnSpPr>
          <p:cNvPr id="591" name="Straight Connector 590">
            <a:extLst>
              <a:ext uri="{FF2B5EF4-FFF2-40B4-BE49-F238E27FC236}">
                <a16:creationId xmlns:a16="http://schemas.microsoft.com/office/drawing/2014/main" id="{43DA3765-0617-44A0-BA4B-0446DA406BD9}"/>
              </a:ext>
            </a:extLst>
          </p:cNvPr>
          <p:cNvCxnSpPr>
            <a:cxnSpLocks/>
          </p:cNvCxnSpPr>
          <p:nvPr/>
        </p:nvCxnSpPr>
        <p:spPr>
          <a:xfrm flipH="1" flipV="1">
            <a:off x="7536441" y="7291612"/>
            <a:ext cx="24222" cy="32175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93" name="TextBox 592">
            <a:extLst>
              <a:ext uri="{FF2B5EF4-FFF2-40B4-BE49-F238E27FC236}">
                <a16:creationId xmlns:a16="http://schemas.microsoft.com/office/drawing/2014/main" id="{E9577825-0EB0-4739-8454-F7875B79814D}"/>
              </a:ext>
            </a:extLst>
          </p:cNvPr>
          <p:cNvSpPr txBox="1"/>
          <p:nvPr/>
        </p:nvSpPr>
        <p:spPr>
          <a:xfrm>
            <a:off x="6827306" y="7579453"/>
            <a:ext cx="1055230" cy="584775"/>
          </a:xfrm>
          <a:prstGeom prst="rect">
            <a:avLst/>
          </a:prstGeom>
          <a:noFill/>
        </p:spPr>
        <p:txBody>
          <a:bodyPr wrap="square" rtlCol="0">
            <a:spAutoFit/>
          </a:bodyPr>
          <a:lstStyle/>
          <a:p>
            <a:r>
              <a:rPr lang="en-US" sz="800" dirty="0"/>
              <a:t>What was the Russian Revolution and who were the key figures involved?</a:t>
            </a:r>
          </a:p>
        </p:txBody>
      </p:sp>
      <p:sp>
        <p:nvSpPr>
          <p:cNvPr id="594" name="TextBox 593">
            <a:extLst>
              <a:ext uri="{FF2B5EF4-FFF2-40B4-BE49-F238E27FC236}">
                <a16:creationId xmlns:a16="http://schemas.microsoft.com/office/drawing/2014/main" id="{8020151E-B59E-493A-805D-16DD0721FD0F}"/>
              </a:ext>
            </a:extLst>
          </p:cNvPr>
          <p:cNvSpPr txBox="1"/>
          <p:nvPr/>
        </p:nvSpPr>
        <p:spPr>
          <a:xfrm>
            <a:off x="6515887" y="6362638"/>
            <a:ext cx="1154053" cy="461665"/>
          </a:xfrm>
          <a:prstGeom prst="rect">
            <a:avLst/>
          </a:prstGeom>
          <a:noFill/>
        </p:spPr>
        <p:txBody>
          <a:bodyPr wrap="square" rtlCol="0">
            <a:spAutoFit/>
          </a:bodyPr>
          <a:lstStyle/>
          <a:p>
            <a:r>
              <a:rPr lang="en-US" sz="800" dirty="0"/>
              <a:t>Who was George Orwell and why did he write the novel?</a:t>
            </a:r>
          </a:p>
        </p:txBody>
      </p:sp>
      <p:sp>
        <p:nvSpPr>
          <p:cNvPr id="595" name="TextBox 594">
            <a:extLst>
              <a:ext uri="{FF2B5EF4-FFF2-40B4-BE49-F238E27FC236}">
                <a16:creationId xmlns:a16="http://schemas.microsoft.com/office/drawing/2014/main" id="{3AF0A43A-060E-4207-A839-43566053DA9D}"/>
              </a:ext>
            </a:extLst>
          </p:cNvPr>
          <p:cNvSpPr txBox="1"/>
          <p:nvPr/>
        </p:nvSpPr>
        <p:spPr>
          <a:xfrm>
            <a:off x="5901056" y="7463397"/>
            <a:ext cx="862034" cy="707886"/>
          </a:xfrm>
          <a:prstGeom prst="rect">
            <a:avLst/>
          </a:prstGeom>
          <a:noFill/>
        </p:spPr>
        <p:txBody>
          <a:bodyPr wrap="square" rtlCol="0">
            <a:spAutoFit/>
          </a:bodyPr>
          <a:lstStyle/>
          <a:p>
            <a:r>
              <a:rPr lang="en-US" sz="800" dirty="0"/>
              <a:t>How is the novel an allegory of the Russian Revolution?</a:t>
            </a:r>
          </a:p>
        </p:txBody>
      </p:sp>
      <p:cxnSp>
        <p:nvCxnSpPr>
          <p:cNvPr id="596" name="Straight Connector 595">
            <a:extLst>
              <a:ext uri="{FF2B5EF4-FFF2-40B4-BE49-F238E27FC236}">
                <a16:creationId xmlns:a16="http://schemas.microsoft.com/office/drawing/2014/main" id="{836FBE28-1FC2-4336-8373-5247EAC235D4}"/>
              </a:ext>
            </a:extLst>
          </p:cNvPr>
          <p:cNvCxnSpPr>
            <a:cxnSpLocks/>
          </p:cNvCxnSpPr>
          <p:nvPr/>
        </p:nvCxnSpPr>
        <p:spPr>
          <a:xfrm flipV="1">
            <a:off x="6706936" y="7199777"/>
            <a:ext cx="0" cy="61170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104C83F5-434B-446C-8EFF-A20C47D069A3}"/>
              </a:ext>
            </a:extLst>
          </p:cNvPr>
          <p:cNvCxnSpPr>
            <a:cxnSpLocks/>
          </p:cNvCxnSpPr>
          <p:nvPr/>
        </p:nvCxnSpPr>
        <p:spPr>
          <a:xfrm flipV="1">
            <a:off x="5647461" y="7342426"/>
            <a:ext cx="133340" cy="30349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B6443DBE-18BC-4F8E-AB79-78F6C0DBA2DB}"/>
              </a:ext>
            </a:extLst>
          </p:cNvPr>
          <p:cNvCxnSpPr>
            <a:cxnSpLocks/>
          </p:cNvCxnSpPr>
          <p:nvPr/>
        </p:nvCxnSpPr>
        <p:spPr>
          <a:xfrm>
            <a:off x="7029196" y="6832598"/>
            <a:ext cx="113481" cy="11019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16E1766B-69B7-4F10-8262-9916A640BB13}"/>
              </a:ext>
            </a:extLst>
          </p:cNvPr>
          <p:cNvCxnSpPr>
            <a:cxnSpLocks/>
          </p:cNvCxnSpPr>
          <p:nvPr/>
        </p:nvCxnSpPr>
        <p:spPr>
          <a:xfrm>
            <a:off x="6027821" y="6632078"/>
            <a:ext cx="87691" cy="30199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52614DFF-0EF6-4C6A-AD7D-9B4446A681E6}"/>
              </a:ext>
            </a:extLst>
          </p:cNvPr>
          <p:cNvCxnSpPr>
            <a:cxnSpLocks/>
          </p:cNvCxnSpPr>
          <p:nvPr/>
        </p:nvCxnSpPr>
        <p:spPr>
          <a:xfrm>
            <a:off x="5180758" y="6606199"/>
            <a:ext cx="0" cy="44340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7F00163B-8BDB-AF44-A463-AD1ACB8794F0}"/>
              </a:ext>
            </a:extLst>
          </p:cNvPr>
          <p:cNvSpPr/>
          <p:nvPr/>
        </p:nvSpPr>
        <p:spPr>
          <a:xfrm>
            <a:off x="7630707" y="400002"/>
            <a:ext cx="841075" cy="851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9" name="TextBox 608">
            <a:extLst>
              <a:ext uri="{FF2B5EF4-FFF2-40B4-BE49-F238E27FC236}">
                <a16:creationId xmlns:a16="http://schemas.microsoft.com/office/drawing/2014/main" id="{6E13739E-D90A-41A3-AAC6-9A129FC7B64B}"/>
              </a:ext>
            </a:extLst>
          </p:cNvPr>
          <p:cNvSpPr txBox="1"/>
          <p:nvPr/>
        </p:nvSpPr>
        <p:spPr>
          <a:xfrm>
            <a:off x="5431281" y="6202622"/>
            <a:ext cx="966953" cy="584775"/>
          </a:xfrm>
          <a:prstGeom prst="rect">
            <a:avLst/>
          </a:prstGeom>
          <a:noFill/>
        </p:spPr>
        <p:txBody>
          <a:bodyPr wrap="square" rtlCol="0">
            <a:spAutoFit/>
          </a:bodyPr>
          <a:lstStyle/>
          <a:p>
            <a:r>
              <a:rPr lang="en-US" sz="800" dirty="0"/>
              <a:t>How do the pigs manipulate the other animals in the novel?</a:t>
            </a:r>
          </a:p>
        </p:txBody>
      </p:sp>
      <p:sp>
        <p:nvSpPr>
          <p:cNvPr id="610" name="TextBox 609">
            <a:extLst>
              <a:ext uri="{FF2B5EF4-FFF2-40B4-BE49-F238E27FC236}">
                <a16:creationId xmlns:a16="http://schemas.microsoft.com/office/drawing/2014/main" id="{CAC39B3C-71A2-467B-9C3D-471CE4F74A49}"/>
              </a:ext>
            </a:extLst>
          </p:cNvPr>
          <p:cNvSpPr txBox="1"/>
          <p:nvPr/>
        </p:nvSpPr>
        <p:spPr>
          <a:xfrm>
            <a:off x="4959343" y="7515857"/>
            <a:ext cx="955415" cy="707886"/>
          </a:xfrm>
          <a:prstGeom prst="rect">
            <a:avLst/>
          </a:prstGeom>
          <a:noFill/>
        </p:spPr>
        <p:txBody>
          <a:bodyPr wrap="square" rtlCol="0">
            <a:spAutoFit/>
          </a:bodyPr>
          <a:lstStyle/>
          <a:p>
            <a:r>
              <a:rPr lang="en-US" sz="800" dirty="0"/>
              <a:t>How do the 10 Commandments the animals created link to the Bible?</a:t>
            </a:r>
          </a:p>
        </p:txBody>
      </p:sp>
      <p:sp>
        <p:nvSpPr>
          <p:cNvPr id="613" name="TextBox 612">
            <a:extLst>
              <a:ext uri="{FF2B5EF4-FFF2-40B4-BE49-F238E27FC236}">
                <a16:creationId xmlns:a16="http://schemas.microsoft.com/office/drawing/2014/main" id="{04D05C2B-993E-4059-9A20-AB3E876F8CEB}"/>
              </a:ext>
            </a:extLst>
          </p:cNvPr>
          <p:cNvSpPr txBox="1"/>
          <p:nvPr/>
        </p:nvSpPr>
        <p:spPr>
          <a:xfrm>
            <a:off x="4372391" y="6308704"/>
            <a:ext cx="1173033" cy="461665"/>
          </a:xfrm>
          <a:prstGeom prst="rect">
            <a:avLst/>
          </a:prstGeom>
          <a:noFill/>
        </p:spPr>
        <p:txBody>
          <a:bodyPr wrap="square" rtlCol="0">
            <a:spAutoFit/>
          </a:bodyPr>
          <a:lstStyle/>
          <a:p>
            <a:r>
              <a:rPr lang="en-US" sz="800" dirty="0"/>
              <a:t>What are the conventions of the Dystopian genre?</a:t>
            </a:r>
          </a:p>
        </p:txBody>
      </p:sp>
      <p:sp>
        <p:nvSpPr>
          <p:cNvPr id="615" name="TextBox 614">
            <a:extLst>
              <a:ext uri="{FF2B5EF4-FFF2-40B4-BE49-F238E27FC236}">
                <a16:creationId xmlns:a16="http://schemas.microsoft.com/office/drawing/2014/main" id="{929DA603-AA8C-464B-BC12-85393F0926E3}"/>
              </a:ext>
            </a:extLst>
          </p:cNvPr>
          <p:cNvSpPr txBox="1"/>
          <p:nvPr/>
        </p:nvSpPr>
        <p:spPr>
          <a:xfrm>
            <a:off x="3937724" y="7496497"/>
            <a:ext cx="1003615" cy="584775"/>
          </a:xfrm>
          <a:prstGeom prst="rect">
            <a:avLst/>
          </a:prstGeom>
          <a:noFill/>
        </p:spPr>
        <p:txBody>
          <a:bodyPr wrap="square" rtlCol="0">
            <a:spAutoFit/>
          </a:bodyPr>
          <a:lstStyle/>
          <a:p>
            <a:r>
              <a:rPr lang="en-US" sz="800" dirty="0"/>
              <a:t>How is ‘Big Brother’ and their Government presented in 1984?</a:t>
            </a:r>
          </a:p>
        </p:txBody>
      </p:sp>
      <p:sp>
        <p:nvSpPr>
          <p:cNvPr id="616" name="TextBox 615">
            <a:extLst>
              <a:ext uri="{FF2B5EF4-FFF2-40B4-BE49-F238E27FC236}">
                <a16:creationId xmlns:a16="http://schemas.microsoft.com/office/drawing/2014/main" id="{0F95DDFF-A526-425E-BD46-08E0F4629141}"/>
              </a:ext>
            </a:extLst>
          </p:cNvPr>
          <p:cNvSpPr txBox="1"/>
          <p:nvPr/>
        </p:nvSpPr>
        <p:spPr>
          <a:xfrm>
            <a:off x="3386064" y="6334880"/>
            <a:ext cx="955415" cy="461665"/>
          </a:xfrm>
          <a:prstGeom prst="rect">
            <a:avLst/>
          </a:prstGeom>
          <a:noFill/>
        </p:spPr>
        <p:txBody>
          <a:bodyPr wrap="square" rtlCol="0">
            <a:spAutoFit/>
          </a:bodyPr>
          <a:lstStyle/>
          <a:p>
            <a:r>
              <a:rPr lang="en-US" sz="800" dirty="0"/>
              <a:t>What is </a:t>
            </a:r>
            <a:r>
              <a:rPr lang="en-US" sz="800" dirty="0" err="1"/>
              <a:t>Offred’s</a:t>
            </a:r>
            <a:r>
              <a:rPr lang="en-US" sz="800" dirty="0"/>
              <a:t> life like in the novel?</a:t>
            </a:r>
          </a:p>
        </p:txBody>
      </p:sp>
      <p:sp>
        <p:nvSpPr>
          <p:cNvPr id="617" name="TextBox 616">
            <a:extLst>
              <a:ext uri="{FF2B5EF4-FFF2-40B4-BE49-F238E27FC236}">
                <a16:creationId xmlns:a16="http://schemas.microsoft.com/office/drawing/2014/main" id="{1190918D-CD76-475E-B774-31990E605718}"/>
              </a:ext>
            </a:extLst>
          </p:cNvPr>
          <p:cNvSpPr txBox="1"/>
          <p:nvPr/>
        </p:nvSpPr>
        <p:spPr>
          <a:xfrm>
            <a:off x="2129604" y="7508150"/>
            <a:ext cx="1396288" cy="584775"/>
          </a:xfrm>
          <a:prstGeom prst="rect">
            <a:avLst/>
          </a:prstGeom>
          <a:noFill/>
        </p:spPr>
        <p:txBody>
          <a:bodyPr wrap="square" rtlCol="0">
            <a:spAutoFit/>
          </a:bodyPr>
          <a:lstStyle/>
          <a:p>
            <a:r>
              <a:rPr lang="en-US" sz="800" dirty="0"/>
              <a:t>How does the Republic of Gilead link to your knowledge of the Bible in The Handmaid’s Tale?</a:t>
            </a:r>
          </a:p>
        </p:txBody>
      </p:sp>
      <p:sp>
        <p:nvSpPr>
          <p:cNvPr id="618" name="TextBox 617">
            <a:extLst>
              <a:ext uri="{FF2B5EF4-FFF2-40B4-BE49-F238E27FC236}">
                <a16:creationId xmlns:a16="http://schemas.microsoft.com/office/drawing/2014/main" id="{8DDC8ABE-B0A8-41E2-9912-B91F32483D97}"/>
              </a:ext>
            </a:extLst>
          </p:cNvPr>
          <p:cNvSpPr txBox="1"/>
          <p:nvPr/>
        </p:nvSpPr>
        <p:spPr>
          <a:xfrm>
            <a:off x="2092000" y="6349349"/>
            <a:ext cx="1326222" cy="461665"/>
          </a:xfrm>
          <a:prstGeom prst="rect">
            <a:avLst/>
          </a:prstGeom>
          <a:noFill/>
        </p:spPr>
        <p:txBody>
          <a:bodyPr wrap="square" rtlCol="0">
            <a:spAutoFit/>
          </a:bodyPr>
          <a:lstStyle/>
          <a:p>
            <a:r>
              <a:rPr lang="en-US" sz="800" dirty="0"/>
              <a:t>How does Ishiguro explore the concept of the soul in Never Let Me Go?</a:t>
            </a:r>
          </a:p>
        </p:txBody>
      </p:sp>
      <p:cxnSp>
        <p:nvCxnSpPr>
          <p:cNvPr id="619" name="Straight Connector 618">
            <a:extLst>
              <a:ext uri="{FF2B5EF4-FFF2-40B4-BE49-F238E27FC236}">
                <a16:creationId xmlns:a16="http://schemas.microsoft.com/office/drawing/2014/main" id="{4405E6CA-E5DD-422F-BBC2-0D02D90B9AF8}"/>
              </a:ext>
            </a:extLst>
          </p:cNvPr>
          <p:cNvCxnSpPr>
            <a:cxnSpLocks/>
          </p:cNvCxnSpPr>
          <p:nvPr/>
        </p:nvCxnSpPr>
        <p:spPr>
          <a:xfrm>
            <a:off x="3951653" y="6678825"/>
            <a:ext cx="0" cy="26483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E3F061CF-B9C5-49C1-8ABB-4084A9282E37}"/>
              </a:ext>
            </a:extLst>
          </p:cNvPr>
          <p:cNvCxnSpPr>
            <a:cxnSpLocks/>
          </p:cNvCxnSpPr>
          <p:nvPr/>
        </p:nvCxnSpPr>
        <p:spPr>
          <a:xfrm>
            <a:off x="2546785" y="6753143"/>
            <a:ext cx="123273" cy="13455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601F9267-C793-45F7-A5A2-685EA190A17C}"/>
              </a:ext>
            </a:extLst>
          </p:cNvPr>
          <p:cNvCxnSpPr>
            <a:cxnSpLocks/>
          </p:cNvCxnSpPr>
          <p:nvPr/>
        </p:nvCxnSpPr>
        <p:spPr>
          <a:xfrm flipV="1">
            <a:off x="4573983" y="7342427"/>
            <a:ext cx="157386" cy="20483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7D1A76D7-946A-434B-9E20-E66593C9A965}"/>
              </a:ext>
            </a:extLst>
          </p:cNvPr>
          <p:cNvCxnSpPr>
            <a:cxnSpLocks/>
          </p:cNvCxnSpPr>
          <p:nvPr/>
        </p:nvCxnSpPr>
        <p:spPr>
          <a:xfrm flipV="1">
            <a:off x="3141999" y="7346623"/>
            <a:ext cx="215459" cy="16923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3748E272-4500-4BA8-AE01-294AC988701B}"/>
              </a:ext>
            </a:extLst>
          </p:cNvPr>
          <p:cNvCxnSpPr>
            <a:cxnSpLocks/>
            <a:endCxn id="358" idx="1"/>
          </p:cNvCxnSpPr>
          <p:nvPr/>
        </p:nvCxnSpPr>
        <p:spPr>
          <a:xfrm flipV="1">
            <a:off x="1125604" y="6943787"/>
            <a:ext cx="274397" cy="59559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628" name="TextBox 627">
            <a:extLst>
              <a:ext uri="{FF2B5EF4-FFF2-40B4-BE49-F238E27FC236}">
                <a16:creationId xmlns:a16="http://schemas.microsoft.com/office/drawing/2014/main" id="{1FF86E25-928A-4694-9707-A71EF117C3A9}"/>
              </a:ext>
            </a:extLst>
          </p:cNvPr>
          <p:cNvSpPr txBox="1"/>
          <p:nvPr/>
        </p:nvSpPr>
        <p:spPr>
          <a:xfrm>
            <a:off x="249599" y="7318848"/>
            <a:ext cx="1326222" cy="584775"/>
          </a:xfrm>
          <a:prstGeom prst="rect">
            <a:avLst/>
          </a:prstGeom>
          <a:noFill/>
        </p:spPr>
        <p:txBody>
          <a:bodyPr wrap="square" rtlCol="0">
            <a:spAutoFit/>
          </a:bodyPr>
          <a:lstStyle/>
          <a:p>
            <a:r>
              <a:rPr lang="en-US" sz="800" dirty="0"/>
              <a:t>Who was William Golding and how did his experiences in WW2 influence the novel?</a:t>
            </a:r>
          </a:p>
        </p:txBody>
      </p:sp>
      <p:sp>
        <p:nvSpPr>
          <p:cNvPr id="629" name="TextBox 628">
            <a:extLst>
              <a:ext uri="{FF2B5EF4-FFF2-40B4-BE49-F238E27FC236}">
                <a16:creationId xmlns:a16="http://schemas.microsoft.com/office/drawing/2014/main" id="{63C3E4F4-94BC-43EB-BC5A-1189207A11DF}"/>
              </a:ext>
            </a:extLst>
          </p:cNvPr>
          <p:cNvSpPr txBox="1"/>
          <p:nvPr/>
        </p:nvSpPr>
        <p:spPr>
          <a:xfrm>
            <a:off x="193148" y="6247148"/>
            <a:ext cx="989315" cy="338554"/>
          </a:xfrm>
          <a:prstGeom prst="rect">
            <a:avLst/>
          </a:prstGeom>
          <a:noFill/>
        </p:spPr>
        <p:txBody>
          <a:bodyPr wrap="square" rtlCol="0">
            <a:spAutoFit/>
          </a:bodyPr>
          <a:lstStyle/>
          <a:p>
            <a:r>
              <a:rPr lang="en-US" sz="800" dirty="0"/>
              <a:t>Wat does the Conch </a:t>
            </a:r>
            <a:r>
              <a:rPr lang="en-US" sz="800" dirty="0" err="1"/>
              <a:t>symbolise</a:t>
            </a:r>
            <a:r>
              <a:rPr lang="en-US" sz="800" dirty="0"/>
              <a:t>?</a:t>
            </a:r>
          </a:p>
        </p:txBody>
      </p:sp>
      <p:sp>
        <p:nvSpPr>
          <p:cNvPr id="630" name="TextBox 629">
            <a:extLst>
              <a:ext uri="{FF2B5EF4-FFF2-40B4-BE49-F238E27FC236}">
                <a16:creationId xmlns:a16="http://schemas.microsoft.com/office/drawing/2014/main" id="{6687BAFA-58F5-4685-9DD2-85AD70EC80C4}"/>
              </a:ext>
            </a:extLst>
          </p:cNvPr>
          <p:cNvSpPr txBox="1"/>
          <p:nvPr/>
        </p:nvSpPr>
        <p:spPr>
          <a:xfrm>
            <a:off x="1776933" y="5437674"/>
            <a:ext cx="1094539" cy="584775"/>
          </a:xfrm>
          <a:prstGeom prst="rect">
            <a:avLst/>
          </a:prstGeom>
          <a:noFill/>
        </p:spPr>
        <p:txBody>
          <a:bodyPr wrap="square" rtlCol="0">
            <a:spAutoFit/>
          </a:bodyPr>
          <a:lstStyle/>
          <a:p>
            <a:r>
              <a:rPr lang="en-US" sz="800" dirty="0"/>
              <a:t>How is the theme of civilization vs savagery presented in the novel?</a:t>
            </a:r>
          </a:p>
        </p:txBody>
      </p:sp>
      <p:sp>
        <p:nvSpPr>
          <p:cNvPr id="631" name="TextBox 630">
            <a:extLst>
              <a:ext uri="{FF2B5EF4-FFF2-40B4-BE49-F238E27FC236}">
                <a16:creationId xmlns:a16="http://schemas.microsoft.com/office/drawing/2014/main" id="{0341959C-33C0-4390-BEBD-7C152AA7C771}"/>
              </a:ext>
            </a:extLst>
          </p:cNvPr>
          <p:cNvSpPr txBox="1"/>
          <p:nvPr/>
        </p:nvSpPr>
        <p:spPr>
          <a:xfrm>
            <a:off x="238346" y="5070349"/>
            <a:ext cx="1035894" cy="584775"/>
          </a:xfrm>
          <a:prstGeom prst="rect">
            <a:avLst/>
          </a:prstGeom>
          <a:noFill/>
        </p:spPr>
        <p:txBody>
          <a:bodyPr wrap="square" rtlCol="0">
            <a:spAutoFit/>
          </a:bodyPr>
          <a:lstStyle/>
          <a:p>
            <a:r>
              <a:rPr lang="en-US" sz="800" dirty="0"/>
              <a:t>How does Jack’s character develop throughout the novel?</a:t>
            </a:r>
          </a:p>
        </p:txBody>
      </p:sp>
      <p:cxnSp>
        <p:nvCxnSpPr>
          <p:cNvPr id="632" name="Straight Connector 631">
            <a:extLst>
              <a:ext uri="{FF2B5EF4-FFF2-40B4-BE49-F238E27FC236}">
                <a16:creationId xmlns:a16="http://schemas.microsoft.com/office/drawing/2014/main" id="{B6F03619-A72D-4CF0-8660-E25D5E191C26}"/>
              </a:ext>
            </a:extLst>
          </p:cNvPr>
          <p:cNvCxnSpPr>
            <a:cxnSpLocks/>
          </p:cNvCxnSpPr>
          <p:nvPr/>
        </p:nvCxnSpPr>
        <p:spPr>
          <a:xfrm>
            <a:off x="966886" y="6677295"/>
            <a:ext cx="278052" cy="3816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a16="http://schemas.microsoft.com/office/drawing/2014/main" id="{E6C2D989-6BCF-44BD-A06B-C7FA92BCF323}"/>
              </a:ext>
            </a:extLst>
          </p:cNvPr>
          <p:cNvCxnSpPr>
            <a:cxnSpLocks/>
          </p:cNvCxnSpPr>
          <p:nvPr/>
        </p:nvCxnSpPr>
        <p:spPr>
          <a:xfrm flipH="1">
            <a:off x="1661796" y="5997619"/>
            <a:ext cx="168907" cy="18490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7E040C18-2E53-40CA-BFAD-62C81655A485}"/>
              </a:ext>
            </a:extLst>
          </p:cNvPr>
          <p:cNvCxnSpPr>
            <a:cxnSpLocks/>
          </p:cNvCxnSpPr>
          <p:nvPr/>
        </p:nvCxnSpPr>
        <p:spPr>
          <a:xfrm>
            <a:off x="1048086" y="5403384"/>
            <a:ext cx="228470" cy="11348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81857D51-45D0-4E67-BB75-FE7B36966985}"/>
              </a:ext>
            </a:extLst>
          </p:cNvPr>
          <p:cNvCxnSpPr>
            <a:cxnSpLocks/>
          </p:cNvCxnSpPr>
          <p:nvPr/>
        </p:nvCxnSpPr>
        <p:spPr>
          <a:xfrm>
            <a:off x="1744634" y="4703622"/>
            <a:ext cx="39570" cy="29675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646" name="TextBox 645">
            <a:extLst>
              <a:ext uri="{FF2B5EF4-FFF2-40B4-BE49-F238E27FC236}">
                <a16:creationId xmlns:a16="http://schemas.microsoft.com/office/drawing/2014/main" id="{0F05925E-75B2-4952-9635-E3A9C6B9643C}"/>
              </a:ext>
            </a:extLst>
          </p:cNvPr>
          <p:cNvSpPr txBox="1"/>
          <p:nvPr/>
        </p:nvSpPr>
        <p:spPr>
          <a:xfrm>
            <a:off x="1117444" y="4246511"/>
            <a:ext cx="1185248" cy="584775"/>
          </a:xfrm>
          <a:prstGeom prst="rect">
            <a:avLst/>
          </a:prstGeom>
          <a:noFill/>
        </p:spPr>
        <p:txBody>
          <a:bodyPr wrap="square" rtlCol="0">
            <a:spAutoFit/>
          </a:bodyPr>
          <a:lstStyle/>
          <a:p>
            <a:r>
              <a:rPr lang="en-US" sz="800" dirty="0"/>
              <a:t>Why is the sow’s head named ‘The Lord of the Flies’? What does this symbolize?</a:t>
            </a:r>
          </a:p>
        </p:txBody>
      </p:sp>
      <p:sp>
        <p:nvSpPr>
          <p:cNvPr id="647" name="TextBox 646">
            <a:extLst>
              <a:ext uri="{FF2B5EF4-FFF2-40B4-BE49-F238E27FC236}">
                <a16:creationId xmlns:a16="http://schemas.microsoft.com/office/drawing/2014/main" id="{2F33E58C-0999-46C2-81DE-AE38D36207FD}"/>
              </a:ext>
            </a:extLst>
          </p:cNvPr>
          <p:cNvSpPr txBox="1"/>
          <p:nvPr/>
        </p:nvSpPr>
        <p:spPr>
          <a:xfrm>
            <a:off x="3104805" y="5413646"/>
            <a:ext cx="1035894" cy="461665"/>
          </a:xfrm>
          <a:prstGeom prst="rect">
            <a:avLst/>
          </a:prstGeom>
          <a:noFill/>
        </p:spPr>
        <p:txBody>
          <a:bodyPr wrap="square" rtlCol="0">
            <a:spAutoFit/>
          </a:bodyPr>
          <a:lstStyle/>
          <a:p>
            <a:r>
              <a:rPr lang="en-US" sz="800" dirty="0"/>
              <a:t>What was the Great Depression and what caused it?</a:t>
            </a:r>
          </a:p>
        </p:txBody>
      </p:sp>
      <p:cxnSp>
        <p:nvCxnSpPr>
          <p:cNvPr id="648" name="Straight Connector 647">
            <a:extLst>
              <a:ext uri="{FF2B5EF4-FFF2-40B4-BE49-F238E27FC236}">
                <a16:creationId xmlns:a16="http://schemas.microsoft.com/office/drawing/2014/main" id="{C0BEB16A-81E4-439A-91F4-67D0A5E911AE}"/>
              </a:ext>
            </a:extLst>
          </p:cNvPr>
          <p:cNvCxnSpPr>
            <a:cxnSpLocks/>
            <a:stCxn id="655" idx="2"/>
          </p:cNvCxnSpPr>
          <p:nvPr/>
        </p:nvCxnSpPr>
        <p:spPr>
          <a:xfrm>
            <a:off x="2921163" y="4629383"/>
            <a:ext cx="112606" cy="17256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F9566611-CB48-4E47-A053-355DABBF7673}"/>
              </a:ext>
            </a:extLst>
          </p:cNvPr>
          <p:cNvCxnSpPr>
            <a:cxnSpLocks/>
          </p:cNvCxnSpPr>
          <p:nvPr/>
        </p:nvCxnSpPr>
        <p:spPr>
          <a:xfrm flipV="1">
            <a:off x="4810894" y="5135839"/>
            <a:ext cx="0" cy="25012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B4B756DC-3C0D-4E23-B3CB-F7BC497B34CD}"/>
              </a:ext>
            </a:extLst>
          </p:cNvPr>
          <p:cNvCxnSpPr>
            <a:cxnSpLocks/>
          </p:cNvCxnSpPr>
          <p:nvPr/>
        </p:nvCxnSpPr>
        <p:spPr>
          <a:xfrm flipV="1">
            <a:off x="3616828" y="5118422"/>
            <a:ext cx="2957" cy="28496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654912DF-DC0F-40EA-BBF4-8EA8558311B9}"/>
              </a:ext>
            </a:extLst>
          </p:cNvPr>
          <p:cNvCxnSpPr>
            <a:cxnSpLocks/>
          </p:cNvCxnSpPr>
          <p:nvPr/>
        </p:nvCxnSpPr>
        <p:spPr>
          <a:xfrm>
            <a:off x="4243564" y="4418076"/>
            <a:ext cx="133467" cy="38460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655" name="TextBox 654">
            <a:extLst>
              <a:ext uri="{FF2B5EF4-FFF2-40B4-BE49-F238E27FC236}">
                <a16:creationId xmlns:a16="http://schemas.microsoft.com/office/drawing/2014/main" id="{6FC1E7A0-0494-4938-B1B0-760EC9273BEA}"/>
              </a:ext>
            </a:extLst>
          </p:cNvPr>
          <p:cNvSpPr txBox="1"/>
          <p:nvPr/>
        </p:nvSpPr>
        <p:spPr>
          <a:xfrm>
            <a:off x="2325671" y="4044608"/>
            <a:ext cx="1190983" cy="584775"/>
          </a:xfrm>
          <a:prstGeom prst="rect">
            <a:avLst/>
          </a:prstGeom>
          <a:noFill/>
        </p:spPr>
        <p:txBody>
          <a:bodyPr wrap="square" rtlCol="0">
            <a:spAutoFit/>
          </a:bodyPr>
          <a:lstStyle/>
          <a:p>
            <a:r>
              <a:rPr lang="en-US" sz="800" dirty="0"/>
              <a:t>Who was John Steinbeck and how does the novel reflect his own experiences?</a:t>
            </a:r>
          </a:p>
        </p:txBody>
      </p:sp>
      <p:sp>
        <p:nvSpPr>
          <p:cNvPr id="656" name="TextBox 655">
            <a:extLst>
              <a:ext uri="{FF2B5EF4-FFF2-40B4-BE49-F238E27FC236}">
                <a16:creationId xmlns:a16="http://schemas.microsoft.com/office/drawing/2014/main" id="{CD98C00B-DC5E-4CA6-A984-03F465713B31}"/>
              </a:ext>
            </a:extLst>
          </p:cNvPr>
          <p:cNvSpPr txBox="1"/>
          <p:nvPr/>
        </p:nvSpPr>
        <p:spPr>
          <a:xfrm>
            <a:off x="4220527" y="5347781"/>
            <a:ext cx="1035894" cy="584775"/>
          </a:xfrm>
          <a:prstGeom prst="rect">
            <a:avLst/>
          </a:prstGeom>
          <a:noFill/>
        </p:spPr>
        <p:txBody>
          <a:bodyPr wrap="square" rtlCol="0">
            <a:spAutoFit/>
          </a:bodyPr>
          <a:lstStyle/>
          <a:p>
            <a:r>
              <a:rPr lang="en-US" sz="800" dirty="0"/>
              <a:t>How does Steinbeck explore the themes of friendships and loneliness?</a:t>
            </a:r>
          </a:p>
        </p:txBody>
      </p:sp>
      <p:sp>
        <p:nvSpPr>
          <p:cNvPr id="658" name="TextBox 657">
            <a:extLst>
              <a:ext uri="{FF2B5EF4-FFF2-40B4-BE49-F238E27FC236}">
                <a16:creationId xmlns:a16="http://schemas.microsoft.com/office/drawing/2014/main" id="{CFA510C2-7B12-450D-A605-372E594590DB}"/>
              </a:ext>
            </a:extLst>
          </p:cNvPr>
          <p:cNvSpPr txBox="1"/>
          <p:nvPr/>
        </p:nvSpPr>
        <p:spPr>
          <a:xfrm>
            <a:off x="4891141" y="4040387"/>
            <a:ext cx="1035894" cy="461665"/>
          </a:xfrm>
          <a:prstGeom prst="rect">
            <a:avLst/>
          </a:prstGeom>
          <a:noFill/>
        </p:spPr>
        <p:txBody>
          <a:bodyPr wrap="square" rtlCol="0">
            <a:spAutoFit/>
          </a:bodyPr>
          <a:lstStyle/>
          <a:p>
            <a:r>
              <a:rPr lang="en-US" sz="800" dirty="0"/>
              <a:t>How is the theme of love presented in the play?</a:t>
            </a:r>
          </a:p>
        </p:txBody>
      </p:sp>
      <p:sp>
        <p:nvSpPr>
          <p:cNvPr id="659" name="TextBox 658">
            <a:extLst>
              <a:ext uri="{FF2B5EF4-FFF2-40B4-BE49-F238E27FC236}">
                <a16:creationId xmlns:a16="http://schemas.microsoft.com/office/drawing/2014/main" id="{D4B93DD1-7FD0-4AE8-850A-0C45A763AB81}"/>
              </a:ext>
            </a:extLst>
          </p:cNvPr>
          <p:cNvSpPr txBox="1"/>
          <p:nvPr/>
        </p:nvSpPr>
        <p:spPr>
          <a:xfrm>
            <a:off x="5311560" y="5326232"/>
            <a:ext cx="1156165" cy="461665"/>
          </a:xfrm>
          <a:prstGeom prst="rect">
            <a:avLst/>
          </a:prstGeom>
          <a:noFill/>
        </p:spPr>
        <p:txBody>
          <a:bodyPr wrap="square" rtlCol="0">
            <a:spAutoFit/>
          </a:bodyPr>
          <a:lstStyle/>
          <a:p>
            <a:r>
              <a:rPr lang="en-US" sz="800" dirty="0"/>
              <a:t>How are Beatrice and </a:t>
            </a:r>
            <a:r>
              <a:rPr lang="en-US" sz="800" dirty="0" err="1"/>
              <a:t>Benedick</a:t>
            </a:r>
            <a:r>
              <a:rPr lang="en-US" sz="800" dirty="0"/>
              <a:t> presented throughout the play?</a:t>
            </a:r>
          </a:p>
        </p:txBody>
      </p:sp>
      <p:cxnSp>
        <p:nvCxnSpPr>
          <p:cNvPr id="660" name="Straight Connector 659">
            <a:extLst>
              <a:ext uri="{FF2B5EF4-FFF2-40B4-BE49-F238E27FC236}">
                <a16:creationId xmlns:a16="http://schemas.microsoft.com/office/drawing/2014/main" id="{4E50602A-F6B8-4E11-B6D2-F50AB4361A08}"/>
              </a:ext>
            </a:extLst>
          </p:cNvPr>
          <p:cNvCxnSpPr>
            <a:cxnSpLocks/>
          </p:cNvCxnSpPr>
          <p:nvPr/>
        </p:nvCxnSpPr>
        <p:spPr>
          <a:xfrm flipV="1">
            <a:off x="5791955" y="5117488"/>
            <a:ext cx="0" cy="23506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D71852D8-1A13-46D5-9ED9-C188B1FC9C13}"/>
              </a:ext>
            </a:extLst>
          </p:cNvPr>
          <p:cNvCxnSpPr>
            <a:cxnSpLocks/>
          </p:cNvCxnSpPr>
          <p:nvPr/>
        </p:nvCxnSpPr>
        <p:spPr>
          <a:xfrm>
            <a:off x="5457999" y="4562992"/>
            <a:ext cx="157205" cy="10239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663" name="TextBox 662">
            <a:extLst>
              <a:ext uri="{FF2B5EF4-FFF2-40B4-BE49-F238E27FC236}">
                <a16:creationId xmlns:a16="http://schemas.microsoft.com/office/drawing/2014/main" id="{C87F4E65-B9C4-4118-8A17-2F0A70243848}"/>
              </a:ext>
            </a:extLst>
          </p:cNvPr>
          <p:cNvSpPr txBox="1"/>
          <p:nvPr/>
        </p:nvSpPr>
        <p:spPr>
          <a:xfrm>
            <a:off x="6146640" y="4014237"/>
            <a:ext cx="1149032" cy="584775"/>
          </a:xfrm>
          <a:prstGeom prst="rect">
            <a:avLst/>
          </a:prstGeom>
          <a:noFill/>
        </p:spPr>
        <p:txBody>
          <a:bodyPr wrap="square" rtlCol="0">
            <a:spAutoFit/>
          </a:bodyPr>
          <a:lstStyle/>
          <a:p>
            <a:r>
              <a:rPr lang="en-US" sz="800" dirty="0"/>
              <a:t>How does Shakespeare present the theme of Conflict throughout the play?</a:t>
            </a:r>
          </a:p>
        </p:txBody>
      </p:sp>
      <p:sp>
        <p:nvSpPr>
          <p:cNvPr id="664" name="TextBox 663">
            <a:extLst>
              <a:ext uri="{FF2B5EF4-FFF2-40B4-BE49-F238E27FC236}">
                <a16:creationId xmlns:a16="http://schemas.microsoft.com/office/drawing/2014/main" id="{F6B0098E-A6F0-40FF-B837-67CDC8586C1A}"/>
              </a:ext>
            </a:extLst>
          </p:cNvPr>
          <p:cNvSpPr txBox="1"/>
          <p:nvPr/>
        </p:nvSpPr>
        <p:spPr>
          <a:xfrm>
            <a:off x="8083110" y="5207367"/>
            <a:ext cx="1056984" cy="584775"/>
          </a:xfrm>
          <a:prstGeom prst="rect">
            <a:avLst/>
          </a:prstGeom>
          <a:noFill/>
        </p:spPr>
        <p:txBody>
          <a:bodyPr wrap="square" rtlCol="0">
            <a:spAutoFit/>
          </a:bodyPr>
          <a:lstStyle/>
          <a:p>
            <a:r>
              <a:rPr lang="en-US" sz="800" dirty="0"/>
              <a:t>How is Don John presented as villainous in the play?</a:t>
            </a:r>
          </a:p>
        </p:txBody>
      </p:sp>
      <p:sp>
        <p:nvSpPr>
          <p:cNvPr id="665" name="TextBox 664">
            <a:extLst>
              <a:ext uri="{FF2B5EF4-FFF2-40B4-BE49-F238E27FC236}">
                <a16:creationId xmlns:a16="http://schemas.microsoft.com/office/drawing/2014/main" id="{5A02EE1F-6FC1-427A-AE8E-D98038ACA9EE}"/>
              </a:ext>
            </a:extLst>
          </p:cNvPr>
          <p:cNvSpPr txBox="1"/>
          <p:nvPr/>
        </p:nvSpPr>
        <p:spPr>
          <a:xfrm>
            <a:off x="6865838" y="5609816"/>
            <a:ext cx="1361393" cy="584775"/>
          </a:xfrm>
          <a:prstGeom prst="rect">
            <a:avLst/>
          </a:prstGeom>
          <a:noFill/>
        </p:spPr>
        <p:txBody>
          <a:bodyPr wrap="square" rtlCol="0">
            <a:spAutoFit/>
          </a:bodyPr>
          <a:lstStyle/>
          <a:p>
            <a:r>
              <a:rPr lang="en-US" sz="800" dirty="0"/>
              <a:t>How does Shakespeare explore the concepts of Reputation and Slander in the play?</a:t>
            </a:r>
          </a:p>
        </p:txBody>
      </p:sp>
      <p:cxnSp>
        <p:nvCxnSpPr>
          <p:cNvPr id="666" name="Straight Connector 665">
            <a:extLst>
              <a:ext uri="{FF2B5EF4-FFF2-40B4-BE49-F238E27FC236}">
                <a16:creationId xmlns:a16="http://schemas.microsoft.com/office/drawing/2014/main" id="{19AED11F-99FB-48BD-8EE7-538D5AFF930F}"/>
              </a:ext>
            </a:extLst>
          </p:cNvPr>
          <p:cNvCxnSpPr>
            <a:cxnSpLocks/>
          </p:cNvCxnSpPr>
          <p:nvPr/>
        </p:nvCxnSpPr>
        <p:spPr>
          <a:xfrm flipV="1">
            <a:off x="7362108" y="5220624"/>
            <a:ext cx="0" cy="41359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9637F0F5-2C07-45EA-BAFE-6D32F9DD4CDF}"/>
              </a:ext>
            </a:extLst>
          </p:cNvPr>
          <p:cNvCxnSpPr>
            <a:cxnSpLocks/>
          </p:cNvCxnSpPr>
          <p:nvPr/>
        </p:nvCxnSpPr>
        <p:spPr>
          <a:xfrm flipH="1">
            <a:off x="6596263" y="4457701"/>
            <a:ext cx="98339" cy="24916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679" name="TextBox 678">
            <a:extLst>
              <a:ext uri="{FF2B5EF4-FFF2-40B4-BE49-F238E27FC236}">
                <a16:creationId xmlns:a16="http://schemas.microsoft.com/office/drawing/2014/main" id="{B6CAF9F9-8C73-4B3D-9456-24D557941FA7}"/>
              </a:ext>
            </a:extLst>
          </p:cNvPr>
          <p:cNvSpPr txBox="1"/>
          <p:nvPr/>
        </p:nvSpPr>
        <p:spPr>
          <a:xfrm>
            <a:off x="7639025" y="1837826"/>
            <a:ext cx="1755176" cy="584775"/>
          </a:xfrm>
          <a:prstGeom prst="rect">
            <a:avLst/>
          </a:prstGeom>
          <a:noFill/>
        </p:spPr>
        <p:txBody>
          <a:bodyPr wrap="square" rtlCol="0">
            <a:spAutoFit/>
          </a:bodyPr>
          <a:lstStyle/>
          <a:p>
            <a:r>
              <a:rPr lang="en-US" sz="800" dirty="0"/>
              <a:t>What is the purpose of the Prologue and how does it make the audience omniscient? How could this link to the theme of Fate?</a:t>
            </a:r>
          </a:p>
        </p:txBody>
      </p:sp>
      <p:sp>
        <p:nvSpPr>
          <p:cNvPr id="680" name="TextBox 679">
            <a:extLst>
              <a:ext uri="{FF2B5EF4-FFF2-40B4-BE49-F238E27FC236}">
                <a16:creationId xmlns:a16="http://schemas.microsoft.com/office/drawing/2014/main" id="{2B9BFBB5-86F1-4A44-A8F7-08A581107616}"/>
              </a:ext>
            </a:extLst>
          </p:cNvPr>
          <p:cNvSpPr txBox="1"/>
          <p:nvPr/>
        </p:nvSpPr>
        <p:spPr>
          <a:xfrm>
            <a:off x="3529424" y="1643189"/>
            <a:ext cx="907405" cy="830997"/>
          </a:xfrm>
          <a:prstGeom prst="rect">
            <a:avLst/>
          </a:prstGeom>
          <a:noFill/>
        </p:spPr>
        <p:txBody>
          <a:bodyPr wrap="square" rtlCol="0">
            <a:spAutoFit/>
          </a:bodyPr>
          <a:lstStyle/>
          <a:p>
            <a:r>
              <a:rPr lang="en-US" sz="800" dirty="0"/>
              <a:t>How is the theme of love presented in the poems? What other themes are present?</a:t>
            </a:r>
          </a:p>
        </p:txBody>
      </p:sp>
      <p:sp>
        <p:nvSpPr>
          <p:cNvPr id="681" name="TextBox 680">
            <a:extLst>
              <a:ext uri="{FF2B5EF4-FFF2-40B4-BE49-F238E27FC236}">
                <a16:creationId xmlns:a16="http://schemas.microsoft.com/office/drawing/2014/main" id="{C61CE08E-6B65-49EB-B391-7B49C618905C}"/>
              </a:ext>
            </a:extLst>
          </p:cNvPr>
          <p:cNvSpPr txBox="1"/>
          <p:nvPr/>
        </p:nvSpPr>
        <p:spPr>
          <a:xfrm>
            <a:off x="5044672" y="1821352"/>
            <a:ext cx="1047501" cy="584775"/>
          </a:xfrm>
          <a:prstGeom prst="rect">
            <a:avLst/>
          </a:prstGeom>
          <a:noFill/>
        </p:spPr>
        <p:txBody>
          <a:bodyPr wrap="square" rtlCol="0">
            <a:spAutoFit/>
          </a:bodyPr>
          <a:lstStyle/>
          <a:p>
            <a:r>
              <a:rPr lang="en-US" sz="800" dirty="0"/>
              <a:t>How does Shakespeare use the structure of the play to create tension?</a:t>
            </a:r>
          </a:p>
        </p:txBody>
      </p:sp>
      <p:sp>
        <p:nvSpPr>
          <p:cNvPr id="683" name="TextBox 682">
            <a:extLst>
              <a:ext uri="{FF2B5EF4-FFF2-40B4-BE49-F238E27FC236}">
                <a16:creationId xmlns:a16="http://schemas.microsoft.com/office/drawing/2014/main" id="{05BC2023-5F3C-420F-A30F-4370F02668FE}"/>
              </a:ext>
            </a:extLst>
          </p:cNvPr>
          <p:cNvSpPr txBox="1"/>
          <p:nvPr/>
        </p:nvSpPr>
        <p:spPr>
          <a:xfrm>
            <a:off x="2030912" y="1700106"/>
            <a:ext cx="1047701" cy="707886"/>
          </a:xfrm>
          <a:prstGeom prst="rect">
            <a:avLst/>
          </a:prstGeom>
          <a:noFill/>
        </p:spPr>
        <p:txBody>
          <a:bodyPr wrap="square" rtlCol="0">
            <a:spAutoFit/>
          </a:bodyPr>
          <a:lstStyle/>
          <a:p>
            <a:r>
              <a:rPr lang="en-US" sz="800" dirty="0"/>
              <a:t>How does Dickens explore the Christian concept of Redemption in the novel?</a:t>
            </a:r>
          </a:p>
        </p:txBody>
      </p:sp>
      <p:cxnSp>
        <p:nvCxnSpPr>
          <p:cNvPr id="684" name="Straight Connector 683">
            <a:extLst>
              <a:ext uri="{FF2B5EF4-FFF2-40B4-BE49-F238E27FC236}">
                <a16:creationId xmlns:a16="http://schemas.microsoft.com/office/drawing/2014/main" id="{6EC0EF18-61C3-4ABD-9EF9-F1AB317163D4}"/>
              </a:ext>
            </a:extLst>
          </p:cNvPr>
          <p:cNvCxnSpPr>
            <a:cxnSpLocks/>
          </p:cNvCxnSpPr>
          <p:nvPr/>
        </p:nvCxnSpPr>
        <p:spPr>
          <a:xfrm flipV="1">
            <a:off x="5697938" y="2827146"/>
            <a:ext cx="82863" cy="38970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685" name="TextBox 684">
            <a:extLst>
              <a:ext uri="{FF2B5EF4-FFF2-40B4-BE49-F238E27FC236}">
                <a16:creationId xmlns:a16="http://schemas.microsoft.com/office/drawing/2014/main" id="{4AD4460C-6D31-4604-8CDB-5E7BCC3687E8}"/>
              </a:ext>
            </a:extLst>
          </p:cNvPr>
          <p:cNvSpPr txBox="1"/>
          <p:nvPr/>
        </p:nvSpPr>
        <p:spPr>
          <a:xfrm>
            <a:off x="1974310" y="3116470"/>
            <a:ext cx="1138634" cy="830997"/>
          </a:xfrm>
          <a:prstGeom prst="rect">
            <a:avLst/>
          </a:prstGeom>
          <a:noFill/>
        </p:spPr>
        <p:txBody>
          <a:bodyPr wrap="square" rtlCol="0">
            <a:spAutoFit/>
          </a:bodyPr>
          <a:lstStyle/>
          <a:p>
            <a:r>
              <a:rPr lang="en-US" sz="800" dirty="0"/>
              <a:t>What is the effect of poetic devices used?</a:t>
            </a:r>
          </a:p>
          <a:p>
            <a:endParaRPr lang="en-US" sz="800" dirty="0"/>
          </a:p>
          <a:p>
            <a:r>
              <a:rPr lang="en-US" sz="800" dirty="0"/>
              <a:t>What is the effect of the form and structure?</a:t>
            </a:r>
          </a:p>
        </p:txBody>
      </p:sp>
      <p:sp>
        <p:nvSpPr>
          <p:cNvPr id="686" name="TextBox 685">
            <a:extLst>
              <a:ext uri="{FF2B5EF4-FFF2-40B4-BE49-F238E27FC236}">
                <a16:creationId xmlns:a16="http://schemas.microsoft.com/office/drawing/2014/main" id="{791BA37E-B81D-46F0-8EBE-B7F11330C1B2}"/>
              </a:ext>
            </a:extLst>
          </p:cNvPr>
          <p:cNvSpPr txBox="1"/>
          <p:nvPr/>
        </p:nvSpPr>
        <p:spPr>
          <a:xfrm>
            <a:off x="3718162" y="3070729"/>
            <a:ext cx="1503087" cy="954107"/>
          </a:xfrm>
          <a:prstGeom prst="rect">
            <a:avLst/>
          </a:prstGeom>
          <a:noFill/>
        </p:spPr>
        <p:txBody>
          <a:bodyPr wrap="square" rtlCol="0">
            <a:spAutoFit/>
          </a:bodyPr>
          <a:lstStyle/>
          <a:p>
            <a:r>
              <a:rPr lang="en-US" sz="800" dirty="0"/>
              <a:t>Poems:</a:t>
            </a:r>
          </a:p>
          <a:p>
            <a:r>
              <a:rPr lang="en-US" sz="800" dirty="0"/>
              <a:t>Sonnet 43 – Barratt Browning</a:t>
            </a:r>
          </a:p>
          <a:p>
            <a:r>
              <a:rPr lang="en-US" sz="800" dirty="0"/>
              <a:t>She Walks in Beauty – Byron</a:t>
            </a:r>
          </a:p>
          <a:p>
            <a:r>
              <a:rPr lang="en-US" sz="800" dirty="0"/>
              <a:t>Cozy Apologia – Rita Dove</a:t>
            </a:r>
          </a:p>
          <a:p>
            <a:r>
              <a:rPr lang="en-US" sz="800" dirty="0"/>
              <a:t>Valentine – Carol Ann Duffy</a:t>
            </a:r>
          </a:p>
          <a:p>
            <a:r>
              <a:rPr lang="en-US" sz="800" dirty="0"/>
              <a:t>Afternoons – Phillip Larkin</a:t>
            </a:r>
          </a:p>
          <a:p>
            <a:endParaRPr lang="en-US" sz="800" dirty="0"/>
          </a:p>
        </p:txBody>
      </p:sp>
      <p:sp>
        <p:nvSpPr>
          <p:cNvPr id="687" name="TextBox 686">
            <a:extLst>
              <a:ext uri="{FF2B5EF4-FFF2-40B4-BE49-F238E27FC236}">
                <a16:creationId xmlns:a16="http://schemas.microsoft.com/office/drawing/2014/main" id="{2C967AA3-B2A9-4D7F-9894-07E685F180F7}"/>
              </a:ext>
            </a:extLst>
          </p:cNvPr>
          <p:cNvSpPr txBox="1"/>
          <p:nvPr/>
        </p:nvSpPr>
        <p:spPr>
          <a:xfrm>
            <a:off x="2081273" y="1150402"/>
            <a:ext cx="1196812" cy="461665"/>
          </a:xfrm>
          <a:prstGeom prst="rect">
            <a:avLst/>
          </a:prstGeom>
          <a:noFill/>
        </p:spPr>
        <p:txBody>
          <a:bodyPr wrap="square" rtlCol="0">
            <a:spAutoFit/>
          </a:bodyPr>
          <a:lstStyle/>
          <a:p>
            <a:r>
              <a:rPr lang="en-US" sz="800" dirty="0"/>
              <a:t>How is Scrooge presented throughout the novel?</a:t>
            </a:r>
          </a:p>
        </p:txBody>
      </p:sp>
      <p:sp>
        <p:nvSpPr>
          <p:cNvPr id="688" name="TextBox 687">
            <a:extLst>
              <a:ext uri="{FF2B5EF4-FFF2-40B4-BE49-F238E27FC236}">
                <a16:creationId xmlns:a16="http://schemas.microsoft.com/office/drawing/2014/main" id="{5E273631-5F36-4DFC-91F7-88758D736B8F}"/>
              </a:ext>
            </a:extLst>
          </p:cNvPr>
          <p:cNvSpPr txBox="1"/>
          <p:nvPr/>
        </p:nvSpPr>
        <p:spPr>
          <a:xfrm>
            <a:off x="193148" y="3302583"/>
            <a:ext cx="1047501" cy="830997"/>
          </a:xfrm>
          <a:prstGeom prst="rect">
            <a:avLst/>
          </a:prstGeom>
          <a:noFill/>
        </p:spPr>
        <p:txBody>
          <a:bodyPr wrap="square" rtlCol="0">
            <a:spAutoFit/>
          </a:bodyPr>
          <a:lstStyle/>
          <a:p>
            <a:r>
              <a:rPr lang="en-US" sz="800" dirty="0"/>
              <a:t>What can you remember from Year 9 about Dickens’ childhood and how it affected his social beliefs?</a:t>
            </a:r>
          </a:p>
        </p:txBody>
      </p:sp>
      <p:sp>
        <p:nvSpPr>
          <p:cNvPr id="689" name="TextBox 688">
            <a:extLst>
              <a:ext uri="{FF2B5EF4-FFF2-40B4-BE49-F238E27FC236}">
                <a16:creationId xmlns:a16="http://schemas.microsoft.com/office/drawing/2014/main" id="{837FE9D6-29E0-4BF0-B8AF-5B87941DB592}"/>
              </a:ext>
            </a:extLst>
          </p:cNvPr>
          <p:cNvSpPr txBox="1"/>
          <p:nvPr/>
        </p:nvSpPr>
        <p:spPr>
          <a:xfrm>
            <a:off x="138406" y="2028521"/>
            <a:ext cx="808917" cy="584775"/>
          </a:xfrm>
          <a:prstGeom prst="rect">
            <a:avLst/>
          </a:prstGeom>
          <a:noFill/>
        </p:spPr>
        <p:txBody>
          <a:bodyPr wrap="square" rtlCol="0">
            <a:spAutoFit/>
          </a:bodyPr>
          <a:lstStyle/>
          <a:p>
            <a:r>
              <a:rPr lang="en-US" sz="800" dirty="0"/>
              <a:t>What is the purpose of the </a:t>
            </a:r>
            <a:r>
              <a:rPr lang="en-US" sz="800" dirty="0" err="1"/>
              <a:t>Cratchit</a:t>
            </a:r>
            <a:r>
              <a:rPr lang="en-US" sz="800" dirty="0"/>
              <a:t> family?</a:t>
            </a:r>
          </a:p>
        </p:txBody>
      </p:sp>
      <p:sp>
        <p:nvSpPr>
          <p:cNvPr id="690" name="TextBox 689">
            <a:extLst>
              <a:ext uri="{FF2B5EF4-FFF2-40B4-BE49-F238E27FC236}">
                <a16:creationId xmlns:a16="http://schemas.microsoft.com/office/drawing/2014/main" id="{A3FCECBB-0344-4758-8889-8FB546FAC018}"/>
              </a:ext>
            </a:extLst>
          </p:cNvPr>
          <p:cNvSpPr txBox="1"/>
          <p:nvPr/>
        </p:nvSpPr>
        <p:spPr>
          <a:xfrm>
            <a:off x="182677" y="536624"/>
            <a:ext cx="706310" cy="1077218"/>
          </a:xfrm>
          <a:prstGeom prst="rect">
            <a:avLst/>
          </a:prstGeom>
          <a:noFill/>
        </p:spPr>
        <p:txBody>
          <a:bodyPr wrap="square" rtlCol="0">
            <a:spAutoFit/>
          </a:bodyPr>
          <a:lstStyle/>
          <a:p>
            <a:r>
              <a:rPr lang="en-US" sz="800" dirty="0"/>
              <a:t>In what ways is Dickens successful in changing the way the rich view the poor?</a:t>
            </a:r>
          </a:p>
        </p:txBody>
      </p:sp>
      <p:sp>
        <p:nvSpPr>
          <p:cNvPr id="691" name="TextBox 690">
            <a:extLst>
              <a:ext uri="{FF2B5EF4-FFF2-40B4-BE49-F238E27FC236}">
                <a16:creationId xmlns:a16="http://schemas.microsoft.com/office/drawing/2014/main" id="{9C1AEE50-F390-45DC-B7DA-94B13C2978F4}"/>
              </a:ext>
            </a:extLst>
          </p:cNvPr>
          <p:cNvSpPr txBox="1"/>
          <p:nvPr/>
        </p:nvSpPr>
        <p:spPr>
          <a:xfrm>
            <a:off x="1435100" y="-548163"/>
            <a:ext cx="1878679" cy="1077218"/>
          </a:xfrm>
          <a:prstGeom prst="rect">
            <a:avLst/>
          </a:prstGeom>
          <a:noFill/>
        </p:spPr>
        <p:txBody>
          <a:bodyPr wrap="square" rtlCol="0">
            <a:spAutoFit/>
          </a:bodyPr>
          <a:lstStyle/>
          <a:p>
            <a:r>
              <a:rPr lang="en-US" sz="800" dirty="0"/>
              <a:t>Poems:</a:t>
            </a:r>
          </a:p>
          <a:p>
            <a:r>
              <a:rPr lang="en-US" sz="800" dirty="0"/>
              <a:t>London – William Blake</a:t>
            </a:r>
          </a:p>
          <a:p>
            <a:r>
              <a:rPr lang="en-US" sz="800" dirty="0"/>
              <a:t>Living Space – </a:t>
            </a:r>
            <a:r>
              <a:rPr lang="en-US" sz="800" dirty="0" err="1"/>
              <a:t>Imitaz</a:t>
            </a:r>
            <a:r>
              <a:rPr lang="en-US" sz="800" dirty="0"/>
              <a:t> </a:t>
            </a:r>
            <a:r>
              <a:rPr lang="en-US" sz="800" dirty="0" err="1"/>
              <a:t>Dharker</a:t>
            </a:r>
            <a:endParaRPr lang="en-US" sz="800" dirty="0"/>
          </a:p>
          <a:p>
            <a:r>
              <a:rPr lang="en-US" sz="800" dirty="0"/>
              <a:t>To Autumn – John Keats</a:t>
            </a:r>
          </a:p>
          <a:p>
            <a:r>
              <a:rPr lang="en-US" sz="800" dirty="0"/>
              <a:t>Death of a Naturalist – Seamus Heaney</a:t>
            </a:r>
          </a:p>
          <a:p>
            <a:r>
              <a:rPr lang="en-US" sz="800" dirty="0"/>
              <a:t>The Prelude – William Wordsworth</a:t>
            </a:r>
          </a:p>
          <a:p>
            <a:r>
              <a:rPr lang="en-US" sz="800" dirty="0"/>
              <a:t>As Imperceptibly as Grief - Dickinson</a:t>
            </a:r>
          </a:p>
          <a:p>
            <a:endParaRPr lang="en-US" sz="800" dirty="0"/>
          </a:p>
        </p:txBody>
      </p:sp>
      <p:sp>
        <p:nvSpPr>
          <p:cNvPr id="693" name="Rectangle 692">
            <a:extLst>
              <a:ext uri="{FF2B5EF4-FFF2-40B4-BE49-F238E27FC236}">
                <a16:creationId xmlns:a16="http://schemas.microsoft.com/office/drawing/2014/main" id="{242D1697-493D-4EEA-9BF1-C16D669A5B45}"/>
              </a:ext>
            </a:extLst>
          </p:cNvPr>
          <p:cNvSpPr/>
          <p:nvPr/>
        </p:nvSpPr>
        <p:spPr>
          <a:xfrm>
            <a:off x="1972765" y="487940"/>
            <a:ext cx="1440118" cy="6196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6" name="Straight Connector 695">
            <a:extLst>
              <a:ext uri="{FF2B5EF4-FFF2-40B4-BE49-F238E27FC236}">
                <a16:creationId xmlns:a16="http://schemas.microsoft.com/office/drawing/2014/main" id="{6D349082-5151-478A-B7D7-CA40F33C8B63}"/>
              </a:ext>
            </a:extLst>
          </p:cNvPr>
          <p:cNvCxnSpPr>
            <a:cxnSpLocks/>
          </p:cNvCxnSpPr>
          <p:nvPr/>
        </p:nvCxnSpPr>
        <p:spPr>
          <a:xfrm flipH="1">
            <a:off x="1550585" y="2142070"/>
            <a:ext cx="554889" cy="5834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97" name="Straight Connector 696">
            <a:extLst>
              <a:ext uri="{FF2B5EF4-FFF2-40B4-BE49-F238E27FC236}">
                <a16:creationId xmlns:a16="http://schemas.microsoft.com/office/drawing/2014/main" id="{A054A87E-1802-4456-87F2-C253690ACA74}"/>
              </a:ext>
            </a:extLst>
          </p:cNvPr>
          <p:cNvCxnSpPr>
            <a:cxnSpLocks/>
          </p:cNvCxnSpPr>
          <p:nvPr/>
        </p:nvCxnSpPr>
        <p:spPr>
          <a:xfrm flipV="1">
            <a:off x="2945239" y="2963833"/>
            <a:ext cx="70599" cy="29116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698" name="Straight Connector 697">
            <a:extLst>
              <a:ext uri="{FF2B5EF4-FFF2-40B4-BE49-F238E27FC236}">
                <a16:creationId xmlns:a16="http://schemas.microsoft.com/office/drawing/2014/main" id="{82114DC5-2A93-4F5B-B516-78F30C55F4AC}"/>
              </a:ext>
            </a:extLst>
          </p:cNvPr>
          <p:cNvCxnSpPr>
            <a:cxnSpLocks/>
          </p:cNvCxnSpPr>
          <p:nvPr/>
        </p:nvCxnSpPr>
        <p:spPr>
          <a:xfrm flipV="1">
            <a:off x="888187" y="2401161"/>
            <a:ext cx="376777" cy="78961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0AB0D70E-B10F-4087-95B9-B201F518328B}"/>
              </a:ext>
            </a:extLst>
          </p:cNvPr>
          <p:cNvCxnSpPr>
            <a:cxnSpLocks/>
          </p:cNvCxnSpPr>
          <p:nvPr/>
        </p:nvCxnSpPr>
        <p:spPr>
          <a:xfrm>
            <a:off x="542864" y="2045708"/>
            <a:ext cx="435155" cy="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706" name="Straight Connector 705">
            <a:extLst>
              <a:ext uri="{FF2B5EF4-FFF2-40B4-BE49-F238E27FC236}">
                <a16:creationId xmlns:a16="http://schemas.microsoft.com/office/drawing/2014/main" id="{06898071-8253-4C2A-BD46-12561230F1F7}"/>
              </a:ext>
            </a:extLst>
          </p:cNvPr>
          <p:cNvCxnSpPr>
            <a:cxnSpLocks/>
            <a:stCxn id="687" idx="1"/>
          </p:cNvCxnSpPr>
          <p:nvPr/>
        </p:nvCxnSpPr>
        <p:spPr>
          <a:xfrm flipH="1">
            <a:off x="1512021" y="1381235"/>
            <a:ext cx="569252" cy="10466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pic>
        <p:nvPicPr>
          <p:cNvPr id="708" name="Picture 707" descr="A close up of a logo&#10;&#10;Description automatically generated">
            <a:extLst>
              <a:ext uri="{FF2B5EF4-FFF2-40B4-BE49-F238E27FC236}">
                <a16:creationId xmlns:a16="http://schemas.microsoft.com/office/drawing/2014/main" id="{1FDB4158-C97B-485A-9493-41C7BA2E0D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8478"/>
          <a:stretch/>
        </p:blipFill>
        <p:spPr>
          <a:xfrm>
            <a:off x="2156171" y="-3890905"/>
            <a:ext cx="1284972" cy="1047535"/>
          </a:xfrm>
          <a:prstGeom prst="rect">
            <a:avLst/>
          </a:prstGeom>
        </p:spPr>
      </p:pic>
      <p:pic>
        <p:nvPicPr>
          <p:cNvPr id="299" name="Picture 298"/>
          <p:cNvPicPr/>
          <p:nvPr/>
        </p:nvPicPr>
        <p:blipFill rotWithShape="1">
          <a:blip r:embed="rId6" cstate="print">
            <a:extLst>
              <a:ext uri="{28A0092B-C50C-407E-A947-70E740481C1C}">
                <a14:useLocalDpi xmlns:a14="http://schemas.microsoft.com/office/drawing/2010/main" val="0"/>
              </a:ext>
            </a:extLst>
          </a:blip>
          <a:srcRect l="5321" t="5397" r="5242" b="3541"/>
          <a:stretch/>
        </p:blipFill>
        <p:spPr bwMode="auto">
          <a:xfrm>
            <a:off x="7975371" y="-3788524"/>
            <a:ext cx="1107440" cy="1111250"/>
          </a:xfrm>
          <a:prstGeom prst="rect">
            <a:avLst/>
          </a:prstGeom>
          <a:ln>
            <a:noFill/>
          </a:ln>
          <a:extLst>
            <a:ext uri="{53640926-AAD7-44D8-BBD7-CCE9431645EC}">
              <a14:shadowObscured xmlns:a14="http://schemas.microsoft.com/office/drawing/2010/main"/>
            </a:ext>
          </a:extLst>
        </p:spPr>
      </p:pic>
      <p:sp>
        <p:nvSpPr>
          <p:cNvPr id="67" name="TextBox 66"/>
          <p:cNvSpPr txBox="1"/>
          <p:nvPr/>
        </p:nvSpPr>
        <p:spPr>
          <a:xfrm>
            <a:off x="5101880" y="15449193"/>
            <a:ext cx="2393584" cy="700961"/>
          </a:xfrm>
          <a:prstGeom prst="rect">
            <a:avLst/>
          </a:prstGeom>
          <a:noFill/>
        </p:spPr>
        <p:txBody>
          <a:bodyPr wrap="square" rtlCol="0">
            <a:spAutoFit/>
          </a:bodyPr>
          <a:lstStyle/>
          <a:p>
            <a:r>
              <a:rPr lang="en-US" dirty="0">
                <a:solidFill>
                  <a:schemeClr val="bg1">
                    <a:lumMod val="95000"/>
                  </a:schemeClr>
                </a:solidFill>
              </a:rPr>
              <a:t>Gr</a:t>
            </a:r>
            <a:r>
              <a:rPr lang="en-US" sz="1800" dirty="0">
                <a:solidFill>
                  <a:schemeClr val="bg1">
                    <a:lumMod val="95000"/>
                  </a:schemeClr>
                </a:solidFill>
              </a:rPr>
              <a:t>eek and Roman</a:t>
            </a:r>
          </a:p>
          <a:p>
            <a:r>
              <a:rPr lang="en-US" sz="1800" dirty="0">
                <a:solidFill>
                  <a:schemeClr val="bg1">
                    <a:lumMod val="95000"/>
                  </a:schemeClr>
                </a:solidFill>
              </a:rPr>
              <a:t>Mythology</a:t>
            </a:r>
          </a:p>
        </p:txBody>
      </p:sp>
      <p:sp>
        <p:nvSpPr>
          <p:cNvPr id="336" name="TextBox 335"/>
          <p:cNvSpPr txBox="1"/>
          <p:nvPr/>
        </p:nvSpPr>
        <p:spPr>
          <a:xfrm rot="16200000">
            <a:off x="169126" y="14356447"/>
            <a:ext cx="2393584" cy="369332"/>
          </a:xfrm>
          <a:prstGeom prst="rect">
            <a:avLst/>
          </a:prstGeom>
          <a:noFill/>
        </p:spPr>
        <p:txBody>
          <a:bodyPr wrap="square" rtlCol="0">
            <a:spAutoFit/>
          </a:bodyPr>
          <a:lstStyle/>
          <a:p>
            <a:r>
              <a:rPr lang="en-US" sz="1800" dirty="0">
                <a:solidFill>
                  <a:schemeClr val="bg1">
                    <a:lumMod val="95000"/>
                  </a:schemeClr>
                </a:solidFill>
              </a:rPr>
              <a:t>Arthurian Legend</a:t>
            </a:r>
          </a:p>
        </p:txBody>
      </p:sp>
      <p:sp>
        <p:nvSpPr>
          <p:cNvPr id="337" name="TextBox 336"/>
          <p:cNvSpPr txBox="1"/>
          <p:nvPr/>
        </p:nvSpPr>
        <p:spPr>
          <a:xfrm>
            <a:off x="1579930" y="13428028"/>
            <a:ext cx="1485785" cy="369332"/>
          </a:xfrm>
          <a:prstGeom prst="rect">
            <a:avLst/>
          </a:prstGeom>
          <a:noFill/>
        </p:spPr>
        <p:txBody>
          <a:bodyPr wrap="square" rtlCol="0">
            <a:spAutoFit/>
          </a:bodyPr>
          <a:lstStyle/>
          <a:p>
            <a:r>
              <a:rPr lang="en-US" sz="1800" dirty="0">
                <a:solidFill>
                  <a:schemeClr val="bg1">
                    <a:lumMod val="95000"/>
                  </a:schemeClr>
                </a:solidFill>
              </a:rPr>
              <a:t>Bible Studies</a:t>
            </a:r>
          </a:p>
        </p:txBody>
      </p:sp>
      <p:sp>
        <p:nvSpPr>
          <p:cNvPr id="348" name="TextBox 347"/>
          <p:cNvSpPr txBox="1"/>
          <p:nvPr/>
        </p:nvSpPr>
        <p:spPr>
          <a:xfrm>
            <a:off x="6000704" y="11292087"/>
            <a:ext cx="2169254" cy="369332"/>
          </a:xfrm>
          <a:prstGeom prst="rect">
            <a:avLst/>
          </a:prstGeom>
          <a:noFill/>
        </p:spPr>
        <p:txBody>
          <a:bodyPr wrap="square" rtlCol="0">
            <a:spAutoFit/>
          </a:bodyPr>
          <a:lstStyle/>
          <a:p>
            <a:r>
              <a:rPr lang="en-US" sz="1800" dirty="0">
                <a:solidFill>
                  <a:schemeClr val="bg1">
                    <a:lumMod val="95000"/>
                  </a:schemeClr>
                </a:solidFill>
              </a:rPr>
              <a:t>Miller’s The Crucible</a:t>
            </a:r>
          </a:p>
        </p:txBody>
      </p:sp>
      <p:sp>
        <p:nvSpPr>
          <p:cNvPr id="349" name="TextBox 348"/>
          <p:cNvSpPr txBox="1"/>
          <p:nvPr/>
        </p:nvSpPr>
        <p:spPr>
          <a:xfrm rot="16200000">
            <a:off x="420111" y="9845276"/>
            <a:ext cx="1742165" cy="646331"/>
          </a:xfrm>
          <a:prstGeom prst="rect">
            <a:avLst/>
          </a:prstGeom>
          <a:noFill/>
        </p:spPr>
        <p:txBody>
          <a:bodyPr wrap="square" rtlCol="0">
            <a:spAutoFit/>
          </a:bodyPr>
          <a:lstStyle/>
          <a:p>
            <a:r>
              <a:rPr lang="en-US" sz="1800" dirty="0">
                <a:solidFill>
                  <a:schemeClr val="bg1">
                    <a:lumMod val="95000"/>
                  </a:schemeClr>
                </a:solidFill>
              </a:rPr>
              <a:t>Romanticism and The Gothic</a:t>
            </a:r>
          </a:p>
        </p:txBody>
      </p:sp>
      <p:sp>
        <p:nvSpPr>
          <p:cNvPr id="350" name="TextBox 349"/>
          <p:cNvSpPr txBox="1"/>
          <p:nvPr/>
        </p:nvSpPr>
        <p:spPr>
          <a:xfrm>
            <a:off x="2040272" y="9123290"/>
            <a:ext cx="2790135" cy="369332"/>
          </a:xfrm>
          <a:prstGeom prst="rect">
            <a:avLst/>
          </a:prstGeom>
          <a:noFill/>
        </p:spPr>
        <p:txBody>
          <a:bodyPr wrap="square" rtlCol="0">
            <a:spAutoFit/>
          </a:bodyPr>
          <a:lstStyle/>
          <a:p>
            <a:r>
              <a:rPr lang="en-US" sz="1800" dirty="0">
                <a:solidFill>
                  <a:schemeClr val="bg1">
                    <a:lumMod val="95000"/>
                  </a:schemeClr>
                </a:solidFill>
              </a:rPr>
              <a:t>Dickens and the Bronte’s</a:t>
            </a:r>
          </a:p>
        </p:txBody>
      </p:sp>
      <p:sp>
        <p:nvSpPr>
          <p:cNvPr id="355" name="TextBox 354"/>
          <p:cNvSpPr txBox="1"/>
          <p:nvPr/>
        </p:nvSpPr>
        <p:spPr>
          <a:xfrm rot="5400000">
            <a:off x="7580012" y="7712026"/>
            <a:ext cx="1644139" cy="369332"/>
          </a:xfrm>
          <a:prstGeom prst="rect">
            <a:avLst/>
          </a:prstGeom>
          <a:noFill/>
        </p:spPr>
        <p:txBody>
          <a:bodyPr wrap="square" rtlCol="0">
            <a:spAutoFit/>
          </a:bodyPr>
          <a:lstStyle/>
          <a:p>
            <a:r>
              <a:rPr lang="en-US" sz="1800" dirty="0">
                <a:solidFill>
                  <a:schemeClr val="bg1">
                    <a:lumMod val="95000"/>
                  </a:schemeClr>
                </a:solidFill>
              </a:rPr>
              <a:t>Conflict Poetry</a:t>
            </a:r>
          </a:p>
        </p:txBody>
      </p:sp>
      <p:sp>
        <p:nvSpPr>
          <p:cNvPr id="356" name="TextBox 355"/>
          <p:cNvSpPr txBox="1"/>
          <p:nvPr/>
        </p:nvSpPr>
        <p:spPr>
          <a:xfrm>
            <a:off x="5619350" y="6902846"/>
            <a:ext cx="2790135" cy="369332"/>
          </a:xfrm>
          <a:prstGeom prst="rect">
            <a:avLst/>
          </a:prstGeom>
          <a:noFill/>
        </p:spPr>
        <p:txBody>
          <a:bodyPr wrap="square" rtlCol="0">
            <a:spAutoFit/>
          </a:bodyPr>
          <a:lstStyle/>
          <a:p>
            <a:r>
              <a:rPr lang="en-US" sz="1800" dirty="0">
                <a:solidFill>
                  <a:schemeClr val="bg1">
                    <a:lumMod val="95000"/>
                  </a:schemeClr>
                </a:solidFill>
              </a:rPr>
              <a:t>Orwell’s Animal Farm</a:t>
            </a:r>
          </a:p>
        </p:txBody>
      </p:sp>
      <p:sp>
        <p:nvSpPr>
          <p:cNvPr id="358" name="TextBox 357"/>
          <p:cNvSpPr txBox="1"/>
          <p:nvPr/>
        </p:nvSpPr>
        <p:spPr>
          <a:xfrm rot="16200000">
            <a:off x="499180" y="5719801"/>
            <a:ext cx="1801640" cy="646331"/>
          </a:xfrm>
          <a:prstGeom prst="rect">
            <a:avLst/>
          </a:prstGeom>
          <a:noFill/>
        </p:spPr>
        <p:txBody>
          <a:bodyPr wrap="square" rtlCol="0">
            <a:spAutoFit/>
          </a:bodyPr>
          <a:lstStyle/>
          <a:p>
            <a:pPr algn="ctr"/>
            <a:r>
              <a:rPr lang="en-US" sz="1800" dirty="0">
                <a:solidFill>
                  <a:schemeClr val="bg1">
                    <a:lumMod val="95000"/>
                  </a:schemeClr>
                </a:solidFill>
              </a:rPr>
              <a:t>Golding’s The Lord of the Flies</a:t>
            </a:r>
          </a:p>
        </p:txBody>
      </p:sp>
      <p:sp>
        <p:nvSpPr>
          <p:cNvPr id="359" name="TextBox 358"/>
          <p:cNvSpPr txBox="1"/>
          <p:nvPr/>
        </p:nvSpPr>
        <p:spPr>
          <a:xfrm>
            <a:off x="2364764" y="4789968"/>
            <a:ext cx="3588006" cy="369332"/>
          </a:xfrm>
          <a:prstGeom prst="rect">
            <a:avLst/>
          </a:prstGeom>
          <a:noFill/>
        </p:spPr>
        <p:txBody>
          <a:bodyPr wrap="square" rtlCol="0">
            <a:spAutoFit/>
          </a:bodyPr>
          <a:lstStyle/>
          <a:p>
            <a:r>
              <a:rPr lang="en-US" sz="1800" dirty="0">
                <a:solidFill>
                  <a:schemeClr val="bg1">
                    <a:lumMod val="95000"/>
                  </a:schemeClr>
                </a:solidFill>
              </a:rPr>
              <a:t>Steinbeck’s Of Mice and Men</a:t>
            </a:r>
          </a:p>
        </p:txBody>
      </p:sp>
      <p:sp>
        <p:nvSpPr>
          <p:cNvPr id="360" name="TextBox 359"/>
          <p:cNvSpPr txBox="1"/>
          <p:nvPr/>
        </p:nvSpPr>
        <p:spPr>
          <a:xfrm>
            <a:off x="4822929" y="4673591"/>
            <a:ext cx="3588006" cy="646331"/>
          </a:xfrm>
          <a:prstGeom prst="rect">
            <a:avLst/>
          </a:prstGeom>
          <a:noFill/>
        </p:spPr>
        <p:txBody>
          <a:bodyPr wrap="square" rtlCol="0">
            <a:spAutoFit/>
          </a:bodyPr>
          <a:lstStyle/>
          <a:p>
            <a:pPr algn="ctr"/>
            <a:r>
              <a:rPr lang="en-US" sz="1800" dirty="0">
                <a:solidFill>
                  <a:schemeClr val="bg1">
                    <a:lumMod val="95000"/>
                  </a:schemeClr>
                </a:solidFill>
              </a:rPr>
              <a:t>Shakespeare’s Much Ado </a:t>
            </a:r>
          </a:p>
          <a:p>
            <a:pPr algn="ctr"/>
            <a:r>
              <a:rPr lang="en-US" sz="1800" dirty="0">
                <a:solidFill>
                  <a:schemeClr val="bg1">
                    <a:lumMod val="95000"/>
                  </a:schemeClr>
                </a:solidFill>
              </a:rPr>
              <a:t>About Nothing</a:t>
            </a:r>
          </a:p>
        </p:txBody>
      </p:sp>
      <p:sp>
        <p:nvSpPr>
          <p:cNvPr id="362" name="TextBox 361"/>
          <p:cNvSpPr txBox="1"/>
          <p:nvPr/>
        </p:nvSpPr>
        <p:spPr>
          <a:xfrm>
            <a:off x="1923827" y="2470561"/>
            <a:ext cx="3588006" cy="646331"/>
          </a:xfrm>
          <a:prstGeom prst="rect">
            <a:avLst/>
          </a:prstGeom>
          <a:noFill/>
        </p:spPr>
        <p:txBody>
          <a:bodyPr wrap="square" rtlCol="0">
            <a:spAutoFit/>
          </a:bodyPr>
          <a:lstStyle/>
          <a:p>
            <a:pPr algn="ctr"/>
            <a:r>
              <a:rPr lang="en-US" sz="1800" dirty="0">
                <a:solidFill>
                  <a:schemeClr val="bg1">
                    <a:lumMod val="95000"/>
                  </a:schemeClr>
                </a:solidFill>
              </a:rPr>
              <a:t>Anthology Poetry </a:t>
            </a:r>
          </a:p>
          <a:p>
            <a:pPr algn="ctr"/>
            <a:r>
              <a:rPr lang="en-US" sz="1800" dirty="0">
                <a:solidFill>
                  <a:schemeClr val="bg1">
                    <a:lumMod val="95000"/>
                  </a:schemeClr>
                </a:solidFill>
              </a:rPr>
              <a:t>‘Love’ Cluster</a:t>
            </a:r>
          </a:p>
        </p:txBody>
      </p:sp>
      <p:sp>
        <p:nvSpPr>
          <p:cNvPr id="366" name="TextBox 365"/>
          <p:cNvSpPr txBox="1"/>
          <p:nvPr/>
        </p:nvSpPr>
        <p:spPr>
          <a:xfrm rot="607098">
            <a:off x="5382148" y="2659360"/>
            <a:ext cx="3588006" cy="369332"/>
          </a:xfrm>
          <a:prstGeom prst="rect">
            <a:avLst/>
          </a:prstGeom>
          <a:noFill/>
        </p:spPr>
        <p:txBody>
          <a:bodyPr wrap="square" rtlCol="0">
            <a:spAutoFit/>
          </a:bodyPr>
          <a:lstStyle/>
          <a:p>
            <a:pPr algn="ctr"/>
            <a:r>
              <a:rPr lang="en-US" sz="1800" dirty="0">
                <a:solidFill>
                  <a:schemeClr val="bg1">
                    <a:lumMod val="95000"/>
                  </a:schemeClr>
                </a:solidFill>
              </a:rPr>
              <a:t>Shakespeare’s Romeo and Juliet</a:t>
            </a:r>
          </a:p>
        </p:txBody>
      </p:sp>
      <p:sp>
        <p:nvSpPr>
          <p:cNvPr id="363" name="TextBox 362"/>
          <p:cNvSpPr txBox="1"/>
          <p:nvPr/>
        </p:nvSpPr>
        <p:spPr>
          <a:xfrm rot="16200000">
            <a:off x="7475693" y="39507"/>
            <a:ext cx="2864208" cy="369332"/>
          </a:xfrm>
          <a:prstGeom prst="rect">
            <a:avLst/>
          </a:prstGeom>
          <a:noFill/>
        </p:spPr>
        <p:txBody>
          <a:bodyPr wrap="square" rtlCol="0">
            <a:spAutoFit/>
          </a:bodyPr>
          <a:lstStyle/>
          <a:p>
            <a:pPr algn="ctr"/>
            <a:r>
              <a:rPr lang="en-US" sz="1800" dirty="0">
                <a:solidFill>
                  <a:schemeClr val="bg1">
                    <a:lumMod val="95000"/>
                  </a:schemeClr>
                </a:solidFill>
              </a:rPr>
              <a:t>The Living world</a:t>
            </a:r>
          </a:p>
        </p:txBody>
      </p:sp>
      <p:cxnSp>
        <p:nvCxnSpPr>
          <p:cNvPr id="369" name="Straight Connector 368">
            <a:extLst>
              <a:ext uri="{FF2B5EF4-FFF2-40B4-BE49-F238E27FC236}">
                <a16:creationId xmlns:a16="http://schemas.microsoft.com/office/drawing/2014/main" id="{06898071-8253-4C2A-BD46-12561230F1F7}"/>
              </a:ext>
            </a:extLst>
          </p:cNvPr>
          <p:cNvCxnSpPr>
            <a:cxnSpLocks/>
          </p:cNvCxnSpPr>
          <p:nvPr/>
        </p:nvCxnSpPr>
        <p:spPr>
          <a:xfrm flipV="1">
            <a:off x="791254" y="1054070"/>
            <a:ext cx="526682" cy="9755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06898071-8253-4C2A-BD46-12561230F1F7}"/>
              </a:ext>
            </a:extLst>
          </p:cNvPr>
          <p:cNvCxnSpPr>
            <a:cxnSpLocks/>
          </p:cNvCxnSpPr>
          <p:nvPr/>
        </p:nvCxnSpPr>
        <p:spPr>
          <a:xfrm flipH="1">
            <a:off x="2653398" y="359683"/>
            <a:ext cx="1" cy="25492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377" name="TextBox 376">
            <a:extLst>
              <a:ext uri="{FF2B5EF4-FFF2-40B4-BE49-F238E27FC236}">
                <a16:creationId xmlns:a16="http://schemas.microsoft.com/office/drawing/2014/main" id="{C61CE08E-6B65-49EB-B391-7B49C618905C}"/>
              </a:ext>
            </a:extLst>
          </p:cNvPr>
          <p:cNvSpPr txBox="1"/>
          <p:nvPr/>
        </p:nvSpPr>
        <p:spPr>
          <a:xfrm>
            <a:off x="6086278" y="1862120"/>
            <a:ext cx="1255589" cy="584775"/>
          </a:xfrm>
          <a:prstGeom prst="rect">
            <a:avLst/>
          </a:prstGeom>
          <a:noFill/>
        </p:spPr>
        <p:txBody>
          <a:bodyPr wrap="square" rtlCol="0">
            <a:spAutoFit/>
          </a:bodyPr>
          <a:lstStyle/>
          <a:p>
            <a:r>
              <a:rPr lang="en-US" sz="800" dirty="0"/>
              <a:t>How are Rome and Juliet and their relationship presented throughout the play?</a:t>
            </a:r>
          </a:p>
        </p:txBody>
      </p:sp>
      <p:sp>
        <p:nvSpPr>
          <p:cNvPr id="378" name="TextBox 377">
            <a:extLst>
              <a:ext uri="{FF2B5EF4-FFF2-40B4-BE49-F238E27FC236}">
                <a16:creationId xmlns:a16="http://schemas.microsoft.com/office/drawing/2014/main" id="{C61CE08E-6B65-49EB-B391-7B49C618905C}"/>
              </a:ext>
            </a:extLst>
          </p:cNvPr>
          <p:cNvSpPr txBox="1"/>
          <p:nvPr/>
        </p:nvSpPr>
        <p:spPr>
          <a:xfrm>
            <a:off x="6805328" y="3331378"/>
            <a:ext cx="1190064" cy="338554"/>
          </a:xfrm>
          <a:prstGeom prst="rect">
            <a:avLst/>
          </a:prstGeom>
          <a:noFill/>
        </p:spPr>
        <p:txBody>
          <a:bodyPr wrap="square" rtlCol="0">
            <a:spAutoFit/>
          </a:bodyPr>
          <a:lstStyle/>
          <a:p>
            <a:r>
              <a:rPr lang="en-US" sz="800" dirty="0"/>
              <a:t>How is Juliet a victim of a Patriarchal society?</a:t>
            </a:r>
          </a:p>
        </p:txBody>
      </p:sp>
      <p:sp>
        <p:nvSpPr>
          <p:cNvPr id="379" name="TextBox 378">
            <a:extLst>
              <a:ext uri="{FF2B5EF4-FFF2-40B4-BE49-F238E27FC236}">
                <a16:creationId xmlns:a16="http://schemas.microsoft.com/office/drawing/2014/main" id="{C61CE08E-6B65-49EB-B391-7B49C618905C}"/>
              </a:ext>
            </a:extLst>
          </p:cNvPr>
          <p:cNvSpPr txBox="1"/>
          <p:nvPr/>
        </p:nvSpPr>
        <p:spPr>
          <a:xfrm>
            <a:off x="5194180" y="3188731"/>
            <a:ext cx="1047501" cy="830997"/>
          </a:xfrm>
          <a:prstGeom prst="rect">
            <a:avLst/>
          </a:prstGeom>
          <a:noFill/>
        </p:spPr>
        <p:txBody>
          <a:bodyPr wrap="square" rtlCol="0">
            <a:spAutoFit/>
          </a:bodyPr>
          <a:lstStyle/>
          <a:p>
            <a:r>
              <a:rPr lang="en-US" sz="800" dirty="0"/>
              <a:t>How are the themes of Fate, Love, Hate and Death presented throughout the play?</a:t>
            </a:r>
          </a:p>
        </p:txBody>
      </p:sp>
      <p:cxnSp>
        <p:nvCxnSpPr>
          <p:cNvPr id="385" name="Straight Connector 384">
            <a:extLst>
              <a:ext uri="{FF2B5EF4-FFF2-40B4-BE49-F238E27FC236}">
                <a16:creationId xmlns:a16="http://schemas.microsoft.com/office/drawing/2014/main" id="{A054A87E-1802-4456-87F2-C253690ACA74}"/>
              </a:ext>
            </a:extLst>
          </p:cNvPr>
          <p:cNvCxnSpPr>
            <a:cxnSpLocks/>
            <a:stCxn id="686" idx="0"/>
          </p:cNvCxnSpPr>
          <p:nvPr/>
        </p:nvCxnSpPr>
        <p:spPr>
          <a:xfrm flipH="1">
            <a:off x="4261534" y="3070729"/>
            <a:ext cx="208172" cy="11400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2387920" y="15547363"/>
            <a:ext cx="2393584" cy="646331"/>
          </a:xfrm>
          <a:prstGeom prst="rect">
            <a:avLst/>
          </a:prstGeom>
          <a:noFill/>
        </p:spPr>
        <p:txBody>
          <a:bodyPr wrap="square" rtlCol="0">
            <a:spAutoFit/>
          </a:bodyPr>
          <a:lstStyle/>
          <a:p>
            <a:r>
              <a:rPr lang="en-US" sz="1800" dirty="0">
                <a:solidFill>
                  <a:schemeClr val="bg1">
                    <a:lumMod val="95000"/>
                  </a:schemeClr>
                </a:solidFill>
              </a:rPr>
              <a:t>Viking Mythology and Beowulf</a:t>
            </a:r>
          </a:p>
        </p:txBody>
      </p:sp>
      <p:sp>
        <p:nvSpPr>
          <p:cNvPr id="334" name="TextBox 333"/>
          <p:cNvSpPr txBox="1"/>
          <p:nvPr/>
        </p:nvSpPr>
        <p:spPr>
          <a:xfrm>
            <a:off x="3262855" y="13403766"/>
            <a:ext cx="1485785" cy="369332"/>
          </a:xfrm>
          <a:prstGeom prst="rect">
            <a:avLst/>
          </a:prstGeom>
          <a:noFill/>
        </p:spPr>
        <p:txBody>
          <a:bodyPr wrap="square" rtlCol="0">
            <a:spAutoFit/>
          </a:bodyPr>
          <a:lstStyle/>
          <a:p>
            <a:r>
              <a:rPr lang="en-US" sz="1800" dirty="0">
                <a:solidFill>
                  <a:schemeClr val="bg1">
                    <a:lumMod val="95000"/>
                  </a:schemeClr>
                </a:solidFill>
              </a:rPr>
              <a:t>Chaucer</a:t>
            </a:r>
          </a:p>
        </p:txBody>
      </p:sp>
      <p:sp>
        <p:nvSpPr>
          <p:cNvPr id="335" name="TextBox 334"/>
          <p:cNvSpPr txBox="1"/>
          <p:nvPr/>
        </p:nvSpPr>
        <p:spPr>
          <a:xfrm>
            <a:off x="4437024" y="13416993"/>
            <a:ext cx="1485785" cy="646331"/>
          </a:xfrm>
          <a:prstGeom prst="rect">
            <a:avLst/>
          </a:prstGeom>
          <a:noFill/>
        </p:spPr>
        <p:txBody>
          <a:bodyPr wrap="square" rtlCol="0">
            <a:spAutoFit/>
          </a:bodyPr>
          <a:lstStyle/>
          <a:p>
            <a:r>
              <a:rPr lang="en-US" sz="1800" dirty="0">
                <a:solidFill>
                  <a:schemeClr val="bg1">
                    <a:lumMod val="95000"/>
                  </a:schemeClr>
                </a:solidFill>
              </a:rPr>
              <a:t>Spenser’s The Faerie Queen</a:t>
            </a:r>
          </a:p>
        </p:txBody>
      </p:sp>
      <p:sp>
        <p:nvSpPr>
          <p:cNvPr id="338" name="TextBox 337"/>
          <p:cNvSpPr txBox="1"/>
          <p:nvPr/>
        </p:nvSpPr>
        <p:spPr>
          <a:xfrm>
            <a:off x="6444717" y="13337478"/>
            <a:ext cx="1485785" cy="646331"/>
          </a:xfrm>
          <a:prstGeom prst="rect">
            <a:avLst/>
          </a:prstGeom>
          <a:noFill/>
        </p:spPr>
        <p:txBody>
          <a:bodyPr wrap="square" rtlCol="0">
            <a:spAutoFit/>
          </a:bodyPr>
          <a:lstStyle/>
          <a:p>
            <a:r>
              <a:rPr lang="en-US" sz="1800" dirty="0">
                <a:solidFill>
                  <a:schemeClr val="bg1">
                    <a:lumMod val="95000"/>
                  </a:schemeClr>
                </a:solidFill>
              </a:rPr>
              <a:t>Shakespeare’s Macbeth</a:t>
            </a:r>
          </a:p>
        </p:txBody>
      </p:sp>
      <p:sp>
        <p:nvSpPr>
          <p:cNvPr id="339" name="TextBox 338"/>
          <p:cNvSpPr txBox="1"/>
          <p:nvPr/>
        </p:nvSpPr>
        <p:spPr>
          <a:xfrm>
            <a:off x="3465075" y="11169924"/>
            <a:ext cx="2169254" cy="646331"/>
          </a:xfrm>
          <a:prstGeom prst="rect">
            <a:avLst/>
          </a:prstGeom>
          <a:noFill/>
        </p:spPr>
        <p:txBody>
          <a:bodyPr wrap="square" rtlCol="0">
            <a:spAutoFit/>
          </a:bodyPr>
          <a:lstStyle/>
          <a:p>
            <a:r>
              <a:rPr lang="en-US" sz="1800" dirty="0">
                <a:solidFill>
                  <a:schemeClr val="bg1">
                    <a:lumMod val="95000"/>
                  </a:schemeClr>
                </a:solidFill>
              </a:rPr>
              <a:t>Austen’s Pride and Prejudice</a:t>
            </a:r>
          </a:p>
        </p:txBody>
      </p:sp>
      <p:sp>
        <p:nvSpPr>
          <p:cNvPr id="340" name="TextBox 339"/>
          <p:cNvSpPr txBox="1"/>
          <p:nvPr/>
        </p:nvSpPr>
        <p:spPr>
          <a:xfrm>
            <a:off x="4923421" y="9039236"/>
            <a:ext cx="2790135" cy="646331"/>
          </a:xfrm>
          <a:prstGeom prst="rect">
            <a:avLst/>
          </a:prstGeom>
          <a:noFill/>
        </p:spPr>
        <p:txBody>
          <a:bodyPr wrap="square" rtlCol="0">
            <a:spAutoFit/>
          </a:bodyPr>
          <a:lstStyle/>
          <a:p>
            <a:r>
              <a:rPr lang="en-US" sz="1800" dirty="0">
                <a:solidFill>
                  <a:schemeClr val="bg1">
                    <a:lumMod val="95000"/>
                  </a:schemeClr>
                </a:solidFill>
              </a:rPr>
              <a:t>Sherlock Holmes and</a:t>
            </a:r>
          </a:p>
          <a:p>
            <a:r>
              <a:rPr lang="en-US" sz="1800" dirty="0">
                <a:solidFill>
                  <a:schemeClr val="bg1">
                    <a:lumMod val="95000"/>
                  </a:schemeClr>
                </a:solidFill>
              </a:rPr>
              <a:t>Detective Fiction</a:t>
            </a:r>
          </a:p>
        </p:txBody>
      </p:sp>
      <p:sp>
        <p:nvSpPr>
          <p:cNvPr id="341" name="TextBox 340"/>
          <p:cNvSpPr txBox="1"/>
          <p:nvPr/>
        </p:nvSpPr>
        <p:spPr>
          <a:xfrm>
            <a:off x="1744634" y="6787509"/>
            <a:ext cx="3732663" cy="646331"/>
          </a:xfrm>
          <a:prstGeom prst="rect">
            <a:avLst/>
          </a:prstGeom>
          <a:noFill/>
        </p:spPr>
        <p:txBody>
          <a:bodyPr wrap="square" rtlCol="0">
            <a:spAutoFit/>
          </a:bodyPr>
          <a:lstStyle/>
          <a:p>
            <a:r>
              <a:rPr lang="en-US" sz="1800" dirty="0">
                <a:solidFill>
                  <a:schemeClr val="bg1">
                    <a:lumMod val="95000"/>
                  </a:schemeClr>
                </a:solidFill>
              </a:rPr>
              <a:t>Dystopian Fiction: 1984, The Handmaid’s Tale and Never Let Me Go</a:t>
            </a:r>
          </a:p>
        </p:txBody>
      </p:sp>
      <p:cxnSp>
        <p:nvCxnSpPr>
          <p:cNvPr id="351" name="Straight Connector 350">
            <a:extLst>
              <a:ext uri="{FF2B5EF4-FFF2-40B4-BE49-F238E27FC236}">
                <a16:creationId xmlns:a16="http://schemas.microsoft.com/office/drawing/2014/main" id="{7C9682E8-F1DA-49BF-BF03-BD3AED9DB63F}"/>
              </a:ext>
            </a:extLst>
          </p:cNvPr>
          <p:cNvCxnSpPr>
            <a:cxnSpLocks/>
          </p:cNvCxnSpPr>
          <p:nvPr/>
        </p:nvCxnSpPr>
        <p:spPr>
          <a:xfrm flipH="1" flipV="1">
            <a:off x="7587072" y="13746642"/>
            <a:ext cx="242900" cy="37504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352" name="TextBox 351">
            <a:extLst>
              <a:ext uri="{FF2B5EF4-FFF2-40B4-BE49-F238E27FC236}">
                <a16:creationId xmlns:a16="http://schemas.microsoft.com/office/drawing/2014/main" id="{B84B7CA2-8EC1-4A34-B755-95590879EE87}"/>
              </a:ext>
            </a:extLst>
          </p:cNvPr>
          <p:cNvSpPr txBox="1"/>
          <p:nvPr/>
        </p:nvSpPr>
        <p:spPr>
          <a:xfrm>
            <a:off x="7753278" y="14012616"/>
            <a:ext cx="789930" cy="954107"/>
          </a:xfrm>
          <a:prstGeom prst="rect">
            <a:avLst/>
          </a:prstGeom>
          <a:noFill/>
        </p:spPr>
        <p:txBody>
          <a:bodyPr wrap="square" rtlCol="0">
            <a:spAutoFit/>
          </a:bodyPr>
          <a:lstStyle/>
          <a:p>
            <a:r>
              <a:rPr lang="en-US" sz="800" dirty="0"/>
              <a:t>How is Lord and Lady Macbeth’s relationship presented throughout the play?</a:t>
            </a:r>
          </a:p>
        </p:txBody>
      </p:sp>
      <p:sp>
        <p:nvSpPr>
          <p:cNvPr id="52" name="AutoShape 2" descr="Hero Icons - 1,922 free vector icons"/>
          <p:cNvSpPr>
            <a:spLocks noChangeAspect="1" noChangeArrowheads="1"/>
          </p:cNvSpPr>
          <p:nvPr/>
        </p:nvSpPr>
        <p:spPr bwMode="auto">
          <a:xfrm>
            <a:off x="63500" y="-136525"/>
            <a:ext cx="1219200" cy="1219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AutoShape 4" descr="Hero Icons - 1,922 free vector icons"/>
          <p:cNvSpPr>
            <a:spLocks noChangeAspect="1" noChangeArrowheads="1"/>
          </p:cNvSpPr>
          <p:nvPr/>
        </p:nvSpPr>
        <p:spPr bwMode="auto">
          <a:xfrm>
            <a:off x="215900" y="15875"/>
            <a:ext cx="1219200" cy="1219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54" name="Picture 353" descr="C:\Users\RBennett\AppData\Local\Microsoft\Windows\INetCache\Content.MSO\43089860.tmp"/>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9024" y="15017983"/>
            <a:ext cx="466725" cy="466725"/>
          </a:xfrm>
          <a:prstGeom prst="rect">
            <a:avLst/>
          </a:prstGeom>
          <a:noFill/>
          <a:ln>
            <a:noFill/>
          </a:ln>
        </p:spPr>
      </p:pic>
      <p:pic>
        <p:nvPicPr>
          <p:cNvPr id="357" name="Picture 356" descr="C:\Users\RBennett\AppData\Local\Microsoft\Windows\INetCache\Content.MSO\4C887D6E.t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9317" y="16601063"/>
            <a:ext cx="333375" cy="555625"/>
          </a:xfrm>
          <a:prstGeom prst="rect">
            <a:avLst/>
          </a:prstGeom>
          <a:noFill/>
          <a:ln>
            <a:noFill/>
          </a:ln>
        </p:spPr>
      </p:pic>
      <p:pic>
        <p:nvPicPr>
          <p:cNvPr id="361" name="Picture 360" descr="C:\Users\RBennett\AppData\Local\Microsoft\Windows\INetCache\Content.MSO\E557BBAC.tmp"/>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806" y="16140594"/>
            <a:ext cx="504825" cy="504825"/>
          </a:xfrm>
          <a:prstGeom prst="rect">
            <a:avLst/>
          </a:prstGeom>
          <a:noFill/>
          <a:ln>
            <a:noFill/>
          </a:ln>
        </p:spPr>
      </p:pic>
      <p:pic>
        <p:nvPicPr>
          <p:cNvPr id="66" name="Picture 65"/>
          <p:cNvPicPr>
            <a:picLocks noChangeAspect="1"/>
          </p:cNvPicPr>
          <p:nvPr/>
        </p:nvPicPr>
        <p:blipFill>
          <a:blip r:embed="rId10"/>
          <a:stretch>
            <a:fillRect/>
          </a:stretch>
        </p:blipFill>
        <p:spPr>
          <a:xfrm>
            <a:off x="3694348" y="16142579"/>
            <a:ext cx="510779" cy="582467"/>
          </a:xfrm>
          <a:prstGeom prst="rect">
            <a:avLst/>
          </a:prstGeom>
        </p:spPr>
      </p:pic>
      <p:pic>
        <p:nvPicPr>
          <p:cNvPr id="365" name="Picture 364"/>
          <p:cNvPicPr/>
          <p:nvPr/>
        </p:nvPicPr>
        <p:blipFill>
          <a:blip r:embed="rId11"/>
          <a:stretch>
            <a:fillRect/>
          </a:stretch>
        </p:blipFill>
        <p:spPr>
          <a:xfrm>
            <a:off x="2718901" y="14883099"/>
            <a:ext cx="514350" cy="638175"/>
          </a:xfrm>
          <a:prstGeom prst="rect">
            <a:avLst/>
          </a:prstGeom>
        </p:spPr>
      </p:pic>
      <p:pic>
        <p:nvPicPr>
          <p:cNvPr id="68" name="Picture 67"/>
          <p:cNvPicPr>
            <a:picLocks noChangeAspect="1"/>
          </p:cNvPicPr>
          <p:nvPr/>
        </p:nvPicPr>
        <p:blipFill>
          <a:blip r:embed="rId12"/>
          <a:stretch>
            <a:fillRect/>
          </a:stretch>
        </p:blipFill>
        <p:spPr>
          <a:xfrm>
            <a:off x="1411260" y="16169611"/>
            <a:ext cx="647700" cy="695325"/>
          </a:xfrm>
          <a:prstGeom prst="rect">
            <a:avLst/>
          </a:prstGeom>
        </p:spPr>
      </p:pic>
      <p:pic>
        <p:nvPicPr>
          <p:cNvPr id="368" name="Picture 367" descr="C:\Users\RBennett\AppData\Local\Microsoft\Windows\INetCache\Content.MSO\DAB02ECF.tmp"/>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585" y="16586566"/>
            <a:ext cx="471107" cy="594152"/>
          </a:xfrm>
          <a:prstGeom prst="rect">
            <a:avLst/>
          </a:prstGeom>
          <a:noFill/>
          <a:ln>
            <a:noFill/>
          </a:ln>
        </p:spPr>
      </p:pic>
      <p:pic>
        <p:nvPicPr>
          <p:cNvPr id="375" name="Picture 374" descr="C:\Users\RBennett\AppData\Local\Microsoft\Windows\INetCache\Content.MSO\8582B0B5.tmp"/>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9689" y="15267152"/>
            <a:ext cx="607548" cy="612984"/>
          </a:xfrm>
          <a:prstGeom prst="rect">
            <a:avLst/>
          </a:prstGeom>
          <a:noFill/>
          <a:ln>
            <a:noFill/>
          </a:ln>
        </p:spPr>
      </p:pic>
      <p:pic>
        <p:nvPicPr>
          <p:cNvPr id="69" name="Picture 68"/>
          <p:cNvPicPr>
            <a:picLocks noChangeAspect="1"/>
          </p:cNvPicPr>
          <p:nvPr/>
        </p:nvPicPr>
        <p:blipFill>
          <a:blip r:embed="rId15"/>
          <a:stretch>
            <a:fillRect/>
          </a:stretch>
        </p:blipFill>
        <p:spPr>
          <a:xfrm>
            <a:off x="354331" y="13348817"/>
            <a:ext cx="590550" cy="619125"/>
          </a:xfrm>
          <a:prstGeom prst="rect">
            <a:avLst/>
          </a:prstGeom>
        </p:spPr>
      </p:pic>
      <p:pic>
        <p:nvPicPr>
          <p:cNvPr id="381" name="Picture 380" descr="Adam, eve, forbidden, fruit, serpent, snake, tree icon"/>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8296" y="12229471"/>
            <a:ext cx="634434" cy="763408"/>
          </a:xfrm>
          <a:prstGeom prst="rect">
            <a:avLst/>
          </a:prstGeom>
          <a:noFill/>
          <a:ln>
            <a:noFill/>
          </a:ln>
        </p:spPr>
      </p:pic>
      <p:pic>
        <p:nvPicPr>
          <p:cNvPr id="382" name="Picture 381" descr="C:\Users\RBennett\AppData\Local\Microsoft\Windows\INetCache\Content.MSO\4F700E9E.tmp"/>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07109" y="14713454"/>
            <a:ext cx="501725" cy="515151"/>
          </a:xfrm>
          <a:prstGeom prst="rect">
            <a:avLst/>
          </a:prstGeom>
          <a:noFill/>
          <a:ln>
            <a:noFill/>
          </a:ln>
        </p:spPr>
      </p:pic>
      <p:pic>
        <p:nvPicPr>
          <p:cNvPr id="387" name="Picture 386" descr="Cross, crucified, crucifixion, inri, jesus, suffer, torture icon"/>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38132" y="14041753"/>
            <a:ext cx="702945" cy="714375"/>
          </a:xfrm>
          <a:prstGeom prst="rect">
            <a:avLst/>
          </a:prstGeom>
          <a:noFill/>
          <a:ln>
            <a:noFill/>
          </a:ln>
        </p:spPr>
      </p:pic>
      <p:pic>
        <p:nvPicPr>
          <p:cNvPr id="389" name="Picture 388" descr="C:\Users\RBennett\AppData\Local\Microsoft\Windows\INetCache\Content.MSO\E12A70AD.tmp"/>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83313" y="12700578"/>
            <a:ext cx="495300" cy="648970"/>
          </a:xfrm>
          <a:prstGeom prst="rect">
            <a:avLst/>
          </a:prstGeom>
          <a:noFill/>
          <a:ln>
            <a:noFill/>
          </a:ln>
        </p:spPr>
      </p:pic>
      <p:pic>
        <p:nvPicPr>
          <p:cNvPr id="70" name="Picture 6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13779" y="12333003"/>
            <a:ext cx="667424" cy="621592"/>
          </a:xfrm>
          <a:prstGeom prst="rect">
            <a:avLst/>
          </a:prstGeom>
        </p:spPr>
      </p:pic>
      <p:pic>
        <p:nvPicPr>
          <p:cNvPr id="393" name="Picture 392" descr="Queen Elizabeth I Icons PNG - Free PNG and Icons Downloads"/>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52992" y="14371680"/>
            <a:ext cx="560715" cy="591398"/>
          </a:xfrm>
          <a:prstGeom prst="rect">
            <a:avLst/>
          </a:prstGeom>
          <a:noFill/>
          <a:ln>
            <a:noFill/>
          </a:ln>
        </p:spPr>
      </p:pic>
      <p:pic>
        <p:nvPicPr>
          <p:cNvPr id="395" name="Picture 394" descr="C:\Users\RBennett\AppData\Local\Microsoft\Windows\INetCache\Content.MSO\F215BA49.tmp"/>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74724" y="14267424"/>
            <a:ext cx="616396" cy="444883"/>
          </a:xfrm>
          <a:prstGeom prst="rect">
            <a:avLst/>
          </a:prstGeom>
          <a:noFill/>
          <a:ln>
            <a:noFill/>
          </a:ln>
        </p:spPr>
      </p:pic>
      <p:pic>
        <p:nvPicPr>
          <p:cNvPr id="71" name="Picture 70"/>
          <p:cNvPicPr>
            <a:picLocks noChangeAspect="1"/>
          </p:cNvPicPr>
          <p:nvPr/>
        </p:nvPicPr>
        <p:blipFill>
          <a:blip r:embed="rId23"/>
          <a:stretch>
            <a:fillRect/>
          </a:stretch>
        </p:blipFill>
        <p:spPr>
          <a:xfrm>
            <a:off x="7130493" y="14168164"/>
            <a:ext cx="657225" cy="638175"/>
          </a:xfrm>
          <a:prstGeom prst="rect">
            <a:avLst/>
          </a:prstGeom>
        </p:spPr>
      </p:pic>
      <p:pic>
        <p:nvPicPr>
          <p:cNvPr id="396" name="Picture 395" descr="C:\Users\RBennett\AppData\Local\Microsoft\Windows\INetCache\Content.MSO\1D822FA5.tmp"/>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901533" y="9915825"/>
            <a:ext cx="695325" cy="695325"/>
          </a:xfrm>
          <a:prstGeom prst="rect">
            <a:avLst/>
          </a:prstGeom>
          <a:noFill/>
          <a:ln>
            <a:noFill/>
          </a:ln>
        </p:spPr>
      </p:pic>
      <p:pic>
        <p:nvPicPr>
          <p:cNvPr id="73" name="Picture 72"/>
          <p:cNvPicPr>
            <a:picLocks noChangeAspect="1"/>
          </p:cNvPicPr>
          <p:nvPr/>
        </p:nvPicPr>
        <p:blipFill>
          <a:blip r:embed="rId25"/>
          <a:stretch>
            <a:fillRect/>
          </a:stretch>
        </p:blipFill>
        <p:spPr>
          <a:xfrm>
            <a:off x="5174461" y="11944098"/>
            <a:ext cx="647700" cy="800100"/>
          </a:xfrm>
          <a:prstGeom prst="rect">
            <a:avLst/>
          </a:prstGeom>
        </p:spPr>
      </p:pic>
      <p:pic>
        <p:nvPicPr>
          <p:cNvPr id="403" name="Picture 402" descr="C:\Users\RBennett\AppData\Local\Microsoft\Windows\INetCache\Content.MSO\9C38D90C.tmp"/>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496230" y="12103580"/>
            <a:ext cx="581025" cy="581025"/>
          </a:xfrm>
          <a:prstGeom prst="rect">
            <a:avLst/>
          </a:prstGeom>
          <a:noFill/>
          <a:ln>
            <a:noFill/>
          </a:ln>
        </p:spPr>
      </p:pic>
      <p:pic>
        <p:nvPicPr>
          <p:cNvPr id="405" name="Picture 404"/>
          <p:cNvPicPr/>
          <p:nvPr/>
        </p:nvPicPr>
        <p:blipFill>
          <a:blip r:embed="rId27"/>
          <a:stretch>
            <a:fillRect/>
          </a:stretch>
        </p:blipFill>
        <p:spPr>
          <a:xfrm>
            <a:off x="3125579" y="10363504"/>
            <a:ext cx="480695" cy="762000"/>
          </a:xfrm>
          <a:prstGeom prst="rect">
            <a:avLst/>
          </a:prstGeom>
        </p:spPr>
      </p:pic>
      <p:pic>
        <p:nvPicPr>
          <p:cNvPr id="406" name="Picture 405" descr="C:\Users\RBennett\AppData\Local\Microsoft\Windows\INetCache\Content.MSO\554E8EB3.tmp"/>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462331" y="10180730"/>
            <a:ext cx="474371" cy="489240"/>
          </a:xfrm>
          <a:prstGeom prst="rect">
            <a:avLst/>
          </a:prstGeom>
          <a:noFill/>
          <a:ln>
            <a:noFill/>
          </a:ln>
        </p:spPr>
      </p:pic>
      <p:pic>
        <p:nvPicPr>
          <p:cNvPr id="434" name="Picture 433" descr="C:\Users\RBennett\AppData\Local\Microsoft\Windows\INetCache\Content.MSO\D865EE39.tmp"/>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326922" y="11793690"/>
            <a:ext cx="551583" cy="531954"/>
          </a:xfrm>
          <a:prstGeom prst="rect">
            <a:avLst/>
          </a:prstGeom>
          <a:noFill/>
          <a:ln>
            <a:noFill/>
          </a:ln>
        </p:spPr>
      </p:pic>
      <p:pic>
        <p:nvPicPr>
          <p:cNvPr id="436" name="Picture 435" descr="C:\Users\RBennett\AppData\Local\Microsoft\Windows\INetCache\Content.MSO\B87825AF.tmp"/>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484429" y="11840292"/>
            <a:ext cx="430361" cy="422071"/>
          </a:xfrm>
          <a:prstGeom prst="rect">
            <a:avLst/>
          </a:prstGeom>
          <a:noFill/>
          <a:ln>
            <a:noFill/>
          </a:ln>
        </p:spPr>
      </p:pic>
      <p:sp>
        <p:nvSpPr>
          <p:cNvPr id="438" name="TextBox 437">
            <a:extLst>
              <a:ext uri="{FF2B5EF4-FFF2-40B4-BE49-F238E27FC236}">
                <a16:creationId xmlns:a16="http://schemas.microsoft.com/office/drawing/2014/main" id="{2BDA3C6A-1115-43B8-B1DF-500029C13D39}"/>
              </a:ext>
            </a:extLst>
          </p:cNvPr>
          <p:cNvSpPr txBox="1"/>
          <p:nvPr/>
        </p:nvSpPr>
        <p:spPr>
          <a:xfrm>
            <a:off x="155235" y="8696779"/>
            <a:ext cx="805236" cy="707886"/>
          </a:xfrm>
          <a:prstGeom prst="rect">
            <a:avLst/>
          </a:prstGeom>
          <a:noFill/>
        </p:spPr>
        <p:txBody>
          <a:bodyPr wrap="square" rtlCol="0">
            <a:spAutoFit/>
          </a:bodyPr>
          <a:lstStyle/>
          <a:p>
            <a:r>
              <a:rPr lang="en-US" sz="800" dirty="0"/>
              <a:t>What is aestheticism and how does it link to Oscar Wilde?</a:t>
            </a:r>
          </a:p>
        </p:txBody>
      </p:sp>
      <p:pic>
        <p:nvPicPr>
          <p:cNvPr id="93" name="Picture 9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35828" y="10710180"/>
            <a:ext cx="581473" cy="581473"/>
          </a:xfrm>
          <a:prstGeom prst="rect">
            <a:avLst/>
          </a:prstGeom>
        </p:spPr>
      </p:pic>
      <p:pic>
        <p:nvPicPr>
          <p:cNvPr id="441" name="Picture 440" descr="C:\Users\RBennett\AppData\Local\Microsoft\Windows\INetCache\Content.MSO\EC3D2A95.tmp"/>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80756" y="9373934"/>
            <a:ext cx="590577" cy="575493"/>
          </a:xfrm>
          <a:prstGeom prst="rect">
            <a:avLst/>
          </a:prstGeom>
          <a:noFill/>
          <a:ln>
            <a:noFill/>
          </a:ln>
        </p:spPr>
      </p:pic>
      <p:pic>
        <p:nvPicPr>
          <p:cNvPr id="442" name="Picture 441" descr="C:\Users\RBennett\AppData\Local\Microsoft\Windows\INetCache\Content.MSO\A3600E6B.tmp"/>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54997" y="8077062"/>
            <a:ext cx="647700" cy="647700"/>
          </a:xfrm>
          <a:prstGeom prst="rect">
            <a:avLst/>
          </a:prstGeom>
          <a:noFill/>
          <a:ln>
            <a:noFill/>
          </a:ln>
        </p:spPr>
      </p:pic>
      <p:pic>
        <p:nvPicPr>
          <p:cNvPr id="443" name="Picture 442" descr="C:\Users\RBennett\AppData\Local\Microsoft\Windows\INetCache\Content.MSO\24195EB1.tmp"/>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51226" y="8976183"/>
            <a:ext cx="399437" cy="406503"/>
          </a:xfrm>
          <a:prstGeom prst="rect">
            <a:avLst/>
          </a:prstGeom>
          <a:noFill/>
          <a:ln>
            <a:noFill/>
          </a:ln>
        </p:spPr>
      </p:pic>
      <p:pic>
        <p:nvPicPr>
          <p:cNvPr id="106" name="Picture 105"/>
          <p:cNvPicPr>
            <a:picLocks noChangeAspect="1"/>
          </p:cNvPicPr>
          <p:nvPr/>
        </p:nvPicPr>
        <p:blipFill>
          <a:blip r:embed="rId35"/>
          <a:stretch>
            <a:fillRect/>
          </a:stretch>
        </p:blipFill>
        <p:spPr>
          <a:xfrm>
            <a:off x="2656059" y="9891982"/>
            <a:ext cx="602751" cy="545734"/>
          </a:xfrm>
          <a:prstGeom prst="rect">
            <a:avLst/>
          </a:prstGeom>
        </p:spPr>
      </p:pic>
      <p:pic>
        <p:nvPicPr>
          <p:cNvPr id="444" name="Picture 443" descr="Victorian Silhouette Clipart"/>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223137" y="8357650"/>
            <a:ext cx="459722" cy="598701"/>
          </a:xfrm>
          <a:prstGeom prst="rect">
            <a:avLst/>
          </a:prstGeom>
          <a:noFill/>
          <a:ln>
            <a:noFill/>
          </a:ln>
        </p:spPr>
      </p:pic>
      <p:pic>
        <p:nvPicPr>
          <p:cNvPr id="445" name="Picture 444" descr="C:\Users\RBennett\AppData\Local\Microsoft\Windows\INetCache\Content.MSO\3D198523.tmp"/>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898014" y="9915825"/>
            <a:ext cx="452192" cy="567601"/>
          </a:xfrm>
          <a:prstGeom prst="rect">
            <a:avLst/>
          </a:prstGeom>
          <a:noFill/>
          <a:ln>
            <a:noFill/>
          </a:ln>
        </p:spPr>
      </p:pic>
      <p:pic>
        <p:nvPicPr>
          <p:cNvPr id="446" name="Picture 445" descr="C:\Users\RBennett\AppData\Local\Microsoft\Windows\INetCache\Content.MSO\C672DE29.tmp"/>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5877938" y="8249827"/>
            <a:ext cx="555625" cy="685165"/>
          </a:xfrm>
          <a:prstGeom prst="rect">
            <a:avLst/>
          </a:prstGeom>
          <a:noFill/>
          <a:ln>
            <a:noFill/>
          </a:ln>
        </p:spPr>
      </p:pic>
      <p:pic>
        <p:nvPicPr>
          <p:cNvPr id="448" name="Picture 447" descr="C:\Users\RBennett\AppData\Local\Microsoft\Windows\INetCache\Content.MSO\91BCCB1F.tmp"/>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121992" y="9959169"/>
            <a:ext cx="581025" cy="581025"/>
          </a:xfrm>
          <a:prstGeom prst="rect">
            <a:avLst/>
          </a:prstGeom>
          <a:noFill/>
          <a:ln>
            <a:noFill/>
          </a:ln>
        </p:spPr>
      </p:pic>
      <p:pic>
        <p:nvPicPr>
          <p:cNvPr id="109" name="Picture 108"/>
          <p:cNvPicPr>
            <a:picLocks noChangeAspect="1"/>
          </p:cNvPicPr>
          <p:nvPr/>
        </p:nvPicPr>
        <p:blipFill>
          <a:blip r:embed="rId40"/>
          <a:stretch>
            <a:fillRect/>
          </a:stretch>
        </p:blipFill>
        <p:spPr>
          <a:xfrm>
            <a:off x="6969760" y="10085366"/>
            <a:ext cx="733425" cy="552450"/>
          </a:xfrm>
          <a:prstGeom prst="rect">
            <a:avLst/>
          </a:prstGeom>
        </p:spPr>
      </p:pic>
      <p:pic>
        <p:nvPicPr>
          <p:cNvPr id="450" name="Picture 449" descr="C:\Users\RBennett\AppData\Local\Microsoft\Windows\INetCache\Content.MSO\3595F720.tmp"/>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8728371" y="10143813"/>
            <a:ext cx="602615" cy="742950"/>
          </a:xfrm>
          <a:prstGeom prst="rect">
            <a:avLst/>
          </a:prstGeom>
          <a:noFill/>
          <a:ln>
            <a:noFill/>
          </a:ln>
        </p:spPr>
      </p:pic>
      <p:pic>
        <p:nvPicPr>
          <p:cNvPr id="451" name="Picture 450" descr="C:\Users\RBennett\AppData\Local\Microsoft\Windows\INetCache\Content.MSO\33E90A2E.tmp"/>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8872853" y="7617704"/>
            <a:ext cx="542684" cy="510108"/>
          </a:xfrm>
          <a:prstGeom prst="rect">
            <a:avLst/>
          </a:prstGeom>
          <a:noFill/>
          <a:ln>
            <a:noFill/>
          </a:ln>
        </p:spPr>
      </p:pic>
      <p:pic>
        <p:nvPicPr>
          <p:cNvPr id="453" name="Picture 452" descr="C:\Users\RBennett\AppData\Local\Microsoft\Windows\INetCache\Content.MSO\60A9A66C.tmp"/>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8784689" y="9171012"/>
            <a:ext cx="650644" cy="736231"/>
          </a:xfrm>
          <a:prstGeom prst="rect">
            <a:avLst/>
          </a:prstGeom>
          <a:noFill/>
          <a:ln>
            <a:noFill/>
          </a:ln>
        </p:spPr>
      </p:pic>
      <p:pic>
        <p:nvPicPr>
          <p:cNvPr id="128" name="Picture 127"/>
          <p:cNvPicPr>
            <a:picLocks noChangeAspect="1"/>
          </p:cNvPicPr>
          <p:nvPr/>
        </p:nvPicPr>
        <p:blipFill>
          <a:blip r:embed="rId44"/>
          <a:stretch>
            <a:fillRect/>
          </a:stretch>
        </p:blipFill>
        <p:spPr>
          <a:xfrm>
            <a:off x="7575617" y="6138768"/>
            <a:ext cx="709769" cy="682471"/>
          </a:xfrm>
          <a:prstGeom prst="rect">
            <a:avLst/>
          </a:prstGeom>
        </p:spPr>
      </p:pic>
      <p:pic>
        <p:nvPicPr>
          <p:cNvPr id="454" name="Picture 453" descr="C:\Users\RBennett\AppData\Local\Microsoft\Windows\INetCache\Content.MSO\10E98478.tmp"/>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7240209" y="8110491"/>
            <a:ext cx="576771" cy="529727"/>
          </a:xfrm>
          <a:prstGeom prst="rect">
            <a:avLst/>
          </a:prstGeom>
          <a:noFill/>
          <a:ln>
            <a:noFill/>
          </a:ln>
        </p:spPr>
      </p:pic>
      <p:pic>
        <p:nvPicPr>
          <p:cNvPr id="455" name="Picture 454" descr="Animal, anthropomorphic, face, fat, head, human, pig icon">
            <a:hlinkClick r:id="rId46" tgtFrame="&quot;_blank&quot;"/>
          </p:cNvPr>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6205738" y="6233604"/>
            <a:ext cx="390525" cy="675005"/>
          </a:xfrm>
          <a:prstGeom prst="rect">
            <a:avLst/>
          </a:prstGeom>
          <a:noFill/>
          <a:ln>
            <a:noFill/>
          </a:ln>
        </p:spPr>
      </p:pic>
      <p:pic>
        <p:nvPicPr>
          <p:cNvPr id="458" name="Picture 457" descr="C:\Users\RBennett\AppData\Local\Microsoft\Windows\INetCache\Content.MSO\DCA08C8F.tmp"/>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358497" y="8015058"/>
            <a:ext cx="600819" cy="568524"/>
          </a:xfrm>
          <a:prstGeom prst="rect">
            <a:avLst/>
          </a:prstGeom>
          <a:noFill/>
          <a:ln>
            <a:noFill/>
          </a:ln>
        </p:spPr>
      </p:pic>
      <p:pic>
        <p:nvPicPr>
          <p:cNvPr id="459" name="Picture 458" descr="Atomic, bomb, cloud, explosion, mushroom, nuclear, radiation icon">
            <a:hlinkClick r:id="rId49" tgtFrame="&quot;_blank&quot;"/>
          </p:cNvPr>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5001644" y="5878469"/>
            <a:ext cx="477976" cy="465586"/>
          </a:xfrm>
          <a:prstGeom prst="rect">
            <a:avLst/>
          </a:prstGeom>
          <a:noFill/>
          <a:ln>
            <a:noFill/>
          </a:ln>
        </p:spPr>
      </p:pic>
      <p:pic>
        <p:nvPicPr>
          <p:cNvPr id="462" name="Picture 461" descr="C:\Users\RBennett\AppData\Local\Microsoft\Windows\INetCache\Content.MSO\9C0827F2.tmp"/>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3339230" y="7752320"/>
            <a:ext cx="526503" cy="315934"/>
          </a:xfrm>
          <a:prstGeom prst="rect">
            <a:avLst/>
          </a:prstGeom>
          <a:noFill/>
          <a:ln>
            <a:noFill/>
          </a:ln>
        </p:spPr>
      </p:pic>
      <p:pic>
        <p:nvPicPr>
          <p:cNvPr id="463" name="Picture 462" descr="C:\Users\RBennett\AppData\Local\Microsoft\Windows\INetCache\Content.MSO\6AC6BCD0.tmp"/>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312031" y="7630676"/>
            <a:ext cx="714375" cy="685800"/>
          </a:xfrm>
          <a:prstGeom prst="rect">
            <a:avLst/>
          </a:prstGeom>
          <a:noFill/>
          <a:ln>
            <a:noFill/>
          </a:ln>
        </p:spPr>
      </p:pic>
      <p:pic>
        <p:nvPicPr>
          <p:cNvPr id="466" name="Picture 465" descr="C:\Users\RBennett\AppData\Local\Microsoft\Windows\INetCache\Content.MSO\E6A6CB5E.tmp"/>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269047" y="6591300"/>
            <a:ext cx="704850" cy="704850"/>
          </a:xfrm>
          <a:prstGeom prst="rect">
            <a:avLst/>
          </a:prstGeom>
          <a:noFill/>
          <a:ln>
            <a:noFill/>
          </a:ln>
        </p:spPr>
      </p:pic>
      <p:pic>
        <p:nvPicPr>
          <p:cNvPr id="468" name="Picture 467" descr="C:\Users\RBennett\AppData\Local\Microsoft\Windows\INetCache\Content.MSO\23DB6F1C.tmp"/>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91869" y="5600838"/>
            <a:ext cx="632262" cy="614738"/>
          </a:xfrm>
          <a:prstGeom prst="rect">
            <a:avLst/>
          </a:prstGeom>
          <a:noFill/>
          <a:ln>
            <a:noFill/>
          </a:ln>
        </p:spPr>
      </p:pic>
      <p:pic>
        <p:nvPicPr>
          <p:cNvPr id="469" name="Picture 468" descr="C:\Users\RBennett\AppData\Local\Microsoft\Windows\INetCache\Content.MSO\5A03CF8A.tmp"/>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269188" y="4259917"/>
            <a:ext cx="819785" cy="723900"/>
          </a:xfrm>
          <a:prstGeom prst="rect">
            <a:avLst/>
          </a:prstGeom>
          <a:noFill/>
          <a:ln>
            <a:noFill/>
          </a:ln>
        </p:spPr>
      </p:pic>
      <p:pic>
        <p:nvPicPr>
          <p:cNvPr id="470" name="Picture 469" descr="C:\Users\RBennett\AppData\Local\Microsoft\Windows\INetCache\Content.MSO\97630028.tmp"/>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2302662" y="5930299"/>
            <a:ext cx="554403" cy="425420"/>
          </a:xfrm>
          <a:prstGeom prst="rect">
            <a:avLst/>
          </a:prstGeom>
          <a:noFill/>
          <a:ln>
            <a:noFill/>
          </a:ln>
        </p:spPr>
      </p:pic>
      <p:sp>
        <p:nvSpPr>
          <p:cNvPr id="471" name="TextBox 470">
            <a:extLst>
              <a:ext uri="{FF2B5EF4-FFF2-40B4-BE49-F238E27FC236}">
                <a16:creationId xmlns:a16="http://schemas.microsoft.com/office/drawing/2014/main" id="{6FC1E7A0-0494-4938-B1B0-760EC9273BEA}"/>
              </a:ext>
            </a:extLst>
          </p:cNvPr>
          <p:cNvSpPr txBox="1"/>
          <p:nvPr/>
        </p:nvSpPr>
        <p:spPr>
          <a:xfrm>
            <a:off x="3869354" y="3920040"/>
            <a:ext cx="1017020" cy="461665"/>
          </a:xfrm>
          <a:prstGeom prst="rect">
            <a:avLst/>
          </a:prstGeom>
          <a:noFill/>
        </p:spPr>
        <p:txBody>
          <a:bodyPr wrap="square" rtlCol="0">
            <a:spAutoFit/>
          </a:bodyPr>
          <a:lstStyle/>
          <a:p>
            <a:r>
              <a:rPr lang="en-US" sz="800" dirty="0"/>
              <a:t>How are George and Lennie presented?</a:t>
            </a:r>
          </a:p>
        </p:txBody>
      </p:sp>
      <p:pic>
        <p:nvPicPr>
          <p:cNvPr id="154" name="Picture 153"/>
          <p:cNvPicPr>
            <a:picLocks noChangeAspect="1"/>
          </p:cNvPicPr>
          <p:nvPr/>
        </p:nvPicPr>
        <p:blipFill>
          <a:blip r:embed="rId57"/>
          <a:stretch>
            <a:fillRect/>
          </a:stretch>
        </p:blipFill>
        <p:spPr>
          <a:xfrm>
            <a:off x="3399677" y="4137150"/>
            <a:ext cx="539324" cy="494104"/>
          </a:xfrm>
          <a:prstGeom prst="rect">
            <a:avLst/>
          </a:prstGeom>
        </p:spPr>
      </p:pic>
      <p:pic>
        <p:nvPicPr>
          <p:cNvPr id="473" name="Picture 472" descr="C:\Users\RBennett\AppData\Local\Microsoft\Windows\INetCache\Content.MSO\E4FCEFBB.tmp"/>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3636984" y="5814706"/>
            <a:ext cx="656730" cy="576042"/>
          </a:xfrm>
          <a:prstGeom prst="rect">
            <a:avLst/>
          </a:prstGeom>
          <a:noFill/>
          <a:ln>
            <a:noFill/>
          </a:ln>
        </p:spPr>
      </p:pic>
      <p:pic>
        <p:nvPicPr>
          <p:cNvPr id="474" name="Picture 473" descr="C:\Users\RBennett\AppData\Local\Microsoft\Windows\INetCache\Content.MSO\4F22DC81.tmp"/>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4438561" y="4168448"/>
            <a:ext cx="524021" cy="489743"/>
          </a:xfrm>
          <a:prstGeom prst="rect">
            <a:avLst/>
          </a:prstGeom>
          <a:noFill/>
          <a:ln>
            <a:noFill/>
          </a:ln>
        </p:spPr>
      </p:pic>
      <p:pic>
        <p:nvPicPr>
          <p:cNvPr id="475" name="Picture 474" descr="C:\Users\RBennett\AppData\Local\Microsoft\Windows\INetCache\Content.MSO\98935337.tmp"/>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5730230" y="4198595"/>
            <a:ext cx="479405" cy="479098"/>
          </a:xfrm>
          <a:prstGeom prst="rect">
            <a:avLst/>
          </a:prstGeom>
          <a:noFill/>
          <a:ln>
            <a:noFill/>
          </a:ln>
        </p:spPr>
      </p:pic>
      <p:pic>
        <p:nvPicPr>
          <p:cNvPr id="477" name="Picture 476" descr="C:\Users\RBennett\AppData\Local\Microsoft\Windows\INetCache\Content.MSO\D04B195D.tmp"/>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6332072" y="5610047"/>
            <a:ext cx="468876" cy="455360"/>
          </a:xfrm>
          <a:prstGeom prst="rect">
            <a:avLst/>
          </a:prstGeom>
          <a:noFill/>
          <a:ln>
            <a:noFill/>
          </a:ln>
        </p:spPr>
      </p:pic>
      <p:pic>
        <p:nvPicPr>
          <p:cNvPr id="479" name="Picture 478" descr="C:\Users\RBennett\AppData\Local\Microsoft\Windows\INetCache\Content.MSO\66229073.tmp"/>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8686778" y="5619096"/>
            <a:ext cx="685800" cy="685800"/>
          </a:xfrm>
          <a:prstGeom prst="rect">
            <a:avLst/>
          </a:prstGeom>
          <a:noFill/>
          <a:ln>
            <a:noFill/>
          </a:ln>
        </p:spPr>
      </p:pic>
      <p:sp>
        <p:nvSpPr>
          <p:cNvPr id="485" name="Rectangle 484">
            <a:extLst>
              <a:ext uri="{FF2B5EF4-FFF2-40B4-BE49-F238E27FC236}">
                <a16:creationId xmlns:a16="http://schemas.microsoft.com/office/drawing/2014/main" id="{BBA4EACD-79B2-9047-926C-4179677F6DF3}"/>
              </a:ext>
            </a:extLst>
          </p:cNvPr>
          <p:cNvSpPr/>
          <p:nvPr/>
        </p:nvSpPr>
        <p:spPr>
          <a:xfrm>
            <a:off x="1394739" y="-1713647"/>
            <a:ext cx="6850748" cy="6192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 name="Block Arc 483">
            <a:extLst>
              <a:ext uri="{FF2B5EF4-FFF2-40B4-BE49-F238E27FC236}">
                <a16:creationId xmlns:a16="http://schemas.microsoft.com/office/drawing/2014/main" id="{9BB00DD6-C4C4-7348-AD3E-28EAE4D8492B}"/>
              </a:ext>
            </a:extLst>
          </p:cNvPr>
          <p:cNvSpPr/>
          <p:nvPr/>
        </p:nvSpPr>
        <p:spPr>
          <a:xfrm rot="5400000" flipH="1">
            <a:off x="6799627" y="-1399095"/>
            <a:ext cx="2828114" cy="2204310"/>
          </a:xfrm>
          <a:prstGeom prst="blockArc">
            <a:avLst>
              <a:gd name="adj1" fmla="val 10800000"/>
              <a:gd name="adj2" fmla="val 1572"/>
              <a:gd name="adj3" fmla="val 276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2" name="Rectangle 481">
            <a:extLst>
              <a:ext uri="{FF2B5EF4-FFF2-40B4-BE49-F238E27FC236}">
                <a16:creationId xmlns:a16="http://schemas.microsoft.com/office/drawing/2014/main" id="{BBA4EACD-79B2-9047-926C-4179677F6DF3}"/>
              </a:ext>
            </a:extLst>
          </p:cNvPr>
          <p:cNvSpPr/>
          <p:nvPr/>
        </p:nvSpPr>
        <p:spPr>
          <a:xfrm>
            <a:off x="2687487" y="485656"/>
            <a:ext cx="5672136" cy="6192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TextBox 363"/>
          <p:cNvSpPr txBox="1"/>
          <p:nvPr/>
        </p:nvSpPr>
        <p:spPr>
          <a:xfrm rot="16200000">
            <a:off x="-196928" y="1427775"/>
            <a:ext cx="2931814" cy="646331"/>
          </a:xfrm>
          <a:prstGeom prst="rect">
            <a:avLst/>
          </a:prstGeom>
          <a:noFill/>
        </p:spPr>
        <p:txBody>
          <a:bodyPr wrap="square" rtlCol="0">
            <a:spAutoFit/>
          </a:bodyPr>
          <a:lstStyle/>
          <a:p>
            <a:pPr algn="ctr"/>
            <a:r>
              <a:rPr lang="en-US" sz="1800" dirty="0">
                <a:solidFill>
                  <a:schemeClr val="bg1">
                    <a:lumMod val="95000"/>
                  </a:schemeClr>
                </a:solidFill>
              </a:rPr>
              <a:t>Dicken’s A </a:t>
            </a:r>
          </a:p>
          <a:p>
            <a:pPr algn="ctr"/>
            <a:r>
              <a:rPr lang="en-US" sz="1800" dirty="0">
                <a:solidFill>
                  <a:schemeClr val="bg1">
                    <a:lumMod val="95000"/>
                  </a:schemeClr>
                </a:solidFill>
              </a:rPr>
              <a:t>Christmas Carol</a:t>
            </a:r>
          </a:p>
        </p:txBody>
      </p:sp>
      <p:sp>
        <p:nvSpPr>
          <p:cNvPr id="489" name="TextBox 488"/>
          <p:cNvSpPr txBox="1"/>
          <p:nvPr/>
        </p:nvSpPr>
        <p:spPr>
          <a:xfrm rot="5400000">
            <a:off x="7725398" y="-553416"/>
            <a:ext cx="2433834" cy="584775"/>
          </a:xfrm>
          <a:prstGeom prst="rect">
            <a:avLst/>
          </a:prstGeom>
          <a:noFill/>
        </p:spPr>
        <p:txBody>
          <a:bodyPr wrap="square" rtlCol="0">
            <a:spAutoFit/>
          </a:bodyPr>
          <a:lstStyle/>
          <a:p>
            <a:pPr algn="ctr"/>
            <a:r>
              <a:rPr lang="en-US" sz="1600" dirty="0">
                <a:solidFill>
                  <a:schemeClr val="bg1">
                    <a:lumMod val="95000"/>
                  </a:schemeClr>
                </a:solidFill>
              </a:rPr>
              <a:t>Anthology Poetry </a:t>
            </a:r>
          </a:p>
          <a:p>
            <a:pPr algn="ctr"/>
            <a:r>
              <a:rPr lang="en-US" sz="1600" dirty="0">
                <a:solidFill>
                  <a:schemeClr val="bg1">
                    <a:lumMod val="95000"/>
                  </a:schemeClr>
                </a:solidFill>
              </a:rPr>
              <a:t>‘War and Power’ Cluster</a:t>
            </a:r>
          </a:p>
        </p:txBody>
      </p:sp>
      <p:sp>
        <p:nvSpPr>
          <p:cNvPr id="490" name="TextBox 489"/>
          <p:cNvSpPr txBox="1"/>
          <p:nvPr/>
        </p:nvSpPr>
        <p:spPr>
          <a:xfrm>
            <a:off x="4904079" y="613233"/>
            <a:ext cx="3544756" cy="369332"/>
          </a:xfrm>
          <a:prstGeom prst="rect">
            <a:avLst/>
          </a:prstGeom>
          <a:noFill/>
        </p:spPr>
        <p:txBody>
          <a:bodyPr wrap="square" rtlCol="0">
            <a:spAutoFit/>
          </a:bodyPr>
          <a:lstStyle/>
          <a:p>
            <a:pPr algn="ctr"/>
            <a:r>
              <a:rPr lang="en-US" sz="1800" dirty="0">
                <a:solidFill>
                  <a:schemeClr val="bg1">
                    <a:lumMod val="95000"/>
                  </a:schemeClr>
                </a:solidFill>
              </a:rPr>
              <a:t>Priestley’s An Inspector Calls</a:t>
            </a:r>
          </a:p>
        </p:txBody>
      </p:sp>
      <p:sp>
        <p:nvSpPr>
          <p:cNvPr id="492" name="TextBox 491"/>
          <p:cNvSpPr txBox="1"/>
          <p:nvPr/>
        </p:nvSpPr>
        <p:spPr>
          <a:xfrm>
            <a:off x="1719016" y="529563"/>
            <a:ext cx="3544756" cy="646331"/>
          </a:xfrm>
          <a:prstGeom prst="rect">
            <a:avLst/>
          </a:prstGeom>
          <a:noFill/>
        </p:spPr>
        <p:txBody>
          <a:bodyPr wrap="square" rtlCol="0">
            <a:spAutoFit/>
          </a:bodyPr>
          <a:lstStyle/>
          <a:p>
            <a:pPr algn="ctr"/>
            <a:r>
              <a:rPr lang="en-US" sz="1800" dirty="0">
                <a:solidFill>
                  <a:schemeClr val="bg1">
                    <a:lumMod val="95000"/>
                  </a:schemeClr>
                </a:solidFill>
              </a:rPr>
              <a:t>Anthology Poetry ‘Nature </a:t>
            </a:r>
          </a:p>
          <a:p>
            <a:pPr algn="ctr"/>
            <a:r>
              <a:rPr lang="en-US" sz="1800" dirty="0">
                <a:solidFill>
                  <a:schemeClr val="bg1">
                    <a:lumMod val="95000"/>
                  </a:schemeClr>
                </a:solidFill>
              </a:rPr>
              <a:t>and Place’ Cluster </a:t>
            </a:r>
          </a:p>
        </p:txBody>
      </p:sp>
      <p:sp>
        <p:nvSpPr>
          <p:cNvPr id="220" name="Oval 219">
            <a:extLst>
              <a:ext uri="{FF2B5EF4-FFF2-40B4-BE49-F238E27FC236}">
                <a16:creationId xmlns:a16="http://schemas.microsoft.com/office/drawing/2014/main" id="{73B2E537-2E94-164D-A891-794C913A475F}"/>
              </a:ext>
            </a:extLst>
          </p:cNvPr>
          <p:cNvSpPr/>
          <p:nvPr/>
        </p:nvSpPr>
        <p:spPr>
          <a:xfrm>
            <a:off x="7233855" y="-2053069"/>
            <a:ext cx="1214980" cy="1304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7" name="Oval 496">
            <a:extLst>
              <a:ext uri="{FF2B5EF4-FFF2-40B4-BE49-F238E27FC236}">
                <a16:creationId xmlns:a16="http://schemas.microsoft.com/office/drawing/2014/main" id="{B86E97AE-F6AD-3941-9977-D85456F283F2}"/>
              </a:ext>
            </a:extLst>
          </p:cNvPr>
          <p:cNvSpPr/>
          <p:nvPr/>
        </p:nvSpPr>
        <p:spPr>
          <a:xfrm>
            <a:off x="7406542" y="-1861137"/>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36F20039-ABEA-BE47-B3A0-6B1A5F7867BE}"/>
              </a:ext>
            </a:extLst>
          </p:cNvPr>
          <p:cNvSpPr txBox="1"/>
          <p:nvPr/>
        </p:nvSpPr>
        <p:spPr>
          <a:xfrm>
            <a:off x="7398770" y="-1819009"/>
            <a:ext cx="841074" cy="276999"/>
          </a:xfrm>
          <a:prstGeom prst="rect">
            <a:avLst/>
          </a:prstGeom>
          <a:noFill/>
        </p:spPr>
        <p:txBody>
          <a:bodyPr wrap="square" rtlCol="0">
            <a:spAutoFit/>
          </a:bodyPr>
          <a:lstStyle/>
          <a:p>
            <a:pPr algn="ctr"/>
            <a:r>
              <a:rPr lang="en-US" sz="1200" b="1" dirty="0"/>
              <a:t>YEAR</a:t>
            </a:r>
          </a:p>
        </p:txBody>
      </p:sp>
      <p:sp>
        <p:nvSpPr>
          <p:cNvPr id="62" name="TextBox 61">
            <a:extLst>
              <a:ext uri="{FF2B5EF4-FFF2-40B4-BE49-F238E27FC236}">
                <a16:creationId xmlns:a16="http://schemas.microsoft.com/office/drawing/2014/main" id="{6219AB6F-CC39-9542-9CB4-66613FD228E7}"/>
              </a:ext>
            </a:extLst>
          </p:cNvPr>
          <p:cNvSpPr txBox="1"/>
          <p:nvPr/>
        </p:nvSpPr>
        <p:spPr>
          <a:xfrm>
            <a:off x="7405478" y="-1722716"/>
            <a:ext cx="841074" cy="827183"/>
          </a:xfrm>
          <a:prstGeom prst="rect">
            <a:avLst/>
          </a:prstGeom>
          <a:noFill/>
        </p:spPr>
        <p:txBody>
          <a:bodyPr wrap="square" rtlCol="0">
            <a:spAutoFit/>
          </a:bodyPr>
          <a:lstStyle/>
          <a:p>
            <a:pPr algn="ctr"/>
            <a:r>
              <a:rPr lang="en-US" sz="4800" b="1" dirty="0"/>
              <a:t>11</a:t>
            </a:r>
          </a:p>
        </p:txBody>
      </p:sp>
      <p:sp>
        <p:nvSpPr>
          <p:cNvPr id="498" name="Block Arc 497">
            <a:extLst>
              <a:ext uri="{FF2B5EF4-FFF2-40B4-BE49-F238E27FC236}">
                <a16:creationId xmlns:a16="http://schemas.microsoft.com/office/drawing/2014/main" id="{42DCC817-95A4-4F9E-B69E-5B3F826F1806}"/>
              </a:ext>
            </a:extLst>
          </p:cNvPr>
          <p:cNvSpPr/>
          <p:nvPr/>
        </p:nvSpPr>
        <p:spPr>
          <a:xfrm rot="16200000">
            <a:off x="148580" y="-3483870"/>
            <a:ext cx="2591870" cy="2184400"/>
          </a:xfrm>
          <a:prstGeom prst="blockArc">
            <a:avLst>
              <a:gd name="adj1" fmla="val 10800000"/>
              <a:gd name="adj2" fmla="val 156513"/>
              <a:gd name="adj3" fmla="val 2821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2" name="TextBox 501"/>
          <p:cNvSpPr txBox="1"/>
          <p:nvPr/>
        </p:nvSpPr>
        <p:spPr>
          <a:xfrm>
            <a:off x="1047003" y="-1702675"/>
            <a:ext cx="6027924" cy="584775"/>
          </a:xfrm>
          <a:prstGeom prst="rect">
            <a:avLst/>
          </a:prstGeom>
          <a:noFill/>
        </p:spPr>
        <p:txBody>
          <a:bodyPr wrap="square" rtlCol="0">
            <a:spAutoFit/>
          </a:bodyPr>
          <a:lstStyle/>
          <a:p>
            <a:pPr algn="ctr"/>
            <a:r>
              <a:rPr lang="en-US" sz="1600" dirty="0">
                <a:solidFill>
                  <a:schemeClr val="bg1">
                    <a:lumMod val="95000"/>
                  </a:schemeClr>
                </a:solidFill>
              </a:rPr>
              <a:t>GCSE Language exam: Narrative Writing, 20</a:t>
            </a:r>
            <a:r>
              <a:rPr lang="en-US" sz="1600" baseline="30000" dirty="0">
                <a:solidFill>
                  <a:schemeClr val="bg1">
                    <a:lumMod val="95000"/>
                  </a:schemeClr>
                </a:solidFill>
              </a:rPr>
              <a:t>th</a:t>
            </a:r>
            <a:r>
              <a:rPr lang="en-US" sz="1600" dirty="0">
                <a:solidFill>
                  <a:schemeClr val="bg1">
                    <a:lumMod val="95000"/>
                  </a:schemeClr>
                </a:solidFill>
              </a:rPr>
              <a:t> Century Prose extract, 19</a:t>
            </a:r>
            <a:r>
              <a:rPr lang="en-US" sz="1600" baseline="30000" dirty="0">
                <a:solidFill>
                  <a:schemeClr val="bg1">
                    <a:lumMod val="95000"/>
                  </a:schemeClr>
                </a:solidFill>
              </a:rPr>
              <a:t>th</a:t>
            </a:r>
            <a:r>
              <a:rPr lang="en-US" sz="1600" dirty="0">
                <a:solidFill>
                  <a:schemeClr val="bg1">
                    <a:lumMod val="95000"/>
                  </a:schemeClr>
                </a:solidFill>
              </a:rPr>
              <a:t> and 21</a:t>
            </a:r>
            <a:r>
              <a:rPr lang="en-US" sz="1600" baseline="30000" dirty="0">
                <a:solidFill>
                  <a:schemeClr val="bg1">
                    <a:lumMod val="95000"/>
                  </a:schemeClr>
                </a:solidFill>
              </a:rPr>
              <a:t>st</a:t>
            </a:r>
            <a:r>
              <a:rPr lang="en-US" sz="1600" dirty="0">
                <a:solidFill>
                  <a:schemeClr val="bg1">
                    <a:lumMod val="95000"/>
                  </a:schemeClr>
                </a:solidFill>
              </a:rPr>
              <a:t> Century Non-Fiction and Transactional Writing</a:t>
            </a:r>
          </a:p>
        </p:txBody>
      </p:sp>
      <p:sp>
        <p:nvSpPr>
          <p:cNvPr id="505" name="TextBox 504"/>
          <p:cNvSpPr txBox="1"/>
          <p:nvPr/>
        </p:nvSpPr>
        <p:spPr>
          <a:xfrm rot="16200000">
            <a:off x="-709738" y="-2671714"/>
            <a:ext cx="2931177" cy="584775"/>
          </a:xfrm>
          <a:prstGeom prst="rect">
            <a:avLst/>
          </a:prstGeom>
          <a:noFill/>
        </p:spPr>
        <p:txBody>
          <a:bodyPr wrap="square" rtlCol="0">
            <a:spAutoFit/>
          </a:bodyPr>
          <a:lstStyle/>
          <a:p>
            <a:pPr algn="ctr"/>
            <a:r>
              <a:rPr lang="en-US" sz="1600" dirty="0">
                <a:solidFill>
                  <a:schemeClr val="bg1">
                    <a:lumMod val="95000"/>
                  </a:schemeClr>
                </a:solidFill>
              </a:rPr>
              <a:t>Revision of all </a:t>
            </a:r>
          </a:p>
          <a:p>
            <a:pPr algn="ctr"/>
            <a:r>
              <a:rPr lang="en-US" sz="1600" dirty="0">
                <a:solidFill>
                  <a:schemeClr val="bg1">
                    <a:lumMod val="95000"/>
                  </a:schemeClr>
                </a:solidFill>
              </a:rPr>
              <a:t>Literature texts and Poetry</a:t>
            </a:r>
          </a:p>
        </p:txBody>
      </p:sp>
      <p:pic>
        <p:nvPicPr>
          <p:cNvPr id="218" name="Picture 217"/>
          <p:cNvPicPr>
            <a:picLocks noChangeAspect="1"/>
          </p:cNvPicPr>
          <p:nvPr/>
        </p:nvPicPr>
        <p:blipFill>
          <a:blip r:embed="rId63"/>
          <a:stretch>
            <a:fillRect/>
          </a:stretch>
        </p:blipFill>
        <p:spPr>
          <a:xfrm>
            <a:off x="8688789" y="2263883"/>
            <a:ext cx="819150" cy="790575"/>
          </a:xfrm>
          <a:prstGeom prst="rect">
            <a:avLst/>
          </a:prstGeom>
        </p:spPr>
      </p:pic>
      <p:pic>
        <p:nvPicPr>
          <p:cNvPr id="508" name="Picture 507" descr="C:\Users\RBennett\AppData\Local\Microsoft\Windows\INetCache\Content.MSO\21E1636F.tmp"/>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6099300" y="3295955"/>
            <a:ext cx="742950" cy="742950"/>
          </a:xfrm>
          <a:prstGeom prst="rect">
            <a:avLst/>
          </a:prstGeom>
          <a:noFill/>
          <a:ln>
            <a:noFill/>
          </a:ln>
        </p:spPr>
      </p:pic>
      <p:pic>
        <p:nvPicPr>
          <p:cNvPr id="219" name="Picture 218"/>
          <p:cNvPicPr>
            <a:picLocks noChangeAspect="1"/>
          </p:cNvPicPr>
          <p:nvPr/>
        </p:nvPicPr>
        <p:blipFill>
          <a:blip r:embed="rId65"/>
          <a:stretch>
            <a:fillRect/>
          </a:stretch>
        </p:blipFill>
        <p:spPr>
          <a:xfrm>
            <a:off x="7122996" y="1851890"/>
            <a:ext cx="595591" cy="595591"/>
          </a:xfrm>
          <a:prstGeom prst="rect">
            <a:avLst/>
          </a:prstGeom>
        </p:spPr>
      </p:pic>
      <p:pic>
        <p:nvPicPr>
          <p:cNvPr id="511" name="Picture 510" descr="C:\Users\RBennett\AppData\Local\Microsoft\Windows\INetCache\Content.MSO\3E74482B.tmp"/>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4378477" y="1863538"/>
            <a:ext cx="632416" cy="518308"/>
          </a:xfrm>
          <a:prstGeom prst="rect">
            <a:avLst/>
          </a:prstGeom>
          <a:noFill/>
          <a:ln>
            <a:noFill/>
          </a:ln>
        </p:spPr>
      </p:pic>
      <p:pic>
        <p:nvPicPr>
          <p:cNvPr id="513" name="Picture 512" descr="C:\Users\RBennett\AppData\Local\Microsoft\Windows\INetCache\Content.MSO\AB347E71.tmp"/>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2997948" y="3206294"/>
            <a:ext cx="668391" cy="628757"/>
          </a:xfrm>
          <a:prstGeom prst="rect">
            <a:avLst/>
          </a:prstGeom>
          <a:noFill/>
          <a:ln>
            <a:noFill/>
          </a:ln>
        </p:spPr>
      </p:pic>
      <p:pic>
        <p:nvPicPr>
          <p:cNvPr id="226" name="Picture 225"/>
          <p:cNvPicPr>
            <a:picLocks noChangeAspect="1"/>
          </p:cNvPicPr>
          <p:nvPr/>
        </p:nvPicPr>
        <p:blipFill>
          <a:blip r:embed="rId68"/>
          <a:stretch>
            <a:fillRect/>
          </a:stretch>
        </p:blipFill>
        <p:spPr>
          <a:xfrm>
            <a:off x="2935731" y="1810055"/>
            <a:ext cx="666750" cy="571500"/>
          </a:xfrm>
          <a:prstGeom prst="rect">
            <a:avLst/>
          </a:prstGeom>
        </p:spPr>
      </p:pic>
      <p:sp>
        <p:nvSpPr>
          <p:cNvPr id="514" name="TextBox 513">
            <a:extLst>
              <a:ext uri="{FF2B5EF4-FFF2-40B4-BE49-F238E27FC236}">
                <a16:creationId xmlns:a16="http://schemas.microsoft.com/office/drawing/2014/main" id="{A3FCECBB-0344-4758-8889-8FB546FAC018}"/>
              </a:ext>
            </a:extLst>
          </p:cNvPr>
          <p:cNvSpPr txBox="1"/>
          <p:nvPr/>
        </p:nvSpPr>
        <p:spPr>
          <a:xfrm>
            <a:off x="374785" y="80291"/>
            <a:ext cx="1068853" cy="338554"/>
          </a:xfrm>
          <a:prstGeom prst="rect">
            <a:avLst/>
          </a:prstGeom>
          <a:noFill/>
        </p:spPr>
        <p:txBody>
          <a:bodyPr wrap="square" rtlCol="0">
            <a:spAutoFit/>
          </a:bodyPr>
          <a:lstStyle/>
          <a:p>
            <a:r>
              <a:rPr lang="en-US" sz="800" dirty="0"/>
              <a:t>What are the wider themes of the novel?</a:t>
            </a:r>
          </a:p>
        </p:txBody>
      </p:sp>
      <p:cxnSp>
        <p:nvCxnSpPr>
          <p:cNvPr id="515" name="Straight Connector 514">
            <a:extLst>
              <a:ext uri="{FF2B5EF4-FFF2-40B4-BE49-F238E27FC236}">
                <a16:creationId xmlns:a16="http://schemas.microsoft.com/office/drawing/2014/main" id="{06898071-8253-4C2A-BD46-12561230F1F7}"/>
              </a:ext>
            </a:extLst>
          </p:cNvPr>
          <p:cNvCxnSpPr>
            <a:cxnSpLocks/>
          </p:cNvCxnSpPr>
          <p:nvPr/>
        </p:nvCxnSpPr>
        <p:spPr>
          <a:xfrm>
            <a:off x="876125" y="483027"/>
            <a:ext cx="510310" cy="40238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16" name="TextBox 515">
            <a:extLst>
              <a:ext uri="{FF2B5EF4-FFF2-40B4-BE49-F238E27FC236}">
                <a16:creationId xmlns:a16="http://schemas.microsoft.com/office/drawing/2014/main" id="{2C967AA3-B2A9-4D7F-9894-07E685F180F7}"/>
              </a:ext>
            </a:extLst>
          </p:cNvPr>
          <p:cNvSpPr txBox="1"/>
          <p:nvPr/>
        </p:nvSpPr>
        <p:spPr>
          <a:xfrm>
            <a:off x="3762375" y="1092139"/>
            <a:ext cx="1194528" cy="707886"/>
          </a:xfrm>
          <a:prstGeom prst="rect">
            <a:avLst/>
          </a:prstGeom>
          <a:noFill/>
        </p:spPr>
        <p:txBody>
          <a:bodyPr wrap="square" rtlCol="0">
            <a:spAutoFit/>
          </a:bodyPr>
          <a:lstStyle/>
          <a:p>
            <a:r>
              <a:rPr lang="en-US" sz="800" dirty="0"/>
              <a:t>How is the theme of Nature presented in the poems? What other themes are present?</a:t>
            </a:r>
          </a:p>
          <a:p>
            <a:r>
              <a:rPr lang="en-US" sz="800" dirty="0"/>
              <a:t> </a:t>
            </a:r>
          </a:p>
        </p:txBody>
      </p:sp>
      <p:cxnSp>
        <p:nvCxnSpPr>
          <p:cNvPr id="517" name="Straight Connector 516">
            <a:extLst>
              <a:ext uri="{FF2B5EF4-FFF2-40B4-BE49-F238E27FC236}">
                <a16:creationId xmlns:a16="http://schemas.microsoft.com/office/drawing/2014/main" id="{06898071-8253-4C2A-BD46-12561230F1F7}"/>
              </a:ext>
            </a:extLst>
          </p:cNvPr>
          <p:cNvCxnSpPr>
            <a:cxnSpLocks/>
          </p:cNvCxnSpPr>
          <p:nvPr/>
        </p:nvCxnSpPr>
        <p:spPr>
          <a:xfrm flipH="1" flipV="1">
            <a:off x="4436829" y="907886"/>
            <a:ext cx="57307" cy="20805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22" name="TextBox 521">
            <a:extLst>
              <a:ext uri="{FF2B5EF4-FFF2-40B4-BE49-F238E27FC236}">
                <a16:creationId xmlns:a16="http://schemas.microsoft.com/office/drawing/2014/main" id="{2C967AA3-B2A9-4D7F-9894-07E685F180F7}"/>
              </a:ext>
            </a:extLst>
          </p:cNvPr>
          <p:cNvSpPr txBox="1"/>
          <p:nvPr/>
        </p:nvSpPr>
        <p:spPr>
          <a:xfrm>
            <a:off x="3196469" y="-384713"/>
            <a:ext cx="1194528" cy="830997"/>
          </a:xfrm>
          <a:prstGeom prst="rect">
            <a:avLst/>
          </a:prstGeom>
          <a:noFill/>
        </p:spPr>
        <p:txBody>
          <a:bodyPr wrap="square" rtlCol="0">
            <a:spAutoFit/>
          </a:bodyPr>
          <a:lstStyle/>
          <a:p>
            <a:r>
              <a:rPr lang="en-US" sz="800" dirty="0"/>
              <a:t>What can remember about the Romantic Poets and their beliefs from KS3? How are they reflected in the poems?</a:t>
            </a:r>
          </a:p>
          <a:p>
            <a:r>
              <a:rPr lang="en-US" sz="800" dirty="0"/>
              <a:t> </a:t>
            </a:r>
          </a:p>
        </p:txBody>
      </p:sp>
      <p:cxnSp>
        <p:nvCxnSpPr>
          <p:cNvPr id="523" name="Straight Connector 522">
            <a:extLst>
              <a:ext uri="{FF2B5EF4-FFF2-40B4-BE49-F238E27FC236}">
                <a16:creationId xmlns:a16="http://schemas.microsoft.com/office/drawing/2014/main" id="{06898071-8253-4C2A-BD46-12561230F1F7}"/>
              </a:ext>
            </a:extLst>
          </p:cNvPr>
          <p:cNvCxnSpPr>
            <a:cxnSpLocks/>
            <a:endCxn id="492" idx="0"/>
          </p:cNvCxnSpPr>
          <p:nvPr/>
        </p:nvCxnSpPr>
        <p:spPr>
          <a:xfrm flipH="1">
            <a:off x="3491394" y="284695"/>
            <a:ext cx="43300" cy="24486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pic>
        <p:nvPicPr>
          <p:cNvPr id="525" name="Picture 524" descr="C:\Users\RBennett\AppData\Local\Microsoft\Windows\INetCache\Content.MSO\D9D7624D.tmp"/>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374785" y="2614811"/>
            <a:ext cx="743585" cy="714375"/>
          </a:xfrm>
          <a:prstGeom prst="rect">
            <a:avLst/>
          </a:prstGeom>
          <a:noFill/>
          <a:ln>
            <a:noFill/>
          </a:ln>
        </p:spPr>
      </p:pic>
      <p:pic>
        <p:nvPicPr>
          <p:cNvPr id="244" name="Picture 243"/>
          <p:cNvPicPr>
            <a:picLocks noChangeAspect="1"/>
          </p:cNvPicPr>
          <p:nvPr/>
        </p:nvPicPr>
        <p:blipFill>
          <a:blip r:embed="rId70"/>
          <a:stretch>
            <a:fillRect/>
          </a:stretch>
        </p:blipFill>
        <p:spPr>
          <a:xfrm>
            <a:off x="1153181" y="3291036"/>
            <a:ext cx="742950" cy="638175"/>
          </a:xfrm>
          <a:prstGeom prst="rect">
            <a:avLst/>
          </a:prstGeom>
        </p:spPr>
      </p:pic>
      <p:pic>
        <p:nvPicPr>
          <p:cNvPr id="528" name="Picture 527" descr="C:\Users\RBennett\AppData\Local\Microsoft\Windows\INetCache\Content.MSO\AEB1F5E9.tmp"/>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467079" y="-555740"/>
            <a:ext cx="670804" cy="646537"/>
          </a:xfrm>
          <a:prstGeom prst="rect">
            <a:avLst/>
          </a:prstGeom>
          <a:noFill/>
          <a:ln>
            <a:noFill/>
          </a:ln>
        </p:spPr>
      </p:pic>
      <p:pic>
        <p:nvPicPr>
          <p:cNvPr id="245" name="Picture 244"/>
          <p:cNvPicPr>
            <a:picLocks noChangeAspect="1"/>
          </p:cNvPicPr>
          <p:nvPr/>
        </p:nvPicPr>
        <p:blipFill>
          <a:blip r:embed="rId72"/>
          <a:stretch>
            <a:fillRect/>
          </a:stretch>
        </p:blipFill>
        <p:spPr>
          <a:xfrm>
            <a:off x="1527125" y="1528924"/>
            <a:ext cx="609600" cy="504825"/>
          </a:xfrm>
          <a:prstGeom prst="rect">
            <a:avLst/>
          </a:prstGeom>
        </p:spPr>
      </p:pic>
      <p:pic>
        <p:nvPicPr>
          <p:cNvPr id="531" name="Picture 530" descr="Nature Icon of Line style - Available in SVG, PNG, EPS, AI &amp; Icon ..."/>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3146418" y="1125575"/>
            <a:ext cx="621297" cy="587202"/>
          </a:xfrm>
          <a:prstGeom prst="rect">
            <a:avLst/>
          </a:prstGeom>
          <a:noFill/>
          <a:ln>
            <a:noFill/>
          </a:ln>
        </p:spPr>
      </p:pic>
      <p:pic>
        <p:nvPicPr>
          <p:cNvPr id="248" name="Picture 247"/>
          <p:cNvPicPr>
            <a:picLocks noChangeAspect="1"/>
          </p:cNvPicPr>
          <p:nvPr/>
        </p:nvPicPr>
        <p:blipFill>
          <a:blip r:embed="rId74"/>
          <a:stretch>
            <a:fillRect/>
          </a:stretch>
        </p:blipFill>
        <p:spPr>
          <a:xfrm>
            <a:off x="4286656" y="-123288"/>
            <a:ext cx="876300" cy="552450"/>
          </a:xfrm>
          <a:prstGeom prst="rect">
            <a:avLst/>
          </a:prstGeom>
        </p:spPr>
      </p:pic>
      <p:sp>
        <p:nvSpPr>
          <p:cNvPr id="533" name="TextBox 532">
            <a:extLst>
              <a:ext uri="{FF2B5EF4-FFF2-40B4-BE49-F238E27FC236}">
                <a16:creationId xmlns:a16="http://schemas.microsoft.com/office/drawing/2014/main" id="{C61CE08E-6B65-49EB-B391-7B49C618905C}"/>
              </a:ext>
            </a:extLst>
          </p:cNvPr>
          <p:cNvSpPr txBox="1"/>
          <p:nvPr/>
        </p:nvSpPr>
        <p:spPr>
          <a:xfrm>
            <a:off x="6569478" y="-199807"/>
            <a:ext cx="1047501" cy="584775"/>
          </a:xfrm>
          <a:prstGeom prst="rect">
            <a:avLst/>
          </a:prstGeom>
          <a:noFill/>
        </p:spPr>
        <p:txBody>
          <a:bodyPr wrap="square" rtlCol="0">
            <a:spAutoFit/>
          </a:bodyPr>
          <a:lstStyle/>
          <a:p>
            <a:r>
              <a:rPr lang="en-US" sz="800" dirty="0"/>
              <a:t>What do each of the characters symbolize in the play?</a:t>
            </a:r>
          </a:p>
        </p:txBody>
      </p:sp>
      <p:cxnSp>
        <p:nvCxnSpPr>
          <p:cNvPr id="534" name="Straight Connector 533">
            <a:extLst>
              <a:ext uri="{FF2B5EF4-FFF2-40B4-BE49-F238E27FC236}">
                <a16:creationId xmlns:a16="http://schemas.microsoft.com/office/drawing/2014/main" id="{06898071-8253-4C2A-BD46-12561230F1F7}"/>
              </a:ext>
            </a:extLst>
          </p:cNvPr>
          <p:cNvCxnSpPr>
            <a:cxnSpLocks/>
          </p:cNvCxnSpPr>
          <p:nvPr/>
        </p:nvCxnSpPr>
        <p:spPr>
          <a:xfrm flipH="1">
            <a:off x="5676593" y="409864"/>
            <a:ext cx="24980" cy="25744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37" name="TextBox 536">
            <a:extLst>
              <a:ext uri="{FF2B5EF4-FFF2-40B4-BE49-F238E27FC236}">
                <a16:creationId xmlns:a16="http://schemas.microsoft.com/office/drawing/2014/main" id="{2C967AA3-B2A9-4D7F-9894-07E685F180F7}"/>
              </a:ext>
            </a:extLst>
          </p:cNvPr>
          <p:cNvSpPr txBox="1"/>
          <p:nvPr/>
        </p:nvSpPr>
        <p:spPr>
          <a:xfrm>
            <a:off x="5390462" y="1176642"/>
            <a:ext cx="1194528" cy="707886"/>
          </a:xfrm>
          <a:prstGeom prst="rect">
            <a:avLst/>
          </a:prstGeom>
          <a:noFill/>
        </p:spPr>
        <p:txBody>
          <a:bodyPr wrap="square" rtlCol="0">
            <a:spAutoFit/>
          </a:bodyPr>
          <a:lstStyle/>
          <a:p>
            <a:r>
              <a:rPr lang="en-US" sz="800" dirty="0"/>
              <a:t>Who was J.B. Priestley and what were his social beliefs? What are his intentions in writing the play?</a:t>
            </a:r>
          </a:p>
        </p:txBody>
      </p:sp>
      <p:cxnSp>
        <p:nvCxnSpPr>
          <p:cNvPr id="538" name="Straight Connector 537">
            <a:extLst>
              <a:ext uri="{FF2B5EF4-FFF2-40B4-BE49-F238E27FC236}">
                <a16:creationId xmlns:a16="http://schemas.microsoft.com/office/drawing/2014/main" id="{06898071-8253-4C2A-BD46-12561230F1F7}"/>
              </a:ext>
            </a:extLst>
          </p:cNvPr>
          <p:cNvCxnSpPr>
            <a:cxnSpLocks/>
          </p:cNvCxnSpPr>
          <p:nvPr/>
        </p:nvCxnSpPr>
        <p:spPr>
          <a:xfrm flipV="1">
            <a:off x="5548398" y="1001286"/>
            <a:ext cx="85931" cy="21686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40" name="TextBox 539">
            <a:extLst>
              <a:ext uri="{FF2B5EF4-FFF2-40B4-BE49-F238E27FC236}">
                <a16:creationId xmlns:a16="http://schemas.microsoft.com/office/drawing/2014/main" id="{C61CE08E-6B65-49EB-B391-7B49C618905C}"/>
              </a:ext>
            </a:extLst>
          </p:cNvPr>
          <p:cNvSpPr txBox="1"/>
          <p:nvPr/>
        </p:nvSpPr>
        <p:spPr>
          <a:xfrm>
            <a:off x="5111527" y="-330377"/>
            <a:ext cx="1047501" cy="830997"/>
          </a:xfrm>
          <a:prstGeom prst="rect">
            <a:avLst/>
          </a:prstGeom>
          <a:noFill/>
        </p:spPr>
        <p:txBody>
          <a:bodyPr wrap="square" rtlCol="0">
            <a:spAutoFit/>
          </a:bodyPr>
          <a:lstStyle/>
          <a:p>
            <a:r>
              <a:rPr lang="en-US" sz="800" dirty="0"/>
              <a:t>What can you remember about socialism, communism and capitalism from </a:t>
            </a:r>
          </a:p>
          <a:p>
            <a:r>
              <a:rPr lang="en-US" sz="800" dirty="0"/>
              <a:t>KS3?</a:t>
            </a:r>
          </a:p>
        </p:txBody>
      </p:sp>
      <p:cxnSp>
        <p:nvCxnSpPr>
          <p:cNvPr id="541" name="Straight Connector 540">
            <a:extLst>
              <a:ext uri="{FF2B5EF4-FFF2-40B4-BE49-F238E27FC236}">
                <a16:creationId xmlns:a16="http://schemas.microsoft.com/office/drawing/2014/main" id="{06898071-8253-4C2A-BD46-12561230F1F7}"/>
              </a:ext>
            </a:extLst>
          </p:cNvPr>
          <p:cNvCxnSpPr>
            <a:cxnSpLocks/>
          </p:cNvCxnSpPr>
          <p:nvPr/>
        </p:nvCxnSpPr>
        <p:spPr>
          <a:xfrm flipH="1">
            <a:off x="6763090" y="371240"/>
            <a:ext cx="24980" cy="25744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42" name="TextBox 541">
            <a:extLst>
              <a:ext uri="{FF2B5EF4-FFF2-40B4-BE49-F238E27FC236}">
                <a16:creationId xmlns:a16="http://schemas.microsoft.com/office/drawing/2014/main" id="{2C967AA3-B2A9-4D7F-9894-07E685F180F7}"/>
              </a:ext>
            </a:extLst>
          </p:cNvPr>
          <p:cNvSpPr txBox="1"/>
          <p:nvPr/>
        </p:nvSpPr>
        <p:spPr>
          <a:xfrm>
            <a:off x="7057411" y="1147645"/>
            <a:ext cx="1194528" cy="707886"/>
          </a:xfrm>
          <a:prstGeom prst="rect">
            <a:avLst/>
          </a:prstGeom>
          <a:noFill/>
        </p:spPr>
        <p:txBody>
          <a:bodyPr wrap="square" rtlCol="0">
            <a:spAutoFit/>
          </a:bodyPr>
          <a:lstStyle/>
          <a:p>
            <a:r>
              <a:rPr lang="en-US" sz="800" dirty="0"/>
              <a:t>What are the themes of the play and how are they presented through the characters and events?</a:t>
            </a:r>
          </a:p>
        </p:txBody>
      </p:sp>
      <p:pic>
        <p:nvPicPr>
          <p:cNvPr id="545" name="Picture 544" descr="C:\Users\RBennett\AppData\Local\Microsoft\Windows\INetCache\Content.MSO\59F615E0.tmp"/>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5938381" y="-294573"/>
            <a:ext cx="709766" cy="694681"/>
          </a:xfrm>
          <a:prstGeom prst="rect">
            <a:avLst/>
          </a:prstGeom>
          <a:noFill/>
          <a:ln>
            <a:noFill/>
          </a:ln>
        </p:spPr>
      </p:pic>
      <p:pic>
        <p:nvPicPr>
          <p:cNvPr id="546" name="Picture 545" descr="Download Free png Businessman, earning, fat, happy, profit, rich ..."/>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4887760" y="1149501"/>
            <a:ext cx="493753" cy="609310"/>
          </a:xfrm>
          <a:prstGeom prst="rect">
            <a:avLst/>
          </a:prstGeom>
          <a:noFill/>
          <a:ln>
            <a:noFill/>
          </a:ln>
        </p:spPr>
      </p:pic>
      <p:pic>
        <p:nvPicPr>
          <p:cNvPr id="547" name="Picture 546" descr="C:\Users\RBennett\AppData\Local\Microsoft\Windows\INetCache\Content.MSO\6D473E17.tmp"/>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6475101" y="1176373"/>
            <a:ext cx="657225" cy="657225"/>
          </a:xfrm>
          <a:prstGeom prst="rect">
            <a:avLst/>
          </a:prstGeom>
          <a:noFill/>
          <a:ln>
            <a:noFill/>
          </a:ln>
        </p:spPr>
      </p:pic>
      <p:sp>
        <p:nvSpPr>
          <p:cNvPr id="548" name="TextBox 547">
            <a:extLst>
              <a:ext uri="{FF2B5EF4-FFF2-40B4-BE49-F238E27FC236}">
                <a16:creationId xmlns:a16="http://schemas.microsoft.com/office/drawing/2014/main" id="{9C1AEE50-F390-45DC-B7DA-94B13C2978F4}"/>
              </a:ext>
            </a:extLst>
          </p:cNvPr>
          <p:cNvSpPr txBox="1"/>
          <p:nvPr/>
        </p:nvSpPr>
        <p:spPr>
          <a:xfrm>
            <a:off x="7444849" y="-814340"/>
            <a:ext cx="1306573" cy="1323439"/>
          </a:xfrm>
          <a:prstGeom prst="rect">
            <a:avLst/>
          </a:prstGeom>
          <a:noFill/>
        </p:spPr>
        <p:txBody>
          <a:bodyPr wrap="square" rtlCol="0">
            <a:spAutoFit/>
          </a:bodyPr>
          <a:lstStyle/>
          <a:p>
            <a:r>
              <a:rPr lang="en-US" sz="800" dirty="0"/>
              <a:t>Poems:</a:t>
            </a:r>
          </a:p>
          <a:p>
            <a:r>
              <a:rPr lang="en-US" sz="800" dirty="0"/>
              <a:t>The Soldier: Brooke</a:t>
            </a:r>
          </a:p>
          <a:p>
            <a:r>
              <a:rPr lang="en-US" sz="800" dirty="0"/>
              <a:t>Dulce et Decorum Est – Wilfred Owen</a:t>
            </a:r>
          </a:p>
          <a:p>
            <a:r>
              <a:rPr lang="en-US" sz="800" dirty="0" err="1"/>
              <a:t>Mametz</a:t>
            </a:r>
            <a:r>
              <a:rPr lang="en-US" sz="800" dirty="0"/>
              <a:t> Wood – Sheers</a:t>
            </a:r>
          </a:p>
          <a:p>
            <a:r>
              <a:rPr lang="en-US" sz="800" dirty="0"/>
              <a:t>The Manhunt – Armitage</a:t>
            </a:r>
          </a:p>
          <a:p>
            <a:r>
              <a:rPr lang="en-US" sz="800" dirty="0"/>
              <a:t>A Wife in London – Hardy</a:t>
            </a:r>
          </a:p>
          <a:p>
            <a:r>
              <a:rPr lang="en-US" sz="800" dirty="0"/>
              <a:t>Hawk Roosting – Hughes</a:t>
            </a:r>
          </a:p>
          <a:p>
            <a:r>
              <a:rPr lang="en-US" sz="800" dirty="0" err="1"/>
              <a:t>Ozymandias</a:t>
            </a:r>
            <a:r>
              <a:rPr lang="en-US" sz="800" dirty="0"/>
              <a:t> - Shelley</a:t>
            </a:r>
          </a:p>
          <a:p>
            <a:endParaRPr lang="en-US" sz="800" dirty="0"/>
          </a:p>
        </p:txBody>
      </p:sp>
      <p:cxnSp>
        <p:nvCxnSpPr>
          <p:cNvPr id="549" name="Straight Connector 548">
            <a:extLst>
              <a:ext uri="{FF2B5EF4-FFF2-40B4-BE49-F238E27FC236}">
                <a16:creationId xmlns:a16="http://schemas.microsoft.com/office/drawing/2014/main" id="{06898071-8253-4C2A-BD46-12561230F1F7}"/>
              </a:ext>
            </a:extLst>
          </p:cNvPr>
          <p:cNvCxnSpPr>
            <a:cxnSpLocks/>
          </p:cNvCxnSpPr>
          <p:nvPr/>
        </p:nvCxnSpPr>
        <p:spPr>
          <a:xfrm flipH="1">
            <a:off x="8048382" y="-827756"/>
            <a:ext cx="569252" cy="10466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52" name="TextBox 551">
            <a:extLst>
              <a:ext uri="{FF2B5EF4-FFF2-40B4-BE49-F238E27FC236}">
                <a16:creationId xmlns:a16="http://schemas.microsoft.com/office/drawing/2014/main" id="{2C967AA3-B2A9-4D7F-9894-07E685F180F7}"/>
              </a:ext>
            </a:extLst>
          </p:cNvPr>
          <p:cNvSpPr txBox="1"/>
          <p:nvPr/>
        </p:nvSpPr>
        <p:spPr>
          <a:xfrm>
            <a:off x="8334335" y="1082238"/>
            <a:ext cx="1194528" cy="830997"/>
          </a:xfrm>
          <a:prstGeom prst="rect">
            <a:avLst/>
          </a:prstGeom>
          <a:noFill/>
        </p:spPr>
        <p:txBody>
          <a:bodyPr wrap="square" rtlCol="0">
            <a:spAutoFit/>
          </a:bodyPr>
          <a:lstStyle/>
          <a:p>
            <a:r>
              <a:rPr lang="en-US" sz="800" dirty="0"/>
              <a:t>How are the themes of War and Power presented in the poems? What other themes are present?</a:t>
            </a:r>
          </a:p>
          <a:p>
            <a:r>
              <a:rPr lang="en-US" sz="800" dirty="0"/>
              <a:t> </a:t>
            </a:r>
          </a:p>
        </p:txBody>
      </p:sp>
      <p:sp>
        <p:nvSpPr>
          <p:cNvPr id="553" name="TextBox 552">
            <a:extLst>
              <a:ext uri="{FF2B5EF4-FFF2-40B4-BE49-F238E27FC236}">
                <a16:creationId xmlns:a16="http://schemas.microsoft.com/office/drawing/2014/main" id="{4AD4460C-6D31-4604-8CDB-5E7BCC3687E8}"/>
              </a:ext>
            </a:extLst>
          </p:cNvPr>
          <p:cNvSpPr txBox="1"/>
          <p:nvPr/>
        </p:nvSpPr>
        <p:spPr>
          <a:xfrm>
            <a:off x="8295609" y="-2569737"/>
            <a:ext cx="1138634" cy="830997"/>
          </a:xfrm>
          <a:prstGeom prst="rect">
            <a:avLst/>
          </a:prstGeom>
          <a:noFill/>
        </p:spPr>
        <p:txBody>
          <a:bodyPr wrap="square" rtlCol="0">
            <a:spAutoFit/>
          </a:bodyPr>
          <a:lstStyle/>
          <a:p>
            <a:r>
              <a:rPr lang="en-US" sz="800" dirty="0"/>
              <a:t>What is the effect of poetic devices used?</a:t>
            </a:r>
          </a:p>
          <a:p>
            <a:endParaRPr lang="en-US" sz="800" dirty="0"/>
          </a:p>
          <a:p>
            <a:r>
              <a:rPr lang="en-US" sz="800" dirty="0"/>
              <a:t>What is the effect of the form and structure?</a:t>
            </a:r>
          </a:p>
        </p:txBody>
      </p:sp>
      <p:cxnSp>
        <p:nvCxnSpPr>
          <p:cNvPr id="556" name="Straight Connector 555">
            <a:extLst>
              <a:ext uri="{FF2B5EF4-FFF2-40B4-BE49-F238E27FC236}">
                <a16:creationId xmlns:a16="http://schemas.microsoft.com/office/drawing/2014/main" id="{06898071-8253-4C2A-BD46-12561230F1F7}"/>
              </a:ext>
            </a:extLst>
          </p:cNvPr>
          <p:cNvCxnSpPr>
            <a:cxnSpLocks/>
          </p:cNvCxnSpPr>
          <p:nvPr/>
        </p:nvCxnSpPr>
        <p:spPr>
          <a:xfrm flipH="1">
            <a:off x="8772294" y="-1735175"/>
            <a:ext cx="44377" cy="41048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06898071-8253-4C2A-BD46-12561230F1F7}"/>
              </a:ext>
            </a:extLst>
          </p:cNvPr>
          <p:cNvCxnSpPr>
            <a:cxnSpLocks/>
          </p:cNvCxnSpPr>
          <p:nvPr/>
        </p:nvCxnSpPr>
        <p:spPr>
          <a:xfrm flipH="1" flipV="1">
            <a:off x="8971742" y="589591"/>
            <a:ext cx="148544" cy="46447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pic>
        <p:nvPicPr>
          <p:cNvPr id="559" name="Picture 558" descr="C:\Users\RBennett\AppData\Local\Microsoft\Windows\INetCache\Content.MSO\6479A73D.tmp"/>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6784996" y="-1067437"/>
            <a:ext cx="514985" cy="819150"/>
          </a:xfrm>
          <a:prstGeom prst="rect">
            <a:avLst/>
          </a:prstGeom>
          <a:noFill/>
          <a:ln>
            <a:noFill/>
          </a:ln>
        </p:spPr>
      </p:pic>
      <p:pic>
        <p:nvPicPr>
          <p:cNvPr id="561" name="Picture 560" descr="C:\Users\RBennett\AppData\Local\Microsoft\Windows\INetCache\Content.MSO\1CDAB953.tmp"/>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8930342" y="-1971120"/>
            <a:ext cx="556542" cy="604258"/>
          </a:xfrm>
          <a:prstGeom prst="rect">
            <a:avLst/>
          </a:prstGeom>
          <a:noFill/>
          <a:ln>
            <a:noFill/>
          </a:ln>
        </p:spPr>
      </p:pic>
      <p:sp>
        <p:nvSpPr>
          <p:cNvPr id="562" name="TextBox 561">
            <a:extLst>
              <a:ext uri="{FF2B5EF4-FFF2-40B4-BE49-F238E27FC236}">
                <a16:creationId xmlns:a16="http://schemas.microsoft.com/office/drawing/2014/main" id="{C61CE08E-6B65-49EB-B391-7B49C618905C}"/>
              </a:ext>
            </a:extLst>
          </p:cNvPr>
          <p:cNvSpPr txBox="1"/>
          <p:nvPr/>
        </p:nvSpPr>
        <p:spPr>
          <a:xfrm>
            <a:off x="6093171" y="-881683"/>
            <a:ext cx="1047501" cy="584775"/>
          </a:xfrm>
          <a:prstGeom prst="rect">
            <a:avLst/>
          </a:prstGeom>
          <a:noFill/>
        </p:spPr>
        <p:txBody>
          <a:bodyPr wrap="square" rtlCol="0">
            <a:spAutoFit/>
          </a:bodyPr>
          <a:lstStyle/>
          <a:p>
            <a:r>
              <a:rPr lang="en-US" sz="800" dirty="0"/>
              <a:t>How do you structure and sequence a Narrative?</a:t>
            </a:r>
          </a:p>
        </p:txBody>
      </p:sp>
      <p:cxnSp>
        <p:nvCxnSpPr>
          <p:cNvPr id="564" name="Straight Connector 563">
            <a:extLst>
              <a:ext uri="{FF2B5EF4-FFF2-40B4-BE49-F238E27FC236}">
                <a16:creationId xmlns:a16="http://schemas.microsoft.com/office/drawing/2014/main" id="{06898071-8253-4C2A-BD46-12561230F1F7}"/>
              </a:ext>
            </a:extLst>
          </p:cNvPr>
          <p:cNvCxnSpPr>
            <a:cxnSpLocks/>
          </p:cNvCxnSpPr>
          <p:nvPr/>
        </p:nvCxnSpPr>
        <p:spPr>
          <a:xfrm flipH="1" flipV="1">
            <a:off x="6286005" y="-1131386"/>
            <a:ext cx="111960" cy="30207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67" name="TextBox 566">
            <a:extLst>
              <a:ext uri="{FF2B5EF4-FFF2-40B4-BE49-F238E27FC236}">
                <a16:creationId xmlns:a16="http://schemas.microsoft.com/office/drawing/2014/main" id="{C61CE08E-6B65-49EB-B391-7B49C618905C}"/>
              </a:ext>
            </a:extLst>
          </p:cNvPr>
          <p:cNvSpPr txBox="1"/>
          <p:nvPr/>
        </p:nvSpPr>
        <p:spPr>
          <a:xfrm>
            <a:off x="4353144" y="-862681"/>
            <a:ext cx="1047501" cy="461665"/>
          </a:xfrm>
          <a:prstGeom prst="rect">
            <a:avLst/>
          </a:prstGeom>
          <a:noFill/>
        </p:spPr>
        <p:txBody>
          <a:bodyPr wrap="square" rtlCol="0">
            <a:spAutoFit/>
          </a:bodyPr>
          <a:lstStyle/>
          <a:p>
            <a:r>
              <a:rPr lang="en-US" sz="800" dirty="0"/>
              <a:t>What does effective </a:t>
            </a:r>
            <a:r>
              <a:rPr lang="en-US" sz="800" dirty="0" err="1"/>
              <a:t>charactersation</a:t>
            </a:r>
            <a:r>
              <a:rPr lang="en-US" sz="800" dirty="0"/>
              <a:t> look like?</a:t>
            </a:r>
          </a:p>
        </p:txBody>
      </p:sp>
      <p:cxnSp>
        <p:nvCxnSpPr>
          <p:cNvPr id="570" name="Straight Connector 569">
            <a:extLst>
              <a:ext uri="{FF2B5EF4-FFF2-40B4-BE49-F238E27FC236}">
                <a16:creationId xmlns:a16="http://schemas.microsoft.com/office/drawing/2014/main" id="{06898071-8253-4C2A-BD46-12561230F1F7}"/>
              </a:ext>
            </a:extLst>
          </p:cNvPr>
          <p:cNvCxnSpPr>
            <a:cxnSpLocks/>
            <a:stCxn id="575" idx="0"/>
          </p:cNvCxnSpPr>
          <p:nvPr/>
        </p:nvCxnSpPr>
        <p:spPr>
          <a:xfrm flipH="1" flipV="1">
            <a:off x="3539625" y="-1170408"/>
            <a:ext cx="75750" cy="20454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72" name="TextBox 571">
            <a:extLst>
              <a:ext uri="{FF2B5EF4-FFF2-40B4-BE49-F238E27FC236}">
                <a16:creationId xmlns:a16="http://schemas.microsoft.com/office/drawing/2014/main" id="{C61CE08E-6B65-49EB-B391-7B49C618905C}"/>
              </a:ext>
            </a:extLst>
          </p:cNvPr>
          <p:cNvSpPr txBox="1"/>
          <p:nvPr/>
        </p:nvSpPr>
        <p:spPr>
          <a:xfrm>
            <a:off x="6236437" y="-2300939"/>
            <a:ext cx="1047501" cy="461665"/>
          </a:xfrm>
          <a:prstGeom prst="rect">
            <a:avLst/>
          </a:prstGeom>
          <a:noFill/>
        </p:spPr>
        <p:txBody>
          <a:bodyPr wrap="square" rtlCol="0">
            <a:spAutoFit/>
          </a:bodyPr>
          <a:lstStyle/>
          <a:p>
            <a:r>
              <a:rPr lang="en-US" sz="800" dirty="0"/>
              <a:t>How do you ‘show’ to ‘tell’ in your Narrative Writing?</a:t>
            </a:r>
          </a:p>
        </p:txBody>
      </p:sp>
      <p:cxnSp>
        <p:nvCxnSpPr>
          <p:cNvPr id="573" name="Straight Connector 572">
            <a:extLst>
              <a:ext uri="{FF2B5EF4-FFF2-40B4-BE49-F238E27FC236}">
                <a16:creationId xmlns:a16="http://schemas.microsoft.com/office/drawing/2014/main" id="{06898071-8253-4C2A-BD46-12561230F1F7}"/>
              </a:ext>
            </a:extLst>
          </p:cNvPr>
          <p:cNvCxnSpPr>
            <a:cxnSpLocks/>
          </p:cNvCxnSpPr>
          <p:nvPr/>
        </p:nvCxnSpPr>
        <p:spPr>
          <a:xfrm flipH="1">
            <a:off x="6600844" y="-1810546"/>
            <a:ext cx="29178" cy="15404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75" name="TextBox 574">
            <a:extLst>
              <a:ext uri="{FF2B5EF4-FFF2-40B4-BE49-F238E27FC236}">
                <a16:creationId xmlns:a16="http://schemas.microsoft.com/office/drawing/2014/main" id="{C61CE08E-6B65-49EB-B391-7B49C618905C}"/>
              </a:ext>
            </a:extLst>
          </p:cNvPr>
          <p:cNvSpPr txBox="1"/>
          <p:nvPr/>
        </p:nvSpPr>
        <p:spPr>
          <a:xfrm>
            <a:off x="2923033" y="-965866"/>
            <a:ext cx="1384683" cy="584775"/>
          </a:xfrm>
          <a:prstGeom prst="rect">
            <a:avLst/>
          </a:prstGeom>
          <a:noFill/>
        </p:spPr>
        <p:txBody>
          <a:bodyPr wrap="square" rtlCol="0">
            <a:spAutoFit/>
          </a:bodyPr>
          <a:lstStyle/>
          <a:p>
            <a:r>
              <a:rPr lang="en-US" sz="800" dirty="0"/>
              <a:t>How do you answer the 21</a:t>
            </a:r>
            <a:r>
              <a:rPr lang="en-US" sz="800" baseline="30000" dirty="0"/>
              <a:t>st</a:t>
            </a:r>
            <a:r>
              <a:rPr lang="en-US" sz="800" dirty="0"/>
              <a:t> Century Prose section of the exam? What technique should you use?</a:t>
            </a:r>
          </a:p>
        </p:txBody>
      </p:sp>
      <p:cxnSp>
        <p:nvCxnSpPr>
          <p:cNvPr id="576" name="Straight Connector 575">
            <a:extLst>
              <a:ext uri="{FF2B5EF4-FFF2-40B4-BE49-F238E27FC236}">
                <a16:creationId xmlns:a16="http://schemas.microsoft.com/office/drawing/2014/main" id="{06898071-8253-4C2A-BD46-12561230F1F7}"/>
              </a:ext>
            </a:extLst>
          </p:cNvPr>
          <p:cNvCxnSpPr>
            <a:cxnSpLocks/>
          </p:cNvCxnSpPr>
          <p:nvPr/>
        </p:nvCxnSpPr>
        <p:spPr>
          <a:xfrm flipV="1">
            <a:off x="5314020" y="-1027025"/>
            <a:ext cx="114563" cy="29790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77" name="TextBox 576">
            <a:extLst>
              <a:ext uri="{FF2B5EF4-FFF2-40B4-BE49-F238E27FC236}">
                <a16:creationId xmlns:a16="http://schemas.microsoft.com/office/drawing/2014/main" id="{C61CE08E-6B65-49EB-B391-7B49C618905C}"/>
              </a:ext>
            </a:extLst>
          </p:cNvPr>
          <p:cNvSpPr txBox="1"/>
          <p:nvPr/>
        </p:nvSpPr>
        <p:spPr>
          <a:xfrm>
            <a:off x="4192944" y="-2320231"/>
            <a:ext cx="1384683" cy="584775"/>
          </a:xfrm>
          <a:prstGeom prst="rect">
            <a:avLst/>
          </a:prstGeom>
          <a:noFill/>
        </p:spPr>
        <p:txBody>
          <a:bodyPr wrap="square" rtlCol="0">
            <a:spAutoFit/>
          </a:bodyPr>
          <a:lstStyle/>
          <a:p>
            <a:r>
              <a:rPr lang="en-US" sz="800" dirty="0"/>
              <a:t>How do you answer the 19</a:t>
            </a:r>
            <a:r>
              <a:rPr lang="en-US" sz="800" baseline="30000" dirty="0"/>
              <a:t>th</a:t>
            </a:r>
            <a:r>
              <a:rPr lang="en-US" sz="800" dirty="0"/>
              <a:t> and 21</a:t>
            </a:r>
            <a:r>
              <a:rPr lang="en-US" sz="800" baseline="30000" dirty="0"/>
              <a:t>st</a:t>
            </a:r>
            <a:r>
              <a:rPr lang="en-US" sz="800" dirty="0"/>
              <a:t> Century Non-Fiction section of the exam? What technique should you use?</a:t>
            </a:r>
          </a:p>
        </p:txBody>
      </p:sp>
      <p:cxnSp>
        <p:nvCxnSpPr>
          <p:cNvPr id="578" name="Straight Connector 577">
            <a:extLst>
              <a:ext uri="{FF2B5EF4-FFF2-40B4-BE49-F238E27FC236}">
                <a16:creationId xmlns:a16="http://schemas.microsoft.com/office/drawing/2014/main" id="{06898071-8253-4C2A-BD46-12561230F1F7}"/>
              </a:ext>
            </a:extLst>
          </p:cNvPr>
          <p:cNvCxnSpPr>
            <a:cxnSpLocks/>
          </p:cNvCxnSpPr>
          <p:nvPr/>
        </p:nvCxnSpPr>
        <p:spPr>
          <a:xfrm flipH="1">
            <a:off x="4573983" y="-1820316"/>
            <a:ext cx="83571" cy="23554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79" name="TextBox 578">
            <a:extLst>
              <a:ext uri="{FF2B5EF4-FFF2-40B4-BE49-F238E27FC236}">
                <a16:creationId xmlns:a16="http://schemas.microsoft.com/office/drawing/2014/main" id="{C61CE08E-6B65-49EB-B391-7B49C618905C}"/>
              </a:ext>
            </a:extLst>
          </p:cNvPr>
          <p:cNvSpPr txBox="1"/>
          <p:nvPr/>
        </p:nvSpPr>
        <p:spPr>
          <a:xfrm>
            <a:off x="2955149" y="-2358019"/>
            <a:ext cx="1384683" cy="584775"/>
          </a:xfrm>
          <a:prstGeom prst="rect">
            <a:avLst/>
          </a:prstGeom>
          <a:noFill/>
        </p:spPr>
        <p:txBody>
          <a:bodyPr wrap="square" rtlCol="0">
            <a:spAutoFit/>
          </a:bodyPr>
          <a:lstStyle/>
          <a:p>
            <a:r>
              <a:rPr lang="en-US" sz="800" dirty="0"/>
              <a:t>How do you compare two non-fiction texts? How should you structure your answer?</a:t>
            </a:r>
          </a:p>
        </p:txBody>
      </p:sp>
      <p:cxnSp>
        <p:nvCxnSpPr>
          <p:cNvPr id="580" name="Straight Connector 579">
            <a:extLst>
              <a:ext uri="{FF2B5EF4-FFF2-40B4-BE49-F238E27FC236}">
                <a16:creationId xmlns:a16="http://schemas.microsoft.com/office/drawing/2014/main" id="{06898071-8253-4C2A-BD46-12561230F1F7}"/>
              </a:ext>
            </a:extLst>
          </p:cNvPr>
          <p:cNvCxnSpPr>
            <a:cxnSpLocks/>
          </p:cNvCxnSpPr>
          <p:nvPr/>
        </p:nvCxnSpPr>
        <p:spPr>
          <a:xfrm flipH="1">
            <a:off x="3370773" y="-1915560"/>
            <a:ext cx="83571" cy="23554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81" name="TextBox 580">
            <a:extLst>
              <a:ext uri="{FF2B5EF4-FFF2-40B4-BE49-F238E27FC236}">
                <a16:creationId xmlns:a16="http://schemas.microsoft.com/office/drawing/2014/main" id="{C61CE08E-6B65-49EB-B391-7B49C618905C}"/>
              </a:ext>
            </a:extLst>
          </p:cNvPr>
          <p:cNvSpPr txBox="1"/>
          <p:nvPr/>
        </p:nvSpPr>
        <p:spPr>
          <a:xfrm>
            <a:off x="181270" y="-1338966"/>
            <a:ext cx="996190" cy="954107"/>
          </a:xfrm>
          <a:prstGeom prst="rect">
            <a:avLst/>
          </a:prstGeom>
          <a:noFill/>
        </p:spPr>
        <p:txBody>
          <a:bodyPr wrap="square" rtlCol="0">
            <a:spAutoFit/>
          </a:bodyPr>
          <a:lstStyle/>
          <a:p>
            <a:r>
              <a:rPr lang="en-US" sz="800" dirty="0"/>
              <a:t>What are the DAFOREST techniques and how do you use them in your Transactional Writing?</a:t>
            </a:r>
          </a:p>
        </p:txBody>
      </p:sp>
      <p:cxnSp>
        <p:nvCxnSpPr>
          <p:cNvPr id="583" name="Straight Connector 582">
            <a:extLst>
              <a:ext uri="{FF2B5EF4-FFF2-40B4-BE49-F238E27FC236}">
                <a16:creationId xmlns:a16="http://schemas.microsoft.com/office/drawing/2014/main" id="{06898071-8253-4C2A-BD46-12561230F1F7}"/>
              </a:ext>
            </a:extLst>
          </p:cNvPr>
          <p:cNvCxnSpPr>
            <a:cxnSpLocks/>
          </p:cNvCxnSpPr>
          <p:nvPr/>
        </p:nvCxnSpPr>
        <p:spPr>
          <a:xfrm flipH="1">
            <a:off x="1032154" y="-2250530"/>
            <a:ext cx="250546" cy="161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86" name="TextBox 585">
            <a:extLst>
              <a:ext uri="{FF2B5EF4-FFF2-40B4-BE49-F238E27FC236}">
                <a16:creationId xmlns:a16="http://schemas.microsoft.com/office/drawing/2014/main" id="{C61CE08E-6B65-49EB-B391-7B49C618905C}"/>
              </a:ext>
            </a:extLst>
          </p:cNvPr>
          <p:cNvSpPr txBox="1"/>
          <p:nvPr/>
        </p:nvSpPr>
        <p:spPr>
          <a:xfrm>
            <a:off x="1037737" y="-1031909"/>
            <a:ext cx="1384683" cy="461665"/>
          </a:xfrm>
          <a:prstGeom prst="rect">
            <a:avLst/>
          </a:prstGeom>
          <a:noFill/>
        </p:spPr>
        <p:txBody>
          <a:bodyPr wrap="square" rtlCol="0">
            <a:spAutoFit/>
          </a:bodyPr>
          <a:lstStyle/>
          <a:p>
            <a:r>
              <a:rPr lang="en-US" sz="800" dirty="0"/>
              <a:t>How do you structure the different forms you might be asked to write in?</a:t>
            </a:r>
          </a:p>
        </p:txBody>
      </p:sp>
      <p:cxnSp>
        <p:nvCxnSpPr>
          <p:cNvPr id="587" name="Straight Connector 586">
            <a:extLst>
              <a:ext uri="{FF2B5EF4-FFF2-40B4-BE49-F238E27FC236}">
                <a16:creationId xmlns:a16="http://schemas.microsoft.com/office/drawing/2014/main" id="{06898071-8253-4C2A-BD46-12561230F1F7}"/>
              </a:ext>
            </a:extLst>
          </p:cNvPr>
          <p:cNvCxnSpPr>
            <a:cxnSpLocks/>
          </p:cNvCxnSpPr>
          <p:nvPr/>
        </p:nvCxnSpPr>
        <p:spPr>
          <a:xfrm flipV="1">
            <a:off x="969978" y="-1262989"/>
            <a:ext cx="360453" cy="27209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06898071-8253-4C2A-BD46-12561230F1F7}"/>
              </a:ext>
            </a:extLst>
          </p:cNvPr>
          <p:cNvCxnSpPr>
            <a:cxnSpLocks/>
          </p:cNvCxnSpPr>
          <p:nvPr/>
        </p:nvCxnSpPr>
        <p:spPr>
          <a:xfrm flipV="1">
            <a:off x="2407189" y="-1151413"/>
            <a:ext cx="166129" cy="24658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99" name="TextBox 598">
            <a:extLst>
              <a:ext uri="{FF2B5EF4-FFF2-40B4-BE49-F238E27FC236}">
                <a16:creationId xmlns:a16="http://schemas.microsoft.com/office/drawing/2014/main" id="{C61CE08E-6B65-49EB-B391-7B49C618905C}"/>
              </a:ext>
            </a:extLst>
          </p:cNvPr>
          <p:cNvSpPr txBox="1"/>
          <p:nvPr/>
        </p:nvSpPr>
        <p:spPr>
          <a:xfrm>
            <a:off x="1213154" y="-2968864"/>
            <a:ext cx="1384683" cy="1323439"/>
          </a:xfrm>
          <a:prstGeom prst="rect">
            <a:avLst/>
          </a:prstGeom>
          <a:noFill/>
        </p:spPr>
        <p:txBody>
          <a:bodyPr wrap="square" rtlCol="0">
            <a:spAutoFit/>
          </a:bodyPr>
          <a:lstStyle/>
          <a:p>
            <a:r>
              <a:rPr lang="en-US" sz="800" dirty="0"/>
              <a:t>Who are the characters in each text? What do they symbolize? What are the themes in each text? What is the context? What is the writer’s intentions? How can you thematically link the Anthology Poetry? How should you approach the Unseen Poetry?</a:t>
            </a:r>
          </a:p>
        </p:txBody>
      </p:sp>
      <p:pic>
        <p:nvPicPr>
          <p:cNvPr id="601" name="Picture 600" descr="C:\Users\RBennett\AppData\Local\Microsoft\Windows\INetCache\Content.MSO\A63F91D9.tmp"/>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5546844" y="-2349502"/>
            <a:ext cx="603250" cy="605790"/>
          </a:xfrm>
          <a:prstGeom prst="rect">
            <a:avLst/>
          </a:prstGeom>
          <a:noFill/>
          <a:ln>
            <a:noFill/>
          </a:ln>
        </p:spPr>
      </p:pic>
      <p:pic>
        <p:nvPicPr>
          <p:cNvPr id="603" name="Picture 602" descr="C:\Users\RBennett\AppData\Local\Microsoft\Windows\INetCache\Content.MSO\FEF2AA4F.tmp"/>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5511833" y="-967770"/>
            <a:ext cx="624840" cy="624840"/>
          </a:xfrm>
          <a:prstGeom prst="rect">
            <a:avLst/>
          </a:prstGeom>
          <a:noFill/>
          <a:ln>
            <a:noFill/>
          </a:ln>
        </p:spPr>
      </p:pic>
      <p:pic>
        <p:nvPicPr>
          <p:cNvPr id="605" name="Picture 604" descr="C:\Users\RBennett\AppData\Local\Microsoft\Windows\INetCache\Content.MSO\DDC83835.tmp"/>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2412791" y="-973550"/>
            <a:ext cx="589280" cy="589280"/>
          </a:xfrm>
          <a:prstGeom prst="rect">
            <a:avLst/>
          </a:prstGeom>
          <a:noFill/>
          <a:ln>
            <a:noFill/>
          </a:ln>
        </p:spPr>
      </p:pic>
      <p:pic>
        <p:nvPicPr>
          <p:cNvPr id="606" name="Picture 605" descr="Check out Revision icon created by Creative Stall (com imagens ..."/>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2431704" y="-2230583"/>
            <a:ext cx="509769" cy="494137"/>
          </a:xfrm>
          <a:prstGeom prst="rect">
            <a:avLst/>
          </a:prstGeom>
          <a:noFill/>
          <a:ln>
            <a:noFill/>
          </a:ln>
        </p:spPr>
      </p:pic>
    </p:spTree>
    <p:extLst>
      <p:ext uri="{BB962C8B-B14F-4D97-AF65-F5344CB8AC3E}">
        <p14:creationId xmlns:p14="http://schemas.microsoft.com/office/powerpoint/2010/main" val="1074321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15869</TotalTime>
  <Words>1704</Words>
  <Application>Microsoft Office PowerPoint</Application>
  <PresentationFormat>Custom</PresentationFormat>
  <Paragraphs>188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Aharoni</vt:lpstr>
      <vt:lpstr>Arial</vt:lpstr>
      <vt:lpstr>Calibri</vt:lpstr>
      <vt:lpstr>Calibri Light</vt:lpstr>
      <vt:lpstr>Office Theme</vt:lpstr>
      <vt:lpstr>PowerPoint Presentation</vt:lpstr>
    </vt:vector>
  </TitlesOfParts>
  <Company>St Mary's Catholic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Peachey</dc:creator>
  <cp:lastModifiedBy>Amy Biddle</cp:lastModifiedBy>
  <cp:revision>320</cp:revision>
  <cp:lastPrinted>2020-03-02T08:15:35Z</cp:lastPrinted>
  <dcterms:created xsi:type="dcterms:W3CDTF">2018-02-08T08:28:53Z</dcterms:created>
  <dcterms:modified xsi:type="dcterms:W3CDTF">2024-02-27T12:04:19Z</dcterms:modified>
</cp:coreProperties>
</file>