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25" r:id="rId5"/>
  </p:sldMasterIdLst>
  <p:sldIdLst>
    <p:sldId id="256" r:id="rId6"/>
    <p:sldId id="257" r:id="rId7"/>
    <p:sldId id="303" r:id="rId8"/>
    <p:sldId id="321" r:id="rId9"/>
    <p:sldId id="319" r:id="rId10"/>
    <p:sldId id="322" r:id="rId11"/>
    <p:sldId id="327" r:id="rId12"/>
    <p:sldId id="323" r:id="rId13"/>
    <p:sldId id="325" r:id="rId14"/>
    <p:sldId id="326" r:id="rId15"/>
    <p:sldId id="317" r:id="rId16"/>
    <p:sldId id="318" r:id="rId17"/>
    <p:sldId id="305" r:id="rId18"/>
    <p:sldId id="283" r:id="rId19"/>
    <p:sldId id="340" r:id="rId20"/>
    <p:sldId id="339" r:id="rId21"/>
    <p:sldId id="338" r:id="rId22"/>
    <p:sldId id="337" r:id="rId23"/>
    <p:sldId id="336" r:id="rId24"/>
    <p:sldId id="335" r:id="rId25"/>
    <p:sldId id="334" r:id="rId26"/>
    <p:sldId id="333" r:id="rId27"/>
    <p:sldId id="332" r:id="rId28"/>
    <p:sldId id="331" r:id="rId29"/>
    <p:sldId id="330" r:id="rId30"/>
    <p:sldId id="329" r:id="rId31"/>
    <p:sldId id="328"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48AE5-75C2-5FDF-CBA8-7240EAFE2647}" v="255" dt="2021-04-25T18:24:13.421"/>
    <p1510:client id="{2F1AEFA8-49AC-764F-6B07-184F765773C0}" v="14" dt="2021-05-17T07:43:10.257"/>
    <p1510:client id="{663A37E3-669A-9385-FA86-9E66A71E7801}" v="853" dt="2021-04-25T19:39:14.123"/>
    <p1510:client id="{6987C49F-40AB-2000-EA4D-C265342AD10E}" v="137" dt="2021-05-04T07:38:42.918"/>
    <p1510:client id="{8E6B6506-2FF6-822F-4BFA-FA4809F9DECA}" v="187" dt="2021-05-07T14:35:39.309"/>
    <p1510:client id="{A1EDE061-C931-75AE-A722-9B6CC9A60CD4}" v="1316" dt="2021-04-30T14:44:53.610"/>
    <p1510:client id="{BFE0F7A8-C785-4FD0-7BC5-D338E1A97DF0}" v="263" dt="2021-05-10T07:45:08.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Starkey" userId="S::dstarkey@ryecollege.co.uk::9911d9e4-121e-46ce-81a4-63359549fb0c" providerId="AD" clId="Web-{2F1AEFA8-49AC-764F-6B07-184F765773C0}"/>
    <pc:docChg chg="addSld sldOrd addMainMaster">
      <pc:chgData name="Donna Starkey" userId="S::dstarkey@ryecollege.co.uk::9911d9e4-121e-46ce-81a4-63359549fb0c" providerId="AD" clId="Web-{2F1AEFA8-49AC-764F-6B07-184F765773C0}" dt="2021-05-17T07:43:10.257" v="13"/>
      <pc:docMkLst>
        <pc:docMk/>
      </pc:docMkLst>
      <pc:sldChg chg="ord">
        <pc:chgData name="Donna Starkey" userId="S::dstarkey@ryecollege.co.uk::9911d9e4-121e-46ce-81a4-63359549fb0c" providerId="AD" clId="Web-{2F1AEFA8-49AC-764F-6B07-184F765773C0}" dt="2021-05-17T07:43:10.257" v="13"/>
        <pc:sldMkLst>
          <pc:docMk/>
          <pc:sldMk cId="1923485072" sldId="283"/>
        </pc:sldMkLst>
      </pc:sldChg>
      <pc:sldChg chg="add">
        <pc:chgData name="Donna Starkey" userId="S::dstarkey@ryecollege.co.uk::9911d9e4-121e-46ce-81a4-63359549fb0c" providerId="AD" clId="Web-{2F1AEFA8-49AC-764F-6B07-184F765773C0}" dt="2021-05-17T07:42:53.475" v="0"/>
        <pc:sldMkLst>
          <pc:docMk/>
          <pc:sldMk cId="3656616903" sldId="328"/>
        </pc:sldMkLst>
      </pc:sldChg>
      <pc:sldChg chg="add">
        <pc:chgData name="Donna Starkey" userId="S::dstarkey@ryecollege.co.uk::9911d9e4-121e-46ce-81a4-63359549fb0c" providerId="AD" clId="Web-{2F1AEFA8-49AC-764F-6B07-184F765773C0}" dt="2021-05-17T07:42:53.631" v="1"/>
        <pc:sldMkLst>
          <pc:docMk/>
          <pc:sldMk cId="389495241" sldId="329"/>
        </pc:sldMkLst>
      </pc:sldChg>
      <pc:sldChg chg="add">
        <pc:chgData name="Donna Starkey" userId="S::dstarkey@ryecollege.co.uk::9911d9e4-121e-46ce-81a4-63359549fb0c" providerId="AD" clId="Web-{2F1AEFA8-49AC-764F-6B07-184F765773C0}" dt="2021-05-17T07:42:53.725" v="2"/>
        <pc:sldMkLst>
          <pc:docMk/>
          <pc:sldMk cId="4171315557" sldId="330"/>
        </pc:sldMkLst>
      </pc:sldChg>
      <pc:sldChg chg="add">
        <pc:chgData name="Donna Starkey" userId="S::dstarkey@ryecollege.co.uk::9911d9e4-121e-46ce-81a4-63359549fb0c" providerId="AD" clId="Web-{2F1AEFA8-49AC-764F-6B07-184F765773C0}" dt="2021-05-17T07:42:53.834" v="3"/>
        <pc:sldMkLst>
          <pc:docMk/>
          <pc:sldMk cId="723301411" sldId="331"/>
        </pc:sldMkLst>
      </pc:sldChg>
      <pc:sldChg chg="add">
        <pc:chgData name="Donna Starkey" userId="S::dstarkey@ryecollege.co.uk::9911d9e4-121e-46ce-81a4-63359549fb0c" providerId="AD" clId="Web-{2F1AEFA8-49AC-764F-6B07-184F765773C0}" dt="2021-05-17T07:42:53.944" v="4"/>
        <pc:sldMkLst>
          <pc:docMk/>
          <pc:sldMk cId="70699657" sldId="332"/>
        </pc:sldMkLst>
      </pc:sldChg>
      <pc:sldChg chg="add">
        <pc:chgData name="Donna Starkey" userId="S::dstarkey@ryecollege.co.uk::9911d9e4-121e-46ce-81a4-63359549fb0c" providerId="AD" clId="Web-{2F1AEFA8-49AC-764F-6B07-184F765773C0}" dt="2021-05-17T07:42:54.084" v="5"/>
        <pc:sldMkLst>
          <pc:docMk/>
          <pc:sldMk cId="817514298" sldId="333"/>
        </pc:sldMkLst>
      </pc:sldChg>
      <pc:sldChg chg="add">
        <pc:chgData name="Donna Starkey" userId="S::dstarkey@ryecollege.co.uk::9911d9e4-121e-46ce-81a4-63359549fb0c" providerId="AD" clId="Web-{2F1AEFA8-49AC-764F-6B07-184F765773C0}" dt="2021-05-17T07:42:54.162" v="6"/>
        <pc:sldMkLst>
          <pc:docMk/>
          <pc:sldMk cId="3969897169" sldId="334"/>
        </pc:sldMkLst>
      </pc:sldChg>
      <pc:sldChg chg="add">
        <pc:chgData name="Donna Starkey" userId="S::dstarkey@ryecollege.co.uk::9911d9e4-121e-46ce-81a4-63359549fb0c" providerId="AD" clId="Web-{2F1AEFA8-49AC-764F-6B07-184F765773C0}" dt="2021-05-17T07:42:54.334" v="7"/>
        <pc:sldMkLst>
          <pc:docMk/>
          <pc:sldMk cId="479609743" sldId="335"/>
        </pc:sldMkLst>
      </pc:sldChg>
      <pc:sldChg chg="add">
        <pc:chgData name="Donna Starkey" userId="S::dstarkey@ryecollege.co.uk::9911d9e4-121e-46ce-81a4-63359549fb0c" providerId="AD" clId="Web-{2F1AEFA8-49AC-764F-6B07-184F765773C0}" dt="2021-05-17T07:42:54.444" v="8"/>
        <pc:sldMkLst>
          <pc:docMk/>
          <pc:sldMk cId="296992825" sldId="336"/>
        </pc:sldMkLst>
      </pc:sldChg>
      <pc:sldChg chg="add">
        <pc:chgData name="Donna Starkey" userId="S::dstarkey@ryecollege.co.uk::9911d9e4-121e-46ce-81a4-63359549fb0c" providerId="AD" clId="Web-{2F1AEFA8-49AC-764F-6B07-184F765773C0}" dt="2021-05-17T07:42:54.537" v="9"/>
        <pc:sldMkLst>
          <pc:docMk/>
          <pc:sldMk cId="330297296" sldId="337"/>
        </pc:sldMkLst>
      </pc:sldChg>
      <pc:sldChg chg="add">
        <pc:chgData name="Donna Starkey" userId="S::dstarkey@ryecollege.co.uk::9911d9e4-121e-46ce-81a4-63359549fb0c" providerId="AD" clId="Web-{2F1AEFA8-49AC-764F-6B07-184F765773C0}" dt="2021-05-17T07:42:54.678" v="10"/>
        <pc:sldMkLst>
          <pc:docMk/>
          <pc:sldMk cId="1928947198" sldId="338"/>
        </pc:sldMkLst>
      </pc:sldChg>
      <pc:sldChg chg="add">
        <pc:chgData name="Donna Starkey" userId="S::dstarkey@ryecollege.co.uk::9911d9e4-121e-46ce-81a4-63359549fb0c" providerId="AD" clId="Web-{2F1AEFA8-49AC-764F-6B07-184F765773C0}" dt="2021-05-17T07:42:54.850" v="11"/>
        <pc:sldMkLst>
          <pc:docMk/>
          <pc:sldMk cId="2976843304" sldId="339"/>
        </pc:sldMkLst>
      </pc:sldChg>
      <pc:sldChg chg="add">
        <pc:chgData name="Donna Starkey" userId="S::dstarkey@ryecollege.co.uk::9911d9e4-121e-46ce-81a4-63359549fb0c" providerId="AD" clId="Web-{2F1AEFA8-49AC-764F-6B07-184F765773C0}" dt="2021-05-17T07:42:55.006" v="12"/>
        <pc:sldMkLst>
          <pc:docMk/>
          <pc:sldMk cId="549208630" sldId="340"/>
        </pc:sldMkLst>
      </pc:sldChg>
      <pc:sldMasterChg chg="add addSldLayout">
        <pc:chgData name="Donna Starkey" userId="S::dstarkey@ryecollege.co.uk::9911d9e4-121e-46ce-81a4-63359549fb0c" providerId="AD" clId="Web-{2F1AEFA8-49AC-764F-6B07-184F765773C0}" dt="2021-05-17T07:42:53.475" v="0"/>
        <pc:sldMasterMkLst>
          <pc:docMk/>
          <pc:sldMasterMk cId="4163441617" sldId="2147483725"/>
        </pc:sldMasterMkLst>
        <pc:sldLayoutChg chg="add">
          <pc:chgData name="Donna Starkey" userId="S::dstarkey@ryecollege.co.uk::9911d9e4-121e-46ce-81a4-63359549fb0c" providerId="AD" clId="Web-{2F1AEFA8-49AC-764F-6B07-184F765773C0}" dt="2021-05-17T07:42:53.475" v="0"/>
          <pc:sldLayoutMkLst>
            <pc:docMk/>
            <pc:sldMasterMk cId="4163441617" sldId="2147483725"/>
            <pc:sldLayoutMk cId="2018278439" sldId="2147483707"/>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2596984262" sldId="2147483708"/>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3387972891" sldId="2147483709"/>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1180013033" sldId="2147483710"/>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219594124" sldId="2147483716"/>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1189505571" sldId="2147483726"/>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1655866289" sldId="2147483727"/>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1330296409" sldId="2147483728"/>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3899326961" sldId="2147483729"/>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2793960208" sldId="2147483730"/>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249537810" sldId="2147483731"/>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2436520433" sldId="2147483732"/>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1441124177" sldId="2147483733"/>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2591058891" sldId="2147483734"/>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1611441489" sldId="2147483735"/>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335014554" sldId="2147483736"/>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624850101" sldId="2147483738"/>
          </pc:sldLayoutMkLst>
        </pc:sldLayoutChg>
        <pc:sldLayoutChg chg="add">
          <pc:chgData name="Donna Starkey" userId="S::dstarkey@ryecollege.co.uk::9911d9e4-121e-46ce-81a4-63359549fb0c" providerId="AD" clId="Web-{2F1AEFA8-49AC-764F-6B07-184F765773C0}" dt="2021-05-17T07:42:53.475" v="0"/>
          <pc:sldLayoutMkLst>
            <pc:docMk/>
            <pc:sldMasterMk cId="4163441617" sldId="2147483725"/>
            <pc:sldLayoutMk cId="3692647085" sldId="214748373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866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8650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969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2031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6080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400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96934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56598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274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9" name="Oval 8">
            <a:extLst>
              <a:ext uri="{FF2B5EF4-FFF2-40B4-BE49-F238E27FC236}">
                <a16:creationId xmlns:a16="http://schemas.microsoft.com/office/drawing/2014/main" id="{340DE0E3-B0E0-412C-B158-91B195EE76C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AE348A4-52C9-4C6B-9537-A2F99601051F}"/>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7EBBD40-ED27-46AD-B0B6-CA54F2545FD5}"/>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54B854F-C48C-439E-A012-059E6A2BB4EF}"/>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8DE0E2C-D8F2-4F50-AD30-26F61877905D}"/>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950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grpSp>
        <p:nvGrpSpPr>
          <p:cNvPr id="7" name="Group 6">
            <a:extLst>
              <a:ext uri="{FF2B5EF4-FFF2-40B4-BE49-F238E27FC236}">
                <a16:creationId xmlns:a16="http://schemas.microsoft.com/office/drawing/2014/main" id="{C79BBA90-E30D-4E8A-A8F6-EF65FBDC858B}"/>
              </a:ext>
            </a:extLst>
          </p:cNvPr>
          <p:cNvGrpSpPr/>
          <p:nvPr userDrawn="1"/>
        </p:nvGrpSpPr>
        <p:grpSpPr>
          <a:xfrm rot="5400000">
            <a:off x="-21619" y="1088453"/>
            <a:ext cx="910099" cy="99010"/>
            <a:chOff x="622418" y="280927"/>
            <a:chExt cx="2335705" cy="254101"/>
          </a:xfrm>
        </p:grpSpPr>
        <p:sp>
          <p:nvSpPr>
            <p:cNvPr id="8" name="Oval 7">
              <a:extLst>
                <a:ext uri="{FF2B5EF4-FFF2-40B4-BE49-F238E27FC236}">
                  <a16:creationId xmlns:a16="http://schemas.microsoft.com/office/drawing/2014/main" id="{9A2E560A-4174-40BC-ABA3-B128EE1C7C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7B889FB-B635-40B3-A301-D1C838ACAB15}"/>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13BB351-51C4-4806-BC0D-02CC5DDAFA7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0455FBF-E966-4B2A-8569-C7745E9B694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22DA39-F221-4BB6-B21E-FC21B0D63D08}"/>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06EDEF9-7551-4DE8-ABC0-072227E0779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C877AC36-C4D1-458E-8788-969552C3047A}"/>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0682E1F-2FC8-4176-A443-031FD22CA88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FFAFBD8-12D0-4546-824A-596353797568}"/>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0A9C63D-A40B-4C2C-AEB6-D61B3BDEA104}"/>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86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1076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Oval 6">
            <a:extLst>
              <a:ext uri="{FF2B5EF4-FFF2-40B4-BE49-F238E27FC236}">
                <a16:creationId xmlns:a16="http://schemas.microsoft.com/office/drawing/2014/main" id="{B0FEB291-246F-4BE4-B54C-1D657AD48E52}"/>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21C61E5-7353-4C60-87A7-0EC1EAF00ED0}"/>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8210E23-BDEB-4C22-8841-5F1EF42FA118}"/>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7126F10-9C0A-4FC2-973C-61F18BA2F8C2}"/>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133901-E832-4C27-8395-85287918CF6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66DE9F2-93E4-4014-B345-7A0304390C2E}"/>
              </a:ext>
            </a:extLst>
          </p:cNvPr>
          <p:cNvGrpSpPr/>
          <p:nvPr userDrawn="1"/>
        </p:nvGrpSpPr>
        <p:grpSpPr>
          <a:xfrm>
            <a:off x="495300" y="0"/>
            <a:ext cx="11201400" cy="6880860"/>
            <a:chOff x="495300" y="0"/>
            <a:chExt cx="11201400" cy="6880860"/>
          </a:xfrm>
        </p:grpSpPr>
        <p:sp>
          <p:nvSpPr>
            <p:cNvPr id="13" name="Freeform 32">
              <a:extLst>
                <a:ext uri="{FF2B5EF4-FFF2-40B4-BE49-F238E27FC236}">
                  <a16:creationId xmlns:a16="http://schemas.microsoft.com/office/drawing/2014/main" id="{9CF17D02-E654-411E-8C6E-2F58F1BC1B4D}"/>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31">
              <a:extLst>
                <a:ext uri="{FF2B5EF4-FFF2-40B4-BE49-F238E27FC236}">
                  <a16:creationId xmlns:a16="http://schemas.microsoft.com/office/drawing/2014/main" id="{C3C3A2CC-B5C3-42F3-BDBB-1CCBCB99751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3029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AAAC38D-0552-4C82-B593-E6124DFADBE2}" type="datetime1">
              <a:rPr lang="en-US" smtClean="0"/>
              <a:t>5/17/2021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grpSp>
        <p:nvGrpSpPr>
          <p:cNvPr id="11" name="Group 10">
            <a:extLst>
              <a:ext uri="{FF2B5EF4-FFF2-40B4-BE49-F238E27FC236}">
                <a16:creationId xmlns:a16="http://schemas.microsoft.com/office/drawing/2014/main" id="{376F0852-35C9-4B1E-AF0A-A78FB60973E6}"/>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EEDB2D7C-63A3-4173-8508-945FB42C5FE0}"/>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1683960-A720-4222-AC05-58834A7AD38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7478ABB-8B52-40E3-B301-A6E4E6BA285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5C14C95-AC79-4A0F-8BF0-44C7DA9C951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7F4261E-DA69-4EB7-8EBC-CD42173A81B8}"/>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44EA6F8-604D-4293-8CED-38C6F20203A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8E76E9C2-F3FC-400B-A4BC-D377B62255F7}"/>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F1D9F3A-E11F-4FF4-BA0E-9906A8F781C7}"/>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6F31C05-58E6-4B88-8DFF-48E6BDEFF10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06E6199-F5EB-4BD4-8EA5-CCFEF174E5A4}"/>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9326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9DF0F1C-5577-4ACB-BB62-DF8F3C494C7E}" type="datetime1">
              <a:rPr lang="en-US" smtClean="0"/>
              <a:t>5/17/2021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E5A606A8-24E2-4355-BCA1-2B2C9A24D110}"/>
              </a:ext>
            </a:extLst>
          </p:cNvPr>
          <p:cNvGrpSpPr/>
          <p:nvPr userDrawn="1"/>
        </p:nvGrpSpPr>
        <p:grpSpPr>
          <a:xfrm rot="5400000">
            <a:off x="-21619" y="1088453"/>
            <a:ext cx="910099" cy="99010"/>
            <a:chOff x="622418" y="280927"/>
            <a:chExt cx="2335705" cy="254101"/>
          </a:xfrm>
        </p:grpSpPr>
        <p:sp>
          <p:nvSpPr>
            <p:cNvPr id="14" name="Oval 13">
              <a:extLst>
                <a:ext uri="{FF2B5EF4-FFF2-40B4-BE49-F238E27FC236}">
                  <a16:creationId xmlns:a16="http://schemas.microsoft.com/office/drawing/2014/main" id="{9EDA8B6C-C60F-4847-8049-6EE54F699754}"/>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3CB7727-8332-49CD-9793-1AF14E84AF30}"/>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B294C94-D72D-4ECA-8931-76C2FA5F6D19}"/>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91294AD-E596-4814-A110-E64918420540}"/>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966FEBD-BB3D-42B8-A383-7AE3434F12AF}"/>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5EA513F-8548-4FEC-A79C-EA1B1FB68EAE}"/>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E45D86C6-31F7-4AC6-BA30-DAFC930C6CB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231C88B-5792-4AB4-B653-97D8810CC38F}"/>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94B7B24-B6C2-4606-8065-98C3DBD5A837}"/>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D620150-B878-46AA-9F81-891E203682DD}"/>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960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775B394-D9F9-4F0C-B15D-605F45CB9E9F}" type="datetime1">
              <a:rPr lang="en-US" smtClean="0"/>
              <a:t>5/17/2021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87FD73D2-7C24-490A-855A-5E937FDB54FE}"/>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5BEBA96E-FC8A-448B-AD69-D556EE006E2F}"/>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6DA4EC5-708F-4C3B-A4C0-D7DC5232A7DD}"/>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21945B6-1C55-40BF-B5B2-58B2D95ED388}"/>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D3908A6-3FA4-4D66-BAB4-55B152A8560E}"/>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A1B687F-E7F8-4258-8BF8-CDC9B3A2184E}"/>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3E0D0A0-CCE9-4639-BEEF-238B53282B0A}"/>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a:extLst>
              <a:ext uri="{FF2B5EF4-FFF2-40B4-BE49-F238E27FC236}">
                <a16:creationId xmlns:a16="http://schemas.microsoft.com/office/drawing/2014/main" id="{42271197-5DF4-42DC-A142-DB4852F35C51}"/>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1D78EE9-7F83-4C31-A80D-F25510EC3CBE}"/>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B748EAE-C4BB-4361-886C-D8FAA1A3C70B}"/>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56849AD-20C4-42BE-A7AE-FBA2E7EDD7D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53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667345-2558-425A-8533-9BFDBCE15005}" type="datetime1">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6520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2D6E202-B606-4609-B914-27C9371A1F6D}" type="datetime1">
              <a:rPr lang="en-US" smtClean="0"/>
              <a:t>5/17/2021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11241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2D6E202-B606-4609-B914-27C9371A1F6D}" type="datetime1">
              <a:rPr lang="en-US" smtClean="0"/>
              <a:t>5/17/2021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105889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44148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01455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Picture Placeholder 3">
            <a:extLst>
              <a:ext uri="{FF2B5EF4-FFF2-40B4-BE49-F238E27FC236}">
                <a16:creationId xmlns:a16="http://schemas.microsoft.com/office/drawing/2014/main" id="{C950F4E3-11A9-2549-A00D-601AEF6E49A4}"/>
              </a:ext>
            </a:extLst>
          </p:cNvPr>
          <p:cNvSpPr>
            <a:spLocks noGrp="1"/>
          </p:cNvSpPr>
          <p:nvPr>
            <p:ph type="pic" sz="quarter" idx="13"/>
          </p:nvPr>
        </p:nvSpPr>
        <p:spPr>
          <a:xfrm>
            <a:off x="1097279" y="2160508"/>
            <a:ext cx="2919413" cy="2919413"/>
          </a:xfrm>
          <a:prstGeom prst="ellipse">
            <a:avLst/>
          </a:prstGeom>
          <a:solidFill>
            <a:srgbClr val="EDEFF7"/>
          </a:solidFill>
          <a:ln w="38100">
            <a:solidFill>
              <a:schemeClr val="accent3"/>
            </a:solidFill>
          </a:ln>
        </p:spPr>
        <p:txBody>
          <a:bodyPr anchor="ctr"/>
          <a:lstStyle>
            <a:lvl1pPr algn="ctr">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21B5A175-E633-E74F-AE3B-DF58F989F443}"/>
              </a:ext>
            </a:extLst>
          </p:cNvPr>
          <p:cNvSpPr>
            <a:spLocks noGrp="1"/>
          </p:cNvSpPr>
          <p:nvPr>
            <p:ph type="pic" sz="quarter" idx="14"/>
          </p:nvPr>
        </p:nvSpPr>
        <p:spPr>
          <a:xfrm>
            <a:off x="4659186" y="2160508"/>
            <a:ext cx="2919413" cy="2919413"/>
          </a:xfrm>
          <a:prstGeom prst="ellipse">
            <a:avLst/>
          </a:prstGeom>
          <a:solidFill>
            <a:srgbClr val="EDEFF7"/>
          </a:solidFill>
          <a:ln w="38100">
            <a:solidFill>
              <a:schemeClr val="accent6"/>
            </a:solidFill>
          </a:ln>
        </p:spPr>
        <p:txBody>
          <a:bodyPr anchor="ctr"/>
          <a:lstStyle>
            <a:lvl1pPr algn="ctr">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261D2778-BA56-D247-9B2C-28D010C9D4E2}"/>
              </a:ext>
            </a:extLst>
          </p:cNvPr>
          <p:cNvSpPr>
            <a:spLocks noGrp="1"/>
          </p:cNvSpPr>
          <p:nvPr>
            <p:ph type="pic" sz="quarter" idx="15"/>
          </p:nvPr>
        </p:nvSpPr>
        <p:spPr>
          <a:xfrm>
            <a:off x="8221093" y="2160508"/>
            <a:ext cx="2919413" cy="2919413"/>
          </a:xfrm>
          <a:prstGeom prst="ellipse">
            <a:avLst/>
          </a:prstGeom>
          <a:solidFill>
            <a:srgbClr val="EDEFF7"/>
          </a:solidFill>
          <a:ln w="38100">
            <a:solidFill>
              <a:schemeClr val="accent1"/>
            </a:solidFill>
          </a:ln>
        </p:spPr>
        <p:txBody>
          <a:bodyPr anchor="ctr"/>
          <a:lstStyle>
            <a:lvl1pPr algn="ctr">
              <a:defRPr/>
            </a:lvl1pPr>
          </a:lstStyle>
          <a:p>
            <a:r>
              <a:rPr lang="en-US"/>
              <a:t>Click icon to add picture</a:t>
            </a:r>
            <a:endParaRPr lang="en-US" dirty="0"/>
          </a:p>
        </p:txBody>
      </p:sp>
      <p:sp>
        <p:nvSpPr>
          <p:cNvPr id="23" name="Text Placeholder 3">
            <a:extLst>
              <a:ext uri="{FF2B5EF4-FFF2-40B4-BE49-F238E27FC236}">
                <a16:creationId xmlns:a16="http://schemas.microsoft.com/office/drawing/2014/main" id="{2DAF6EFF-134E-BA40-8B51-917FDE13C076}"/>
              </a:ext>
            </a:extLst>
          </p:cNvPr>
          <p:cNvSpPr>
            <a:spLocks noGrp="1"/>
          </p:cNvSpPr>
          <p:nvPr>
            <p:ph type="body" sz="half" idx="2" hasCustomPrompt="1"/>
          </p:nvPr>
        </p:nvSpPr>
        <p:spPr>
          <a:xfrm>
            <a:off x="1097279"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4" name="Text Placeholder 3">
            <a:extLst>
              <a:ext uri="{FF2B5EF4-FFF2-40B4-BE49-F238E27FC236}">
                <a16:creationId xmlns:a16="http://schemas.microsoft.com/office/drawing/2014/main" id="{188BF917-678C-1249-95B9-7FD2AC7B2231}"/>
              </a:ext>
            </a:extLst>
          </p:cNvPr>
          <p:cNvSpPr>
            <a:spLocks noGrp="1"/>
          </p:cNvSpPr>
          <p:nvPr>
            <p:ph type="body" sz="half" idx="16" hasCustomPrompt="1"/>
          </p:nvPr>
        </p:nvSpPr>
        <p:spPr>
          <a:xfrm>
            <a:off x="4666773"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5" name="Text Placeholder 3">
            <a:extLst>
              <a:ext uri="{FF2B5EF4-FFF2-40B4-BE49-F238E27FC236}">
                <a16:creationId xmlns:a16="http://schemas.microsoft.com/office/drawing/2014/main" id="{BAFF17AE-3EA2-2D47-BCDD-E5587B127062}"/>
              </a:ext>
            </a:extLst>
          </p:cNvPr>
          <p:cNvSpPr>
            <a:spLocks noGrp="1"/>
          </p:cNvSpPr>
          <p:nvPr>
            <p:ph type="body" sz="half" idx="17" hasCustomPrompt="1"/>
          </p:nvPr>
        </p:nvSpPr>
        <p:spPr>
          <a:xfrm>
            <a:off x="8236267"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grpSp>
        <p:nvGrpSpPr>
          <p:cNvPr id="26" name="Group 25">
            <a:extLst>
              <a:ext uri="{FF2B5EF4-FFF2-40B4-BE49-F238E27FC236}">
                <a16:creationId xmlns:a16="http://schemas.microsoft.com/office/drawing/2014/main" id="{F2D7EDB7-7C02-0245-8A1F-553F094A4429}"/>
              </a:ext>
            </a:extLst>
          </p:cNvPr>
          <p:cNvGrpSpPr/>
          <p:nvPr userDrawn="1"/>
        </p:nvGrpSpPr>
        <p:grpSpPr>
          <a:xfrm rot="5400000">
            <a:off x="-21619" y="1088453"/>
            <a:ext cx="910099" cy="99010"/>
            <a:chOff x="622418" y="280927"/>
            <a:chExt cx="2335705" cy="254101"/>
          </a:xfrm>
        </p:grpSpPr>
        <p:sp>
          <p:nvSpPr>
            <p:cNvPr id="27" name="Oval 26">
              <a:extLst>
                <a:ext uri="{FF2B5EF4-FFF2-40B4-BE49-F238E27FC236}">
                  <a16:creationId xmlns:a16="http://schemas.microsoft.com/office/drawing/2014/main" id="{8CF5D165-4F6F-2447-8B9E-8B0D94808ED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46C35C7-7133-4C43-BBF7-575440F7BAD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33DD7BE-C379-5C42-9FB0-EF72161049F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43DFC41-C6DE-7942-9358-E23A1EE8759D}"/>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2ABB593-7229-9548-8BCC-C947B1BF8D93}"/>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86D2413-D60D-484E-ACAB-31891AFDA13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1">
            <a:extLst>
              <a:ext uri="{FF2B5EF4-FFF2-40B4-BE49-F238E27FC236}">
                <a16:creationId xmlns:a16="http://schemas.microsoft.com/office/drawing/2014/main" id="{86090E0F-345E-3D4B-8886-95D8A4A77CE7}"/>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Tree>
    <p:extLst>
      <p:ext uri="{BB962C8B-B14F-4D97-AF65-F5344CB8AC3E}">
        <p14:creationId xmlns:p14="http://schemas.microsoft.com/office/powerpoint/2010/main" val="62485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70074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Picture Placeholder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a:noAutofit/>
          </a:bodyPr>
          <a:lstStyle/>
          <a:p>
            <a:r>
              <a:rPr lang="en-US"/>
              <a:t>Click icon to add picture</a:t>
            </a:r>
            <a:endParaRPr lang="en-US" dirty="0"/>
          </a:p>
        </p:txBody>
      </p:sp>
      <p:sp>
        <p:nvSpPr>
          <p:cNvPr id="18" name="Content Placeholder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2647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7873" y="758952"/>
            <a:ext cx="7356255" cy="3566160"/>
          </a:xfrm>
          <a:prstGeom prst="rect">
            <a:avLst/>
          </a:prstGeom>
        </p:spPr>
        <p:txBody>
          <a:bodyPr anchor="b" anchorCtr="0">
            <a:normAutofit/>
          </a:bodyPr>
          <a:lstStyle>
            <a:lvl1pPr algn="ctr">
              <a:lnSpc>
                <a:spcPct val="90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17873" y="4663440"/>
            <a:ext cx="7356255" cy="1143000"/>
          </a:xfrm>
        </p:spPr>
        <p:txBody>
          <a:bodyPr lIns="91440" rIns="9144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reeform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6984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1" name="Group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9" name="Oval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DD896C11-7092-DD43-9676-23A81081B759}"/>
              </a:ext>
            </a:extLst>
          </p:cNvPr>
          <p:cNvGrpSpPr/>
          <p:nvPr userDrawn="1"/>
        </p:nvGrpSpPr>
        <p:grpSpPr>
          <a:xfrm rot="5400000">
            <a:off x="-21619" y="1088453"/>
            <a:ext cx="910099" cy="99010"/>
            <a:chOff x="622418" y="280927"/>
            <a:chExt cx="2335705" cy="254101"/>
          </a:xfrm>
        </p:grpSpPr>
        <p:sp>
          <p:nvSpPr>
            <p:cNvPr id="14" name="Oval 13">
              <a:extLst>
                <a:ext uri="{FF2B5EF4-FFF2-40B4-BE49-F238E27FC236}">
                  <a16:creationId xmlns:a16="http://schemas.microsoft.com/office/drawing/2014/main" id="{D39FB8D4-533A-0C44-89B5-487470B0B82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42B0AB-C322-C14B-B2A1-E9F14447321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7ABE4C7-7926-3949-9205-07E33FB2D2C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1B43F26-6C7C-4D43-9D1C-A0F792F5487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53D175F-F9D4-DD4E-81B9-495A2E867249}"/>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2D03A0-BBCF-2042-832A-8082F137783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E2831508-70C2-2F43-998D-55CE4837BA4C}"/>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Oval 20">
            <a:extLst>
              <a:ext uri="{FF2B5EF4-FFF2-40B4-BE49-F238E27FC236}">
                <a16:creationId xmlns:a16="http://schemas.microsoft.com/office/drawing/2014/main" id="{5232ACE3-4E65-6243-9416-19BFA39FD92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372105-F1CB-9149-A4B9-C151B3CCB9B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AE2DDF3-5C18-5644-8994-8CD902656DE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383F4E3-E6C1-BB40-90E6-290C140F9A0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7" name="Oval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78038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020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247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4298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9848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a:p>
        </p:txBody>
      </p:sp>
    </p:spTree>
    <p:extLst>
      <p:ext uri="{BB962C8B-B14F-4D97-AF65-F5344CB8AC3E}">
        <p14:creationId xmlns:p14="http://schemas.microsoft.com/office/powerpoint/2010/main" val="183030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950484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2D6E202-B606-4609-B914-27C9371A1F6D}" type="datetime1">
              <a:rPr lang="en-US" smtClean="0"/>
              <a:t>5/17/2021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634416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8" r:id="rId12"/>
    <p:sldLayoutId id="2147483739" r:id="rId13"/>
    <p:sldLayoutId id="2147483707" r:id="rId14"/>
    <p:sldLayoutId id="2147483708" r:id="rId15"/>
    <p:sldLayoutId id="2147483709" r:id="rId16"/>
    <p:sldLayoutId id="2147483716" r:id="rId17"/>
    <p:sldLayoutId id="2147483710" r:id="rId18"/>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meo.com/4342822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tudentleadershipteam@ryecollege.co.uk" TargetMode="Externa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studentleadershipteam@ryecollege.co.uk"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hyperlink" Target="https://forms.office.com/Pages/ResponsePage.aspx?id=dwr6UypRDky6Q5dIsGSRsSxJa0Ds5oVIji26-tHdwHtUQlRUMDdWVERUUzBITzBHME42UVBWTlhJNi4u"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hyperlink" Target="mailto:studentleadershipteam@ryecollege.co.uk" TargetMode="Externa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hyperlink" Target="https://www.bbcgoodfood.com/glossary/tomato-glossary" TargetMode="External"/><Relationship Id="rId3" Type="http://schemas.openxmlformats.org/officeDocument/2006/relationships/hyperlink" Target="https://www.bbcgoodfood.com/glossary/yeast-glossary" TargetMode="External"/><Relationship Id="rId7" Type="http://schemas.openxmlformats.org/officeDocument/2006/relationships/hyperlink" Target="https://www.bbcgoodfood.com/glossary/parmesan-glossary" TargetMode="External"/><Relationship Id="rId2" Type="http://schemas.openxmlformats.org/officeDocument/2006/relationships/hyperlink" Target="https://www.bbcgoodfood.com/glossary/flour-glossary" TargetMode="External"/><Relationship Id="rId1" Type="http://schemas.openxmlformats.org/officeDocument/2006/relationships/slideLayout" Target="../slideLayouts/slideLayout29.xml"/><Relationship Id="rId6" Type="http://schemas.openxmlformats.org/officeDocument/2006/relationships/hyperlink" Target="https://www.bbcgoodfood.com/glossary/garlic-glossary" TargetMode="External"/><Relationship Id="rId11" Type="http://schemas.openxmlformats.org/officeDocument/2006/relationships/image" Target="../media/image20.jpg"/><Relationship Id="rId5" Type="http://schemas.openxmlformats.org/officeDocument/2006/relationships/hyperlink" Target="https://www.bbcgoodfood.com/glossary/basil-glossary" TargetMode="External"/><Relationship Id="rId10" Type="http://schemas.openxmlformats.org/officeDocument/2006/relationships/hyperlink" Target="http://www.bbcgoodfood.com/content/test-best-rolling-pins" TargetMode="External"/><Relationship Id="rId4" Type="http://schemas.openxmlformats.org/officeDocument/2006/relationships/hyperlink" Target="https://www.bbcgoodfood.com/glossary/olive-oil-glossary" TargetMode="External"/><Relationship Id="rId9" Type="http://schemas.openxmlformats.org/officeDocument/2006/relationships/hyperlink" Target="https://www.bbcgoodfood.com/content/top-five-mixing-bowl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hyperlink" Target="https://www.papyrus-uk.org/" TargetMode="External"/><Relationship Id="rId13" Type="http://schemas.openxmlformats.org/officeDocument/2006/relationships/hyperlink" Target="https://switchboard.lgbt/" TargetMode="External"/><Relationship Id="rId18" Type="http://schemas.openxmlformats.org/officeDocument/2006/relationships/hyperlink" Target="https://www.befrienders.org/" TargetMode="External"/><Relationship Id="rId3" Type="http://schemas.openxmlformats.org/officeDocument/2006/relationships/hyperlink" Target="mailto:jo@samaritans.org" TargetMode="External"/><Relationship Id="rId7" Type="http://schemas.openxmlformats.org/officeDocument/2006/relationships/hyperlink" Target="https://www.themix.org.uk/get-support/speak-to-our-team/crisis-messenger" TargetMode="External"/><Relationship Id="rId12" Type="http://schemas.openxmlformats.org/officeDocument/2006/relationships/hyperlink" Target="http://nightline.ac.uk/want-to-talk/" TargetMode="External"/><Relationship Id="rId17" Type="http://schemas.openxmlformats.org/officeDocument/2006/relationships/hyperlink" Target="https://www.mind.org.uk/information-support/helplines/" TargetMode="External"/><Relationship Id="rId2" Type="http://schemas.openxmlformats.org/officeDocument/2006/relationships/hyperlink" Target="http://www.samaritans.org/" TargetMode="External"/><Relationship Id="rId16" Type="http://schemas.openxmlformats.org/officeDocument/2006/relationships/hyperlink" Target="https://helplines.org/helplines/" TargetMode="External"/><Relationship Id="rId1" Type="http://schemas.openxmlformats.org/officeDocument/2006/relationships/slideLayout" Target="../slideLayouts/slideLayout26.xml"/><Relationship Id="rId6" Type="http://schemas.openxmlformats.org/officeDocument/2006/relationships/hyperlink" Target="https://www.themix.org.uk/get-support/speak-to-our-team/email-us" TargetMode="External"/><Relationship Id="rId11" Type="http://schemas.openxmlformats.org/officeDocument/2006/relationships/hyperlink" Target="https://www.thecalmzone.net/help/webchat/" TargetMode="External"/><Relationship Id="rId5" Type="http://schemas.openxmlformats.org/officeDocument/2006/relationships/hyperlink" Target="http://www.sane.org.uk/what_we_do/support/helpline" TargetMode="External"/><Relationship Id="rId15" Type="http://schemas.openxmlformats.org/officeDocument/2006/relationships/hyperlink" Target="http://www.callhelpline.org.uk/" TargetMode="External"/><Relationship Id="rId10" Type="http://schemas.openxmlformats.org/officeDocument/2006/relationships/hyperlink" Target="https://www.thecalmzone.net/" TargetMode="External"/><Relationship Id="rId4" Type="http://schemas.openxmlformats.org/officeDocument/2006/relationships/hyperlink" Target="https://www.samaritans.org/branches" TargetMode="External"/><Relationship Id="rId9" Type="http://schemas.openxmlformats.org/officeDocument/2006/relationships/hyperlink" Target="mailto:pat@papyrus-uk.org" TargetMode="External"/><Relationship Id="rId14" Type="http://schemas.openxmlformats.org/officeDocument/2006/relationships/hyperlink" Target="mailto:mailto%22chris@switchboard.lgb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34720" y="669373"/>
            <a:ext cx="6001121" cy="3249131"/>
          </a:xfrm>
        </p:spPr>
        <p:txBody>
          <a:bodyPr>
            <a:normAutofit/>
          </a:bodyPr>
          <a:lstStyle/>
          <a:p>
            <a:pPr algn="l">
              <a:lnSpc>
                <a:spcPct val="90000"/>
              </a:lnSpc>
            </a:pPr>
            <a:r>
              <a:rPr lang="en-US" dirty="0"/>
              <a:t>Student Bulletin</a:t>
            </a:r>
            <a:br>
              <a:rPr lang="en-US" dirty="0"/>
            </a:br>
            <a:r>
              <a:rPr lang="en-US" dirty="0"/>
              <a:t>May 17th 2021</a:t>
            </a:r>
          </a:p>
        </p:txBody>
      </p:sp>
      <p:sp>
        <p:nvSpPr>
          <p:cNvPr id="3" name="Subtitle 2"/>
          <p:cNvSpPr>
            <a:spLocks noGrp="1"/>
          </p:cNvSpPr>
          <p:nvPr>
            <p:ph type="subTitle" idx="1"/>
          </p:nvPr>
        </p:nvSpPr>
        <p:spPr>
          <a:xfrm>
            <a:off x="172298" y="6196597"/>
            <a:ext cx="4299666" cy="482854"/>
          </a:xfrm>
        </p:spPr>
        <p:txBody>
          <a:bodyPr>
            <a:normAutofit/>
          </a:bodyPr>
          <a:lstStyle/>
          <a:p>
            <a:pPr algn="l"/>
            <a:r>
              <a:rPr lang="en-US"/>
              <a:t>Life-Transforming-Learning</a:t>
            </a:r>
          </a:p>
        </p:txBody>
      </p:sp>
      <p:sp>
        <p:nvSpPr>
          <p:cNvPr id="9" name="Isosceles Triangle 8">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 name="Picture 4" descr="Logo&#10;&#10;Description automatically generated">
            <a:extLst>
              <a:ext uri="{FF2B5EF4-FFF2-40B4-BE49-F238E27FC236}">
                <a16:creationId xmlns:a16="http://schemas.microsoft.com/office/drawing/2014/main" id="{2551D141-E32B-48C3-BE0D-664AF74C1332}"/>
              </a:ext>
            </a:extLst>
          </p:cNvPr>
          <p:cNvPicPr>
            <a:picLocks noChangeAspect="1"/>
          </p:cNvPicPr>
          <p:nvPr/>
        </p:nvPicPr>
        <p:blipFill>
          <a:blip r:embed="rId2"/>
          <a:stretch>
            <a:fillRect/>
          </a:stretch>
        </p:blipFill>
        <p:spPr>
          <a:xfrm>
            <a:off x="888604" y="1575861"/>
            <a:ext cx="3765692" cy="371424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6953" y="287901"/>
            <a:ext cx="8596668" cy="1320800"/>
          </a:xfrm>
        </p:spPr>
        <p:txBody>
          <a:bodyPr/>
          <a:lstStyle/>
          <a:p>
            <a:r>
              <a:rPr lang="en-GB" dirty="0"/>
              <a:t>Canteen News</a:t>
            </a:r>
          </a:p>
        </p:txBody>
      </p:sp>
      <p:sp>
        <p:nvSpPr>
          <p:cNvPr id="7" name="Content Placeholder 6"/>
          <p:cNvSpPr>
            <a:spLocks noGrp="1"/>
          </p:cNvSpPr>
          <p:nvPr>
            <p:ph idx="1"/>
          </p:nvPr>
        </p:nvSpPr>
        <p:spPr>
          <a:xfrm>
            <a:off x="203508" y="1138125"/>
            <a:ext cx="6496550" cy="807054"/>
          </a:xfrm>
        </p:spPr>
        <p:txBody>
          <a:bodyPr/>
          <a:lstStyle/>
          <a:p>
            <a:r>
              <a:rPr lang="en-GB" dirty="0"/>
              <a:t>There will be a special lunch menu on Thursday 20</a:t>
            </a:r>
            <a:r>
              <a:rPr lang="en-GB" baseline="30000" dirty="0"/>
              <a:t>th</a:t>
            </a:r>
            <a:r>
              <a:rPr lang="en-GB" dirty="0"/>
              <a:t> May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484" y="1573240"/>
            <a:ext cx="3855019" cy="5068636"/>
          </a:xfrm>
          <a:prstGeom prst="rect">
            <a:avLst/>
          </a:prstGeom>
        </p:spPr>
      </p:pic>
    </p:spTree>
    <p:extLst>
      <p:ext uri="{BB962C8B-B14F-4D97-AF65-F5344CB8AC3E}">
        <p14:creationId xmlns:p14="http://schemas.microsoft.com/office/powerpoint/2010/main" val="407356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D4D7-9EC5-4779-A6DB-F2C986CD7324}"/>
              </a:ext>
            </a:extLst>
          </p:cNvPr>
          <p:cNvSpPr>
            <a:spLocks noGrp="1"/>
          </p:cNvSpPr>
          <p:nvPr>
            <p:ph type="title"/>
          </p:nvPr>
        </p:nvSpPr>
        <p:spPr>
          <a:xfrm>
            <a:off x="677334" y="609600"/>
            <a:ext cx="8596668" cy="1320800"/>
          </a:xfrm>
        </p:spPr>
        <p:txBody>
          <a:bodyPr anchor="t">
            <a:normAutofit/>
          </a:bodyPr>
          <a:lstStyle/>
          <a:p>
            <a:r>
              <a:rPr lang="en-US"/>
              <a:t>Action Your Potential</a:t>
            </a:r>
          </a:p>
        </p:txBody>
      </p:sp>
      <p:sp>
        <p:nvSpPr>
          <p:cNvPr id="8" name="Content Placeholder 7">
            <a:extLst>
              <a:ext uri="{FF2B5EF4-FFF2-40B4-BE49-F238E27FC236}">
                <a16:creationId xmlns:a16="http://schemas.microsoft.com/office/drawing/2014/main" id="{7D6E1E7D-FF83-424E-B329-520B3485A1E9}"/>
              </a:ext>
            </a:extLst>
          </p:cNvPr>
          <p:cNvSpPr>
            <a:spLocks noGrp="1"/>
          </p:cNvSpPr>
          <p:nvPr>
            <p:ph idx="1"/>
          </p:nvPr>
        </p:nvSpPr>
        <p:spPr>
          <a:xfrm>
            <a:off x="4063160" y="2160589"/>
            <a:ext cx="6314894" cy="4369603"/>
          </a:xfrm>
        </p:spPr>
        <p:txBody>
          <a:bodyPr vert="horz" lIns="91440" tIns="45720" rIns="91440" bIns="45720" rtlCol="0" anchor="t">
            <a:noAutofit/>
          </a:bodyPr>
          <a:lstStyle/>
          <a:p>
            <a:r>
              <a:rPr lang="en-US" sz="2400"/>
              <a:t>Meetings continue Tuesday</a:t>
            </a:r>
            <a:endParaRPr lang="en-US"/>
          </a:p>
          <a:p>
            <a:r>
              <a:rPr lang="en-US" sz="2400" dirty="0"/>
              <a:t>Well done to those students who engaged with the introductory conversations this week. Andrew was very impressed.</a:t>
            </a:r>
            <a:endParaRPr lang="en-US" dirty="0"/>
          </a:p>
          <a:p>
            <a:r>
              <a:rPr lang="en-US" sz="2400"/>
              <a:t>Your form Tutor has information on meeting times for today</a:t>
            </a:r>
            <a:endParaRPr lang="en-US"/>
          </a:p>
        </p:txBody>
      </p:sp>
      <p:pic>
        <p:nvPicPr>
          <p:cNvPr id="4" name="Picture 4" descr="Logo, company name&#10;&#10;Description automatically generated">
            <a:extLst>
              <a:ext uri="{FF2B5EF4-FFF2-40B4-BE49-F238E27FC236}">
                <a16:creationId xmlns:a16="http://schemas.microsoft.com/office/drawing/2014/main" id="{97C676CD-4D35-4FC8-9933-CF9002BEACD6}"/>
              </a:ext>
            </a:extLst>
          </p:cNvPr>
          <p:cNvPicPr>
            <a:picLocks noChangeAspect="1"/>
          </p:cNvPicPr>
          <p:nvPr/>
        </p:nvPicPr>
        <p:blipFill rotWithShape="1">
          <a:blip r:embed="rId2"/>
          <a:srcRect l="16744" r="25960" b="2"/>
          <a:stretch/>
        </p:blipFill>
        <p:spPr>
          <a:xfrm>
            <a:off x="490429" y="2159331"/>
            <a:ext cx="3331502" cy="3882362"/>
          </a:xfrm>
          <a:prstGeom prst="rect">
            <a:avLst/>
          </a:prstGeom>
        </p:spPr>
      </p:pic>
    </p:spTree>
    <p:extLst>
      <p:ext uri="{BB962C8B-B14F-4D97-AF65-F5344CB8AC3E}">
        <p14:creationId xmlns:p14="http://schemas.microsoft.com/office/powerpoint/2010/main" val="373716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3969-AAC6-4CCD-A02C-EDA298CB779C}"/>
              </a:ext>
            </a:extLst>
          </p:cNvPr>
          <p:cNvSpPr>
            <a:spLocks noGrp="1"/>
          </p:cNvSpPr>
          <p:nvPr>
            <p:ph type="title"/>
          </p:nvPr>
        </p:nvSpPr>
        <p:spPr/>
        <p:txBody>
          <a:bodyPr/>
          <a:lstStyle/>
          <a:p>
            <a:r>
              <a:rPr lang="en-US"/>
              <a:t>Year 11 YES meetings</a:t>
            </a:r>
          </a:p>
        </p:txBody>
      </p:sp>
      <p:sp>
        <p:nvSpPr>
          <p:cNvPr id="3" name="Content Placeholder 2">
            <a:extLst>
              <a:ext uri="{FF2B5EF4-FFF2-40B4-BE49-F238E27FC236}">
                <a16:creationId xmlns:a16="http://schemas.microsoft.com/office/drawing/2014/main" id="{AFC6A319-7FD8-4CA8-8573-49CD31964377}"/>
              </a:ext>
            </a:extLst>
          </p:cNvPr>
          <p:cNvSpPr>
            <a:spLocks noGrp="1"/>
          </p:cNvSpPr>
          <p:nvPr>
            <p:ph idx="1"/>
          </p:nvPr>
        </p:nvSpPr>
        <p:spPr>
          <a:xfrm>
            <a:off x="677334" y="1502240"/>
            <a:ext cx="8596668" cy="5096495"/>
          </a:xfrm>
        </p:spPr>
        <p:txBody>
          <a:bodyPr vert="horz" lIns="91440" tIns="45720" rIns="91440" bIns="45720" rtlCol="0" anchor="t">
            <a:normAutofit fontScale="77500" lnSpcReduction="20000"/>
          </a:bodyPr>
          <a:lstStyle/>
          <a:p>
            <a:endParaRPr lang="en-US" dirty="0"/>
          </a:p>
          <a:p>
            <a:r>
              <a:rPr lang="en-US" sz="2400" dirty="0"/>
              <a:t>Selected students will be having follow up interviews with Sam </a:t>
            </a:r>
            <a:r>
              <a:rPr lang="en-US" sz="2400" dirty="0" err="1"/>
              <a:t>Sorrenti</a:t>
            </a:r>
            <a:r>
              <a:rPr lang="en-US" sz="2400" dirty="0"/>
              <a:t> or Phil Waite from the Youth Employability Service on the following dates:</a:t>
            </a:r>
          </a:p>
          <a:p>
            <a:pPr marL="0" indent="0">
              <a:buNone/>
            </a:pPr>
            <a:endParaRPr lang="en-US" dirty="0"/>
          </a:p>
          <a:p>
            <a:r>
              <a:rPr lang="en-US" sz="2400" dirty="0"/>
              <a:t>Monday 17/5</a:t>
            </a:r>
            <a:endParaRPr lang="en-US" dirty="0"/>
          </a:p>
          <a:p>
            <a:r>
              <a:rPr lang="en-US" sz="2400" dirty="0"/>
              <a:t>Tuesday 18/5</a:t>
            </a:r>
            <a:endParaRPr lang="en-US" dirty="0"/>
          </a:p>
          <a:p>
            <a:r>
              <a:rPr lang="en-US" sz="2400" dirty="0"/>
              <a:t>Thursday 20/5</a:t>
            </a:r>
            <a:endParaRPr lang="en-US" dirty="0"/>
          </a:p>
          <a:p>
            <a:r>
              <a:rPr lang="en-US" sz="2400" dirty="0"/>
              <a:t>Tuesday 25/5</a:t>
            </a:r>
          </a:p>
          <a:p>
            <a:pPr marL="0" indent="0">
              <a:buNone/>
            </a:pPr>
            <a:endParaRPr lang="en-US" dirty="0"/>
          </a:p>
          <a:p>
            <a:r>
              <a:rPr lang="en-US" sz="2400" dirty="0">
                <a:solidFill>
                  <a:srgbClr val="00B0F0"/>
                </a:solidFill>
              </a:rPr>
              <a:t>Form Tutors have the details for today and a list will be left in the Hub and the library. Please ensure you attend.</a:t>
            </a:r>
          </a:p>
          <a:p>
            <a:r>
              <a:rPr lang="en-US" sz="2400" dirty="0">
                <a:solidFill>
                  <a:srgbClr val="00B0F0"/>
                </a:solidFill>
              </a:rPr>
              <a:t>Meetings will take place virtually, in the library on the laptop provided. </a:t>
            </a:r>
          </a:p>
          <a:p>
            <a:r>
              <a:rPr lang="en-US" sz="2400" dirty="0">
                <a:solidFill>
                  <a:srgbClr val="00B0F0"/>
                </a:solidFill>
              </a:rPr>
              <a:t>The meeting link is the same for the whole day, so please do not end the meeting. Take the headphones off and leave with the laptop for the next person.</a:t>
            </a:r>
          </a:p>
        </p:txBody>
      </p:sp>
      <p:pic>
        <p:nvPicPr>
          <p:cNvPr id="4" name="Picture 4">
            <a:extLst>
              <a:ext uri="{FF2B5EF4-FFF2-40B4-BE49-F238E27FC236}">
                <a16:creationId xmlns:a16="http://schemas.microsoft.com/office/drawing/2014/main" id="{9F15F28A-62DD-4C79-B8D8-E469A7EA7219}"/>
              </a:ext>
            </a:extLst>
          </p:cNvPr>
          <p:cNvPicPr>
            <a:picLocks noChangeAspect="1"/>
          </p:cNvPicPr>
          <p:nvPr/>
        </p:nvPicPr>
        <p:blipFill>
          <a:blip r:embed="rId2"/>
          <a:stretch>
            <a:fillRect/>
          </a:stretch>
        </p:blipFill>
        <p:spPr>
          <a:xfrm>
            <a:off x="5303340" y="178817"/>
            <a:ext cx="4425350" cy="1320171"/>
          </a:xfrm>
          <a:prstGeom prst="rect">
            <a:avLst/>
          </a:prstGeom>
        </p:spPr>
      </p:pic>
    </p:spTree>
    <p:extLst>
      <p:ext uri="{BB962C8B-B14F-4D97-AF65-F5344CB8AC3E}">
        <p14:creationId xmlns:p14="http://schemas.microsoft.com/office/powerpoint/2010/main" val="166494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F556-734E-4F51-959B-5FF61FD00C54}"/>
              </a:ext>
            </a:extLst>
          </p:cNvPr>
          <p:cNvSpPr>
            <a:spLocks noGrp="1"/>
          </p:cNvSpPr>
          <p:nvPr>
            <p:ph type="title"/>
          </p:nvPr>
        </p:nvSpPr>
        <p:spPr/>
        <p:txBody>
          <a:bodyPr/>
          <a:lstStyle/>
          <a:p>
            <a:r>
              <a:rPr lang="en-US"/>
              <a:t>Rye SMART </a:t>
            </a:r>
          </a:p>
        </p:txBody>
      </p:sp>
      <p:sp>
        <p:nvSpPr>
          <p:cNvPr id="3" name="Content Placeholder 2">
            <a:extLst>
              <a:ext uri="{FF2B5EF4-FFF2-40B4-BE49-F238E27FC236}">
                <a16:creationId xmlns:a16="http://schemas.microsoft.com/office/drawing/2014/main" id="{96B65B4C-A38A-4A30-94F1-CF9558A4D42B}"/>
              </a:ext>
            </a:extLst>
          </p:cNvPr>
          <p:cNvSpPr>
            <a:spLocks noGrp="1"/>
          </p:cNvSpPr>
          <p:nvPr>
            <p:ph idx="1"/>
          </p:nvPr>
        </p:nvSpPr>
        <p:spPr>
          <a:xfrm>
            <a:off x="677333" y="1484853"/>
            <a:ext cx="9240389" cy="3880773"/>
          </a:xfrm>
        </p:spPr>
        <p:txBody>
          <a:bodyPr vert="horz" lIns="91440" tIns="45720" rIns="91440" bIns="45720" rtlCol="0" anchor="t">
            <a:noAutofit/>
          </a:bodyPr>
          <a:lstStyle/>
          <a:p>
            <a:r>
              <a:rPr lang="en-US" sz="2400">
                <a:ea typeface="+mn-lt"/>
                <a:cs typeface="+mn-lt"/>
              </a:rPr>
              <a:t>Focus: </a:t>
            </a:r>
            <a:r>
              <a:rPr lang="en-US" sz="2400">
                <a:solidFill>
                  <a:schemeClr val="accent1"/>
                </a:solidFill>
                <a:ea typeface="+mn-lt"/>
                <a:cs typeface="+mn-lt"/>
              </a:rPr>
              <a:t>Attributes</a:t>
            </a:r>
            <a:endParaRPr lang="en-US" sz="2400">
              <a:solidFill>
                <a:schemeClr val="accent1"/>
              </a:solidFill>
            </a:endParaRPr>
          </a:p>
          <a:p>
            <a:r>
              <a:rPr lang="en-US" sz="2400">
                <a:ea typeface="+mn-lt"/>
                <a:cs typeface="+mn-lt"/>
              </a:rPr>
              <a:t>This strand focuses on employability skills. These are really important through school and when you continue into further and higher education and the world of work. They are ultimately what make you more employable than someone else. Some employers see these as more significant than qualifications!</a:t>
            </a:r>
          </a:p>
          <a:p>
            <a:r>
              <a:rPr lang="en-US" sz="2400">
                <a:ea typeface="+mn-lt"/>
                <a:cs typeface="+mn-lt"/>
              </a:rPr>
              <a:t>We really want to see students who are well </a:t>
            </a:r>
            <a:r>
              <a:rPr lang="en-US" sz="2400" err="1">
                <a:ea typeface="+mn-lt"/>
                <a:cs typeface="+mn-lt"/>
              </a:rPr>
              <a:t>organised</a:t>
            </a:r>
            <a:r>
              <a:rPr lang="en-US" sz="2400">
                <a:ea typeface="+mn-lt"/>
                <a:cs typeface="+mn-lt"/>
              </a:rPr>
              <a:t>, able to self-manage, able to work as part of a team, able to communicate well and can adapt to solving everyday problems.</a:t>
            </a:r>
            <a:endParaRPr lang="en-US" sz="2400"/>
          </a:p>
          <a:p>
            <a:r>
              <a:rPr lang="en-US" sz="2400"/>
              <a:t>Watch the video to find out more: </a:t>
            </a:r>
            <a:r>
              <a:rPr lang="en-US" sz="2400">
                <a:ea typeface="+mn-lt"/>
                <a:cs typeface="+mn-lt"/>
                <a:hlinkClick r:id="rId2"/>
              </a:rPr>
              <a:t>Rye SMART | Attributes on Vimeo</a:t>
            </a:r>
            <a:endParaRPr lang="en-US" sz="2400"/>
          </a:p>
          <a:p>
            <a:endParaRPr lang="en-US" sz="2400"/>
          </a:p>
        </p:txBody>
      </p:sp>
    </p:spTree>
    <p:extLst>
      <p:ext uri="{BB962C8B-B14F-4D97-AF65-F5344CB8AC3E}">
        <p14:creationId xmlns:p14="http://schemas.microsoft.com/office/powerpoint/2010/main" val="253535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close up of a logo&#10;&#10;Description generated with high confidence">
            <a:extLst>
              <a:ext uri="{FF2B5EF4-FFF2-40B4-BE49-F238E27FC236}">
                <a16:creationId xmlns:a16="http://schemas.microsoft.com/office/drawing/2014/main" id="{BE83F1E8-1BB4-443C-AE74-8AD4DA4F77DD}"/>
              </a:ext>
            </a:extLst>
          </p:cNvPr>
          <p:cNvPicPr>
            <a:picLocks noChangeAspect="1"/>
          </p:cNvPicPr>
          <p:nvPr/>
        </p:nvPicPr>
        <p:blipFill>
          <a:blip r:embed="rId2"/>
          <a:stretch>
            <a:fillRect/>
          </a:stretch>
        </p:blipFill>
        <p:spPr>
          <a:xfrm>
            <a:off x="677334" y="6514127"/>
            <a:ext cx="2743200" cy="196724"/>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235A28B0-C3E8-494E-9CAB-E84DB7DB6C76}"/>
              </a:ext>
            </a:extLst>
          </p:cNvPr>
          <p:cNvPicPr>
            <a:picLocks noChangeAspect="1"/>
          </p:cNvPicPr>
          <p:nvPr/>
        </p:nvPicPr>
        <p:blipFill>
          <a:blip r:embed="rId3"/>
          <a:stretch>
            <a:fillRect/>
          </a:stretch>
        </p:blipFill>
        <p:spPr>
          <a:xfrm>
            <a:off x="10387913" y="5124825"/>
            <a:ext cx="1589903" cy="1571649"/>
          </a:xfrm>
          <a:prstGeom prst="rect">
            <a:avLst/>
          </a:prstGeom>
        </p:spPr>
      </p:pic>
      <p:sp>
        <p:nvSpPr>
          <p:cNvPr id="8" name="Title 7">
            <a:extLst>
              <a:ext uri="{FF2B5EF4-FFF2-40B4-BE49-F238E27FC236}">
                <a16:creationId xmlns:a16="http://schemas.microsoft.com/office/drawing/2014/main" id="{2BB8F667-4E8E-451E-8891-2C85EC167412}"/>
              </a:ext>
            </a:extLst>
          </p:cNvPr>
          <p:cNvSpPr>
            <a:spLocks noGrp="1"/>
          </p:cNvSpPr>
          <p:nvPr>
            <p:ph type="title"/>
          </p:nvPr>
        </p:nvSpPr>
        <p:spPr/>
        <p:txBody>
          <a:bodyPr/>
          <a:lstStyle/>
          <a:p>
            <a:endParaRPr lang="en-US"/>
          </a:p>
        </p:txBody>
      </p:sp>
      <p:pic>
        <p:nvPicPr>
          <p:cNvPr id="6" name="Picture 6" descr="Graphical user interface&#10;&#10;Description automatically generated">
            <a:extLst>
              <a:ext uri="{FF2B5EF4-FFF2-40B4-BE49-F238E27FC236}">
                <a16:creationId xmlns:a16="http://schemas.microsoft.com/office/drawing/2014/main" id="{E458A860-BD55-4859-813F-B6BD74099CFC}"/>
              </a:ext>
            </a:extLst>
          </p:cNvPr>
          <p:cNvPicPr>
            <a:picLocks noGrp="1" noChangeAspect="1"/>
          </p:cNvPicPr>
          <p:nvPr>
            <p:ph idx="1"/>
          </p:nvPr>
        </p:nvPicPr>
        <p:blipFill>
          <a:blip r:embed="rId4"/>
          <a:stretch>
            <a:fillRect/>
          </a:stretch>
        </p:blipFill>
        <p:spPr>
          <a:xfrm>
            <a:off x="120805" y="1590"/>
            <a:ext cx="12073873" cy="69483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2348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0278-9A9A-0F4E-BDCF-6351BE173254}"/>
              </a:ext>
            </a:extLst>
          </p:cNvPr>
          <p:cNvSpPr>
            <a:spLocks noGrp="1"/>
          </p:cNvSpPr>
          <p:nvPr>
            <p:ph type="ctrTitle"/>
          </p:nvPr>
        </p:nvSpPr>
        <p:spPr/>
        <p:txBody>
          <a:bodyPr>
            <a:normAutofit fontScale="90000"/>
          </a:bodyPr>
          <a:lstStyle/>
          <a:p>
            <a:r>
              <a:rPr lang="en-US" sz="3600" dirty="0"/>
              <a:t>R</a:t>
            </a:r>
            <a:r>
              <a:rPr lang="en-US" sz="3600" dirty="0">
                <a:solidFill>
                  <a:srgbClr val="002060"/>
                </a:solidFill>
              </a:rPr>
              <a:t>ally</a:t>
            </a:r>
            <a:r>
              <a:rPr lang="en-US" sz="3600" dirty="0"/>
              <a:t> </a:t>
            </a:r>
            <a:br>
              <a:rPr lang="en-US" sz="3600" dirty="0"/>
            </a:br>
            <a:r>
              <a:rPr lang="en-US" sz="3600" dirty="0"/>
              <a:t>Y</a:t>
            </a:r>
            <a:r>
              <a:rPr lang="en-US" sz="3600" dirty="0">
                <a:solidFill>
                  <a:srgbClr val="002060"/>
                </a:solidFill>
              </a:rPr>
              <a:t>our</a:t>
            </a:r>
            <a:r>
              <a:rPr lang="en-US" sz="3600" dirty="0"/>
              <a:t> </a:t>
            </a:r>
            <a:br>
              <a:rPr lang="en-US" sz="3600" dirty="0"/>
            </a:br>
            <a:r>
              <a:rPr lang="en-US" sz="3600" dirty="0"/>
              <a:t>E</a:t>
            </a:r>
            <a:r>
              <a:rPr lang="en-US" sz="3600" dirty="0">
                <a:solidFill>
                  <a:srgbClr val="002060"/>
                </a:solidFill>
              </a:rPr>
              <a:t>xcitement</a:t>
            </a:r>
            <a:r>
              <a:rPr lang="en-US" sz="3600" dirty="0"/>
              <a:t> </a:t>
            </a:r>
            <a:br>
              <a:rPr lang="en-US" dirty="0"/>
            </a:br>
            <a:r>
              <a:rPr lang="en-US" dirty="0"/>
              <a:t>Newsletter by Rye College Student Leaders </a:t>
            </a:r>
          </a:p>
        </p:txBody>
      </p:sp>
      <p:sp>
        <p:nvSpPr>
          <p:cNvPr id="3" name="Subtitle 2">
            <a:extLst>
              <a:ext uri="{FF2B5EF4-FFF2-40B4-BE49-F238E27FC236}">
                <a16:creationId xmlns:a16="http://schemas.microsoft.com/office/drawing/2014/main" id="{117F481B-9C2C-084A-8DF1-0582D2DA4B02}"/>
              </a:ext>
            </a:extLst>
          </p:cNvPr>
          <p:cNvSpPr>
            <a:spLocks noGrp="1"/>
          </p:cNvSpPr>
          <p:nvPr>
            <p:ph type="subTitle" idx="1"/>
          </p:nvPr>
        </p:nvSpPr>
        <p:spPr/>
        <p:txBody>
          <a:bodyPr/>
          <a:lstStyle/>
          <a:p>
            <a:r>
              <a:rPr lang="en-GB" sz="1800" b="1" u="sng" dirty="0">
                <a:solidFill>
                  <a:srgbClr val="002060"/>
                </a:solidFill>
                <a:latin typeface="Comic Sans MS"/>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12</a:t>
            </a:r>
            <a:r>
              <a:rPr lang="en-GB" sz="1800" b="1" u="sng" baseline="30000" dirty="0">
                <a:solidFill>
                  <a:srgbClr val="002060"/>
                </a:solidFill>
                <a:latin typeface="Comic Sans MS"/>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th</a:t>
            </a:r>
            <a:r>
              <a:rPr lang="en-GB" sz="1800" b="1" u="sng" dirty="0">
                <a:solidFill>
                  <a:srgbClr val="002060"/>
                </a:solidFill>
                <a:latin typeface="Comic Sans MS"/>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 May </a:t>
            </a:r>
            <a:r>
              <a:rPr lang="en-GB" sz="1800" b="1" u="sng" dirty="0">
                <a:solidFill>
                  <a:srgbClr val="002060"/>
                </a:solidFill>
                <a:effectLst/>
                <a:latin typeface="Comic Sans MS"/>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2021</a:t>
            </a:r>
          </a:p>
          <a:p>
            <a:r>
              <a:rPr lang="en-GB" sz="1800" b="1" u="sng"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studentleadershipteam@ryecollege.co.uk</a:t>
            </a:r>
            <a:endParaRPr lang="en-GB" sz="1800" b="1" u="sng"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solidFill>
                <a:srgbClr val="002060"/>
              </a:solidFill>
            </a:endParaRPr>
          </a:p>
        </p:txBody>
      </p:sp>
      <p:pic>
        <p:nvPicPr>
          <p:cNvPr id="5" name="Picture 4">
            <a:extLst>
              <a:ext uri="{FF2B5EF4-FFF2-40B4-BE49-F238E27FC236}">
                <a16:creationId xmlns:a16="http://schemas.microsoft.com/office/drawing/2014/main" id="{BC2AACFE-2FEF-4410-8776-DAC460E7E4FD}"/>
              </a:ext>
            </a:extLst>
          </p:cNvPr>
          <p:cNvPicPr>
            <a:picLocks noChangeAspect="1"/>
          </p:cNvPicPr>
          <p:nvPr/>
        </p:nvPicPr>
        <p:blipFill>
          <a:blip r:embed="rId3"/>
          <a:stretch>
            <a:fillRect/>
          </a:stretch>
        </p:blipFill>
        <p:spPr>
          <a:xfrm>
            <a:off x="0" y="0"/>
            <a:ext cx="1667136" cy="1643600"/>
          </a:xfrm>
          <a:prstGeom prst="rect">
            <a:avLst/>
          </a:prstGeom>
        </p:spPr>
      </p:pic>
      <p:pic>
        <p:nvPicPr>
          <p:cNvPr id="9" name="Picture 8">
            <a:extLst>
              <a:ext uri="{FF2B5EF4-FFF2-40B4-BE49-F238E27FC236}">
                <a16:creationId xmlns:a16="http://schemas.microsoft.com/office/drawing/2014/main" id="{F8D4A4C1-1429-4070-925C-189B262A3BA6}"/>
              </a:ext>
            </a:extLst>
          </p:cNvPr>
          <p:cNvPicPr>
            <a:picLocks noChangeAspect="1"/>
          </p:cNvPicPr>
          <p:nvPr/>
        </p:nvPicPr>
        <p:blipFill>
          <a:blip r:embed="rId4"/>
          <a:stretch>
            <a:fillRect/>
          </a:stretch>
        </p:blipFill>
        <p:spPr>
          <a:xfrm>
            <a:off x="9648677" y="2343613"/>
            <a:ext cx="1933379" cy="1753131"/>
          </a:xfrm>
          <a:prstGeom prst="rect">
            <a:avLst/>
          </a:prstGeom>
          <a:solidFill>
            <a:schemeClr val="accent5">
              <a:lumMod val="60000"/>
              <a:lumOff val="40000"/>
            </a:schemeClr>
          </a:solidFill>
        </p:spPr>
      </p:pic>
      <p:sp>
        <p:nvSpPr>
          <p:cNvPr id="10" name="Rectangle 9">
            <a:extLst>
              <a:ext uri="{FF2B5EF4-FFF2-40B4-BE49-F238E27FC236}">
                <a16:creationId xmlns:a16="http://schemas.microsoft.com/office/drawing/2014/main" id="{1E4C9453-DB25-4A55-98AA-0713E027B7B7}"/>
              </a:ext>
            </a:extLst>
          </p:cNvPr>
          <p:cNvSpPr/>
          <p:nvPr/>
        </p:nvSpPr>
        <p:spPr>
          <a:xfrm>
            <a:off x="9188818" y="4306956"/>
            <a:ext cx="2973015" cy="1851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lace2Be — Park Primary School">
            <a:extLst>
              <a:ext uri="{FF2B5EF4-FFF2-40B4-BE49-F238E27FC236}">
                <a16:creationId xmlns:a16="http://schemas.microsoft.com/office/drawing/2014/main" id="{7535EF7A-1920-4D02-8DF3-4EA321848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8986" y="4553712"/>
            <a:ext cx="2973014" cy="13402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23E5D7-6158-49DE-95C4-3BCCC348E8AA}"/>
              </a:ext>
            </a:extLst>
          </p:cNvPr>
          <p:cNvPicPr>
            <a:picLocks noChangeAspect="1"/>
          </p:cNvPicPr>
          <p:nvPr/>
        </p:nvPicPr>
        <p:blipFill>
          <a:blip r:embed="rId6"/>
          <a:stretch>
            <a:fillRect/>
          </a:stretch>
        </p:blipFill>
        <p:spPr>
          <a:xfrm>
            <a:off x="9648677" y="122501"/>
            <a:ext cx="1933379" cy="1890439"/>
          </a:xfrm>
          <a:prstGeom prst="rect">
            <a:avLst/>
          </a:prstGeom>
        </p:spPr>
      </p:pic>
    </p:spTree>
    <p:extLst>
      <p:ext uri="{BB962C8B-B14F-4D97-AF65-F5344CB8AC3E}">
        <p14:creationId xmlns:p14="http://schemas.microsoft.com/office/powerpoint/2010/main" val="54920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C87B4F-EBF8-49DC-AD14-013BB477B37B}"/>
              </a:ext>
            </a:extLst>
          </p:cNvPr>
          <p:cNvSpPr>
            <a:spLocks noGrp="1"/>
          </p:cNvSpPr>
          <p:nvPr>
            <p:ph type="title"/>
          </p:nvPr>
        </p:nvSpPr>
        <p:spPr/>
        <p:txBody>
          <a:bodyPr/>
          <a:lstStyle/>
          <a:p>
            <a:endParaRPr lang="en-GB" dirty="0"/>
          </a:p>
        </p:txBody>
      </p:sp>
      <p:sp>
        <p:nvSpPr>
          <p:cNvPr id="8" name="Content Placeholder 7">
            <a:extLst>
              <a:ext uri="{FF2B5EF4-FFF2-40B4-BE49-F238E27FC236}">
                <a16:creationId xmlns:a16="http://schemas.microsoft.com/office/drawing/2014/main" id="{A1B877CF-FE09-4FB4-A8E2-27367BE4421C}"/>
              </a:ext>
            </a:extLst>
          </p:cNvPr>
          <p:cNvSpPr>
            <a:spLocks noGrp="1"/>
          </p:cNvSpPr>
          <p:nvPr>
            <p:ph sz="half" idx="1"/>
          </p:nvPr>
        </p:nvSpPr>
        <p:spPr>
          <a:xfrm>
            <a:off x="5945875" y="818866"/>
            <a:ext cx="5554610" cy="5425611"/>
          </a:xfrm>
        </p:spPr>
        <p:txBody>
          <a:bodyPr>
            <a:normAutofit fontScale="92500" lnSpcReduction="10000"/>
          </a:bodyPr>
          <a:lstStyle/>
          <a:p>
            <a:pPr marL="0" indent="0">
              <a:buNone/>
            </a:pPr>
            <a:r>
              <a:rPr lang="en-GB" b="1" dirty="0">
                <a:solidFill>
                  <a:schemeClr val="tx1">
                    <a:lumMod val="85000"/>
                    <a:lumOff val="15000"/>
                  </a:schemeClr>
                </a:solidFill>
                <a:latin typeface="Comic Sans MS"/>
              </a:rPr>
              <a:t>The Student Leadership team have been meeting with different year groups to find out their priorities and needs. </a:t>
            </a:r>
            <a:endParaRPr lang="en-GB" b="1" dirty="0">
              <a:solidFill>
                <a:schemeClr val="tx1">
                  <a:lumMod val="85000"/>
                  <a:lumOff val="15000"/>
                </a:schemeClr>
              </a:solidFill>
              <a:latin typeface="Comic Sans MS" panose="030F0702030302020204" pitchFamily="66" charset="0"/>
            </a:endParaRPr>
          </a:p>
          <a:p>
            <a:pPr marL="0" indent="0" fontAlgn="base">
              <a:buNone/>
            </a:pPr>
            <a:r>
              <a:rPr lang="en-GB" b="1" dirty="0">
                <a:solidFill>
                  <a:schemeClr val="tx1">
                    <a:lumMod val="85000"/>
                    <a:lumOff val="15000"/>
                  </a:schemeClr>
                </a:solidFill>
                <a:latin typeface="Comic Sans MS"/>
              </a:rPr>
              <a:t>We have met with the canteen to discuss changes to the menus and the canteen’s carbon footprint. We are pleased the salad bar has been reinstated from this and there are more exciting changes to come. </a:t>
            </a:r>
          </a:p>
          <a:p>
            <a:pPr marL="0" indent="0" fontAlgn="base">
              <a:buNone/>
            </a:pPr>
            <a:r>
              <a:rPr lang="en-GB" b="1" dirty="0">
                <a:solidFill>
                  <a:schemeClr val="tx1">
                    <a:lumMod val="85000"/>
                    <a:lumOff val="15000"/>
                  </a:schemeClr>
                </a:solidFill>
                <a:latin typeface="Comic Sans MS"/>
              </a:rPr>
              <a:t>We have checked your feedback boxes and are acting on the advice you are sharing. Meetings have taken place with Mr Downes and Kathy Griffith CEO of the trust.</a:t>
            </a:r>
          </a:p>
          <a:p>
            <a:pPr marL="0" indent="0" fontAlgn="base">
              <a:buNone/>
            </a:pPr>
            <a:r>
              <a:rPr lang="en-GB" b="1" dirty="0">
                <a:solidFill>
                  <a:schemeClr val="tx1">
                    <a:lumMod val="85000"/>
                    <a:lumOff val="15000"/>
                  </a:schemeClr>
                </a:solidFill>
                <a:latin typeface="Comic Sans MS"/>
              </a:rPr>
              <a:t>We are organising charity events, setting up support groups and looking at how the school communicates with students.</a:t>
            </a:r>
          </a:p>
          <a:p>
            <a:pPr marL="0" indent="0" fontAlgn="base">
              <a:buNone/>
            </a:pPr>
            <a:r>
              <a:rPr lang="en-GB" b="1" dirty="0">
                <a:solidFill>
                  <a:schemeClr val="tx1">
                    <a:lumMod val="85000"/>
                    <a:lumOff val="15000"/>
                  </a:schemeClr>
                </a:solidFill>
                <a:latin typeface="Comic Sans MS"/>
              </a:rPr>
              <a:t>Please email us to say hello and help us to make your school better.</a:t>
            </a:r>
            <a:endParaRPr lang="en-GB" sz="2000" b="1" dirty="0">
              <a:solidFill>
                <a:schemeClr val="tx1">
                  <a:lumMod val="85000"/>
                  <a:lumOff val="15000"/>
                </a:schemeClr>
              </a:solidFill>
              <a:latin typeface="Comic Sans MS" panose="030F0702030302020204" pitchFamily="66" charset="0"/>
            </a:endParaRPr>
          </a:p>
          <a:p>
            <a:pPr marL="0" indent="0" fontAlgn="base">
              <a:buNone/>
            </a:pPr>
            <a:r>
              <a:rPr lang="en-GB" sz="2000" b="1" u="sng"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studentleadershipteam@ryecollege.co.uk</a:t>
            </a:r>
            <a:endParaRPr lang="en-GB" sz="2000" b="1" u="sng"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gn="l" fontAlgn="base">
              <a:buNone/>
            </a:pPr>
            <a:endParaRPr lang="en-GB" sz="2000" dirty="0">
              <a:solidFill>
                <a:srgbClr val="002060"/>
              </a:solidFill>
              <a:latin typeface="Calibri" panose="020F0502020204030204" pitchFamily="34" charset="0"/>
            </a:endParaRPr>
          </a:p>
        </p:txBody>
      </p:sp>
      <p:pic>
        <p:nvPicPr>
          <p:cNvPr id="6" name="Picture 5">
            <a:extLst>
              <a:ext uri="{FF2B5EF4-FFF2-40B4-BE49-F238E27FC236}">
                <a16:creationId xmlns:a16="http://schemas.microsoft.com/office/drawing/2014/main" id="{E6179E15-4008-4E55-B2FD-B8AD45975565}"/>
              </a:ext>
            </a:extLst>
          </p:cNvPr>
          <p:cNvPicPr>
            <a:picLocks noChangeAspect="1"/>
          </p:cNvPicPr>
          <p:nvPr/>
        </p:nvPicPr>
        <p:blipFill rotWithShape="1">
          <a:blip r:embed="rId3"/>
          <a:srcRect t="2500"/>
          <a:stretch/>
        </p:blipFill>
        <p:spPr>
          <a:xfrm>
            <a:off x="136537" y="1296537"/>
            <a:ext cx="5585669" cy="4084502"/>
          </a:xfrm>
          <a:prstGeom prst="ellipse">
            <a:avLst/>
          </a:prstGeom>
        </p:spPr>
      </p:pic>
    </p:spTree>
    <p:extLst>
      <p:ext uri="{BB962C8B-B14F-4D97-AF65-F5344CB8AC3E}">
        <p14:creationId xmlns:p14="http://schemas.microsoft.com/office/powerpoint/2010/main" val="297684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465C-44AA-43F9-A23E-883CF1AEDC26}"/>
              </a:ext>
            </a:extLst>
          </p:cNvPr>
          <p:cNvSpPr>
            <a:spLocks noGrp="1"/>
          </p:cNvSpPr>
          <p:nvPr>
            <p:ph type="title"/>
          </p:nvPr>
        </p:nvSpPr>
        <p:spPr>
          <a:xfrm>
            <a:off x="1097280" y="421817"/>
            <a:ext cx="6824361" cy="1369074"/>
          </a:xfrm>
        </p:spPr>
        <p:txBody>
          <a:bodyPr/>
          <a:lstStyle/>
          <a:p>
            <a:r>
              <a:rPr lang="en-GB" b="1" dirty="0">
                <a:solidFill>
                  <a:srgbClr val="002060"/>
                </a:solidFill>
                <a:latin typeface="Comic Sans MS" panose="030F0702030302020204" pitchFamily="66" charset="0"/>
              </a:rPr>
              <a:t>Updates for you for next week </a:t>
            </a:r>
          </a:p>
        </p:txBody>
      </p:sp>
      <p:sp>
        <p:nvSpPr>
          <p:cNvPr id="4" name="Content Placeholder 3">
            <a:extLst>
              <a:ext uri="{FF2B5EF4-FFF2-40B4-BE49-F238E27FC236}">
                <a16:creationId xmlns:a16="http://schemas.microsoft.com/office/drawing/2014/main" id="{2E9C8C45-2C44-42F8-89FB-EBE2A0641532}"/>
              </a:ext>
            </a:extLst>
          </p:cNvPr>
          <p:cNvSpPr>
            <a:spLocks noGrp="1"/>
          </p:cNvSpPr>
          <p:nvPr>
            <p:ph sz="half" idx="1"/>
          </p:nvPr>
        </p:nvSpPr>
        <p:spPr>
          <a:xfrm>
            <a:off x="1097278" y="2322728"/>
            <a:ext cx="6230448" cy="3364087"/>
          </a:xfrm>
        </p:spPr>
        <p:txBody>
          <a:bodyPr>
            <a:normAutofit lnSpcReduction="10000"/>
          </a:bodyPr>
          <a:lstStyle/>
          <a:p>
            <a:r>
              <a:rPr lang="en-GB" b="1" i="0" dirty="0">
                <a:solidFill>
                  <a:srgbClr val="000000"/>
                </a:solidFill>
                <a:effectLst/>
                <a:latin typeface="Comic Sans MS" panose="030F0702030302020204" pitchFamily="66" charset="0"/>
              </a:rPr>
              <a:t>Masks will </a:t>
            </a:r>
            <a:r>
              <a:rPr lang="en-GB" sz="2800" b="1" i="0" dirty="0">
                <a:solidFill>
                  <a:srgbClr val="000000"/>
                </a:solidFill>
                <a:effectLst/>
                <a:latin typeface="Comic Sans MS" panose="030F0702030302020204" pitchFamily="66" charset="0"/>
              </a:rPr>
              <a:t>no longer </a:t>
            </a:r>
            <a:r>
              <a:rPr lang="en-GB" b="1" i="0" dirty="0">
                <a:solidFill>
                  <a:srgbClr val="000000"/>
                </a:solidFill>
                <a:effectLst/>
                <a:latin typeface="Comic Sans MS" panose="030F0702030302020204" pitchFamily="66" charset="0"/>
              </a:rPr>
              <a:t>be compulsory for staff or students in lessons </a:t>
            </a:r>
            <a:r>
              <a:rPr lang="en-GB" sz="2800" b="1" i="0" dirty="0">
                <a:solidFill>
                  <a:srgbClr val="000000"/>
                </a:solidFill>
                <a:effectLst/>
                <a:latin typeface="Comic Sans MS" panose="030F0702030302020204" pitchFamily="66" charset="0"/>
              </a:rPr>
              <a:t>or</a:t>
            </a:r>
            <a:r>
              <a:rPr lang="en-GB" b="1" i="0" dirty="0">
                <a:solidFill>
                  <a:srgbClr val="000000"/>
                </a:solidFill>
                <a:effectLst/>
                <a:latin typeface="Comic Sans MS" panose="030F0702030302020204" pitchFamily="66" charset="0"/>
              </a:rPr>
              <a:t> corridors. </a:t>
            </a:r>
          </a:p>
          <a:p>
            <a:endParaRPr lang="en-GB" b="1" dirty="0">
              <a:solidFill>
                <a:srgbClr val="000000"/>
              </a:solidFill>
              <a:latin typeface="Comic Sans MS" panose="030F0702030302020204" pitchFamily="66" charset="0"/>
            </a:endParaRPr>
          </a:p>
          <a:p>
            <a:r>
              <a:rPr lang="en-GB" b="1" i="0" dirty="0">
                <a:solidFill>
                  <a:srgbClr val="000000"/>
                </a:solidFill>
                <a:effectLst/>
                <a:latin typeface="Comic Sans MS" panose="030F0702030302020204" pitchFamily="66" charset="0"/>
              </a:rPr>
              <a:t>Staff and students may choose to wear masks, but </a:t>
            </a:r>
            <a:r>
              <a:rPr lang="en-GB" b="1" dirty="0">
                <a:solidFill>
                  <a:srgbClr val="000000"/>
                </a:solidFill>
                <a:latin typeface="Comic Sans MS" panose="030F0702030302020204" pitchFamily="66" charset="0"/>
              </a:rPr>
              <a:t>from Monday it is no longer a requirement. </a:t>
            </a:r>
          </a:p>
          <a:p>
            <a:endParaRPr lang="en-GB" dirty="0">
              <a:solidFill>
                <a:srgbClr val="000000"/>
              </a:solidFill>
              <a:latin typeface="Comic Sans MS" panose="030F0702030302020204" pitchFamily="66" charset="0"/>
            </a:endParaRPr>
          </a:p>
          <a:p>
            <a:pPr fontAlgn="base"/>
            <a:r>
              <a:rPr lang="en-US" b="1" dirty="0">
                <a:solidFill>
                  <a:schemeClr val="tx1"/>
                </a:solidFill>
                <a:latin typeface="Comic Sans MS" panose="030F0702030302020204" pitchFamily="66" charset="0"/>
              </a:rPr>
              <a:t>You CANNOT take your mask off on </a:t>
            </a:r>
            <a:r>
              <a:rPr lang="en-US" b="1" dirty="0" err="1">
                <a:solidFill>
                  <a:schemeClr val="tx1"/>
                </a:solidFill>
                <a:latin typeface="Comic Sans MS" panose="030F0702030302020204" pitchFamily="66" charset="0"/>
              </a:rPr>
              <a:t>transport,in</a:t>
            </a:r>
            <a:r>
              <a:rPr lang="en-US" b="1" dirty="0">
                <a:solidFill>
                  <a:schemeClr val="tx1"/>
                </a:solidFill>
                <a:latin typeface="Comic Sans MS" panose="030F0702030302020204" pitchFamily="66" charset="0"/>
              </a:rPr>
              <a:t> shops or other venues.</a:t>
            </a:r>
          </a:p>
          <a:p>
            <a:pPr fontAlgn="base"/>
            <a:r>
              <a:rPr lang="en-US" b="1" dirty="0">
                <a:solidFill>
                  <a:schemeClr val="tx1"/>
                </a:solidFill>
                <a:latin typeface="Comic Sans MS" panose="030F0702030302020204" pitchFamily="66" charset="0"/>
              </a:rPr>
              <a:t>You should still continue to complete lateral flow tests twice a week.</a:t>
            </a: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b="0" i="0" dirty="0">
              <a:solidFill>
                <a:srgbClr val="000000"/>
              </a:solidFill>
              <a:effectLst/>
              <a:latin typeface="Calibri" panose="020F0502020204030204" pitchFamily="34" charset="0"/>
            </a:endParaRPr>
          </a:p>
          <a:p>
            <a:endParaRPr lang="en-GB" b="0" i="0" dirty="0">
              <a:solidFill>
                <a:srgbClr val="000000"/>
              </a:solidFill>
              <a:effectLst/>
              <a:latin typeface="Calibri" panose="020F0502020204030204" pitchFamily="34" charset="0"/>
            </a:endParaRPr>
          </a:p>
          <a:p>
            <a:endParaRPr lang="en-GB" dirty="0"/>
          </a:p>
        </p:txBody>
      </p:sp>
      <p:pic>
        <p:nvPicPr>
          <p:cNvPr id="16" name="Picture Placeholder 15">
            <a:extLst>
              <a:ext uri="{FF2B5EF4-FFF2-40B4-BE49-F238E27FC236}">
                <a16:creationId xmlns:a16="http://schemas.microsoft.com/office/drawing/2014/main" id="{E8D5ACAC-393A-44E8-9166-F9BCB037FFE6}"/>
              </a:ext>
            </a:extLst>
          </p:cNvPr>
          <p:cNvPicPr>
            <a:picLocks noGrp="1" noChangeAspect="1"/>
          </p:cNvPicPr>
          <p:nvPr>
            <p:ph type="pic" sz="quarter" idx="13"/>
          </p:nvPr>
        </p:nvPicPr>
        <p:blipFill>
          <a:blip r:embed="rId2"/>
          <a:srcRect l="32487" r="32487"/>
          <a:stretch>
            <a:fillRect/>
          </a:stretch>
        </p:blipFill>
        <p:spPr/>
      </p:pic>
    </p:spTree>
    <p:extLst>
      <p:ext uri="{BB962C8B-B14F-4D97-AF65-F5344CB8AC3E}">
        <p14:creationId xmlns:p14="http://schemas.microsoft.com/office/powerpoint/2010/main" val="192894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00C7-0803-8A43-A9F3-6FF24BDCB923}"/>
              </a:ext>
            </a:extLst>
          </p:cNvPr>
          <p:cNvSpPr>
            <a:spLocks noGrp="1"/>
          </p:cNvSpPr>
          <p:nvPr>
            <p:ph type="title"/>
          </p:nvPr>
        </p:nvSpPr>
        <p:spPr>
          <a:xfrm>
            <a:off x="3562714" y="1599612"/>
            <a:ext cx="7315200" cy="4112256"/>
          </a:xfrm>
        </p:spPr>
        <p:txBody>
          <a:bodyPr>
            <a:normAutofit fontScale="90000"/>
          </a:bodyPr>
          <a:lstStyle/>
          <a:p>
            <a:br>
              <a:rPr lang="en-GB" sz="3200" u="sng" dirty="0">
                <a:latin typeface="Comic Sans MS" panose="030F0702030302020204" pitchFamily="66" charset="0"/>
                <a:hlinkClick r:id="rId2"/>
              </a:rPr>
            </a:br>
            <a:br>
              <a:rPr lang="en-GB" sz="3200" u="sng" dirty="0">
                <a:latin typeface="Comic Sans MS" panose="030F0702030302020204" pitchFamily="66" charset="0"/>
                <a:hlinkClick r:id="rId2"/>
              </a:rPr>
            </a:br>
            <a:r>
              <a:rPr lang="en-GB" sz="3200" u="sng" dirty="0">
                <a:latin typeface="Comic Sans MS" panose="030F0702030302020204" pitchFamily="66" charset="0"/>
                <a:hlinkClick r:id="rId2"/>
              </a:rPr>
              <a:t>Please share your views by filling in this survey </a:t>
            </a:r>
            <a:br>
              <a:rPr lang="en-GB" sz="3200" dirty="0">
                <a:latin typeface="Comic Sans MS" panose="030F0702030302020204" pitchFamily="66" charset="0"/>
                <a:hlinkClick r:id="rId2"/>
              </a:rPr>
            </a:br>
            <a:br>
              <a:rPr lang="en-GB" sz="3200" dirty="0">
                <a:latin typeface="Comic Sans MS" panose="030F0702030302020204" pitchFamily="66" charset="0"/>
                <a:hlinkClick r:id="rId2"/>
              </a:rPr>
            </a:br>
            <a:r>
              <a:rPr lang="en-GB" sz="3200" dirty="0">
                <a:latin typeface="Comic Sans MS" panose="030F0702030302020204" pitchFamily="66" charset="0"/>
                <a:hlinkClick r:id="rId2"/>
              </a:rPr>
              <a:t>https://forms.office.com/Pages/ResponsePage.aspx?id=dwr6UypRDky6Q5dIsGSRsSxJa0Ds5oVIji26-tHdwHtUQlRUMDdWVERUUzBITzBHME42UVBWTlhJNi4u</a:t>
            </a:r>
            <a:endParaRPr lang="en-US" sz="3200" dirty="0">
              <a:solidFill>
                <a:srgbClr val="002060"/>
              </a:solidFill>
              <a:latin typeface="Comic Sans MS" panose="030F0702030302020204" pitchFamily="66" charset="0"/>
              <a:cs typeface="Times New Roman"/>
            </a:endParaRPr>
          </a:p>
        </p:txBody>
      </p:sp>
      <p:sp>
        <p:nvSpPr>
          <p:cNvPr id="4" name="TextBox 3">
            <a:extLst>
              <a:ext uri="{FF2B5EF4-FFF2-40B4-BE49-F238E27FC236}">
                <a16:creationId xmlns:a16="http://schemas.microsoft.com/office/drawing/2014/main" id="{236B4021-245A-45EA-97E1-447153B10BA8}"/>
              </a:ext>
            </a:extLst>
          </p:cNvPr>
          <p:cNvSpPr txBox="1"/>
          <p:nvPr/>
        </p:nvSpPr>
        <p:spPr>
          <a:xfrm>
            <a:off x="801665" y="2404997"/>
            <a:ext cx="2292263" cy="3046988"/>
          </a:xfrm>
          <a:prstGeom prst="rect">
            <a:avLst/>
          </a:prstGeom>
          <a:noFill/>
        </p:spPr>
        <p:txBody>
          <a:bodyPr wrap="square" rtlCol="0">
            <a:spAutoFit/>
          </a:bodyPr>
          <a:lstStyle/>
          <a:p>
            <a:r>
              <a:rPr lang="en-GB" sz="3200" u="sng"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Your views on how the school communicates with you</a:t>
            </a:r>
            <a:endParaRPr lang="en-GB" sz="3200" dirty="0">
              <a:solidFill>
                <a:srgbClr val="FF0000"/>
              </a:solidFill>
            </a:endParaRPr>
          </a:p>
        </p:txBody>
      </p:sp>
    </p:spTree>
    <p:extLst>
      <p:ext uri="{BB962C8B-B14F-4D97-AF65-F5344CB8AC3E}">
        <p14:creationId xmlns:p14="http://schemas.microsoft.com/office/powerpoint/2010/main" val="33029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24247-BF62-4A4C-8AED-54184BDEA249}"/>
              </a:ext>
            </a:extLst>
          </p:cNvPr>
          <p:cNvSpPr>
            <a:spLocks noGrp="1"/>
          </p:cNvSpPr>
          <p:nvPr>
            <p:ph type="title"/>
          </p:nvPr>
        </p:nvSpPr>
        <p:spPr>
          <a:xfrm>
            <a:off x="3867912" y="1298448"/>
            <a:ext cx="7315200" cy="914400"/>
          </a:xfrm>
        </p:spPr>
        <p:txBody>
          <a:bodyPr/>
          <a:lstStyle/>
          <a:p>
            <a:r>
              <a:rPr lang="en-GB" dirty="0"/>
              <a:t>Your Successes </a:t>
            </a:r>
          </a:p>
        </p:txBody>
      </p:sp>
      <p:sp>
        <p:nvSpPr>
          <p:cNvPr id="5" name="Text Placeholder 4">
            <a:extLst>
              <a:ext uri="{FF2B5EF4-FFF2-40B4-BE49-F238E27FC236}">
                <a16:creationId xmlns:a16="http://schemas.microsoft.com/office/drawing/2014/main" id="{94FB9321-C978-4D75-8A5B-0692E4619BCA}"/>
              </a:ext>
            </a:extLst>
          </p:cNvPr>
          <p:cNvSpPr>
            <a:spLocks noGrp="1"/>
          </p:cNvSpPr>
          <p:nvPr>
            <p:ph type="body" idx="1"/>
          </p:nvPr>
        </p:nvSpPr>
        <p:spPr>
          <a:xfrm>
            <a:off x="3867910" y="2345636"/>
            <a:ext cx="7315201" cy="2809460"/>
          </a:xfrm>
        </p:spPr>
        <p:txBody>
          <a:bodyPr>
            <a:noAutofit/>
          </a:bodyPr>
          <a:lstStyle/>
          <a:p>
            <a:r>
              <a:rPr lang="en-GB" sz="2000" dirty="0">
                <a:solidFill>
                  <a:srgbClr val="002060"/>
                </a:solidFill>
                <a:latin typeface="Comic Sans MS" panose="030F0702030302020204" pitchFamily="66" charset="0"/>
              </a:rPr>
              <a:t>We know a great many students have sporting successes they have achieved recently. We would love to start celebrating these. </a:t>
            </a:r>
          </a:p>
          <a:p>
            <a:r>
              <a:rPr lang="en-GB" sz="2000" dirty="0">
                <a:solidFill>
                  <a:srgbClr val="002060"/>
                </a:solidFill>
                <a:latin typeface="Comic Sans MS" panose="030F0702030302020204" pitchFamily="66" charset="0"/>
              </a:rPr>
              <a:t>The P.E. department have a board they would like to fill with your achievements. </a:t>
            </a:r>
          </a:p>
          <a:p>
            <a:r>
              <a:rPr lang="en-GB" sz="2000" dirty="0">
                <a:solidFill>
                  <a:srgbClr val="002060"/>
                </a:solidFill>
                <a:latin typeface="Comic Sans MS" panose="030F0702030302020204" pitchFamily="66" charset="0"/>
              </a:rPr>
              <a:t>Please let the student leadership team, or the P.E. department know and we will add you to the growing list of sporting superstars at Rye College. </a:t>
            </a:r>
          </a:p>
          <a:p>
            <a:endParaRPr lang="en-GB" sz="2000" dirty="0">
              <a:solidFill>
                <a:srgbClr val="002060"/>
              </a:solidFill>
              <a:latin typeface="Comic Sans MS" panose="030F0702030302020204" pitchFamily="66" charset="0"/>
            </a:endParaRPr>
          </a:p>
        </p:txBody>
      </p:sp>
      <p:pic>
        <p:nvPicPr>
          <p:cNvPr id="7" name="Picture 6">
            <a:extLst>
              <a:ext uri="{FF2B5EF4-FFF2-40B4-BE49-F238E27FC236}">
                <a16:creationId xmlns:a16="http://schemas.microsoft.com/office/drawing/2014/main" id="{873DEEDC-BA6C-45E7-A5F8-FA97A9DB3F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78" b="96444" l="9778" r="89778">
                        <a14:foregroundMark x1="35111" y1="6222" x2="35111" y2="6222"/>
                        <a14:foregroundMark x1="36000" y1="91556" x2="36000" y2="91556"/>
                        <a14:foregroundMark x1="50667" y1="96444" x2="50667" y2="96444"/>
                      </a14:backgroundRemoval>
                    </a14:imgEffect>
                  </a14:imgLayer>
                </a14:imgProps>
              </a:ext>
            </a:extLst>
          </a:blip>
          <a:stretch>
            <a:fillRect/>
          </a:stretch>
        </p:blipFill>
        <p:spPr>
          <a:xfrm>
            <a:off x="212035" y="1428062"/>
            <a:ext cx="3581259" cy="3581259"/>
          </a:xfrm>
          <a:prstGeom prst="rect">
            <a:avLst/>
          </a:prstGeom>
        </p:spPr>
      </p:pic>
    </p:spTree>
    <p:extLst>
      <p:ext uri="{BB962C8B-B14F-4D97-AF65-F5344CB8AC3E}">
        <p14:creationId xmlns:p14="http://schemas.microsoft.com/office/powerpoint/2010/main" val="29699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FD0A-898A-43F0-9654-EF3597AF628E}"/>
              </a:ext>
            </a:extLst>
          </p:cNvPr>
          <p:cNvSpPr>
            <a:spLocks noGrp="1"/>
          </p:cNvSpPr>
          <p:nvPr>
            <p:ph type="title"/>
          </p:nvPr>
        </p:nvSpPr>
        <p:spPr>
          <a:xfrm>
            <a:off x="660016" y="228600"/>
            <a:ext cx="8596668" cy="628073"/>
          </a:xfrm>
        </p:spPr>
        <p:txBody>
          <a:bodyPr>
            <a:normAutofit fontScale="90000"/>
          </a:bodyPr>
          <a:lstStyle/>
          <a:p>
            <a:r>
              <a:rPr lang="en-US"/>
              <a:t>COVID Reminders</a:t>
            </a:r>
          </a:p>
        </p:txBody>
      </p:sp>
      <p:sp>
        <p:nvSpPr>
          <p:cNvPr id="3" name="Content Placeholder 2">
            <a:extLst>
              <a:ext uri="{FF2B5EF4-FFF2-40B4-BE49-F238E27FC236}">
                <a16:creationId xmlns:a16="http://schemas.microsoft.com/office/drawing/2014/main" id="{F161641D-4931-45A8-A80C-9A0684EB3B43}"/>
              </a:ext>
            </a:extLst>
          </p:cNvPr>
          <p:cNvSpPr>
            <a:spLocks noGrp="1"/>
          </p:cNvSpPr>
          <p:nvPr>
            <p:ph idx="1"/>
          </p:nvPr>
        </p:nvSpPr>
        <p:spPr>
          <a:xfrm>
            <a:off x="510439" y="1174068"/>
            <a:ext cx="9996788" cy="5844587"/>
          </a:xfrm>
        </p:spPr>
        <p:txBody>
          <a:bodyPr vert="horz" lIns="91440" tIns="45720" rIns="91440" bIns="45720" rtlCol="0" anchor="t">
            <a:noAutofit/>
          </a:bodyPr>
          <a:lstStyle/>
          <a:p>
            <a:r>
              <a:rPr lang="en-US" dirty="0"/>
              <a:t>The wearing of masks in school by staff and students is now personal choice. Please respect those who still choose to wear them,</a:t>
            </a:r>
          </a:p>
          <a:p>
            <a:r>
              <a:rPr lang="en-US" dirty="0"/>
              <a:t>You MUST wear face masks in shops and on public transport (for the entire journey) </a:t>
            </a:r>
          </a:p>
          <a:p>
            <a:r>
              <a:rPr lang="en-US" dirty="0">
                <a:solidFill>
                  <a:srgbClr val="00B0F0"/>
                </a:solidFill>
              </a:rPr>
              <a:t>Wash your hands frequently</a:t>
            </a:r>
          </a:p>
          <a:p>
            <a:r>
              <a:rPr lang="en-US" dirty="0" err="1"/>
              <a:t>Sanitise</a:t>
            </a:r>
            <a:r>
              <a:rPr lang="en-US" dirty="0"/>
              <a:t> your hands when you enter and leave the room</a:t>
            </a:r>
          </a:p>
          <a:p>
            <a:r>
              <a:rPr lang="en-US" dirty="0">
                <a:solidFill>
                  <a:srgbClr val="00B0F0"/>
                </a:solidFill>
              </a:rPr>
              <a:t> Remain in the seating plan that has been set – This is NOT negotiable</a:t>
            </a:r>
          </a:p>
          <a:p>
            <a:r>
              <a:rPr lang="en-US" dirty="0"/>
              <a:t>Socially distance (2 </a:t>
            </a:r>
            <a:r>
              <a:rPr lang="en-US" dirty="0" err="1"/>
              <a:t>metres</a:t>
            </a:r>
            <a:r>
              <a:rPr lang="en-US" dirty="0"/>
              <a:t>) wherever possible, in and outside school</a:t>
            </a:r>
          </a:p>
          <a:p>
            <a:r>
              <a:rPr lang="en-US" dirty="0">
                <a:solidFill>
                  <a:srgbClr val="00B0F0"/>
                </a:solidFill>
              </a:rPr>
              <a:t>Avoid physical and intimate contact with other students</a:t>
            </a:r>
          </a:p>
          <a:p>
            <a:r>
              <a:rPr lang="en-US" dirty="0"/>
              <a:t>Please report anyone failing to comply with COVID regulations to the Student Hub</a:t>
            </a:r>
          </a:p>
          <a:p>
            <a:r>
              <a:rPr lang="en-US" dirty="0">
                <a:solidFill>
                  <a:srgbClr val="00B0F0"/>
                </a:solidFill>
                <a:ea typeface="+mn-lt"/>
                <a:cs typeface="+mn-lt"/>
              </a:rPr>
              <a:t>Please adhere to the COVID rules over the weekend</a:t>
            </a:r>
            <a:endParaRPr lang="en-US" dirty="0">
              <a:solidFill>
                <a:srgbClr val="2E83C3"/>
              </a:solidFill>
              <a:ea typeface="+mn-lt"/>
              <a:cs typeface="+mn-lt"/>
            </a:endParaRPr>
          </a:p>
          <a:p>
            <a:r>
              <a:rPr lang="en-US" dirty="0">
                <a:solidFill>
                  <a:schemeClr val="tx1"/>
                </a:solidFill>
                <a:ea typeface="+mn-lt"/>
                <a:cs typeface="+mn-lt"/>
              </a:rPr>
              <a:t>Remember</a:t>
            </a:r>
            <a:r>
              <a:rPr lang="en-US" dirty="0">
                <a:ea typeface="+mn-lt"/>
                <a:cs typeface="+mn-lt"/>
              </a:rPr>
              <a:t>: </a:t>
            </a:r>
            <a:r>
              <a:rPr lang="en-US" dirty="0">
                <a:solidFill>
                  <a:schemeClr val="accent2"/>
                </a:solidFill>
                <a:ea typeface="+mn-lt"/>
                <a:cs typeface="+mn-lt"/>
              </a:rPr>
              <a:t>Hands – Face – Space  </a:t>
            </a:r>
            <a:endParaRPr lang="en-US" dirty="0">
              <a:solidFill>
                <a:schemeClr val="accent2"/>
              </a:solidFill>
            </a:endParaRPr>
          </a:p>
        </p:txBody>
      </p:sp>
    </p:spTree>
    <p:extLst>
      <p:ext uri="{BB962C8B-B14F-4D97-AF65-F5344CB8AC3E}">
        <p14:creationId xmlns:p14="http://schemas.microsoft.com/office/powerpoint/2010/main" val="3980780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51400-E751-44FB-A928-A19D58E81BF9}"/>
              </a:ext>
            </a:extLst>
          </p:cNvPr>
          <p:cNvSpPr>
            <a:spLocks noGrp="1"/>
          </p:cNvSpPr>
          <p:nvPr>
            <p:ph type="title"/>
          </p:nvPr>
        </p:nvSpPr>
        <p:spPr/>
        <p:txBody>
          <a:bodyPr/>
          <a:lstStyle/>
          <a:p>
            <a:r>
              <a:rPr lang="en-GB" dirty="0">
                <a:solidFill>
                  <a:schemeClr val="tx1"/>
                </a:solidFill>
                <a:latin typeface="Comic Sans MS" panose="030F0702030302020204" pitchFamily="66" charset="0"/>
              </a:rPr>
              <a:t>May 28</a:t>
            </a:r>
            <a:r>
              <a:rPr lang="en-GB" baseline="30000" dirty="0">
                <a:solidFill>
                  <a:schemeClr val="tx1"/>
                </a:solidFill>
                <a:latin typeface="Comic Sans MS" panose="030F0702030302020204" pitchFamily="66" charset="0"/>
              </a:rPr>
              <a:t>th</a:t>
            </a:r>
            <a:r>
              <a:rPr lang="en-GB" dirty="0">
                <a:solidFill>
                  <a:schemeClr val="tx1"/>
                </a:solidFill>
                <a:latin typeface="Comic Sans MS" panose="030F0702030302020204" pitchFamily="66" charset="0"/>
              </a:rPr>
              <a:t> Last day of term 5 </a:t>
            </a:r>
          </a:p>
        </p:txBody>
      </p:sp>
      <p:sp>
        <p:nvSpPr>
          <p:cNvPr id="5" name="Content Placeholder 4">
            <a:extLst>
              <a:ext uri="{FF2B5EF4-FFF2-40B4-BE49-F238E27FC236}">
                <a16:creationId xmlns:a16="http://schemas.microsoft.com/office/drawing/2014/main" id="{32179993-A69E-4DCD-81B6-C2B5CB98F05D}"/>
              </a:ext>
            </a:extLst>
          </p:cNvPr>
          <p:cNvSpPr>
            <a:spLocks noGrp="1"/>
          </p:cNvSpPr>
          <p:nvPr>
            <p:ph sz="half" idx="1"/>
          </p:nvPr>
        </p:nvSpPr>
        <p:spPr>
          <a:xfrm>
            <a:off x="771601" y="2297676"/>
            <a:ext cx="5751389" cy="4032225"/>
          </a:xfrm>
        </p:spPr>
        <p:txBody>
          <a:bodyPr/>
          <a:lstStyle/>
          <a:p>
            <a:r>
              <a:rPr lang="en-GB" dirty="0">
                <a:solidFill>
                  <a:srgbClr val="002060"/>
                </a:solidFill>
                <a:latin typeface="Comic Sans MS" panose="030F0702030302020204" pitchFamily="66" charset="0"/>
              </a:rPr>
              <a:t>The Last day of term will be a non uniform day. </a:t>
            </a:r>
          </a:p>
          <a:p>
            <a:r>
              <a:rPr lang="en-GB" dirty="0">
                <a:solidFill>
                  <a:srgbClr val="002060"/>
                </a:solidFill>
                <a:latin typeface="Comic Sans MS" panose="030F0702030302020204" pitchFamily="66" charset="0"/>
              </a:rPr>
              <a:t>Normal rules apply, with a voluntary £1 donation.</a:t>
            </a:r>
          </a:p>
          <a:p>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There will also be a bake off competition in the library. </a:t>
            </a:r>
          </a:p>
          <a:p>
            <a:r>
              <a:rPr lang="en-GB" dirty="0">
                <a:solidFill>
                  <a:srgbClr val="002060"/>
                </a:solidFill>
                <a:latin typeface="Comic Sans MS" panose="030F0702030302020204" pitchFamily="66" charset="0"/>
              </a:rPr>
              <a:t>Students and staff are invited to bake a cake to enter the competition. They will be judged by the student leadership team in registration and prizes can be won. </a:t>
            </a:r>
          </a:p>
          <a:p>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During Break 1 (early and late). Slices of the cakes will be available to purchase in the library for a small fee. </a:t>
            </a:r>
          </a:p>
          <a:p>
            <a:r>
              <a:rPr lang="en-GB" dirty="0">
                <a:solidFill>
                  <a:srgbClr val="002060"/>
                </a:solidFill>
                <a:latin typeface="Comic Sans MS" panose="030F0702030302020204" pitchFamily="66" charset="0"/>
              </a:rPr>
              <a:t>The proceeds will go to the charity of St Michaels hospice. </a:t>
            </a:r>
          </a:p>
        </p:txBody>
      </p:sp>
      <p:pic>
        <p:nvPicPr>
          <p:cNvPr id="16" name="Picture Placeholder 15">
            <a:extLst>
              <a:ext uri="{FF2B5EF4-FFF2-40B4-BE49-F238E27FC236}">
                <a16:creationId xmlns:a16="http://schemas.microsoft.com/office/drawing/2014/main" id="{F79D8211-02C3-4347-9033-EFF2F78993EE}"/>
              </a:ext>
            </a:extLst>
          </p:cNvPr>
          <p:cNvPicPr>
            <a:picLocks noGrp="1" noChangeAspect="1"/>
          </p:cNvPicPr>
          <p:nvPr>
            <p:ph type="pic" sz="quarter" idx="13"/>
          </p:nvPr>
        </p:nvPicPr>
        <p:blipFill>
          <a:blip r:embed="rId2"/>
          <a:srcRect l="27085" r="27085"/>
          <a:stretch>
            <a:fillRect/>
          </a:stretch>
        </p:blipFill>
        <p:spPr/>
      </p:pic>
    </p:spTree>
    <p:extLst>
      <p:ext uri="{BB962C8B-B14F-4D97-AF65-F5344CB8AC3E}">
        <p14:creationId xmlns:p14="http://schemas.microsoft.com/office/powerpoint/2010/main" val="47960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6C6BD0-EDC9-7C44-A414-B66D25E34B52}"/>
              </a:ext>
            </a:extLst>
          </p:cNvPr>
          <p:cNvSpPr>
            <a:spLocks noGrp="1"/>
          </p:cNvSpPr>
          <p:nvPr>
            <p:ph type="title"/>
          </p:nvPr>
        </p:nvSpPr>
        <p:spPr>
          <a:xfrm>
            <a:off x="4035287" y="421816"/>
            <a:ext cx="10058400" cy="1369074"/>
          </a:xfrm>
        </p:spPr>
        <p:txBody>
          <a:bodyPr/>
          <a:lstStyle/>
          <a:p>
            <a:r>
              <a:rPr lang="en-US" dirty="0">
                <a:solidFill>
                  <a:srgbClr val="002060"/>
                </a:solidFill>
              </a:rPr>
              <a:t>Competition Time   </a:t>
            </a:r>
          </a:p>
        </p:txBody>
      </p:sp>
      <p:sp>
        <p:nvSpPr>
          <p:cNvPr id="11" name="TextBox 10">
            <a:extLst>
              <a:ext uri="{FF2B5EF4-FFF2-40B4-BE49-F238E27FC236}">
                <a16:creationId xmlns:a16="http://schemas.microsoft.com/office/drawing/2014/main" id="{3060C6D0-D390-4186-A54C-B0E57747DF4F}"/>
              </a:ext>
            </a:extLst>
          </p:cNvPr>
          <p:cNvSpPr txBox="1"/>
          <p:nvPr/>
        </p:nvSpPr>
        <p:spPr>
          <a:xfrm>
            <a:off x="92766" y="675736"/>
            <a:ext cx="3510243" cy="5863144"/>
          </a:xfrm>
          <a:prstGeom prst="rect">
            <a:avLst/>
          </a:prstGeom>
          <a:noFill/>
        </p:spPr>
        <p:txBody>
          <a:bodyPr wrap="square" lIns="91440" tIns="45720" rIns="91440" bIns="45720" rtlCol="0" anchor="t">
            <a:spAutoFit/>
          </a:bodyPr>
          <a:lstStyle/>
          <a:p>
            <a:r>
              <a:rPr lang="en-US" sz="1500" dirty="0">
                <a:solidFill>
                  <a:srgbClr val="333333"/>
                </a:solidFill>
                <a:latin typeface="Arial"/>
                <a:cs typeface="Arial"/>
              </a:rPr>
              <a:t>Things that have happened recently:</a:t>
            </a:r>
          </a:p>
          <a:p>
            <a:endParaRPr lang="en-US" sz="1500" dirty="0">
              <a:solidFill>
                <a:srgbClr val="333333"/>
              </a:solidFill>
              <a:latin typeface="Arial"/>
              <a:cs typeface="Arial"/>
            </a:endParaRPr>
          </a:p>
          <a:p>
            <a:pPr fontAlgn="base"/>
            <a:r>
              <a:rPr lang="en-US" dirty="0"/>
              <a:t>Elon musk has released more satellites.</a:t>
            </a:r>
          </a:p>
          <a:p>
            <a:pPr fontAlgn="base"/>
            <a:endParaRPr lang="en-US" dirty="0"/>
          </a:p>
          <a:p>
            <a:pPr fontAlgn="base"/>
            <a:r>
              <a:rPr lang="en-US" dirty="0"/>
              <a:t>A meeting about G7</a:t>
            </a:r>
          </a:p>
          <a:p>
            <a:pPr fontAlgn="base"/>
            <a:endParaRPr lang="en-US" dirty="0"/>
          </a:p>
          <a:p>
            <a:pPr fontAlgn="base"/>
            <a:r>
              <a:rPr lang="en-US" dirty="0"/>
              <a:t>The elections were last Thursday in the UK</a:t>
            </a:r>
          </a:p>
          <a:p>
            <a:pPr fontAlgn="base"/>
            <a:endParaRPr lang="en-US" dirty="0"/>
          </a:p>
          <a:p>
            <a:pPr fontAlgn="base"/>
            <a:r>
              <a:rPr lang="en-US" dirty="0"/>
              <a:t>Farmers in the UK saved a species of Butterfly from extinction. </a:t>
            </a:r>
          </a:p>
          <a:p>
            <a:pPr fontAlgn="base"/>
            <a:endParaRPr lang="en-US" dirty="0"/>
          </a:p>
          <a:p>
            <a:pPr fontAlgn="base"/>
            <a:r>
              <a:rPr lang="en-US" dirty="0"/>
              <a:t>India’s richest man made his factories produce oxygen for 1 in 10 </a:t>
            </a:r>
            <a:r>
              <a:rPr lang="en-US" dirty="0" err="1"/>
              <a:t>covid</a:t>
            </a:r>
            <a:r>
              <a:rPr lang="en-US" dirty="0"/>
              <a:t> patients in India.</a:t>
            </a:r>
          </a:p>
          <a:p>
            <a:endParaRPr lang="en-US" sz="1500" dirty="0">
              <a:solidFill>
                <a:srgbClr val="333333"/>
              </a:solidFill>
              <a:latin typeface="Arial"/>
              <a:cs typeface="Arial"/>
            </a:endParaRPr>
          </a:p>
          <a:p>
            <a:endParaRPr lang="en-US" sz="1500" dirty="0">
              <a:solidFill>
                <a:srgbClr val="333333"/>
              </a:solidFill>
              <a:latin typeface="Arial"/>
              <a:cs typeface="Arial"/>
            </a:endParaRPr>
          </a:p>
          <a:p>
            <a:endParaRPr lang="en-GB" sz="1500" dirty="0">
              <a:latin typeface="Corbel"/>
              <a:cs typeface="Times New Roman" panose="02020603050405020304" pitchFamily="18" charset="0"/>
            </a:endParaRPr>
          </a:p>
          <a:p>
            <a:endParaRPr lang="en-GB" sz="1500" b="1" dirty="0">
              <a:latin typeface="Comic Sans MS" panose="030F0702030302020204" pitchFamily="66" charset="0"/>
              <a:cs typeface="Times New Roman" panose="02020603050405020304" pitchFamily="18" charset="0"/>
            </a:endParaRPr>
          </a:p>
          <a:p>
            <a:endParaRPr lang="en-GB" sz="1500" dirty="0">
              <a:latin typeface="Calibri" panose="020F0502020204030204" pitchFamily="34" charset="0"/>
              <a:cs typeface="Times New Roman" panose="02020603050405020304" pitchFamily="18" charset="0"/>
            </a:endParaRPr>
          </a:p>
          <a:p>
            <a:endParaRPr lang="en-GB" b="1" dirty="0">
              <a:latin typeface="Comic Sans MS"/>
              <a:cs typeface="Times New Roman"/>
            </a:endParaRPr>
          </a:p>
        </p:txBody>
      </p:sp>
      <p:sp>
        <p:nvSpPr>
          <p:cNvPr id="15" name="Oval 14">
            <a:extLst>
              <a:ext uri="{FF2B5EF4-FFF2-40B4-BE49-F238E27FC236}">
                <a16:creationId xmlns:a16="http://schemas.microsoft.com/office/drawing/2014/main" id="{7161D385-220E-42EB-9D6D-73631CEE9393}"/>
              </a:ext>
            </a:extLst>
          </p:cNvPr>
          <p:cNvSpPr/>
          <p:nvPr/>
        </p:nvSpPr>
        <p:spPr>
          <a:xfrm>
            <a:off x="4681150" y="1987826"/>
            <a:ext cx="2857344" cy="285534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Comic Sans MS"/>
              </a:rPr>
              <a:t>Which teacher has an identical twin?</a:t>
            </a:r>
          </a:p>
        </p:txBody>
      </p:sp>
      <p:sp>
        <p:nvSpPr>
          <p:cNvPr id="22" name="Oval 21">
            <a:extLst>
              <a:ext uri="{FF2B5EF4-FFF2-40B4-BE49-F238E27FC236}">
                <a16:creationId xmlns:a16="http://schemas.microsoft.com/office/drawing/2014/main" id="{7A598060-9148-417A-9ACF-7A2D1DBBA70C}"/>
              </a:ext>
            </a:extLst>
          </p:cNvPr>
          <p:cNvSpPr/>
          <p:nvPr/>
        </p:nvSpPr>
        <p:spPr>
          <a:xfrm>
            <a:off x="8101355" y="2058838"/>
            <a:ext cx="2842966" cy="274032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Which member of staff was once in an advert for </a:t>
            </a:r>
            <a:r>
              <a:rPr lang="en-US" dirty="0" err="1"/>
              <a:t>Mcvities</a:t>
            </a:r>
            <a:r>
              <a:rPr lang="en-US" dirty="0"/>
              <a:t> chocolate biscuits</a:t>
            </a:r>
            <a:endParaRPr lang="en-GB" dirty="0">
              <a:latin typeface="Comic Sans MS" panose="030F0702030302020204" pitchFamily="66" charset="0"/>
            </a:endParaRPr>
          </a:p>
        </p:txBody>
      </p:sp>
      <p:sp>
        <p:nvSpPr>
          <p:cNvPr id="21" name="Rectangle: Rounded Corners 20">
            <a:extLst>
              <a:ext uri="{FF2B5EF4-FFF2-40B4-BE49-F238E27FC236}">
                <a16:creationId xmlns:a16="http://schemas.microsoft.com/office/drawing/2014/main" id="{CDAD3525-2AE1-46D8-9FA9-378E05F3D22C}"/>
              </a:ext>
            </a:extLst>
          </p:cNvPr>
          <p:cNvSpPr/>
          <p:nvPr/>
        </p:nvSpPr>
        <p:spPr>
          <a:xfrm>
            <a:off x="4686652" y="5067110"/>
            <a:ext cx="5923721" cy="104692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lumMod val="50000"/>
                  </a:schemeClr>
                </a:solidFill>
              </a:rPr>
              <a:t>Send your answers to </a:t>
            </a:r>
            <a:r>
              <a:rPr lang="en-GB" sz="1800" b="1" u="sng"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studentleadershipteam@ryecollege.co.uk</a:t>
            </a:r>
            <a:endParaRPr lang="en-GB" sz="1800" b="1" u="sng"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r>
              <a:rPr lang="en-GB" dirty="0"/>
              <a:t> </a:t>
            </a:r>
          </a:p>
        </p:txBody>
      </p:sp>
    </p:spTree>
    <p:extLst>
      <p:ext uri="{BB962C8B-B14F-4D97-AF65-F5344CB8AC3E}">
        <p14:creationId xmlns:p14="http://schemas.microsoft.com/office/powerpoint/2010/main" val="3969897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50CE1B-D23E-4FD8-902B-9970BA227462}"/>
              </a:ext>
            </a:extLst>
          </p:cNvPr>
          <p:cNvSpPr>
            <a:spLocks noGrp="1"/>
          </p:cNvSpPr>
          <p:nvPr>
            <p:ph type="body" sz="half" idx="2"/>
          </p:nvPr>
        </p:nvSpPr>
        <p:spPr>
          <a:xfrm>
            <a:off x="3936747" y="789503"/>
            <a:ext cx="3778150" cy="5298145"/>
          </a:xfrm>
          <a:solidFill>
            <a:srgbClr val="FF0000"/>
          </a:solidFill>
        </p:spPr>
        <p:txBody>
          <a:bodyPr>
            <a:normAutofit fontScale="25000" lnSpcReduction="20000"/>
          </a:bodyPr>
          <a:lstStyle/>
          <a:p>
            <a:pPr algn="l"/>
            <a:r>
              <a:rPr lang="en-GB" sz="1300" dirty="0">
                <a:ea typeface="+mn-lt"/>
                <a:cs typeface="+mn-lt"/>
              </a:rPr>
              <a:t>Ingredients</a:t>
            </a:r>
            <a:endParaRPr lang="en-US" dirty="0"/>
          </a:p>
          <a:p>
            <a:r>
              <a:rPr lang="en-GB" sz="1300" dirty="0">
                <a:ea typeface="+mn-lt"/>
                <a:cs typeface="+mn-lt"/>
              </a:rPr>
              <a:t>·</a:t>
            </a:r>
            <a:r>
              <a:rPr lang="en-GB" b="1" dirty="0"/>
              <a:t>For the base</a:t>
            </a:r>
          </a:p>
          <a:p>
            <a:r>
              <a:rPr lang="en-GB" sz="5600" dirty="0"/>
              <a:t>300g </a:t>
            </a:r>
            <a:r>
              <a:rPr lang="en-GB" sz="5600" u="sng" dirty="0">
                <a:hlinkClick r:id="rId2">
                  <a:extLst>
                    <a:ext uri="{A12FA001-AC4F-418D-AE19-62706E023703}">
                      <ahyp:hlinkClr xmlns:ahyp="http://schemas.microsoft.com/office/drawing/2018/hyperlinkcolor" val="tx"/>
                    </a:ext>
                  </a:extLst>
                </a:hlinkClick>
              </a:rPr>
              <a:t>strong bread flour</a:t>
            </a:r>
            <a:endParaRPr lang="en-GB" sz="5600" dirty="0"/>
          </a:p>
          <a:p>
            <a:r>
              <a:rPr lang="en-GB" sz="5600" dirty="0"/>
              <a:t>1 tsp </a:t>
            </a:r>
            <a:r>
              <a:rPr lang="en-GB" sz="5600" u="sng" dirty="0">
                <a:hlinkClick r:id="rId3">
                  <a:extLst>
                    <a:ext uri="{A12FA001-AC4F-418D-AE19-62706E023703}">
                      <ahyp:hlinkClr xmlns:ahyp="http://schemas.microsoft.com/office/drawing/2018/hyperlinkcolor" val="tx"/>
                    </a:ext>
                  </a:extLst>
                </a:hlinkClick>
              </a:rPr>
              <a:t>instant yeast</a:t>
            </a:r>
            <a:r>
              <a:rPr lang="en-GB" sz="5600" dirty="0"/>
              <a:t> (from a sachet or a tub)</a:t>
            </a:r>
          </a:p>
          <a:p>
            <a:r>
              <a:rPr lang="en-GB" sz="5600" dirty="0"/>
              <a:t>1 tsp salt</a:t>
            </a:r>
          </a:p>
          <a:p>
            <a:r>
              <a:rPr lang="en-GB" sz="5600" dirty="0"/>
              <a:t>1 tbsp </a:t>
            </a:r>
            <a:r>
              <a:rPr lang="en-GB" sz="5600" u="sng" dirty="0">
                <a:hlinkClick r:id="rId4">
                  <a:extLst>
                    <a:ext uri="{A12FA001-AC4F-418D-AE19-62706E023703}">
                      <ahyp:hlinkClr xmlns:ahyp="http://schemas.microsoft.com/office/drawing/2018/hyperlinkcolor" val="tx"/>
                    </a:ext>
                  </a:extLst>
                </a:hlinkClick>
              </a:rPr>
              <a:t>olive oil,</a:t>
            </a:r>
            <a:r>
              <a:rPr lang="en-GB" sz="5600" dirty="0"/>
              <a:t> plus extra for drizzling</a:t>
            </a:r>
          </a:p>
          <a:p>
            <a:r>
              <a:rPr lang="en-GB" sz="5600" b="1" dirty="0"/>
              <a:t>For the tomato sauce</a:t>
            </a:r>
          </a:p>
          <a:p>
            <a:r>
              <a:rPr lang="en-GB" sz="5600" dirty="0"/>
              <a:t>100ml passata</a:t>
            </a:r>
          </a:p>
          <a:p>
            <a:r>
              <a:rPr lang="en-GB" sz="5600" dirty="0"/>
              <a:t>handful </a:t>
            </a:r>
            <a:r>
              <a:rPr lang="en-GB" sz="5600" u="sng" dirty="0">
                <a:hlinkClick r:id="rId5">
                  <a:extLst>
                    <a:ext uri="{A12FA001-AC4F-418D-AE19-62706E023703}">
                      <ahyp:hlinkClr xmlns:ahyp="http://schemas.microsoft.com/office/drawing/2018/hyperlinkcolor" val="tx"/>
                    </a:ext>
                  </a:extLst>
                </a:hlinkClick>
              </a:rPr>
              <a:t>fresh basil</a:t>
            </a:r>
            <a:r>
              <a:rPr lang="en-GB" sz="5600" dirty="0"/>
              <a:t> or 1 tsp dried</a:t>
            </a:r>
          </a:p>
          <a:p>
            <a:r>
              <a:rPr lang="en-GB" sz="5600" dirty="0"/>
              <a:t>1 </a:t>
            </a:r>
            <a:r>
              <a:rPr lang="en-GB" sz="5600" u="sng" dirty="0">
                <a:hlinkClick r:id="rId6">
                  <a:extLst>
                    <a:ext uri="{A12FA001-AC4F-418D-AE19-62706E023703}">
                      <ahyp:hlinkClr xmlns:ahyp="http://schemas.microsoft.com/office/drawing/2018/hyperlinkcolor" val="tx"/>
                    </a:ext>
                  </a:extLst>
                </a:hlinkClick>
              </a:rPr>
              <a:t>garlic clove,</a:t>
            </a:r>
            <a:r>
              <a:rPr lang="en-GB" sz="5600" dirty="0"/>
              <a:t> crushed</a:t>
            </a:r>
          </a:p>
          <a:p>
            <a:r>
              <a:rPr lang="en-GB" sz="5600" b="1" dirty="0"/>
              <a:t>For the topping</a:t>
            </a:r>
          </a:p>
          <a:p>
            <a:r>
              <a:rPr lang="en-GB" sz="5600" dirty="0"/>
              <a:t>125g ball mozzarella, sliced</a:t>
            </a:r>
          </a:p>
          <a:p>
            <a:r>
              <a:rPr lang="en-GB" sz="5600" dirty="0"/>
              <a:t>handful </a:t>
            </a:r>
            <a:r>
              <a:rPr lang="en-GB" sz="5600" u="sng" dirty="0">
                <a:hlinkClick r:id="rId7">
                  <a:extLst>
                    <a:ext uri="{A12FA001-AC4F-418D-AE19-62706E023703}">
                      <ahyp:hlinkClr xmlns:ahyp="http://schemas.microsoft.com/office/drawing/2018/hyperlinkcolor" val="tx"/>
                    </a:ext>
                  </a:extLst>
                </a:hlinkClick>
              </a:rPr>
              <a:t>grated or shaved parmesan</a:t>
            </a:r>
            <a:r>
              <a:rPr lang="en-GB" sz="5600" dirty="0"/>
              <a:t> (or vegetarian alternative)</a:t>
            </a:r>
          </a:p>
          <a:p>
            <a:r>
              <a:rPr lang="en-GB" sz="5600" dirty="0"/>
              <a:t>handful of </a:t>
            </a:r>
            <a:r>
              <a:rPr lang="en-GB" sz="5600" u="sng" dirty="0">
                <a:hlinkClick r:id="rId8">
                  <a:extLst>
                    <a:ext uri="{A12FA001-AC4F-418D-AE19-62706E023703}">
                      <ahyp:hlinkClr xmlns:ahyp="http://schemas.microsoft.com/office/drawing/2018/hyperlinkcolor" val="tx"/>
                    </a:ext>
                  </a:extLst>
                </a:hlinkClick>
              </a:rPr>
              <a:t>cherry tomatoes,</a:t>
            </a:r>
            <a:r>
              <a:rPr lang="en-GB" sz="5600" dirty="0"/>
              <a:t> halved</a:t>
            </a:r>
          </a:p>
          <a:p>
            <a:pPr algn="l"/>
            <a:endParaRPr lang="en-GB" sz="1300" b="1" i="0" dirty="0">
              <a:solidFill>
                <a:srgbClr val="201F1E"/>
              </a:solidFill>
              <a:effectLst/>
              <a:latin typeface="Comic Sans MS" panose="030F0702030302020204" pitchFamily="66" charset="0"/>
            </a:endParaRPr>
          </a:p>
        </p:txBody>
      </p:sp>
      <p:sp>
        <p:nvSpPr>
          <p:cNvPr id="6" name="Text Placeholder 5">
            <a:extLst>
              <a:ext uri="{FF2B5EF4-FFF2-40B4-BE49-F238E27FC236}">
                <a16:creationId xmlns:a16="http://schemas.microsoft.com/office/drawing/2014/main" id="{C8ABC50C-FAC0-4DEE-80AF-2F100ECEC6E9}"/>
              </a:ext>
            </a:extLst>
          </p:cNvPr>
          <p:cNvSpPr>
            <a:spLocks noGrp="1"/>
          </p:cNvSpPr>
          <p:nvPr>
            <p:ph type="body" sz="half" idx="16"/>
          </p:nvPr>
        </p:nvSpPr>
        <p:spPr>
          <a:xfrm>
            <a:off x="8175310" y="789502"/>
            <a:ext cx="3778150" cy="5298145"/>
          </a:xfrm>
          <a:solidFill>
            <a:srgbClr val="002060"/>
          </a:solidFill>
        </p:spPr>
        <p:txBody>
          <a:bodyPr>
            <a:normAutofit fontScale="62500" lnSpcReduction="20000"/>
          </a:bodyPr>
          <a:lstStyle/>
          <a:p>
            <a:r>
              <a:rPr lang="en-US" b="1" dirty="0">
                <a:solidFill>
                  <a:schemeClr val="bg1"/>
                </a:solidFill>
              </a:rPr>
              <a:t>Method</a:t>
            </a:r>
          </a:p>
          <a:p>
            <a:r>
              <a:rPr lang="en-US" b="1" dirty="0">
                <a:solidFill>
                  <a:schemeClr val="bg1"/>
                </a:solidFill>
              </a:rPr>
              <a:t>STEP 1</a:t>
            </a:r>
            <a:r>
              <a:rPr lang="en-US" dirty="0">
                <a:solidFill>
                  <a:schemeClr val="bg1"/>
                </a:solidFill>
              </a:rPr>
              <a:t>Make the base: Put the flour into a </a:t>
            </a:r>
            <a:r>
              <a:rPr lang="en-US" u="sng" dirty="0">
                <a:solidFill>
                  <a:schemeClr val="bg1"/>
                </a:solidFill>
                <a:hlinkClick r:id="rId9">
                  <a:extLst>
                    <a:ext uri="{A12FA001-AC4F-418D-AE19-62706E023703}">
                      <ahyp:hlinkClr xmlns:ahyp="http://schemas.microsoft.com/office/drawing/2018/hyperlinkcolor" val="tx"/>
                    </a:ext>
                  </a:extLst>
                </a:hlinkClick>
              </a:rPr>
              <a:t>large bowl</a:t>
            </a:r>
            <a:r>
              <a:rPr lang="en-US" dirty="0">
                <a:solidFill>
                  <a:schemeClr val="bg1"/>
                </a:solidFill>
              </a:rPr>
              <a:t>, then stir in the yeast and salt. Make a well, pour in 200ml warm water and the olive oil and bring together with a wooden spoon until you have a soft, fairly wet dough. Turn onto a lightly floured surface and knead for 5 mins until smooth. Cover with a tea towel and set aside. You can leave the dough to rise if you like, but it’s not essential for a thin crust.</a:t>
            </a:r>
          </a:p>
          <a:p>
            <a:r>
              <a:rPr lang="en-US" b="1" dirty="0">
                <a:solidFill>
                  <a:schemeClr val="bg1"/>
                </a:solidFill>
              </a:rPr>
              <a:t>STEP 2</a:t>
            </a:r>
            <a:r>
              <a:rPr lang="en-US" dirty="0">
                <a:solidFill>
                  <a:schemeClr val="bg1"/>
                </a:solidFill>
              </a:rPr>
              <a:t>Make the sauce: Mix the passata, basil and crushed garlic together, then season to taste. Leave to stand at room temperature while you get on with shaping the base.</a:t>
            </a:r>
          </a:p>
          <a:p>
            <a:r>
              <a:rPr lang="en-US" b="1" dirty="0">
                <a:solidFill>
                  <a:schemeClr val="bg1"/>
                </a:solidFill>
              </a:rPr>
              <a:t>STEP 3</a:t>
            </a:r>
            <a:r>
              <a:rPr lang="en-US" u="sng" dirty="0">
                <a:solidFill>
                  <a:schemeClr val="bg1"/>
                </a:solidFill>
                <a:hlinkClick r:id="rId10">
                  <a:extLst>
                    <a:ext uri="{A12FA001-AC4F-418D-AE19-62706E023703}">
                      <ahyp:hlinkClr xmlns:ahyp="http://schemas.microsoft.com/office/drawing/2018/hyperlinkcolor" val="tx"/>
                    </a:ext>
                  </a:extLst>
                </a:hlinkClick>
              </a:rPr>
              <a:t>Roll out</a:t>
            </a:r>
            <a:r>
              <a:rPr lang="en-US" dirty="0">
                <a:solidFill>
                  <a:schemeClr val="bg1"/>
                </a:solidFill>
              </a:rPr>
              <a:t> the dough: if you’ve let the dough rise, give it a quick knead, then split into two balls. On a floured surface, roll out the dough into large rounds, about 25cm across, using a rolling pin. The dough needs to be very thin as it will rise in the oven. Lift the rounds onto two floured baking sheets.</a:t>
            </a:r>
          </a:p>
          <a:p>
            <a:r>
              <a:rPr lang="en-US" b="1" dirty="0">
                <a:solidFill>
                  <a:schemeClr val="bg1"/>
                </a:solidFill>
              </a:rPr>
              <a:t>STEP 4</a:t>
            </a:r>
            <a:r>
              <a:rPr lang="en-US" dirty="0">
                <a:solidFill>
                  <a:schemeClr val="bg1"/>
                </a:solidFill>
              </a:rPr>
              <a:t>Top and bake: heat the oven to 240C/220C fan/gas 8. Put another baking sheet or an upturned baking tray in the oven on the top shelf. Smooth sauce over bases with the back of a spoon. Scatter with cheese and tomatoes, drizzle with olive oil and season. Put one pizza, still on its baking sheet, on top of the preheated sheet or tray. Bake for 8-10 mins until crisp. Serve with a little more olive oil, and basil leaves if using. Repeat step for remaining pizza</a:t>
            </a:r>
          </a:p>
          <a:p>
            <a:pPr algn="l"/>
            <a:endParaRPr lang="en-GB" b="1" i="0" dirty="0">
              <a:solidFill>
                <a:schemeClr val="accent1">
                  <a:lumMod val="20000"/>
                  <a:lumOff val="80000"/>
                </a:schemeClr>
              </a:solidFill>
              <a:effectLst/>
              <a:latin typeface="Comic Sans MS" panose="030F0702030302020204" pitchFamily="66" charset="0"/>
            </a:endParaRPr>
          </a:p>
        </p:txBody>
      </p:sp>
      <p:sp>
        <p:nvSpPr>
          <p:cNvPr id="8" name="Title 7">
            <a:extLst>
              <a:ext uri="{FF2B5EF4-FFF2-40B4-BE49-F238E27FC236}">
                <a16:creationId xmlns:a16="http://schemas.microsoft.com/office/drawing/2014/main" id="{06FED02E-0B4D-437D-AE54-FDC1567903B3}"/>
              </a:ext>
            </a:extLst>
          </p:cNvPr>
          <p:cNvSpPr>
            <a:spLocks noGrp="1"/>
          </p:cNvSpPr>
          <p:nvPr>
            <p:ph type="title"/>
          </p:nvPr>
        </p:nvSpPr>
        <p:spPr>
          <a:xfrm>
            <a:off x="427973" y="0"/>
            <a:ext cx="10058400" cy="1369074"/>
          </a:xfrm>
        </p:spPr>
        <p:txBody>
          <a:bodyPr/>
          <a:lstStyle/>
          <a:p>
            <a:pPr algn="ctr"/>
            <a:r>
              <a:rPr lang="en-GB" dirty="0">
                <a:solidFill>
                  <a:srgbClr val="002060"/>
                </a:solidFill>
                <a:latin typeface="Comic Sans MS" panose="030F0702030302020204" pitchFamily="66" charset="0"/>
              </a:rPr>
              <a:t>Easy to Make Pizza</a:t>
            </a:r>
          </a:p>
        </p:txBody>
      </p:sp>
      <p:pic>
        <p:nvPicPr>
          <p:cNvPr id="18" name="Picture Placeholder 17">
            <a:extLst>
              <a:ext uri="{FF2B5EF4-FFF2-40B4-BE49-F238E27FC236}">
                <a16:creationId xmlns:a16="http://schemas.microsoft.com/office/drawing/2014/main" id="{E58DC61F-2DDE-49C2-B79E-7136B969F36A}"/>
              </a:ext>
            </a:extLst>
          </p:cNvPr>
          <p:cNvPicPr>
            <a:picLocks noGrp="1" noChangeAspect="1"/>
          </p:cNvPicPr>
          <p:nvPr>
            <p:ph type="pic" sz="quarter" idx="13"/>
          </p:nvPr>
        </p:nvPicPr>
        <p:blipFill>
          <a:blip r:embed="rId11"/>
          <a:srcRect/>
          <a:stretch>
            <a:fillRect/>
          </a:stretch>
        </p:blipFill>
        <p:spPr>
          <a:xfrm>
            <a:off x="238539" y="2003029"/>
            <a:ext cx="3232850" cy="3232850"/>
          </a:xfrm>
        </p:spPr>
      </p:pic>
    </p:spTree>
    <p:extLst>
      <p:ext uri="{BB962C8B-B14F-4D97-AF65-F5344CB8AC3E}">
        <p14:creationId xmlns:p14="http://schemas.microsoft.com/office/powerpoint/2010/main" val="81751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8"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D8AC7AC-CF33-4DA1-B057-D8C95FD6631D}"/>
              </a:ext>
            </a:extLst>
          </p:cNvPr>
          <p:cNvSpPr>
            <a:spLocks noGrp="1"/>
          </p:cNvSpPr>
          <p:nvPr>
            <p:ph type="title"/>
          </p:nvPr>
        </p:nvSpPr>
        <p:spPr>
          <a:xfrm>
            <a:off x="177395" y="-5305"/>
            <a:ext cx="8983489" cy="1000978"/>
          </a:xfrm>
        </p:spPr>
        <p:txBody>
          <a:bodyPr vert="horz" lIns="91440" tIns="45720" rIns="91440" bIns="45720" rtlCol="0" anchor="ctr">
            <a:normAutofit/>
          </a:bodyPr>
          <a:lstStyle/>
          <a:p>
            <a:r>
              <a:rPr lang="en-US" sz="3600" b="1" dirty="0">
                <a:solidFill>
                  <a:srgbClr val="002060"/>
                </a:solidFill>
                <a:latin typeface="Comic Sans MS"/>
              </a:rPr>
              <a:t>BOOK CLUB</a:t>
            </a:r>
          </a:p>
        </p:txBody>
      </p:sp>
      <p:sp>
        <p:nvSpPr>
          <p:cNvPr id="12"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AC27253E-FB9C-4A44-AC39-43D573EDF746}"/>
              </a:ext>
            </a:extLst>
          </p:cNvPr>
          <p:cNvSpPr txBox="1"/>
          <p:nvPr/>
        </p:nvSpPr>
        <p:spPr>
          <a:xfrm>
            <a:off x="164969" y="995673"/>
            <a:ext cx="10541668" cy="5355312"/>
          </a:xfrm>
          <a:prstGeom prst="rect">
            <a:avLst/>
          </a:prstGeom>
          <a:noFill/>
        </p:spPr>
        <p:txBody>
          <a:bodyPr wrap="none" rtlCol="0">
            <a:spAutoFit/>
          </a:bodyPr>
          <a:lstStyle/>
          <a:p>
            <a:pPr fontAlgn="base"/>
            <a:r>
              <a:rPr lang="en-US" dirty="0"/>
              <a:t>Easy read:</a:t>
            </a:r>
          </a:p>
          <a:p>
            <a:pPr fontAlgn="base"/>
            <a:r>
              <a:rPr lang="en-US" dirty="0"/>
              <a:t>Charlie and the chocolate factory- Roald Dahl</a:t>
            </a:r>
          </a:p>
          <a:p>
            <a:pPr fontAlgn="base"/>
            <a:r>
              <a:rPr lang="en-US" dirty="0"/>
              <a:t>Thrilling adventure, especially if you like sweets!</a:t>
            </a:r>
          </a:p>
          <a:p>
            <a:pPr fontAlgn="base"/>
            <a:br>
              <a:rPr lang="en-US" dirty="0"/>
            </a:br>
            <a:endParaRPr lang="en-US" dirty="0"/>
          </a:p>
          <a:p>
            <a:pPr fontAlgn="base"/>
            <a:r>
              <a:rPr lang="en-US" dirty="0"/>
              <a:t>Medium read:</a:t>
            </a:r>
          </a:p>
          <a:p>
            <a:pPr fontAlgn="base"/>
            <a:r>
              <a:rPr lang="en-US" dirty="0"/>
              <a:t>The school for good and evil- </a:t>
            </a:r>
            <a:r>
              <a:rPr lang="en-US" dirty="0" err="1"/>
              <a:t>Soman</a:t>
            </a:r>
            <a:r>
              <a:rPr lang="en-US" dirty="0"/>
              <a:t> </a:t>
            </a:r>
            <a:r>
              <a:rPr lang="en-US" dirty="0" err="1"/>
              <a:t>Chanini</a:t>
            </a:r>
            <a:r>
              <a:rPr lang="en-US" dirty="0"/>
              <a:t> </a:t>
            </a:r>
          </a:p>
          <a:p>
            <a:pPr fontAlgn="base"/>
            <a:r>
              <a:rPr lang="en-US" dirty="0"/>
              <a:t>This hair-raising adventure involves, wizards, princesses and turning what you thought you knew, on its head!</a:t>
            </a:r>
          </a:p>
          <a:p>
            <a:pPr fontAlgn="base"/>
            <a:br>
              <a:rPr lang="en-US" dirty="0"/>
            </a:br>
            <a:endParaRPr lang="en-US" dirty="0"/>
          </a:p>
          <a:p>
            <a:pPr fontAlgn="base"/>
            <a:r>
              <a:rPr lang="en-US" dirty="0"/>
              <a:t>Hard read: </a:t>
            </a:r>
          </a:p>
          <a:p>
            <a:pPr fontAlgn="base"/>
            <a:r>
              <a:rPr lang="en-US" dirty="0"/>
              <a:t>The Winter King- Bernard </a:t>
            </a:r>
            <a:r>
              <a:rPr lang="en-US" dirty="0" err="1"/>
              <a:t>Cormwell</a:t>
            </a:r>
            <a:endParaRPr lang="en-US" dirty="0"/>
          </a:p>
          <a:p>
            <a:pPr fontAlgn="base"/>
            <a:r>
              <a:rPr lang="en-US" dirty="0"/>
              <a:t>This is for older readers but is still an excellent re-telling of the classic Arthurian legend. </a:t>
            </a:r>
          </a:p>
          <a:p>
            <a:pPr fontAlgn="base"/>
            <a:br>
              <a:rPr lang="en-US" dirty="0"/>
            </a:br>
            <a:endParaRPr lang="en-US" dirty="0"/>
          </a:p>
          <a:p>
            <a:pPr fontAlgn="base"/>
            <a:r>
              <a:rPr lang="en-US" dirty="0"/>
              <a:t>Classic challenge: </a:t>
            </a:r>
          </a:p>
          <a:p>
            <a:pPr fontAlgn="base"/>
            <a:r>
              <a:rPr lang="en-US" dirty="0"/>
              <a:t>A tale of two cities- Charles Dickens</a:t>
            </a:r>
          </a:p>
          <a:p>
            <a:pPr fontAlgn="base"/>
            <a:r>
              <a:rPr lang="en-US" dirty="0"/>
              <a:t>For those romantics out there, this is an awesome read. Set during the French revolution.</a:t>
            </a:r>
          </a:p>
          <a:p>
            <a:endParaRPr lang="en-GB" dirty="0"/>
          </a:p>
        </p:txBody>
      </p:sp>
    </p:spTree>
    <p:extLst>
      <p:ext uri="{BB962C8B-B14F-4D97-AF65-F5344CB8AC3E}">
        <p14:creationId xmlns:p14="http://schemas.microsoft.com/office/powerpoint/2010/main" val="7069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7652749-89E5-4348-B3B2-4BB382243E19}"/>
              </a:ext>
            </a:extLst>
          </p:cNvPr>
          <p:cNvSpPr>
            <a:spLocks noGrp="1"/>
          </p:cNvSpPr>
          <p:nvPr>
            <p:ph type="title"/>
          </p:nvPr>
        </p:nvSpPr>
        <p:spPr/>
        <p:txBody>
          <a:bodyPr/>
          <a:lstStyle/>
          <a:p>
            <a:endParaRPr lang="en-GB"/>
          </a:p>
        </p:txBody>
      </p:sp>
      <p:sp>
        <p:nvSpPr>
          <p:cNvPr id="11" name="Text Placeholder 10">
            <a:extLst>
              <a:ext uri="{FF2B5EF4-FFF2-40B4-BE49-F238E27FC236}">
                <a16:creationId xmlns:a16="http://schemas.microsoft.com/office/drawing/2014/main" id="{97C53880-4C87-4FE4-B3E7-52C3D95F9C88}"/>
              </a:ext>
            </a:extLst>
          </p:cNvPr>
          <p:cNvSpPr>
            <a:spLocks noGrp="1"/>
          </p:cNvSpPr>
          <p:nvPr>
            <p:ph type="body" sz="half" idx="2"/>
          </p:nvPr>
        </p:nvSpPr>
        <p:spPr/>
        <p:txBody>
          <a:bodyPr/>
          <a:lstStyle/>
          <a:p>
            <a:endParaRPr lang="en-GB"/>
          </a:p>
        </p:txBody>
      </p:sp>
      <p:sp>
        <p:nvSpPr>
          <p:cNvPr id="12" name="Rectangle 11">
            <a:extLst>
              <a:ext uri="{FF2B5EF4-FFF2-40B4-BE49-F238E27FC236}">
                <a16:creationId xmlns:a16="http://schemas.microsoft.com/office/drawing/2014/main" id="{9F3202D5-3684-424A-9A77-868D96C9FD37}"/>
              </a:ext>
            </a:extLst>
          </p:cNvPr>
          <p:cNvSpPr/>
          <p:nvPr/>
        </p:nvSpPr>
        <p:spPr>
          <a:xfrm>
            <a:off x="251181" y="1791620"/>
            <a:ext cx="2949057" cy="3139321"/>
          </a:xfrm>
          <a:prstGeom prst="rect">
            <a:avLst/>
          </a:prstGeom>
        </p:spPr>
        <p:txBody>
          <a:bodyPr wrap="square">
            <a:spAutoFit/>
          </a:bodyPr>
          <a:lstStyle/>
          <a:p>
            <a:r>
              <a:rPr lang="en-US" dirty="0">
                <a:solidFill>
                  <a:srgbClr val="262626"/>
                </a:solidFill>
                <a:latin typeface="The Hand Black" panose="020B0604020202020204" pitchFamily="66" charset="0"/>
              </a:rPr>
              <a:t>Mental health, defined by the World Health Organization, is "a state of well-being in which the individual realizes his or her own abilities, can cope with the normal stresses of life, can work productively and fruitfully, and is able to make a contribution to his or her community".</a:t>
            </a:r>
            <a:r>
              <a:rPr lang="en-US" dirty="0">
                <a:solidFill>
                  <a:srgbClr val="000000"/>
                </a:solidFill>
                <a:latin typeface="The Hand Black" panose="020B0604020202020204" pitchFamily="66" charset="0"/>
              </a:rPr>
              <a:t>​</a:t>
            </a:r>
            <a:endParaRPr lang="en-GB" dirty="0"/>
          </a:p>
        </p:txBody>
      </p:sp>
      <p:sp>
        <p:nvSpPr>
          <p:cNvPr id="15" name="Rectangle 14">
            <a:extLst>
              <a:ext uri="{FF2B5EF4-FFF2-40B4-BE49-F238E27FC236}">
                <a16:creationId xmlns:a16="http://schemas.microsoft.com/office/drawing/2014/main" id="{048DC06A-510A-494D-96FB-5BA86701C2A6}"/>
              </a:ext>
            </a:extLst>
          </p:cNvPr>
          <p:cNvSpPr/>
          <p:nvPr/>
        </p:nvSpPr>
        <p:spPr>
          <a:xfrm>
            <a:off x="4002072" y="1453112"/>
            <a:ext cx="3789820" cy="369332"/>
          </a:xfrm>
          <a:prstGeom prst="rect">
            <a:avLst/>
          </a:prstGeom>
        </p:spPr>
        <p:txBody>
          <a:bodyPr wrap="none">
            <a:spAutoFit/>
          </a:bodyPr>
          <a:lstStyle/>
          <a:p>
            <a:r>
              <a:rPr lang="en-GB" dirty="0">
                <a:solidFill>
                  <a:srgbClr val="000000"/>
                </a:solidFill>
                <a:latin typeface="The Hand Black" panose="020B0604020202020204" pitchFamily="66" charset="0"/>
              </a:rPr>
              <a:t>Sometimes you may feel like this …</a:t>
            </a:r>
            <a:endParaRPr lang="en-GB" dirty="0"/>
          </a:p>
        </p:txBody>
      </p:sp>
      <p:sp>
        <p:nvSpPr>
          <p:cNvPr id="17" name="Rectangle 16">
            <a:extLst>
              <a:ext uri="{FF2B5EF4-FFF2-40B4-BE49-F238E27FC236}">
                <a16:creationId xmlns:a16="http://schemas.microsoft.com/office/drawing/2014/main" id="{59A8C230-16CF-42C6-8666-6CDB03DD7D81}"/>
              </a:ext>
            </a:extLst>
          </p:cNvPr>
          <p:cNvSpPr/>
          <p:nvPr/>
        </p:nvSpPr>
        <p:spPr>
          <a:xfrm>
            <a:off x="5980423" y="3244334"/>
            <a:ext cx="231154" cy="369332"/>
          </a:xfrm>
          <a:prstGeom prst="rect">
            <a:avLst/>
          </a:prstGeom>
        </p:spPr>
        <p:txBody>
          <a:bodyPr wrap="none">
            <a:spAutoFit/>
          </a:bodyPr>
          <a:lstStyle/>
          <a:p>
            <a:r>
              <a:rPr lang="en-GB" dirty="0"/>
              <a:t> </a:t>
            </a:r>
          </a:p>
        </p:txBody>
      </p:sp>
      <p:sp>
        <p:nvSpPr>
          <p:cNvPr id="20" name="Rectangle 19">
            <a:extLst>
              <a:ext uri="{FF2B5EF4-FFF2-40B4-BE49-F238E27FC236}">
                <a16:creationId xmlns:a16="http://schemas.microsoft.com/office/drawing/2014/main" id="{2D8BD501-DE00-450B-9640-C50A35BD4145}"/>
              </a:ext>
            </a:extLst>
          </p:cNvPr>
          <p:cNvSpPr/>
          <p:nvPr/>
        </p:nvSpPr>
        <p:spPr>
          <a:xfrm>
            <a:off x="4313129" y="4934635"/>
            <a:ext cx="6096000" cy="646331"/>
          </a:xfrm>
          <a:prstGeom prst="rect">
            <a:avLst/>
          </a:prstGeom>
        </p:spPr>
        <p:txBody>
          <a:bodyPr>
            <a:spAutoFit/>
          </a:bodyPr>
          <a:lstStyle/>
          <a:p>
            <a:r>
              <a:rPr lang="en-GB" dirty="0">
                <a:solidFill>
                  <a:srgbClr val="000000"/>
                </a:solidFill>
                <a:latin typeface="The Hand Black" panose="020B0604020202020204" pitchFamily="66" charset="0"/>
              </a:rPr>
              <a:t>We all have at some point; some more than others but how do we deal with these feelings?</a:t>
            </a:r>
            <a:endParaRPr lang="en-GB" dirty="0"/>
          </a:p>
        </p:txBody>
      </p:sp>
      <p:pic>
        <p:nvPicPr>
          <p:cNvPr id="25" name="Picture Placeholder 24">
            <a:extLst>
              <a:ext uri="{FF2B5EF4-FFF2-40B4-BE49-F238E27FC236}">
                <a16:creationId xmlns:a16="http://schemas.microsoft.com/office/drawing/2014/main" id="{46CFB2B5-B62E-4025-8C04-F4B3BE1CBA72}"/>
              </a:ext>
            </a:extLst>
          </p:cNvPr>
          <p:cNvPicPr>
            <a:picLocks noGrp="1" noChangeAspect="1"/>
          </p:cNvPicPr>
          <p:nvPr>
            <p:ph type="pic" idx="1"/>
          </p:nvPr>
        </p:nvPicPr>
        <p:blipFill>
          <a:blip r:embed="rId2"/>
          <a:srcRect t="19267" b="19267"/>
          <a:stretch>
            <a:fillRect/>
          </a:stretch>
        </p:blipFill>
        <p:spPr bwMode="auto">
          <a:xfrm>
            <a:off x="3584628" y="2843408"/>
            <a:ext cx="2702873" cy="17755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7C6664E-0FDC-4A61-A7AE-3D8D1C6393D3}"/>
              </a:ext>
            </a:extLst>
          </p:cNvPr>
          <p:cNvPicPr>
            <a:picLocks noChangeAspect="1"/>
          </p:cNvPicPr>
          <p:nvPr/>
        </p:nvPicPr>
        <p:blipFill>
          <a:blip r:embed="rId3"/>
          <a:stretch>
            <a:fillRect/>
          </a:stretch>
        </p:blipFill>
        <p:spPr>
          <a:xfrm>
            <a:off x="6195942" y="2843408"/>
            <a:ext cx="2663304" cy="1775536"/>
          </a:xfrm>
          <a:prstGeom prst="rect">
            <a:avLst/>
          </a:prstGeom>
        </p:spPr>
      </p:pic>
      <p:pic>
        <p:nvPicPr>
          <p:cNvPr id="29" name="Picture 28">
            <a:extLst>
              <a:ext uri="{FF2B5EF4-FFF2-40B4-BE49-F238E27FC236}">
                <a16:creationId xmlns:a16="http://schemas.microsoft.com/office/drawing/2014/main" id="{2AF505B8-6AC5-46AF-A6A5-4FB32DABE4EA}"/>
              </a:ext>
            </a:extLst>
          </p:cNvPr>
          <p:cNvPicPr>
            <a:picLocks noChangeAspect="1"/>
          </p:cNvPicPr>
          <p:nvPr/>
        </p:nvPicPr>
        <p:blipFill>
          <a:blip r:embed="rId4"/>
          <a:stretch>
            <a:fillRect/>
          </a:stretch>
        </p:blipFill>
        <p:spPr>
          <a:xfrm>
            <a:off x="8822891" y="2843408"/>
            <a:ext cx="2614880" cy="1775536"/>
          </a:xfrm>
          <a:prstGeom prst="rect">
            <a:avLst/>
          </a:prstGeom>
        </p:spPr>
      </p:pic>
    </p:spTree>
    <p:extLst>
      <p:ext uri="{BB962C8B-B14F-4D97-AF65-F5344CB8AC3E}">
        <p14:creationId xmlns:p14="http://schemas.microsoft.com/office/powerpoint/2010/main" val="72330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ED4AE4-AAD5-4047-B1D9-15659A6DD05E}"/>
              </a:ext>
            </a:extLst>
          </p:cNvPr>
          <p:cNvSpPr>
            <a:spLocks noGrp="1"/>
          </p:cNvSpPr>
          <p:nvPr>
            <p:ph type="pic" idx="1"/>
          </p:nvPr>
        </p:nvSpPr>
        <p:spPr/>
      </p:sp>
      <p:sp>
        <p:nvSpPr>
          <p:cNvPr id="4" name="Text Placeholder 3">
            <a:extLst>
              <a:ext uri="{FF2B5EF4-FFF2-40B4-BE49-F238E27FC236}">
                <a16:creationId xmlns:a16="http://schemas.microsoft.com/office/drawing/2014/main" id="{1ABB30C1-44F3-4BDB-95B4-AEF0D2E29DA1}"/>
              </a:ext>
            </a:extLst>
          </p:cNvPr>
          <p:cNvSpPr>
            <a:spLocks noGrp="1"/>
          </p:cNvSpPr>
          <p:nvPr>
            <p:ph type="body" sz="half" idx="2"/>
          </p:nvPr>
        </p:nvSpPr>
        <p:spPr>
          <a:xfrm>
            <a:off x="256032" y="3895594"/>
            <a:ext cx="2834640" cy="1919989"/>
          </a:xfrm>
        </p:spPr>
        <p:txBody>
          <a:bodyPr/>
          <a:lstStyle/>
          <a:p>
            <a:r>
              <a:rPr lang="en-GB" dirty="0"/>
              <a:t>Many people will look after their physical health by going to the gym, watching what they eat, going on a diet, </a:t>
            </a:r>
            <a:r>
              <a:rPr lang="en-GB" dirty="0" err="1"/>
              <a:t>etc</a:t>
            </a:r>
            <a:r>
              <a:rPr lang="en-GB" dirty="0"/>
              <a:t> – it’s just as easy to look after your mental health!</a:t>
            </a: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B5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zvEeu6P4b0ibV9e1K206wgGZJ53CqPb3J7Acmvnnxp+114ZsZnt/Cnh++1kqcC5uXFtEfcDBcj6gUAfS9FfFcn7YHjczBo/Cvh1Iu6M0zN/31uH8q7PwP+15pF3cx23jHw1PpascG7sZfPjX3KEBgPpuPtQOx9Q0VQ8P6zpXiDSLfV9Fv7e/sLhd0U8D7lYf4+3UVfoEFFFQ313a2NnLeX1zDbW0KF5ZpnCIijqSTwBQBNRXgXi79qHwla6i+leC9G1Xxjfrn/jziKxHHXBwWb6hce9cBc/tN/Faayk1Sw+GMMemRMRJcSWl3LGgB5zINqjHf0oCx9eUV8m+Ef2w0e5WLxV4QEcJIDT6bcbyg9fLfGf++q+lPAvjHw5430KPWvDOqQ39ox2tt4eNu6up5VvY0Ab1FFFABRSMyqpZiAAMknsK8S+JP7THw98JXU2n6c9x4j1CIlXSxI8lGHYzH5f++d1AHt1FfKmo/tFfFyeW2bSPhL5MN42LXz4552fjPO0Lg4Oeccc1pWv7QvxF0WFbrxp8LUjtNrPIbG8AmRFOGfymLEqD1OQBg5IoA+maK4z4W/E7wh8SNOe68M6j5k0IBuLOZdlxBn+8np/tDIPrXZ0AFFFFABVDxFrGn+H9Cvtb1WcW9jYwNPPIf4VUZP1PoPWr9eA/t1a5Npvweg0uB2U6tqMUMuDjMaAyEf8AfSpQB8s/GL4leIPiv4xW5vJHg08TeVpun7/3durHAJHQueMt+A4rtviP4Z8B/DnTrW4bwK2uwz6heaatxda5Mkjy2rBJHKIoVVZs4AJ4FeG2k7W13DcoAWikWRQehKnP9K9l+IfjbwD8QLWCHUNc8R6Lbx391qK2o0eGfy5rkhpQJRMNybskZUHnmgo5B/E/w5nj23HwtaEjvaeIZ0P/AI8pFUviN4b0zSXsta8M3xvvDWrKzWMkj5mhkUL5sEowMOhYDIGCMGrbaT8KVUsfGviqTH8MegRBj9C0+Kz/AIg+KbfXri1sNIsE0vw7pimPTbMIquAQu+WUr9+VyoJJJ9AcCgD0X9kP4lXvg74h2nhy5nd9C124W3khJ+WG4YhY5V9MnCt6gg9q+96/Nv4J+Dta1rx14V1P7BdRaMdetYnv2jIi3hvM2KT94kRnpnGRmv0koExHZUQs7BVAySTgAV8S/E/4gX3xx+Ki+DtO1Oex8G2Zml2QIWkvUgQvJIEBzI7BSI09wetfSn7TOuzeHvgb4ov7aQx3ElqLWJh1BmYR5/AMT+FfnfoEOqy6zZw6Cl42pmUfZBZlhNvHTZt5B+lAJHrmheK9e8SeIdUsdIlg8FeD7Am+u7i108WlzBp0LjELSQjzHLZUbdxy5zmuX8XfFXxdqHxKv/FWl+J9YiT7a8lijTMqJAG+SMxZ27duAVOQec5zWxd/ELx5/wAI9ZaxpfijW9W0tY47LWhrnlzWkl3LvJh8ts74/LAyTz344rqvitc+CvD/AIg0FtJ8N/Da60DV4123qW91K6BCEmnZEdQE37wqruzsPNAzj9E8QW3xKkvPCniKDw9pF9fNGPD91aaQtutvdGUfuWaIZ8t1JXLbsNg1l/Bvx5rHwq+I8d9ulW1Wc2ur2e75ZYw21+Om5TkqfbHQmr+q+NNT8OLY6lo3hDwTozXsck+m39nYGS5SNZGjEq+ZI/lMdpIyNw61w2j+Htd8RQ3t5Y2F3d21uPMvrwKTHCGbBZ3PGcnp1NAH6mW80dxbx3ELh4pFDow6MpGQafVPQ7FdL0Wx01XLraW0cAY9WCKFz+lV/GGqLofhPWNaYgCwsZrok9PkQt/Sgk+XP2oviX4h8WeJr34ZeB5jDp9hhNZuxMIllkJ2+SXJ4QEhSByzZGDjnivDfwrl03xb9g1TwzHDp+kOs8+rz3waaV0IKlIFYhonYFAm0tg5JyDXO/BPUIdSTX9N1GLUDPfhr7VL23nEJEKj/nsWBiJkdhwrb/M2nGM175BqVrZeBZ9PsdNNvodo9varLdWf2tLmB4VJxIHZnWRyq7udpUgqcUDLsennStOuNXj1rZbzmNrG1e4FuIwiOsly7y7TI2GJ2rlQ2ODkk4t/cT3XhWfw/qmm6lZ3N+Ht0nu9StRJHJMrAAlQVRtiM3yhsF1HQtjl/FHiPUtHt7b7da2g1ODT7ifVQ90PL0Sd4cxwQoCGRZE2RjaeAQFwy5rwO/8AF2pviHSZJ9IshaLafZ4rlnLIC7ZdzyzEyPzxw2OnUBITwx4j1HwN42j1zwrqTmWwuGEE20otzEGxtdf7rqBlff1FfpV4E8RWfi7wbpPiaxUrb6japOqk5KEjlT7g5H4V+Y3hzQdZ8Rah/Z+g6Xc6hchS7JAm7YoGSzHooAHU4r9Ff2dtNOk/A/whZmXzT/Zkc27GP9Z+8x+G7H4UAzvqKKKBBXzX/wAFALWST4e+Hr1QTHBqpRiOxeJsf+gmvpSvPf2ifB0njj4Q63olrH5l8sYurMdzNEd6qP8AeAK/8CoA/Nyrsuk6tDpUWrTaXfR6dK22O7a3cQufQORtP51SPoyn3U8H3Ffpp4HuPCHjn4Wacun29lqHh+7sUga1ZAUUBQDEy/wspGMdQRQU2fJH7Inwh0P4iXWsax4qt7i40vTmSCGBJDGs0zAs24ryQq7eAR94V9T6F8E/hTosqy2XgXR2dSCGuYjcEEd/3hbmuq8I+GdB8JaJHovhvS7fTNPjYssMIwNx6kk8kn1OTWV488H33iaWGSx8ZeIfDu2JoZl02VAs0bHJyHU7X9HXBGaBXM34qxQ2kvgby444LSHxRaqyqoVV3RzIgAHA+dkH4131ed/F+18P6X8HrvSNR1xNLS2tEGnXV3c7phcQYeBgWO6R96IeMlufWuw8IX19qfhTSNR1K0azvrqyhmuYGGDFIyAsuO2CSKBHm37YVpLdfs/6+0S7jA1vMw/2RMmT+AOfwr8/rK7urG6ju7K6ntbiMkxzQSNG6HGDhlII4JH41+o/jTQrfxP4S1bw7d48nUbSS2YkZ27lIB/A4P4V+X2t6Xe6JrV7o2pRNDe2Nw9vOjDkOhIP4cZHsRQUhbbSNXuNKn1K20y/m0+A/vrmOB2hjP8AtMBgfjXqP7OXghfi38SY7LxJNczaTpWnK0yxHy/3aYSKEEfdBJJOOThj1JNfU/7JmreHdZ+Bmj6bpht3ksITbalanBZJSSW3juHzkE9Qa7/wX4J8J+DIruPwtoNnpS3kvm3HkJjzG7ZJ7DJwOgycCgVzldI+A/wj0uQSW/gfTZXHe53zg/UOSP0qx8a9OsdN+C2u2unWNvZ2cEMcjQ28Sxosayoz4VRgfKDXReN/Dt54isIYdP8AE2r+HrqCTzI7nT3TJ4IKujqVdeehHBwRVKPQ9B8M/Dm40PxFrk91pbwyx39/rN4C83m53l3bAGdxAAwBwAKBHWIyugZWDKRkEdxXM/Fmyk1L4W+K9Ph/1txo13En+8YWA/Wsz4Caje6l8KdGmvZHuDCsltBdOhU3cEUjRxT4PPzxqre+c9DXcSIskbRyKGRgVYHoQaAPzS+GniqLQ7Uxre29jJ9thu2NzbNPbXkSqQYZUUE8ZDKccHPIODXRaz8SPG2uSyWHw6tdW0nQ7CLHkaVC28pjBkl8sYTPJAGMZ6k81y3xk8Iz+BviXrXhuVCsMFw0loxH37dzujI/A4+oNfUX7BWtaA/gHU/D8MsEeuxX73NxEcCSWFlUI47soxt9j9aCmfN/w90GP4pfE7wvoEiXETyxR2+ozIwJ8qBCDIuehMaqDnPzc98V9paR+z38INN8tk8G21zIgHz3U0kxP1DNg/lXX6H4F8IaH4lv/EmkeHrCy1e/BFzdRR4d8nJ9hkjJxjJ5Oa0PE+kya1ok+nRapqGlSybSl3YyBJomBBBBIIPTkEEEZFArlOXw9pOjeE9R07w5o9jpqNaSrHDZ26xKWKHHCgd6pfBqWGb4SeEXtzmP+xrUfiIlB/UGpfBnh1fCGm38+p+JtT1m4uJPtF3f6pOuFCrgBVACRoAOgA7k1zXwEvoJIPFGk6RcJfeHdN1uVNIvYjuikikVZXiRujCOR3TI4wAO1Aj0yiiigAooooA+LP2uvgrcaHr0njjwva+bpeqXSJd2cS/PBdSMFUoo6rI5AwOjHHQjHo/7EXgrxj4V0PXrzxJY3Wl2moSxG1srkFZCyhg0hQ8rkFRzgnb7CvRf2jZRH8MyoGZZdY0yOEdzIb2Hbj8a9HoHcKR9wU7QC2OATjJrzb4gx32s/FXw54Zt/Eer6JE+kX98H0+cRs0scluiFgQVcASN8rAjmrL+HfirEvkWvxI0mWIgATXfhwNOvvlJkQn/AICPpQIytP8A7e1745WkHifS9FjTQtGlu4EtJ3ufLkuJVRC5eNAr7YZMYHTNerVzvgfwrD4Zt7uSXULrVtV1CUT6hqN0FEtw4G1RhQAiKBhUAwB7kk9FQAV8wftlfBxtWtrj4keHY1F5aQbtWtxx58SDiZf9pVGCO4A7jn6frmfizLHD8LfFcszKqLo13kk8f6lqAPmf9iXwF440jxveeJdS0u+0nRX08wkXSGP7WzMpTap5IGCd2Mc8da+vq5/4aLcL8OfDK3YxcjSLQSj/AG/JXd+uawPjLJdSf8Ipo9vq1/pceqa/FbTz2U5hlKCGZ9oYdMsi/XGKAO/ryj4gHxDrXxH8IeGdW0vRP7El1WS+UJcvPPJHbQuQ0kbRhFXe8XdsEr1rXPhn4mWI8rS/iTaXUHIX+19CSaVR2+eGSIN+K1p+DPB9xpOq3HiDX9dn8Qa/cRCA3ckKwxwQg58qGJeEUnk5JZiBknAoA61QFAVQABwAO1FFFAHiv7U3wd/4WR4ej1XRUjTxNpkZ+z7jgXUXUwk9jnlT2JI6EmvnT9lT4f8Ajq6+K2g+JbXSr/T9IsZmlub6aMxxyRAMrRqT98sflwM4wSelfep4GTwK86/ZvkaX4R6dMeY5Lu9eI+qG7lK49sUDuei0Vxfxwv7rTfhbrN1ZXs1jMRDCLiF9jxCSaNGZW7HDHntVM+EfHumfu/D/AMSZJbYH5Ydc0xLwqPTzUaJz9WLGgRmfH2fxPPoY0C10/R30nWru10xpJbqQ3MnnSqHCxCPbgLuJy/QE+1en20ENtbpb20McMMY2pHGoVVHoAOBXGeHfBesf8JDb+IvGniYeINQswwsIYLMWtpZswIZ1j3MzSFSV3MxwCQAMmu3oAKKKKACvL/jV8bvCXwxX7HeGTU9bdA8em2xG8A9GkY8Rg+/J7A16hXgXxh/Zl0Hxx4ivfEul69eaPqt6/mXCyILiCR8AZwSGXgdmx7UAfPfjP9ojxn4o8WaLq93ZadFp+jXy3ttpShjFJIudrStnc5AJweADzivX9N/bE0NrQHUvBepQ3IHK291HIhPsSFP6V55rf7JvxJs3b+zb7QdTjzwRcPCxH0ZcfrWEf2ZvjEJNv/CP2ZH98alDj/0LP6UFaGp8Rf2kNa17x74f8U+HtEh0d9D81YlnmMxuUlCh0kwAApCjgcg854r3v4P/ALSnhDxrdW+j61E3hzWZiEjSaTfbzueySYGCT0DAexNeBaZ+yr8VLqULdLodgn9+W9L/AKIpr07wN+yFpNrPHc+MvEk2pBSGNnYR+RG3sZCSxH020C0PqKimW8MdvbxwRLtjjQIgyTgAYHJ5NPoEcT8Wfif4U+GmkJe+IbtjcTA/ZbKAbp7gj+6vYerHAFfHfxj/AGi/FXxAsJtDttPtNH0GVwZrZWMstygIISV+BtOOVUDPTJr6a+OHwD8O/E/VE1yXVb/StYSBYBPHiWJkUkgNG3uT90rXgev/ALI/j6zZjo+taHqkY+6HZ7dz+BDAfnQNWOw8Nftg6etjHDr3gq5inRAC9hcq0ZI9FfBX6ZP1rh/jZ+0jP42s9MtPD/h59HbTNSi1G3vZ7gSSrLFnbhVG0Dk5yTmsKb9mX4wxybV0CylH95NShx+rA/pVyx/ZZ+LNxIqzWujWinq0uoBsfgimgeh7F8KP2rNA1mS30zx1YjQrx8J9uiJe0dv9r+KP8cj3FfSEEsU8KTQyJLFIoZHRgVZSMggjqK+TvBv7Hzeak3jDxcrRg/NbaZDgt7eY/T8F/GvqHwpoOm+GPDlj4f0eF4bCxhEMCNIzkKPVmOTQJmnXP+P/ABl4d8C+Hpdd8S6glnaIdqjG55X7IijlmPoPr0roK86+Nvwi8PfFXT7SHV7q+srux3/ZLm2cfJvxu3I2VYfKPQ+9Aj5p+LP7U3iLxHaXmj+EdNXQ9OuEaJrqVt926Hg4x8seR6biOxrS+E/7U1t4X8I6Z4a1jwaXh063S2in0+4C7kUYBZH/AIvUhuSTwKr+Iv2QvF9rIzaF4m0fUoudq3Mb27n8t4/WuRuf2Y/jBC2E0PT5/eLUosf+PEUFaHX/ABn/AGnLPxn4I1PwppHhOe3i1CLypLq7uhujGQQyog+8CBgk8e9bnwg/auigtbPRviHp0g8tFi/ta0BfIAwGli659Suf92vObX9l74uzMok03SrYE8mXUUOP++Qa7fwp+x/rM0qyeKPFtnaRfxRadC0rn23vgD64NAaH1toerabrmk22raPfQX1hdIJIJ4XDI6+oNXa5f4Y+BdB+HfhaPw74dS4FqsjTO88pkeSRsbmJ6DOBwAB7V1FBIUUUUAFFFFABRRRQAUUUUAFFFFABRRRQAUUUUAFFFFABRRRQAUUUUAFFFFABRRRQAUUUUAFFFFABRRRQAUUUUAFFFFABRRRQAUUUUAFFFFABRRRQAUUUUAFFFFABRRRQAUUUUAf/2Q==">
            <a:extLst>
              <a:ext uri="{FF2B5EF4-FFF2-40B4-BE49-F238E27FC236}">
                <a16:creationId xmlns:a16="http://schemas.microsoft.com/office/drawing/2014/main" id="{43005FD3-F1F8-4FFD-AFC7-AC825605EBEB}"/>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 Ways to look after your mental health :</a:t>
            </a:r>
          </a:p>
        </p:txBody>
      </p:sp>
      <p:sp>
        <p:nvSpPr>
          <p:cNvPr id="7" name="TextBox 6">
            <a:extLst>
              <a:ext uri="{FF2B5EF4-FFF2-40B4-BE49-F238E27FC236}">
                <a16:creationId xmlns:a16="http://schemas.microsoft.com/office/drawing/2014/main" id="{CF267148-5B4A-4920-A59B-0B590E53A53A}"/>
              </a:ext>
            </a:extLst>
          </p:cNvPr>
          <p:cNvSpPr txBox="1"/>
          <p:nvPr/>
        </p:nvSpPr>
        <p:spPr>
          <a:xfrm>
            <a:off x="3688914" y="1256473"/>
            <a:ext cx="7822505" cy="4985980"/>
          </a:xfrm>
          <a:prstGeom prst="rect">
            <a:avLst/>
          </a:prstGeom>
          <a:noFill/>
        </p:spPr>
        <p:txBody>
          <a:bodyPr wrap="square" rtlCol="0">
            <a:spAutoFit/>
          </a:bodyPr>
          <a:lstStyle/>
          <a:p>
            <a:pPr marL="342900" indent="-342900" fontAlgn="base">
              <a:buFont typeface="Arial" panose="020B0604020202020204" pitchFamily="34" charset="0"/>
              <a:buChar char="•"/>
            </a:pPr>
            <a:r>
              <a:rPr lang="en-GB" sz="2400" dirty="0"/>
              <a:t>Going on walks (preferably in the woods or in a park)</a:t>
            </a:r>
            <a:r>
              <a:rPr lang="en-US" sz="2400" dirty="0"/>
              <a:t>​</a:t>
            </a:r>
          </a:p>
          <a:p>
            <a:pPr fontAlgn="base"/>
            <a:endParaRPr lang="en-GB" sz="2400" dirty="0"/>
          </a:p>
          <a:p>
            <a:pPr marL="342900" indent="-342900" fontAlgn="base">
              <a:buFont typeface="Arial" panose="020B0604020202020204" pitchFamily="34" charset="0"/>
              <a:buChar char="•"/>
            </a:pPr>
            <a:r>
              <a:rPr lang="en-GB" sz="2400" dirty="0"/>
              <a:t>Take a break for example, self-care Sunday</a:t>
            </a:r>
            <a:r>
              <a:rPr lang="en-US" sz="2400" dirty="0"/>
              <a:t>​</a:t>
            </a:r>
          </a:p>
          <a:p>
            <a:pPr fontAlgn="base"/>
            <a:endParaRPr lang="en-GB" sz="2400" dirty="0"/>
          </a:p>
          <a:p>
            <a:pPr marL="342900" indent="-342900" fontAlgn="base">
              <a:buFont typeface="Arial" panose="020B0604020202020204" pitchFamily="34" charset="0"/>
              <a:buChar char="•"/>
            </a:pPr>
            <a:r>
              <a:rPr lang="en-GB" sz="2400" dirty="0"/>
              <a:t>Do something you enjoy </a:t>
            </a:r>
            <a:r>
              <a:rPr lang="en-US" sz="2400" dirty="0"/>
              <a:t>​</a:t>
            </a:r>
          </a:p>
          <a:p>
            <a:pPr fontAlgn="base"/>
            <a:endParaRPr lang="en-GB" sz="2400" dirty="0"/>
          </a:p>
          <a:p>
            <a:pPr marL="342900" indent="-342900" fontAlgn="base">
              <a:buFont typeface="Arial" panose="020B0604020202020204" pitchFamily="34" charset="0"/>
              <a:buChar char="•"/>
            </a:pPr>
            <a:r>
              <a:rPr lang="en-GB" sz="2400" dirty="0"/>
              <a:t>Keep active </a:t>
            </a:r>
            <a:r>
              <a:rPr lang="en-US" sz="2400" dirty="0"/>
              <a:t>​</a:t>
            </a:r>
          </a:p>
          <a:p>
            <a:pPr fontAlgn="base"/>
            <a:endParaRPr lang="en-GB" sz="2400" dirty="0"/>
          </a:p>
          <a:p>
            <a:pPr marL="342900" indent="-342900" fontAlgn="base">
              <a:buFont typeface="Arial" panose="020B0604020202020204" pitchFamily="34" charset="0"/>
              <a:buChar char="•"/>
            </a:pPr>
            <a:r>
              <a:rPr lang="en-GB" sz="2400" dirty="0"/>
              <a:t>Talk to someone about how you feel</a:t>
            </a:r>
            <a:r>
              <a:rPr lang="en-US" sz="2400" dirty="0"/>
              <a:t>​</a:t>
            </a:r>
          </a:p>
          <a:p>
            <a:pPr fontAlgn="base"/>
            <a:endParaRPr lang="en-GB" sz="2400" dirty="0"/>
          </a:p>
          <a:p>
            <a:pPr marL="342900" indent="-342900" fontAlgn="base">
              <a:buFont typeface="Arial" panose="020B0604020202020204" pitchFamily="34" charset="0"/>
              <a:buChar char="•"/>
            </a:pPr>
            <a:r>
              <a:rPr lang="en-GB" sz="2400" dirty="0"/>
              <a:t>Take time away from your phone </a:t>
            </a:r>
            <a:r>
              <a:rPr lang="en-US" sz="2400" dirty="0"/>
              <a:t>​</a:t>
            </a:r>
          </a:p>
          <a:p>
            <a:pPr fontAlgn="base"/>
            <a:endParaRPr lang="en-GB" dirty="0"/>
          </a:p>
          <a:p>
            <a:pPr fontAlgn="base"/>
            <a:r>
              <a:rPr lang="en-GB" dirty="0"/>
              <a:t>​</a:t>
            </a:r>
          </a:p>
          <a:p>
            <a:endParaRPr lang="en-GB" dirty="0"/>
          </a:p>
        </p:txBody>
      </p:sp>
    </p:spTree>
    <p:extLst>
      <p:ext uri="{BB962C8B-B14F-4D97-AF65-F5344CB8AC3E}">
        <p14:creationId xmlns:p14="http://schemas.microsoft.com/office/powerpoint/2010/main" val="417131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65EB-8A35-4F79-97CF-4A061F926CAD}"/>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2B1E15D9-28FB-4640-BAA8-EE9E7CBD740E}"/>
              </a:ext>
            </a:extLst>
          </p:cNvPr>
          <p:cNvSpPr>
            <a:spLocks noGrp="1"/>
          </p:cNvSpPr>
          <p:nvPr>
            <p:ph type="pic" idx="1"/>
          </p:nvPr>
        </p:nvSpPr>
        <p:spPr/>
      </p:sp>
      <p:sp>
        <p:nvSpPr>
          <p:cNvPr id="4" name="Text Placeholder 3">
            <a:extLst>
              <a:ext uri="{FF2B5EF4-FFF2-40B4-BE49-F238E27FC236}">
                <a16:creationId xmlns:a16="http://schemas.microsoft.com/office/drawing/2014/main" id="{1DED7F55-C552-4458-AB77-593D5A1B9D44}"/>
              </a:ext>
            </a:extLst>
          </p:cNvPr>
          <p:cNvSpPr>
            <a:spLocks noGrp="1"/>
          </p:cNvSpPr>
          <p:nvPr>
            <p:ph type="body" sz="half" idx="2"/>
          </p:nvPr>
        </p:nvSpPr>
        <p:spPr/>
        <p:txBody>
          <a:bodyPr/>
          <a:lstStyle/>
          <a:p>
            <a:endParaRPr lang="en-GB"/>
          </a:p>
        </p:txBody>
      </p:sp>
      <p:sp>
        <p:nvSpPr>
          <p:cNvPr id="6" name="TextBox 5">
            <a:extLst>
              <a:ext uri="{FF2B5EF4-FFF2-40B4-BE49-F238E27FC236}">
                <a16:creationId xmlns:a16="http://schemas.microsoft.com/office/drawing/2014/main" id="{FA0F5EFD-6B71-49AD-8658-8172D52F0839}"/>
              </a:ext>
            </a:extLst>
          </p:cNvPr>
          <p:cNvSpPr txBox="1"/>
          <p:nvPr/>
        </p:nvSpPr>
        <p:spPr>
          <a:xfrm>
            <a:off x="93194" y="265803"/>
            <a:ext cx="11706324" cy="6832640"/>
          </a:xfrm>
          <a:prstGeom prst="rect">
            <a:avLst/>
          </a:prstGeom>
          <a:noFill/>
        </p:spPr>
        <p:txBody>
          <a:bodyPr wrap="square" rtlCol="0">
            <a:spAutoFit/>
          </a:bodyPr>
          <a:lstStyle/>
          <a:p>
            <a:pPr fontAlgn="base"/>
            <a:r>
              <a:rPr lang="en-GB" sz="1400" b="1" dirty="0"/>
              <a:t>Samaritans. </a:t>
            </a:r>
            <a:r>
              <a:rPr lang="en-GB" sz="1400" dirty="0"/>
              <a:t>To talk about anything that is upsetting you, you can contact </a:t>
            </a:r>
            <a:r>
              <a:rPr lang="en-GB" sz="1400" u="sng" dirty="0">
                <a:hlinkClick r:id="rId2"/>
              </a:rPr>
              <a:t>Samaritans</a:t>
            </a:r>
            <a:r>
              <a:rPr lang="en-GB" sz="1400" dirty="0"/>
              <a:t> 24 hours a day, 365 days a year. You can call 116 123 (free from any phone), email </a:t>
            </a:r>
            <a:r>
              <a:rPr lang="en-GB" sz="1400" u="sng" dirty="0">
                <a:hlinkClick r:id="rId3"/>
              </a:rPr>
              <a:t>jo@samaritans.org</a:t>
            </a:r>
            <a:r>
              <a:rPr lang="en-GB" sz="1400" dirty="0"/>
              <a:t> or </a:t>
            </a:r>
            <a:r>
              <a:rPr lang="en-GB" sz="1400" u="sng" dirty="0">
                <a:hlinkClick r:id="rId4"/>
              </a:rPr>
              <a:t>visit some branches in person</a:t>
            </a:r>
            <a:r>
              <a:rPr lang="en-GB" sz="1400" dirty="0"/>
              <a:t>. You can also call the Samaritans Welsh Language Line on 0808 164 0123 (7pm–11pm every day).​</a:t>
            </a:r>
          </a:p>
          <a:p>
            <a:pPr fontAlgn="base"/>
            <a:r>
              <a:rPr lang="en-GB" sz="1400" dirty="0"/>
              <a:t>​</a:t>
            </a:r>
          </a:p>
          <a:p>
            <a:pPr fontAlgn="base"/>
            <a:r>
              <a:rPr lang="en-GB" sz="1400" b="1" dirty="0" err="1"/>
              <a:t>SANEline</a:t>
            </a:r>
            <a:r>
              <a:rPr lang="en-GB" sz="1400" b="1" dirty="0"/>
              <a:t>. </a:t>
            </a:r>
            <a:r>
              <a:rPr lang="en-GB" sz="1400" dirty="0"/>
              <a:t>If you're experiencing a mental health problem or supporting someone else, you can call </a:t>
            </a:r>
            <a:r>
              <a:rPr lang="en-GB" sz="1400" u="sng" dirty="0" err="1">
                <a:hlinkClick r:id="rId5"/>
              </a:rPr>
              <a:t>SANEline</a:t>
            </a:r>
            <a:r>
              <a:rPr lang="en-GB" sz="1400" dirty="0"/>
              <a:t> on 0300 304 7000 (4.30pm–10.30pm every day).​</a:t>
            </a:r>
          </a:p>
          <a:p>
            <a:pPr fontAlgn="base"/>
            <a:r>
              <a:rPr lang="en-GB" sz="1400" dirty="0"/>
              <a:t>​</a:t>
            </a:r>
          </a:p>
          <a:p>
            <a:pPr fontAlgn="base"/>
            <a:r>
              <a:rPr lang="en-GB" sz="1400" b="1" dirty="0"/>
              <a:t>The Mix.</a:t>
            </a:r>
            <a:r>
              <a:rPr lang="en-GB" sz="1400" dirty="0"/>
              <a:t> If you're </a:t>
            </a:r>
            <a:r>
              <a:rPr lang="en-GB" sz="1400" b="1" dirty="0"/>
              <a:t>under 25</a:t>
            </a:r>
            <a:r>
              <a:rPr lang="en-GB" sz="1400" dirty="0"/>
              <a:t>, you can call The Mix on 0808 808 4994 (Sunday-Friday 2pm–11pm), request support by email </a:t>
            </a:r>
            <a:r>
              <a:rPr lang="en-GB" sz="1400" u="sng" dirty="0">
                <a:hlinkClick r:id="rId6"/>
              </a:rPr>
              <a:t>using this form on The Mix website</a:t>
            </a:r>
            <a:r>
              <a:rPr lang="en-GB" sz="1400" dirty="0"/>
              <a:t> or </a:t>
            </a:r>
            <a:r>
              <a:rPr lang="en-GB" sz="1400" u="sng" dirty="0">
                <a:hlinkClick r:id="rId7"/>
              </a:rPr>
              <a:t>use their crisis text messenger service</a:t>
            </a:r>
            <a:r>
              <a:rPr lang="en-GB" sz="1400" dirty="0"/>
              <a:t>.​</a:t>
            </a:r>
          </a:p>
          <a:p>
            <a:pPr fontAlgn="base"/>
            <a:r>
              <a:rPr lang="en-GB" sz="1400" dirty="0"/>
              <a:t>​</a:t>
            </a:r>
          </a:p>
          <a:p>
            <a:pPr fontAlgn="base"/>
            <a:r>
              <a:rPr lang="en-GB" sz="1400" b="1" dirty="0"/>
              <a:t>Papyrus HOPELINEUK. </a:t>
            </a:r>
            <a:r>
              <a:rPr lang="en-GB" sz="1400" dirty="0"/>
              <a:t>If you're </a:t>
            </a:r>
            <a:r>
              <a:rPr lang="en-GB" sz="1400" b="1" dirty="0"/>
              <a:t>under 35</a:t>
            </a:r>
            <a:r>
              <a:rPr lang="en-GB" sz="1400" dirty="0"/>
              <a:t> and struggling with suicidal feelings, or concerned about a young person who might be struggling, you can call </a:t>
            </a:r>
            <a:r>
              <a:rPr lang="en-GB" sz="1400" u="sng" dirty="0">
                <a:hlinkClick r:id="rId8"/>
              </a:rPr>
              <a:t>Papyrus HOPELINEUK</a:t>
            </a:r>
            <a:r>
              <a:rPr lang="en-GB" sz="1400" dirty="0"/>
              <a:t> on 0800 068 4141 (weekdays 10am-10pm, weekends 2pm-10pm and bank holidays 2pm–10pm), email </a:t>
            </a:r>
            <a:r>
              <a:rPr lang="en-GB" sz="1400" u="sng" dirty="0">
                <a:hlinkClick r:id="rId9"/>
              </a:rPr>
              <a:t>pat@papyrus-uk.org</a:t>
            </a:r>
            <a:r>
              <a:rPr lang="en-GB" sz="1400" dirty="0"/>
              <a:t> or text 07786 209 697.​</a:t>
            </a:r>
          </a:p>
          <a:p>
            <a:pPr fontAlgn="base"/>
            <a:r>
              <a:rPr lang="en-GB" sz="1400" dirty="0"/>
              <a:t>​</a:t>
            </a:r>
          </a:p>
          <a:p>
            <a:pPr fontAlgn="base"/>
            <a:r>
              <a:rPr lang="en-GB" sz="1400" b="1" dirty="0"/>
              <a:t>Campaign Against Living Miserably (CALM).</a:t>
            </a:r>
            <a:r>
              <a:rPr lang="en-GB" sz="1400" dirty="0"/>
              <a:t> If you identify as </a:t>
            </a:r>
            <a:r>
              <a:rPr lang="en-GB" sz="1400" b="1" dirty="0"/>
              <a:t>male</a:t>
            </a:r>
            <a:r>
              <a:rPr lang="en-GB" sz="1400" dirty="0"/>
              <a:t>, you can call the </a:t>
            </a:r>
            <a:r>
              <a:rPr lang="en-GB" sz="1400" u="sng" dirty="0">
                <a:hlinkClick r:id="rId10"/>
              </a:rPr>
              <a:t>Campaign Against Living Miserably (CALM)</a:t>
            </a:r>
            <a:r>
              <a:rPr lang="en-GB" sz="1400" dirty="0"/>
              <a:t> on 0800 58 58 58 (5pm–midnight every day) or use their </a:t>
            </a:r>
            <a:r>
              <a:rPr lang="en-GB" sz="1400" u="sng" dirty="0">
                <a:hlinkClick r:id="rId11"/>
              </a:rPr>
              <a:t>webchat service</a:t>
            </a:r>
            <a:r>
              <a:rPr lang="en-GB" sz="1400" dirty="0"/>
              <a:t>.​</a:t>
            </a:r>
          </a:p>
          <a:p>
            <a:pPr fontAlgn="base"/>
            <a:r>
              <a:rPr lang="en-GB" sz="1400" dirty="0"/>
              <a:t>​</a:t>
            </a:r>
          </a:p>
          <a:p>
            <a:pPr fontAlgn="base"/>
            <a:r>
              <a:rPr lang="en-GB" sz="1400" b="1" dirty="0"/>
              <a:t>Nightline.</a:t>
            </a:r>
            <a:r>
              <a:rPr lang="en-GB" sz="1400" dirty="0"/>
              <a:t> If you're a </a:t>
            </a:r>
            <a:r>
              <a:rPr lang="en-GB" sz="1400" b="1" dirty="0"/>
              <a:t>student</a:t>
            </a:r>
            <a:r>
              <a:rPr lang="en-GB" sz="1400" dirty="0"/>
              <a:t>, you can look on the </a:t>
            </a:r>
            <a:r>
              <a:rPr lang="en-GB" sz="1400" u="sng" dirty="0">
                <a:hlinkClick r:id="rId12"/>
              </a:rPr>
              <a:t>Nightline website</a:t>
            </a:r>
            <a:r>
              <a:rPr lang="en-GB" sz="1400" dirty="0"/>
              <a:t> to see if your university or college offers a night-time listening service. Nightline phone operators are all students too.​</a:t>
            </a:r>
          </a:p>
          <a:p>
            <a:pPr fontAlgn="base"/>
            <a:r>
              <a:rPr lang="en-GB" sz="1400" dirty="0"/>
              <a:t>​</a:t>
            </a:r>
          </a:p>
          <a:p>
            <a:pPr fontAlgn="base"/>
            <a:r>
              <a:rPr lang="en-GB" sz="1400" b="1" dirty="0"/>
              <a:t>Switchboard.</a:t>
            </a:r>
            <a:r>
              <a:rPr lang="en-GB" sz="1400" dirty="0"/>
              <a:t> If you identify as </a:t>
            </a:r>
            <a:r>
              <a:rPr lang="en-GB" sz="1400" b="1" dirty="0"/>
              <a:t>gay, lesbian, bisexual or transgender</a:t>
            </a:r>
            <a:r>
              <a:rPr lang="en-GB" sz="1400" dirty="0"/>
              <a:t>, you can call </a:t>
            </a:r>
            <a:r>
              <a:rPr lang="en-GB" sz="1400" u="sng" dirty="0">
                <a:hlinkClick r:id="rId13"/>
              </a:rPr>
              <a:t>Switchboard</a:t>
            </a:r>
            <a:r>
              <a:rPr lang="en-GB" sz="1400" dirty="0"/>
              <a:t> on 0300 330 0630 (10am–10pm every day), email </a:t>
            </a:r>
            <a:r>
              <a:rPr lang="en-GB" sz="1400" u="sng" dirty="0" err="1">
                <a:hlinkClick r:id="rId14"/>
              </a:rPr>
              <a:t>chris@switchboard.lgbt</a:t>
            </a:r>
            <a:r>
              <a:rPr lang="en-GB" sz="1400" dirty="0"/>
              <a:t> or use their webchat service. Phone operators all identify as LGBT+.​</a:t>
            </a:r>
          </a:p>
          <a:p>
            <a:pPr fontAlgn="base"/>
            <a:r>
              <a:rPr lang="en-GB" sz="1400" dirty="0"/>
              <a:t>​</a:t>
            </a:r>
          </a:p>
          <a:p>
            <a:pPr fontAlgn="base"/>
            <a:r>
              <a:rPr lang="en-GB" sz="1400" b="1" dirty="0"/>
              <a:t>C.A.L.L. </a:t>
            </a:r>
            <a:r>
              <a:rPr lang="en-GB" sz="1400" dirty="0"/>
              <a:t>If you live in </a:t>
            </a:r>
            <a:r>
              <a:rPr lang="en-GB" sz="1400" b="1" dirty="0"/>
              <a:t>Wales,</a:t>
            </a:r>
            <a:r>
              <a:rPr lang="en-GB" sz="1400" dirty="0"/>
              <a:t> you can call </a:t>
            </a:r>
            <a:r>
              <a:rPr lang="en-GB" sz="1400" u="sng" dirty="0">
                <a:hlinkClick r:id="rId15"/>
              </a:rPr>
              <a:t>the Community Advice and Listening Line (C.A.L.L.)</a:t>
            </a:r>
            <a:r>
              <a:rPr lang="en-GB" sz="1400" dirty="0"/>
              <a:t> on 0800 132 737 (open 24/7) or you can text 'help' followed by a question to 81066.​</a:t>
            </a:r>
          </a:p>
          <a:p>
            <a:pPr fontAlgn="base"/>
            <a:r>
              <a:rPr lang="en-GB" sz="1400" dirty="0"/>
              <a:t>​</a:t>
            </a:r>
          </a:p>
          <a:p>
            <a:pPr fontAlgn="base"/>
            <a:r>
              <a:rPr lang="en-GB" sz="1400" b="1" dirty="0"/>
              <a:t>Helplines Partnership. </a:t>
            </a:r>
            <a:r>
              <a:rPr lang="en-GB" sz="1400" dirty="0"/>
              <a:t>For more options, visit </a:t>
            </a:r>
            <a:r>
              <a:rPr lang="en-GB" sz="1400" u="sng" dirty="0">
                <a:hlinkClick r:id="rId16"/>
              </a:rPr>
              <a:t>the Helplines </a:t>
            </a:r>
            <a:r>
              <a:rPr lang="en-GB" sz="1400" u="sng" dirty="0" err="1">
                <a:hlinkClick r:id="rId16"/>
              </a:rPr>
              <a:t>Partnership</a:t>
            </a:r>
            <a:r>
              <a:rPr lang="en-GB" sz="1400" dirty="0" err="1"/>
              <a:t>website</a:t>
            </a:r>
            <a:r>
              <a:rPr lang="en-GB" sz="1400" dirty="0"/>
              <a:t> for a directory of UK helplines. </a:t>
            </a:r>
            <a:r>
              <a:rPr lang="en-GB" sz="1400" u="sng" dirty="0">
                <a:hlinkClick r:id="rId17"/>
              </a:rPr>
              <a:t>Mind's Infoline</a:t>
            </a:r>
            <a:r>
              <a:rPr lang="en-GB" sz="1400" dirty="0"/>
              <a:t> can also help you find services that can support you. If you're outside the UK, the </a:t>
            </a:r>
            <a:r>
              <a:rPr lang="en-GB" sz="1400" u="sng" dirty="0">
                <a:hlinkClick r:id="rId18"/>
              </a:rPr>
              <a:t>Befrienders Worldwide</a:t>
            </a:r>
            <a:r>
              <a:rPr lang="en-GB" sz="1400" dirty="0"/>
              <a:t> website has a tool to search by country for emotional support helplines around the world.​</a:t>
            </a:r>
          </a:p>
          <a:p>
            <a:pPr fontAlgn="base"/>
            <a:r>
              <a:rPr lang="en-GB" sz="1400" dirty="0"/>
              <a:t>​</a:t>
            </a:r>
          </a:p>
          <a:p>
            <a:endParaRPr lang="en-GB" dirty="0"/>
          </a:p>
        </p:txBody>
      </p:sp>
    </p:spTree>
    <p:extLst>
      <p:ext uri="{BB962C8B-B14F-4D97-AF65-F5344CB8AC3E}">
        <p14:creationId xmlns:p14="http://schemas.microsoft.com/office/powerpoint/2010/main" val="389495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2B1A-D0F1-4BCC-B57A-E1D8FB4547E6}"/>
              </a:ext>
            </a:extLst>
          </p:cNvPr>
          <p:cNvSpPr>
            <a:spLocks noGrp="1"/>
          </p:cNvSpPr>
          <p:nvPr>
            <p:ph type="ctrTitle"/>
          </p:nvPr>
        </p:nvSpPr>
        <p:spPr>
          <a:xfrm>
            <a:off x="1098602" y="1298448"/>
            <a:ext cx="3447692" cy="4175414"/>
          </a:xfrm>
        </p:spPr>
        <p:txBody>
          <a:bodyPr>
            <a:normAutofit fontScale="90000"/>
          </a:bodyPr>
          <a:lstStyle/>
          <a:p>
            <a:r>
              <a:rPr lang="en-US" sz="4800" u="sng" dirty="0">
                <a:latin typeface="Comic Sans MS"/>
              </a:rPr>
              <a:t>Self Care for Teens</a:t>
            </a:r>
            <a:r>
              <a:rPr lang="en-US" dirty="0">
                <a:latin typeface="Comic Sans MS"/>
              </a:rPr>
              <a:t> </a:t>
            </a:r>
            <a:br>
              <a:rPr lang="en-US" dirty="0">
                <a:latin typeface="Comic Sans MS"/>
              </a:rPr>
            </a:br>
            <a:br>
              <a:rPr lang="en-US" dirty="0">
                <a:latin typeface="Comic Sans MS"/>
              </a:rPr>
            </a:br>
            <a:r>
              <a:rPr lang="en-US" sz="2000" dirty="0">
                <a:latin typeface="Comic Sans MS"/>
              </a:rPr>
              <a:t>Self-care is when you take time to do things to improve your mental, physical and emotional health. </a:t>
            </a:r>
            <a:br>
              <a:rPr lang="en-US" sz="2000" dirty="0">
                <a:latin typeface="Comic Sans MS"/>
              </a:rPr>
            </a:br>
            <a:r>
              <a:rPr lang="en-US" sz="2000" dirty="0">
                <a:latin typeface="Comic Sans MS"/>
              </a:rPr>
              <a:t>By taking care of yourself often, you are better able to cope with stress or other feelings that you may experience. Read the information to learn how to start practicing self-care. </a:t>
            </a:r>
          </a:p>
        </p:txBody>
      </p:sp>
      <p:pic>
        <p:nvPicPr>
          <p:cNvPr id="4" name="Picture 4" descr="Text&#10;&#10;Description automatically generated">
            <a:extLst>
              <a:ext uri="{FF2B5EF4-FFF2-40B4-BE49-F238E27FC236}">
                <a16:creationId xmlns:a16="http://schemas.microsoft.com/office/drawing/2014/main" id="{9CFFD549-1D73-48BF-9C1D-FBAB9235DB8A}"/>
              </a:ext>
            </a:extLst>
          </p:cNvPr>
          <p:cNvPicPr>
            <a:picLocks noChangeAspect="1"/>
          </p:cNvPicPr>
          <p:nvPr/>
        </p:nvPicPr>
        <p:blipFill rotWithShape="1">
          <a:blip r:embed="rId2"/>
          <a:srcRect t="15269" r="253" b="-215"/>
          <a:stretch/>
        </p:blipFill>
        <p:spPr>
          <a:xfrm>
            <a:off x="5357006" y="3165"/>
            <a:ext cx="6783244" cy="6850463"/>
          </a:xfrm>
          <a:prstGeom prst="rect">
            <a:avLst/>
          </a:prstGeom>
        </p:spPr>
      </p:pic>
    </p:spTree>
    <p:extLst>
      <p:ext uri="{BB962C8B-B14F-4D97-AF65-F5344CB8AC3E}">
        <p14:creationId xmlns:p14="http://schemas.microsoft.com/office/powerpoint/2010/main" val="365661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97FC-CD65-42A5-8945-41BE4F3F82FD}"/>
              </a:ext>
            </a:extLst>
          </p:cNvPr>
          <p:cNvSpPr>
            <a:spLocks noGrp="1"/>
          </p:cNvSpPr>
          <p:nvPr>
            <p:ph type="title"/>
          </p:nvPr>
        </p:nvSpPr>
        <p:spPr/>
        <p:txBody>
          <a:bodyPr/>
          <a:lstStyle/>
          <a:p>
            <a:r>
              <a:rPr lang="en-US"/>
              <a:t>Lateral Flow Testing</a:t>
            </a:r>
          </a:p>
        </p:txBody>
      </p:sp>
      <p:sp>
        <p:nvSpPr>
          <p:cNvPr id="3" name="Content Placeholder 2">
            <a:extLst>
              <a:ext uri="{FF2B5EF4-FFF2-40B4-BE49-F238E27FC236}">
                <a16:creationId xmlns:a16="http://schemas.microsoft.com/office/drawing/2014/main" id="{B3D47988-B8F3-4EF3-9717-7BA537BD1756}"/>
              </a:ext>
            </a:extLst>
          </p:cNvPr>
          <p:cNvSpPr>
            <a:spLocks noGrp="1"/>
          </p:cNvSpPr>
          <p:nvPr>
            <p:ph idx="1"/>
          </p:nvPr>
        </p:nvSpPr>
        <p:spPr>
          <a:xfrm>
            <a:off x="677334" y="2160589"/>
            <a:ext cx="9099875" cy="3880773"/>
          </a:xfrm>
        </p:spPr>
        <p:txBody>
          <a:bodyPr vert="horz" lIns="91440" tIns="45720" rIns="91440" bIns="45720" rtlCol="0" anchor="t">
            <a:normAutofit/>
          </a:bodyPr>
          <a:lstStyle/>
          <a:p>
            <a:pPr>
              <a:spcBef>
                <a:spcPts val="0"/>
              </a:spcBef>
            </a:pPr>
            <a:r>
              <a:rPr lang="en-US" sz="2400" dirty="0">
                <a:ea typeface="+mn-lt"/>
                <a:cs typeface="+mn-lt"/>
              </a:rPr>
              <a:t>Continue to test at home twice a week on a Monday and Thursday if possible</a:t>
            </a:r>
          </a:p>
          <a:p>
            <a:pPr marL="0" indent="0">
              <a:spcBef>
                <a:spcPts val="0"/>
              </a:spcBef>
              <a:buNone/>
            </a:pPr>
            <a:endParaRPr lang="en-US" sz="2400" dirty="0"/>
          </a:p>
          <a:p>
            <a:pPr>
              <a:spcBef>
                <a:spcPts val="0"/>
              </a:spcBef>
            </a:pPr>
            <a:r>
              <a:rPr lang="en-US" sz="2400" dirty="0">
                <a:ea typeface="+mn-lt"/>
                <a:cs typeface="+mn-lt"/>
              </a:rPr>
              <a:t>Remember to record your results on the NHS test and trace app</a:t>
            </a:r>
          </a:p>
          <a:p>
            <a:pPr>
              <a:spcBef>
                <a:spcPts val="0"/>
              </a:spcBef>
            </a:pPr>
            <a:endParaRPr lang="en-US" sz="2400" dirty="0">
              <a:ea typeface="+mn-lt"/>
              <a:cs typeface="+mn-lt"/>
            </a:endParaRPr>
          </a:p>
          <a:p>
            <a:pPr marL="0" indent="0">
              <a:spcBef>
                <a:spcPts val="0"/>
              </a:spcBef>
              <a:buNone/>
            </a:pPr>
            <a:endParaRPr lang="en-US" sz="2400" dirty="0">
              <a:ea typeface="+mn-lt"/>
              <a:cs typeface="+mn-lt"/>
            </a:endParaRPr>
          </a:p>
          <a:p>
            <a:pPr>
              <a:spcBef>
                <a:spcPts val="0"/>
              </a:spcBef>
            </a:pPr>
            <a:endParaRPr lang="en-US" dirty="0"/>
          </a:p>
          <a:p>
            <a:endParaRPr lang="en-US" dirty="0"/>
          </a:p>
        </p:txBody>
      </p:sp>
    </p:spTree>
    <p:extLst>
      <p:ext uri="{BB962C8B-B14F-4D97-AF65-F5344CB8AC3E}">
        <p14:creationId xmlns:p14="http://schemas.microsoft.com/office/powerpoint/2010/main" val="81693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6645-BA73-410D-BDD7-E56BBD6245B5}"/>
              </a:ext>
            </a:extLst>
          </p:cNvPr>
          <p:cNvSpPr>
            <a:spLocks noGrp="1"/>
          </p:cNvSpPr>
          <p:nvPr>
            <p:ph type="title"/>
          </p:nvPr>
        </p:nvSpPr>
        <p:spPr/>
        <p:txBody>
          <a:bodyPr/>
          <a:lstStyle/>
          <a:p>
            <a:r>
              <a:rPr lang="en-US" dirty="0"/>
              <a:t>Theme of the week</a:t>
            </a:r>
          </a:p>
        </p:txBody>
      </p:sp>
      <p:sp>
        <p:nvSpPr>
          <p:cNvPr id="3" name="Content Placeholder 2">
            <a:extLst>
              <a:ext uri="{FF2B5EF4-FFF2-40B4-BE49-F238E27FC236}">
                <a16:creationId xmlns:a16="http://schemas.microsoft.com/office/drawing/2014/main" id="{46309393-5CA4-4C9F-9E63-2269C6397DE9}"/>
              </a:ext>
            </a:extLst>
          </p:cNvPr>
          <p:cNvSpPr>
            <a:spLocks noGrp="1"/>
          </p:cNvSpPr>
          <p:nvPr>
            <p:ph idx="1"/>
          </p:nvPr>
        </p:nvSpPr>
        <p:spPr/>
        <p:txBody>
          <a:bodyPr vert="horz" lIns="91440" tIns="45720" rIns="91440" bIns="45720" rtlCol="0" anchor="t">
            <a:normAutofit/>
          </a:bodyPr>
          <a:lstStyle/>
          <a:p>
            <a:r>
              <a:rPr lang="en-US" dirty="0"/>
              <a:t>The theme for this week continues with 'Delete the Hate' </a:t>
            </a:r>
          </a:p>
          <a:p>
            <a:r>
              <a:rPr lang="en-US" dirty="0"/>
              <a:t>The activities for this come from collaborative work with other local schools.</a:t>
            </a:r>
          </a:p>
          <a:p>
            <a:r>
              <a:rPr lang="en-US" dirty="0"/>
              <a:t>The focus is on developing awareness of and tackling hate crime.</a:t>
            </a:r>
          </a:p>
          <a:p>
            <a:r>
              <a:rPr lang="en-US" dirty="0">
                <a:solidFill>
                  <a:srgbClr val="00B0F0"/>
                </a:solidFill>
              </a:rPr>
              <a:t>#</a:t>
            </a:r>
            <a:r>
              <a:rPr lang="en-US" dirty="0" err="1">
                <a:solidFill>
                  <a:srgbClr val="00B0F0"/>
                </a:solidFill>
              </a:rPr>
              <a:t>deletethehate</a:t>
            </a:r>
            <a:endParaRPr lang="en-US" dirty="0">
              <a:solidFill>
                <a:srgbClr val="00B0F0"/>
              </a:solidFill>
            </a:endParaRPr>
          </a:p>
          <a:p>
            <a:endParaRPr lang="en-US" dirty="0">
              <a:solidFill>
                <a:srgbClr val="00B0F0"/>
              </a:solidFill>
            </a:endParaRPr>
          </a:p>
          <a:p>
            <a:endParaRPr lang="en-US" dirty="0"/>
          </a:p>
        </p:txBody>
      </p:sp>
      <p:pic>
        <p:nvPicPr>
          <p:cNvPr id="7" name="Picture 6">
            <a:extLst>
              <a:ext uri="{FF2B5EF4-FFF2-40B4-BE49-F238E27FC236}">
                <a16:creationId xmlns:a16="http://schemas.microsoft.com/office/drawing/2014/main" id="{D5A65713-6BC7-4842-9805-AD888B1DB1BA}"/>
              </a:ext>
            </a:extLst>
          </p:cNvPr>
          <p:cNvPicPr/>
          <p:nvPr/>
        </p:nvPicPr>
        <p:blipFill>
          <a:blip r:embed="rId2">
            <a:extLst>
              <a:ext uri="{BEBA8EAE-BF5A-486C-A8C5-ECC9F3942E4B}">
                <a14:imgProps xmlns:a14="http://schemas.microsoft.com/office/drawing/2010/main">
                  <a14:imgLayer r:embed="rId3">
                    <a14:imgEffect>
                      <a14:backgroundRemoval t="422" b="98101" l="3974" r="100000"/>
                    </a14:imgEffect>
                  </a14:imgLayer>
                </a14:imgProps>
              </a:ext>
              <a:ext uri="{28A0092B-C50C-407E-A947-70E740481C1C}">
                <a14:useLocalDpi xmlns:a14="http://schemas.microsoft.com/office/drawing/2010/main" val="0"/>
              </a:ext>
            </a:extLst>
          </a:blip>
          <a:stretch>
            <a:fillRect/>
          </a:stretch>
        </p:blipFill>
        <p:spPr>
          <a:xfrm>
            <a:off x="3787231" y="3881168"/>
            <a:ext cx="2376873" cy="2488873"/>
          </a:xfrm>
          <a:prstGeom prst="rect">
            <a:avLst/>
          </a:prstGeom>
        </p:spPr>
      </p:pic>
      <p:pic>
        <p:nvPicPr>
          <p:cNvPr id="8" name="Picture 7">
            <a:extLst>
              <a:ext uri="{FF2B5EF4-FFF2-40B4-BE49-F238E27FC236}">
                <a16:creationId xmlns:a16="http://schemas.microsoft.com/office/drawing/2014/main" id="{D412C859-719B-4245-9647-8F7DF74181E0}"/>
              </a:ext>
            </a:extLst>
          </p:cNvPr>
          <p:cNvPicPr/>
          <p:nvPr/>
        </p:nvPicPr>
        <p:blipFill>
          <a:blip r:embed="rId4">
            <a:extLst>
              <a:ext uri="{BEBA8EAE-BF5A-486C-A8C5-ECC9F3942E4B}">
                <a14:imgProps xmlns:a14="http://schemas.microsoft.com/office/drawing/2010/main">
                  <a14:imgLayer r:embed="rId5">
                    <a14:imgEffect>
                      <a14:backgroundRemoval t="0" b="100000" l="4749" r="100000"/>
                    </a14:imgEffect>
                  </a14:imgLayer>
                </a14:imgProps>
              </a:ext>
              <a:ext uri="{28A0092B-C50C-407E-A947-70E740481C1C}">
                <a14:useLocalDpi xmlns:a14="http://schemas.microsoft.com/office/drawing/2010/main" val="0"/>
              </a:ext>
            </a:extLst>
          </a:blip>
          <a:stretch>
            <a:fillRect/>
          </a:stretch>
        </p:blipFill>
        <p:spPr>
          <a:xfrm>
            <a:off x="6823247" y="25563"/>
            <a:ext cx="2807389" cy="2488873"/>
          </a:xfrm>
          <a:prstGeom prst="rect">
            <a:avLst/>
          </a:prstGeom>
        </p:spPr>
      </p:pic>
    </p:spTree>
    <p:extLst>
      <p:ext uri="{BB962C8B-B14F-4D97-AF65-F5344CB8AC3E}">
        <p14:creationId xmlns:p14="http://schemas.microsoft.com/office/powerpoint/2010/main" val="134062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51D1-AF18-4A60-9B2A-5F13A561A2A3}"/>
              </a:ext>
            </a:extLst>
          </p:cNvPr>
          <p:cNvSpPr>
            <a:spLocks noGrp="1"/>
          </p:cNvSpPr>
          <p:nvPr>
            <p:ph type="title"/>
          </p:nvPr>
        </p:nvSpPr>
        <p:spPr/>
        <p:txBody>
          <a:bodyPr/>
          <a:lstStyle/>
          <a:p>
            <a:r>
              <a:rPr lang="en-US" dirty="0"/>
              <a:t>PE Clubs reminder</a:t>
            </a:r>
          </a:p>
        </p:txBody>
      </p:sp>
      <p:sp>
        <p:nvSpPr>
          <p:cNvPr id="3" name="Content Placeholder 2">
            <a:extLst>
              <a:ext uri="{FF2B5EF4-FFF2-40B4-BE49-F238E27FC236}">
                <a16:creationId xmlns:a16="http://schemas.microsoft.com/office/drawing/2014/main" id="{846E1797-CE0F-40E1-91D5-E030AD280665}"/>
              </a:ext>
            </a:extLst>
          </p:cNvPr>
          <p:cNvSpPr>
            <a:spLocks noGrp="1"/>
          </p:cNvSpPr>
          <p:nvPr>
            <p:ph idx="1"/>
          </p:nvPr>
        </p:nvSpPr>
        <p:spPr>
          <a:xfrm>
            <a:off x="650753" y="1602380"/>
            <a:ext cx="8596668" cy="3880773"/>
          </a:xfrm>
        </p:spPr>
        <p:txBody>
          <a:bodyPr vert="horz" lIns="91440" tIns="45720" rIns="91440" bIns="45720" rtlCol="0" anchor="t">
            <a:normAutofit fontScale="92500"/>
          </a:bodyPr>
          <a:lstStyle/>
          <a:p>
            <a:r>
              <a:rPr lang="en-US" dirty="0">
                <a:ea typeface="+mn-lt"/>
                <a:cs typeface="+mn-lt"/>
              </a:rPr>
              <a:t>Well done to all those students who have attended clubs this week. The PE department have really enjoyed running these activities.</a:t>
            </a:r>
          </a:p>
          <a:p>
            <a:r>
              <a:rPr lang="en-US" dirty="0">
                <a:solidFill>
                  <a:srgbClr val="00B0F0"/>
                </a:solidFill>
              </a:rPr>
              <a:t>Basketball in the gym daily before school: 8:25-8:55am - All year groups welcome</a:t>
            </a:r>
            <a:br>
              <a:rPr lang="en-US" dirty="0">
                <a:solidFill>
                  <a:srgbClr val="00B0F0"/>
                </a:solidFill>
              </a:rPr>
            </a:br>
            <a:endParaRPr lang="en-US" dirty="0">
              <a:ea typeface="+mn-lt"/>
              <a:cs typeface="+mn-lt"/>
            </a:endParaRPr>
          </a:p>
          <a:p>
            <a:r>
              <a:rPr lang="en-US" dirty="0"/>
              <a:t>Monday after school:</a:t>
            </a:r>
            <a:endParaRPr lang="en-US" dirty="0">
              <a:ea typeface="+mn-lt"/>
              <a:cs typeface="+mn-lt"/>
            </a:endParaRPr>
          </a:p>
          <a:p>
            <a:r>
              <a:rPr lang="en-US" dirty="0">
                <a:solidFill>
                  <a:srgbClr val="00B0F0"/>
                </a:solidFill>
              </a:rPr>
              <a:t>Year 7 &amp; 8 Netball </a:t>
            </a:r>
            <a:endParaRPr lang="en-US" dirty="0">
              <a:ea typeface="+mn-lt"/>
              <a:cs typeface="+mn-lt"/>
            </a:endParaRPr>
          </a:p>
          <a:p>
            <a:r>
              <a:rPr lang="en-US" dirty="0">
                <a:solidFill>
                  <a:srgbClr val="00B0F0"/>
                </a:solidFill>
              </a:rPr>
              <a:t>Year 9, 10 &amp; 11 Football </a:t>
            </a:r>
            <a:br>
              <a:rPr lang="en-US" dirty="0">
                <a:solidFill>
                  <a:srgbClr val="00B0F0"/>
                </a:solidFill>
              </a:rPr>
            </a:br>
            <a:endParaRPr lang="en-US" dirty="0">
              <a:ea typeface="+mn-lt"/>
              <a:cs typeface="+mn-lt"/>
            </a:endParaRPr>
          </a:p>
          <a:p>
            <a:r>
              <a:rPr lang="en-US" dirty="0"/>
              <a:t>Wednesday after school:</a:t>
            </a:r>
            <a:endParaRPr lang="en-US" dirty="0">
              <a:ea typeface="+mn-lt"/>
              <a:cs typeface="+mn-lt"/>
            </a:endParaRPr>
          </a:p>
          <a:p>
            <a:r>
              <a:rPr lang="en-US" dirty="0">
                <a:solidFill>
                  <a:srgbClr val="00B0F0"/>
                </a:solidFill>
              </a:rPr>
              <a:t>Year 9, 10 &amp; 11 Netball</a:t>
            </a:r>
            <a:endParaRPr lang="en-US" dirty="0">
              <a:ea typeface="+mn-lt"/>
              <a:cs typeface="+mn-lt"/>
            </a:endParaRPr>
          </a:p>
          <a:p>
            <a:r>
              <a:rPr lang="en-US" dirty="0">
                <a:solidFill>
                  <a:srgbClr val="00B0F0"/>
                </a:solidFill>
              </a:rPr>
              <a:t>Year 7 &amp; 8 Football</a:t>
            </a:r>
            <a:endParaRPr lang="en-US" dirty="0">
              <a:ea typeface="+mn-lt"/>
              <a:cs typeface="+mn-lt"/>
            </a:endParaRPr>
          </a:p>
          <a:p>
            <a:endParaRPr lang="en-US" dirty="0">
              <a:ea typeface="+mn-lt"/>
              <a:cs typeface="+mn-lt"/>
            </a:endParaRPr>
          </a:p>
          <a:p>
            <a:endParaRPr lang="en-US" dirty="0"/>
          </a:p>
        </p:txBody>
      </p:sp>
    </p:spTree>
    <p:extLst>
      <p:ext uri="{BB962C8B-B14F-4D97-AF65-F5344CB8AC3E}">
        <p14:creationId xmlns:p14="http://schemas.microsoft.com/office/powerpoint/2010/main" val="225108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 Congratulations</a:t>
            </a:r>
          </a:p>
        </p:txBody>
      </p:sp>
      <p:sp>
        <p:nvSpPr>
          <p:cNvPr id="3" name="Content Placeholder 2"/>
          <p:cNvSpPr>
            <a:spLocks noGrp="1"/>
          </p:cNvSpPr>
          <p:nvPr>
            <p:ph idx="1"/>
          </p:nvPr>
        </p:nvSpPr>
        <p:spPr/>
        <p:txBody>
          <a:bodyPr/>
          <a:lstStyle/>
          <a:p>
            <a:r>
              <a:rPr lang="en-GB" dirty="0"/>
              <a:t>Ms </a:t>
            </a:r>
            <a:r>
              <a:rPr lang="en-GB" dirty="0" err="1"/>
              <a:t>Szczesnowska</a:t>
            </a:r>
            <a:r>
              <a:rPr lang="en-GB" dirty="0"/>
              <a:t> is really proud of her Year 9 Science class and said the following:</a:t>
            </a:r>
          </a:p>
          <a:p>
            <a:pPr fontAlgn="base"/>
            <a:r>
              <a:rPr lang="en-GB" dirty="0"/>
              <a:t>The class have just completed a mid-topic assessment. We spoke about the need to really try their best and to make it their mission to write something for every question, even if it was just a guess.</a:t>
            </a:r>
          </a:p>
          <a:p>
            <a:pPr fontAlgn="base"/>
            <a:r>
              <a:rPr lang="en-GB" dirty="0" err="1"/>
              <a:t>Rubie</a:t>
            </a:r>
            <a:r>
              <a:rPr lang="en-GB" dirty="0"/>
              <a:t>, Ella, Pearl, Henry and Persephone answered every single question and as a result they all achieved grade 7 or higher! </a:t>
            </a:r>
          </a:p>
          <a:p>
            <a:pPr fontAlgn="base"/>
            <a:r>
              <a:rPr lang="en-GB" dirty="0"/>
              <a:t>Although Harry didn’t answer all the questions, he achieved a grade 8!</a:t>
            </a:r>
          </a:p>
          <a:p>
            <a:pPr fontAlgn="base"/>
            <a:r>
              <a:rPr lang="en-GB" dirty="0"/>
              <a:t>I think huge well done needs to be given to all of them!</a:t>
            </a:r>
          </a:p>
          <a:p>
            <a:endParaRPr lang="en-GB" dirty="0"/>
          </a:p>
        </p:txBody>
      </p:sp>
    </p:spTree>
    <p:extLst>
      <p:ext uri="{BB962C8B-B14F-4D97-AF65-F5344CB8AC3E}">
        <p14:creationId xmlns:p14="http://schemas.microsoft.com/office/powerpoint/2010/main" val="168877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congratulations</a:t>
            </a:r>
          </a:p>
        </p:txBody>
      </p:sp>
      <p:sp>
        <p:nvSpPr>
          <p:cNvPr id="3" name="Content Placeholder 2"/>
          <p:cNvSpPr>
            <a:spLocks noGrp="1"/>
          </p:cNvSpPr>
          <p:nvPr>
            <p:ph idx="1"/>
          </p:nvPr>
        </p:nvSpPr>
        <p:spPr/>
        <p:txBody>
          <a:bodyPr/>
          <a:lstStyle/>
          <a:p>
            <a:r>
              <a:rPr lang="en-GB" dirty="0"/>
              <a:t>Mrs Richford would like to congratulate all of her Year 11 Historians.</a:t>
            </a:r>
          </a:p>
          <a:p>
            <a:r>
              <a:rPr lang="en-GB" dirty="0"/>
              <a:t>She says that they are all working brilliantly and trying their absolute best to achieve as well as they can in these unusual circumstances.</a:t>
            </a:r>
          </a:p>
        </p:txBody>
      </p:sp>
    </p:spTree>
    <p:extLst>
      <p:ext uri="{BB962C8B-B14F-4D97-AF65-F5344CB8AC3E}">
        <p14:creationId xmlns:p14="http://schemas.microsoft.com/office/powerpoint/2010/main" val="52488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ky, outdoor object, outdoor, fireworks&#10;&#10;Description automatically generated">
            <a:extLst>
              <a:ext uri="{FF2B5EF4-FFF2-40B4-BE49-F238E27FC236}">
                <a16:creationId xmlns:a16="http://schemas.microsoft.com/office/drawing/2014/main" id="{4BFE8BD0-C1DF-4C3C-B896-E06BD423EF0A}"/>
              </a:ext>
            </a:extLst>
          </p:cNvPr>
          <p:cNvPicPr>
            <a:picLocks noChangeAspect="1"/>
          </p:cNvPicPr>
          <p:nvPr/>
        </p:nvPicPr>
        <p:blipFill rotWithShape="1">
          <a:blip r:embed="rId2"/>
          <a:srcRect l="14145" r="17345"/>
          <a:stretch/>
        </p:blipFill>
        <p:spPr>
          <a:xfrm>
            <a:off x="4405745" y="10"/>
            <a:ext cx="778625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43972A5C-6A02-4590-951C-9FCA31848A14}"/>
              </a:ext>
            </a:extLst>
          </p:cNvPr>
          <p:cNvSpPr>
            <a:spLocks noGrp="1"/>
          </p:cNvSpPr>
          <p:nvPr>
            <p:ph type="title"/>
          </p:nvPr>
        </p:nvSpPr>
        <p:spPr>
          <a:xfrm>
            <a:off x="408265" y="157947"/>
            <a:ext cx="3438144" cy="530767"/>
          </a:xfrm>
        </p:spPr>
        <p:txBody>
          <a:bodyPr anchor="b">
            <a:normAutofit/>
          </a:bodyPr>
          <a:lstStyle/>
          <a:p>
            <a:r>
              <a:rPr lang="en-GB" sz="2800" dirty="0">
                <a:cs typeface="Calibri Light"/>
              </a:rPr>
              <a:t>Eurovision Week</a:t>
            </a:r>
          </a:p>
        </p:txBody>
      </p:sp>
      <p:sp>
        <p:nvSpPr>
          <p:cNvPr id="3" name="Content Placeholder 2">
            <a:extLst>
              <a:ext uri="{FF2B5EF4-FFF2-40B4-BE49-F238E27FC236}">
                <a16:creationId xmlns:a16="http://schemas.microsoft.com/office/drawing/2014/main" id="{D4E3F16B-4ADE-470B-844B-744C183C0AD6}"/>
              </a:ext>
            </a:extLst>
          </p:cNvPr>
          <p:cNvSpPr>
            <a:spLocks noGrp="1"/>
          </p:cNvSpPr>
          <p:nvPr>
            <p:ph idx="1"/>
          </p:nvPr>
        </p:nvSpPr>
        <p:spPr>
          <a:xfrm>
            <a:off x="164270" y="1229037"/>
            <a:ext cx="4748551" cy="3207258"/>
          </a:xfrm>
        </p:spPr>
        <p:txBody>
          <a:bodyPr vert="horz" lIns="91440" tIns="45720" rIns="91440" bIns="45720" rtlCol="0" anchor="t">
            <a:noAutofit/>
          </a:bodyPr>
          <a:lstStyle/>
          <a:p>
            <a:pPr>
              <a:buFont typeface="Wingdings" panose="05000000000000000000" pitchFamily="2" charset="2"/>
              <a:buChar char="Ø"/>
            </a:pPr>
            <a:r>
              <a:rPr lang="en-GB" b="1" dirty="0">
                <a:cs typeface="Calibri"/>
              </a:rPr>
              <a:t>To celebrate the return of the Eurovision Song Contest, we are doing a week of reading, quizzes, creative writing and, of course, music.</a:t>
            </a:r>
          </a:p>
          <a:p>
            <a:pPr marL="0" indent="0">
              <a:buNone/>
            </a:pPr>
            <a:endParaRPr lang="en-GB" b="1" dirty="0">
              <a:cs typeface="Calibri"/>
            </a:endParaRPr>
          </a:p>
          <a:p>
            <a:pPr>
              <a:buFont typeface="Wingdings" panose="05000000000000000000" pitchFamily="2" charset="2"/>
              <a:buChar char="Ø"/>
            </a:pPr>
            <a:r>
              <a:rPr lang="en-GB" b="1" dirty="0">
                <a:cs typeface="Calibri"/>
              </a:rPr>
              <a:t>For this week only, the library becomes Eurovision HQ, so literacy lessons will have added Euro-flavour. </a:t>
            </a:r>
          </a:p>
          <a:p>
            <a:pPr marL="0" indent="0">
              <a:buNone/>
            </a:pPr>
            <a:endParaRPr lang="en-GB" b="1" dirty="0">
              <a:cs typeface="Calibri"/>
            </a:endParaRPr>
          </a:p>
          <a:p>
            <a:pPr>
              <a:buFont typeface="Wingdings" panose="05000000000000000000" pitchFamily="2" charset="2"/>
              <a:buChar char="Ø"/>
            </a:pPr>
            <a:r>
              <a:rPr lang="en-GB" b="1" dirty="0">
                <a:cs typeface="Calibri"/>
              </a:rPr>
              <a:t>In addition, we are looking for Rye College's top Super Fans, so stop in the library to pick up a quiz and to vote for your all-time favourite Eurovision winner.</a:t>
            </a:r>
          </a:p>
          <a:p>
            <a:pPr marL="0" indent="0">
              <a:buNone/>
            </a:pPr>
            <a:endParaRPr lang="en-GB" sz="2000" b="1" dirty="0">
              <a:cs typeface="Calibri"/>
            </a:endParaRPr>
          </a:p>
          <a:p>
            <a:pPr marL="0" indent="0">
              <a:buNone/>
            </a:pPr>
            <a:endParaRPr lang="en-GB" sz="2000" b="1" dirty="0">
              <a:cs typeface="Calibri"/>
            </a:endParaRPr>
          </a:p>
          <a:p>
            <a:pPr marL="0" indent="0">
              <a:buNone/>
            </a:pPr>
            <a:endParaRPr lang="en-GB" sz="2000" b="1" dirty="0">
              <a:cs typeface="Calibri"/>
            </a:endParaRPr>
          </a:p>
          <a:p>
            <a:pPr marL="0" indent="0">
              <a:buNone/>
            </a:pPr>
            <a:endParaRPr lang="en-GB" sz="2000" b="1" dirty="0">
              <a:cs typeface="Calibri"/>
            </a:endParaRPr>
          </a:p>
          <a:p>
            <a:pPr marL="0" indent="0">
              <a:buNone/>
            </a:pPr>
            <a:endParaRPr lang="en-GB" sz="2000" b="1" dirty="0">
              <a:cs typeface="Calibri"/>
            </a:endParaRPr>
          </a:p>
        </p:txBody>
      </p:sp>
    </p:spTree>
    <p:extLst>
      <p:ext uri="{BB962C8B-B14F-4D97-AF65-F5344CB8AC3E}">
        <p14:creationId xmlns:p14="http://schemas.microsoft.com/office/powerpoint/2010/main" val="28693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34" y="178777"/>
            <a:ext cx="8596668" cy="594946"/>
          </a:xfrm>
        </p:spPr>
        <p:txBody>
          <a:bodyPr>
            <a:normAutofit fontScale="90000"/>
          </a:bodyPr>
          <a:lstStyle/>
          <a:p>
            <a:r>
              <a:rPr lang="en-GB" dirty="0"/>
              <a:t>Mental Health Awareness</a:t>
            </a:r>
          </a:p>
        </p:txBody>
      </p:sp>
      <p:sp>
        <p:nvSpPr>
          <p:cNvPr id="3" name="Content Placeholder 2"/>
          <p:cNvSpPr>
            <a:spLocks noGrp="1"/>
          </p:cNvSpPr>
          <p:nvPr>
            <p:ph idx="1"/>
          </p:nvPr>
        </p:nvSpPr>
        <p:spPr>
          <a:xfrm>
            <a:off x="422357" y="1046284"/>
            <a:ext cx="8596668" cy="4511501"/>
          </a:xfrm>
        </p:spPr>
        <p:txBody>
          <a:bodyPr/>
          <a:lstStyle/>
          <a:p>
            <a:r>
              <a:rPr lang="en-GB" dirty="0"/>
              <a:t>Top Tips from the NHS Mental Health awareness week</a:t>
            </a:r>
          </a:p>
          <a:p>
            <a:endParaRPr lang="en-GB" dirty="0"/>
          </a:p>
        </p:txBody>
      </p:sp>
      <p:pic>
        <p:nvPicPr>
          <p:cNvPr id="4" name="Picture 3"/>
          <p:cNvPicPr>
            <a:picLocks noChangeAspect="1"/>
          </p:cNvPicPr>
          <p:nvPr/>
        </p:nvPicPr>
        <p:blipFill>
          <a:blip r:embed="rId2"/>
          <a:stretch>
            <a:fillRect/>
          </a:stretch>
        </p:blipFill>
        <p:spPr>
          <a:xfrm>
            <a:off x="1072168" y="1740877"/>
            <a:ext cx="8201834" cy="4625800"/>
          </a:xfrm>
          <a:prstGeom prst="rect">
            <a:avLst/>
          </a:prstGeom>
        </p:spPr>
      </p:pic>
    </p:spTree>
    <p:extLst>
      <p:ext uri="{BB962C8B-B14F-4D97-AF65-F5344CB8AC3E}">
        <p14:creationId xmlns:p14="http://schemas.microsoft.com/office/powerpoint/2010/main" val="12268624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F3927C499CF240A91ED7F23E9C7C67" ma:contentTypeVersion="12" ma:contentTypeDescription="Create a new document." ma:contentTypeScope="" ma:versionID="bac035f6b8081c5e40c8d6e56d994eaa">
  <xsd:schema xmlns:xsd="http://www.w3.org/2001/XMLSchema" xmlns:xs="http://www.w3.org/2001/XMLSchema" xmlns:p="http://schemas.microsoft.com/office/2006/metadata/properties" xmlns:ns3="f9920396-4551-42d0-be14-69951e2bc53b" xmlns:ns4="072cc96b-6ebf-4919-a8bb-d43b6833be48" targetNamespace="http://schemas.microsoft.com/office/2006/metadata/properties" ma:root="true" ma:fieldsID="d9ba32ce1d9b5c0d99974ad26950af42" ns3:_="" ns4:_="">
    <xsd:import namespace="f9920396-4551-42d0-be14-69951e2bc53b"/>
    <xsd:import namespace="072cc96b-6ebf-4919-a8bb-d43b6833be4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0396-4551-42d0-be14-69951e2bc5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2cc96b-6ebf-4919-a8bb-d43b6833be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461627-A6EE-4EB0-93BB-8FECDA58FA5A}">
  <ds:schemaRefs>
    <ds:schemaRef ds:uri="http://schemas.microsoft.com/sharepoint/v3/contenttype/forms"/>
  </ds:schemaRefs>
</ds:datastoreItem>
</file>

<file path=customXml/itemProps2.xml><?xml version="1.0" encoding="utf-8"?>
<ds:datastoreItem xmlns:ds="http://schemas.openxmlformats.org/officeDocument/2006/customXml" ds:itemID="{167637A7-22A0-43A4-8BAC-3F927DFF1648}">
  <ds:schemaRefs>
    <ds:schemaRef ds:uri="072cc96b-6ebf-4919-a8bb-d43b6833be48"/>
    <ds:schemaRef ds:uri="f9920396-4551-42d0-be14-69951e2bc5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FF761A47-2C5A-4D23-AC35-12A519B936D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72cc96b-6ebf-4919-a8bb-d43b6833be48"/>
    <ds:schemaRef ds:uri="http://purl.org/dc/elements/1.1/"/>
    <ds:schemaRef ds:uri="f9920396-4551-42d0-be14-69951e2bc5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318</TotalTime>
  <Words>441</Words>
  <Application>Microsoft Office PowerPoint</Application>
  <PresentationFormat>Widescreen</PresentationFormat>
  <Paragraphs>76</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Facet</vt:lpstr>
      <vt:lpstr>Frame</vt:lpstr>
      <vt:lpstr>Student Bulletin May 17th 2021</vt:lpstr>
      <vt:lpstr>COVID Reminders</vt:lpstr>
      <vt:lpstr>Lateral Flow Testing</vt:lpstr>
      <vt:lpstr>Theme of the week</vt:lpstr>
      <vt:lpstr>PE Clubs reminder</vt:lpstr>
      <vt:lpstr>Science Congratulations</vt:lpstr>
      <vt:lpstr>History congratulations</vt:lpstr>
      <vt:lpstr>Eurovision Week</vt:lpstr>
      <vt:lpstr>Mental Health Awareness</vt:lpstr>
      <vt:lpstr>Canteen News</vt:lpstr>
      <vt:lpstr>Action Your Potential</vt:lpstr>
      <vt:lpstr>Year 11 YES meetings</vt:lpstr>
      <vt:lpstr>Rye SMART </vt:lpstr>
      <vt:lpstr>PowerPoint Presentation</vt:lpstr>
      <vt:lpstr>Rally  Your  Excitement  Newsletter by Rye College Student Leaders </vt:lpstr>
      <vt:lpstr>PowerPoint Presentation</vt:lpstr>
      <vt:lpstr>Updates for you for next week </vt:lpstr>
      <vt:lpstr>  Please share your views by filling in this survey   https://forms.office.com/Pages/ResponsePage.aspx?id=dwr6UypRDky6Q5dIsGSRsSxJa0Ds5oVIji26-tHdwHtUQlRUMDdWVERUUzBITzBHME42UVBWTlhJNi4u</vt:lpstr>
      <vt:lpstr>Your Successes </vt:lpstr>
      <vt:lpstr>May 28th Last day of term 5 </vt:lpstr>
      <vt:lpstr>Competition Time   </vt:lpstr>
      <vt:lpstr>Easy to Make Pizza</vt:lpstr>
      <vt:lpstr>BOOK CLUB</vt:lpstr>
      <vt:lpstr>PowerPoint Presentation</vt:lpstr>
      <vt:lpstr> Ways to look after your mental health :</vt:lpstr>
      <vt:lpstr>PowerPoint Presentation</vt:lpstr>
      <vt:lpstr>Self Care for Teens   Self-care is when you take time to do things to improve your mental, physical and emotional health.  By taking care of yourself often, you are better able to cope with stress or other feelings that you may experience. Read the information to learn how to start practicing self-care.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Starkey</dc:creator>
  <cp:lastModifiedBy>Donna Starkey</cp:lastModifiedBy>
  <cp:revision>210</cp:revision>
  <cp:lastPrinted>2020-09-16T14:11:21Z</cp:lastPrinted>
  <dcterms:created xsi:type="dcterms:W3CDTF">2020-09-11T14:28:31Z</dcterms:created>
  <dcterms:modified xsi:type="dcterms:W3CDTF">2021-05-17T07:43:10Z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0x010100DAF3927C499CF240A91ED7F23E9C7C67</vt:lpwstr>
  </property>
</Properties>
</file>