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4"/>
    <p:sldMasterId id="2147483672" r:id="rId5"/>
    <p:sldMasterId id="2147483660" r:id="rId6"/>
  </p:sldMasterIdLst>
  <p:notesMasterIdLst>
    <p:notesMasterId r:id="rId11"/>
  </p:notesMasterIdLst>
  <p:sldIdLst>
    <p:sldId id="256" r:id="rId7"/>
    <p:sldId id="259" r:id="rId8"/>
    <p:sldId id="260" r:id="rId9"/>
    <p:sldId id="261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D25D1F-3AB7-46F9-96E0-AFD137CA62C4}" v="3" dt="2022-01-04T18:03:21.318"/>
    <p1510:client id="{74365311-4B42-CF33-FBAA-21CFC00D783A}" v="861" dt="2023-02-14T11:39:45.979"/>
    <p1510:client id="{C92EE31B-9CDC-4D9F-BC0F-34091700F70C}" v="3" dt="2022-01-04T17:51:07.097"/>
  </p1510:revLst>
</p1510:revInfo>
</file>

<file path=ppt/tableStyles.xml><?xml version="1.0" encoding="utf-8"?>
<a:tblStyleLst xmlns:a="http://schemas.openxmlformats.org/drawingml/2006/main" def="{15575EA7-B3D4-4B94-AAC8-865BCD6D573E}">
  <a:tblStyle styleId="{15575EA7-B3D4-4B94-AAC8-865BCD6D573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50"/>
  </p:normalViewPr>
  <p:slideViewPr>
    <p:cSldViewPr snapToGrid="0">
      <p:cViewPr varScale="1">
        <p:scale>
          <a:sx n="118" d="100"/>
          <a:sy n="118" d="100"/>
        </p:scale>
        <p:origin x="624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876247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3724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 dirty="0"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 dirty="0"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9C7A2-7439-40CA-93B6-12C185B7E613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CF808-A602-4D9A-A052-F363FF5E56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8083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9C7A2-7439-40CA-93B6-12C185B7E613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CF808-A602-4D9A-A052-F363FF5E56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1831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9C7A2-7439-40CA-93B6-12C185B7E613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CF808-A602-4D9A-A052-F363FF5E56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1708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9C7A2-7439-40CA-93B6-12C185B7E613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CF808-A602-4D9A-A052-F363FF5E56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847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9C7A2-7439-40CA-93B6-12C185B7E613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CF808-A602-4D9A-A052-F363FF5E56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98132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9C7A2-7439-40CA-93B6-12C185B7E613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CF808-A602-4D9A-A052-F363FF5E56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4166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9C7A2-7439-40CA-93B6-12C185B7E613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CF808-A602-4D9A-A052-F363FF5E56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15179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9C7A2-7439-40CA-93B6-12C185B7E613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CF808-A602-4D9A-A052-F363FF5E56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5227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9C7A2-7439-40CA-93B6-12C185B7E613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CF808-A602-4D9A-A052-F363FF5E56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487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9C7A2-7439-40CA-93B6-12C185B7E613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CF808-A602-4D9A-A052-F363FF5E56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42316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4357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762625" cy="43576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9C7A2-7439-40CA-93B6-12C185B7E613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CF808-A602-4D9A-A052-F363FF5E56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0310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A2AB-9577-4227-AD0B-8D7B424C1642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3BD89-1B52-4489-A8E3-3BCCEE6805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8562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A2AB-9577-4227-AD0B-8D7B424C1642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3BD89-1B52-4489-A8E3-3BCCEE6805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23904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A2AB-9577-4227-AD0B-8D7B424C1642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3BD89-1B52-4489-A8E3-3BCCEE6805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23283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A2AB-9577-4227-AD0B-8D7B424C1642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3BD89-1B52-4489-A8E3-3BCCEE6805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0184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A2AB-9577-4227-AD0B-8D7B424C1642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3BD89-1B52-4489-A8E3-3BCCEE6805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97243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A2AB-9577-4227-AD0B-8D7B424C1642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3BD89-1B52-4489-A8E3-3BCCEE6805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334673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A2AB-9577-4227-AD0B-8D7B424C1642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3BD89-1B52-4489-A8E3-3BCCEE6805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911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A2AB-9577-4227-AD0B-8D7B424C1642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3BD89-1B52-4489-A8E3-3BCCEE6805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1548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A2AB-9577-4227-AD0B-8D7B424C1642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3BD89-1B52-4489-A8E3-3BCCEE6805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52286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A2AB-9577-4227-AD0B-8D7B424C1642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3BD89-1B52-4489-A8E3-3BCCEE6805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884424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4357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762625" cy="43576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A2AB-9577-4227-AD0B-8D7B424C1642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3BD89-1B52-4489-A8E3-3BCCEE6805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400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 dirty="0"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1324302" y="2247254"/>
            <a:ext cx="69683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0" cap="none" spc="0" baseline="0" dirty="0">
                <a:ln w="0"/>
                <a:solidFill>
                  <a:schemeClr val="tx1">
                    <a:lumMod val="50000"/>
                    <a:lumOff val="50000"/>
                    <a:alpha val="8000"/>
                  </a:schemeClr>
                </a:solidFill>
                <a:effectLst>
                  <a:outerShdw blurRad="50800" dist="50800" dir="5400000" algn="ctr" rotWithShape="0">
                    <a:srgbClr val="000000"/>
                  </a:outerShdw>
                </a:effectLst>
              </a:rPr>
              <a:t>       Lent Term 2023</a:t>
            </a:r>
            <a:endParaRPr lang="en-GB" sz="4800" dirty="0">
              <a:solidFill>
                <a:schemeClr val="tx1">
                  <a:lumMod val="50000"/>
                  <a:lumOff val="50000"/>
                  <a:alpha val="8000"/>
                </a:schemeClr>
              </a:solidFill>
              <a:effectLst>
                <a:outerShdw blurRad="50800" dist="50800" dir="5400000" algn="ctr" rotWithShape="0">
                  <a:srgbClr val="000000"/>
                </a:outerShdw>
              </a:effectLst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9C7A2-7439-40CA-93B6-12C185B7E613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CF808-A602-4D9A-A052-F363FF5E56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4138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5A2AB-9577-4227-AD0B-8D7B424C1642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3BD89-1B52-4489-A8E3-3BCCEE6805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586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179685" y="223595"/>
            <a:ext cx="8520600" cy="282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1100" b="1" u="sng" dirty="0">
                <a:latin typeface="Calibri"/>
                <a:ea typeface="Calibri"/>
                <a:cs typeface="Calibri"/>
                <a:sym typeface="Calibri"/>
              </a:rPr>
              <a:t>Lunch Menu - Week 1</a:t>
            </a:r>
            <a:endParaRPr sz="1100" b="1" u="sng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72858" y="4517786"/>
            <a:ext cx="1633767" cy="633238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7" name="Google Shape;57;p13"/>
          <p:cNvGraphicFramePr/>
          <p:nvPr>
            <p:extLst>
              <p:ext uri="{D42A27DB-BD31-4B8C-83A1-F6EECF244321}">
                <p14:modId xmlns:p14="http://schemas.microsoft.com/office/powerpoint/2010/main" val="589436148"/>
              </p:ext>
            </p:extLst>
          </p:nvPr>
        </p:nvGraphicFramePr>
        <p:xfrm>
          <a:off x="378468" y="766159"/>
          <a:ext cx="8520607" cy="3656180"/>
        </p:xfrm>
        <a:graphic>
          <a:graphicData uri="http://schemas.openxmlformats.org/drawingml/2006/table">
            <a:tbl>
              <a:tblPr>
                <a:noFill/>
                <a:tableStyleId>{15575EA7-B3D4-4B94-AAC8-865BCD6D573E}</a:tableStyleId>
              </a:tblPr>
              <a:tblGrid>
                <a:gridCol w="11347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05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43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08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01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201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545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Monday</a:t>
                      </a:r>
                      <a:endParaRPr sz="9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Tuesday</a:t>
                      </a:r>
                      <a:endParaRPr sz="9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Wednesday</a:t>
                      </a:r>
                      <a:endParaRPr sz="9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Thursday</a:t>
                      </a:r>
                      <a:endParaRPr sz="9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Friday</a:t>
                      </a:r>
                      <a:endParaRPr sz="9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4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Main</a:t>
                      </a:r>
                      <a:endParaRPr sz="8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Jacket potato</a:t>
                      </a:r>
                      <a:r>
                        <a:rPr lang="en-GB" sz="800" baseline="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bar;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aseline="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Baked beans, Grated cheddar, Tuna mayo</a:t>
                      </a:r>
                      <a:endParaRPr lang="en-GB" sz="8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dirty="0"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Cottage Pie</a:t>
                      </a:r>
                    </a:p>
                  </a:txBody>
                  <a:tcPr marT="91440" marB="9144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aseline="0" dirty="0">
                          <a:latin typeface="Calibri"/>
                          <a:ea typeface="Calibri"/>
                          <a:cs typeface="Calibri"/>
                        </a:rPr>
                        <a:t> Pepperoni Pizza Style Pasta</a:t>
                      </a:r>
                      <a:endParaRPr sz="8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Roast</a:t>
                      </a:r>
                      <a:r>
                        <a:rPr lang="en-GB" sz="800" baseline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P</a:t>
                      </a:r>
                      <a:r>
                        <a:rPr lang="en-GB" sz="8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ork Belly</a:t>
                      </a: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Hotdogs</a:t>
                      </a:r>
                      <a:endParaRPr sz="8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2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800" i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gluten/milk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gluten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91440" marB="9144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800" i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gluten</a:t>
                      </a: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i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i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fish/gluten</a:t>
                      </a:r>
                      <a:endParaRPr sz="800" i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6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Vegetarian</a:t>
                      </a:r>
                      <a:endParaRPr sz="8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8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dirty="0"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Vegetable</a:t>
                      </a:r>
                      <a:r>
                        <a:rPr lang="en-GB" sz="800" baseline="0" dirty="0"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 Cottage pie</a:t>
                      </a:r>
                      <a:endParaRPr lang="en-GB" sz="800" dirty="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T="91440" marB="9144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dirty="0"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Macaroni</a:t>
                      </a:r>
                      <a:r>
                        <a:rPr lang="en-GB" sz="800" baseline="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cheese</a:t>
                      </a:r>
                      <a:endParaRPr sz="8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Veggi</a:t>
                      </a:r>
                      <a:r>
                        <a:rPr lang="en-GB" sz="8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Hotdog</a:t>
                      </a:r>
                      <a:endParaRPr sz="8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0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800" i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egg/milk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Gluten/egg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91440" marB="9144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i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milk</a:t>
                      </a:r>
                      <a:endParaRPr sz="800" i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i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gluten/milk</a:t>
                      </a:r>
                      <a:endParaRPr sz="800" i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i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Gluten/soya</a:t>
                      </a:r>
                      <a:endParaRPr sz="800" i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88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Sides</a:t>
                      </a:r>
                      <a:endParaRPr sz="8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aseline="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Coleslaw, Sweetcorn</a:t>
                      </a:r>
                      <a:endParaRPr lang="en-GB" sz="8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dirty="0"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Carrots</a:t>
                      </a:r>
                    </a:p>
                  </a:txBody>
                  <a:tcPr marT="91440" marB="9144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dirty="0">
                          <a:latin typeface="Calibri"/>
                          <a:ea typeface="Calibri"/>
                          <a:cs typeface="Calibri"/>
                        </a:rPr>
                        <a:t>Green beans</a:t>
                      </a:r>
                      <a:endParaRPr lang="en-GB" sz="8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Mixed</a:t>
                      </a:r>
                      <a:r>
                        <a:rPr lang="en-GB" sz="800" baseline="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vegetables</a:t>
                      </a:r>
                      <a:endParaRPr sz="8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Salad,</a:t>
                      </a:r>
                      <a:r>
                        <a:rPr lang="en-GB" sz="800" baseline="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GB" sz="8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Sweetcorn</a:t>
                      </a:r>
                      <a:endParaRPr sz="8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i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GB" sz="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91440" marB="9144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i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8874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Starch</a:t>
                      </a:r>
                      <a:endParaRPr sz="8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800" i="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dirty="0"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Mash potato</a:t>
                      </a:r>
                      <a:endParaRPr lang="en-GB" sz="800" dirty="0">
                        <a:effectLst/>
                        <a:latin typeface="Calibri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91440" marB="9144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aseline="0" dirty="0">
                          <a:latin typeface="Calibri"/>
                          <a:ea typeface="Calibri"/>
                          <a:cs typeface="Calibri"/>
                        </a:rPr>
                        <a:t>Focaccia bread</a:t>
                      </a:r>
                      <a:endParaRPr lang="en-GB" sz="800" baseline="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Roast potatoes</a:t>
                      </a:r>
                      <a:endParaRPr sz="8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Seasoned Crispy Cubes Potatoes</a:t>
                      </a:r>
                      <a:endParaRPr sz="8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22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Dessert</a:t>
                      </a:r>
                      <a:endParaRPr sz="8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Pears</a:t>
                      </a:r>
                      <a:r>
                        <a:rPr lang="en-GB" sz="800" baseline="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&amp; chocolate sauce</a:t>
                      </a:r>
                      <a:endParaRPr lang="en-GB" sz="8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Angel delight</a:t>
                      </a:r>
                    </a:p>
                  </a:txBody>
                  <a:tcPr marT="91440" marB="9144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Sticky</a:t>
                      </a:r>
                      <a:r>
                        <a:rPr lang="en-GB" sz="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toffee pudding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8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Coconut rice</a:t>
                      </a:r>
                      <a:r>
                        <a:rPr lang="en-GB" sz="800" baseline="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pudding</a:t>
                      </a:r>
                      <a:endParaRPr lang="en-GB" sz="8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Rocky road</a:t>
                      </a:r>
                      <a:endParaRPr sz="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i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gluten/milk</a:t>
                      </a:r>
                      <a:endParaRPr sz="800" i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gluten/egg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91440" marB="91440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i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gluten</a:t>
                      </a:r>
                      <a:endParaRPr sz="800" i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i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Gluten/egg</a:t>
                      </a:r>
                      <a:endParaRPr sz="800" i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i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gluten</a:t>
                      </a:r>
                      <a:endParaRPr sz="800" i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58" name="Google Shape;58;p13"/>
          <p:cNvGraphicFramePr/>
          <p:nvPr>
            <p:extLst>
              <p:ext uri="{D42A27DB-BD31-4B8C-83A1-F6EECF244321}">
                <p14:modId xmlns:p14="http://schemas.microsoft.com/office/powerpoint/2010/main" val="3304753577"/>
              </p:ext>
            </p:extLst>
          </p:nvPr>
        </p:nvGraphicFramePr>
        <p:xfrm>
          <a:off x="378468" y="453769"/>
          <a:ext cx="8520625" cy="312390"/>
        </p:xfrm>
        <a:graphic>
          <a:graphicData uri="http://schemas.openxmlformats.org/drawingml/2006/table">
            <a:tbl>
              <a:tblPr>
                <a:noFill/>
                <a:tableStyleId>{15575EA7-B3D4-4B94-AAC8-865BCD6D573E}</a:tableStyleId>
              </a:tblPr>
              <a:tblGrid>
                <a:gridCol w="8520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19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5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Gluten incl Wheat - Crustaceans - Soya - Mustard - Sesame Seeds - Lupin - Sulphides - Milk - Fish - Eggs - Peanuts - Molluscs - Nuts - Celery</a:t>
                      </a:r>
                      <a:endParaRPr sz="85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0" name="Google Shape;60;p13"/>
          <p:cNvSpPr txBox="1"/>
          <p:nvPr/>
        </p:nvSpPr>
        <p:spPr>
          <a:xfrm>
            <a:off x="2353814" y="4517786"/>
            <a:ext cx="4436372" cy="600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ctr"/>
            <a:r>
              <a:rPr lang="en-GB" sz="800" dirty="0">
                <a:latin typeface="Calibri"/>
                <a:ea typeface="Calibri"/>
                <a:cs typeface="Calibri"/>
                <a:sym typeface="Calibri"/>
              </a:rPr>
              <a:t>Selection Salads, Proteins Available Daily </a:t>
            </a:r>
          </a:p>
          <a:p>
            <a:pPr algn="ctr"/>
            <a:r>
              <a:rPr lang="en-GB" sz="1100" dirty="0">
                <a:latin typeface="Calibri"/>
                <a:ea typeface="Calibri"/>
                <a:cs typeface="Calibri"/>
                <a:sym typeface="Calibri"/>
              </a:rPr>
              <a:t>Chef Manager – Robert Chapman – </a:t>
            </a:r>
            <a:r>
              <a:rPr lang="en-GB" sz="1100" i="1" dirty="0">
                <a:latin typeface="Calibri"/>
                <a:ea typeface="Calibri"/>
                <a:cs typeface="Calibri"/>
                <a:sym typeface="Calibri"/>
              </a:rPr>
              <a:t>Sacred Heart School </a:t>
            </a:r>
            <a:endParaRPr lang="en-GB" sz="1100" i="1" dirty="0">
              <a:latin typeface="Calibri"/>
              <a:ea typeface="Calibri"/>
              <a:cs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i="1" dirty="0">
                <a:latin typeface="Calibri"/>
                <a:ea typeface="Calibri"/>
                <a:cs typeface="Calibri"/>
                <a:sym typeface="Calibri"/>
              </a:rPr>
              <a:t>Menu items subject to change due to seasonality and availability</a:t>
            </a:r>
            <a:endParaRPr sz="800" i="1" dirty="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" name="Picture 8" descr="Logo&#10;&#10;Description automatically generated with medium confidence">
            <a:extLst>
              <a:ext uri="{FF2B5EF4-FFF2-40B4-BE49-F238E27FC236}">
                <a16:creationId xmlns:a16="http://schemas.microsoft.com/office/drawing/2014/main" id="{291C51E2-FDCC-694E-A53D-5838C683E4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685" y="4517786"/>
            <a:ext cx="1057017" cy="46533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184088" y="251136"/>
            <a:ext cx="8520600" cy="282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1100" b="1" u="sng" dirty="0">
                <a:latin typeface="Calibri"/>
                <a:ea typeface="Calibri"/>
                <a:cs typeface="Calibri"/>
                <a:sym typeface="Calibri"/>
              </a:rPr>
              <a:t>Lunch Menu - Week 2</a:t>
            </a:r>
            <a:endParaRPr sz="1100" b="1" u="sng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68363" y="4501975"/>
            <a:ext cx="1638264" cy="63168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7" name="Google Shape;57;p13"/>
          <p:cNvGraphicFramePr/>
          <p:nvPr>
            <p:extLst>
              <p:ext uri="{D42A27DB-BD31-4B8C-83A1-F6EECF244321}">
                <p14:modId xmlns:p14="http://schemas.microsoft.com/office/powerpoint/2010/main" val="2117213587"/>
              </p:ext>
            </p:extLst>
          </p:nvPr>
        </p:nvGraphicFramePr>
        <p:xfrm>
          <a:off x="311678" y="880192"/>
          <a:ext cx="8520622" cy="3428700"/>
        </p:xfrm>
        <a:graphic>
          <a:graphicData uri="http://schemas.openxmlformats.org/drawingml/2006/table">
            <a:tbl>
              <a:tblPr>
                <a:noFill/>
                <a:tableStyleId>{15575EA7-B3D4-4B94-AAC8-865BCD6D573E}</a:tableStyleId>
              </a:tblPr>
              <a:tblGrid>
                <a:gridCol w="974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70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67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58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60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104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545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Monday</a:t>
                      </a:r>
                      <a:endParaRPr sz="9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Tuesday</a:t>
                      </a:r>
                      <a:endParaRPr sz="9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Wednesday</a:t>
                      </a:r>
                      <a:endParaRPr sz="9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Thursday</a:t>
                      </a:r>
                      <a:endParaRPr sz="9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Friday</a:t>
                      </a:r>
                      <a:endParaRPr sz="9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4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Main</a:t>
                      </a:r>
                      <a:endParaRPr sz="8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Meat free Monday Noodle bar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Chilli</a:t>
                      </a:r>
                      <a:r>
                        <a:rPr lang="en-GB" sz="800" baseline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beef nachos</a:t>
                      </a:r>
                      <a:endParaRPr sz="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Creamy garlic chicken</a:t>
                      </a: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aseline="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Honey roast gammon</a:t>
                      </a:r>
                      <a:endParaRPr sz="8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dirty="0"/>
                        <a:t>Pepperoni Pizza</a:t>
                      </a:r>
                      <a:br>
                        <a:rPr lang="en-GB" sz="800" dirty="0"/>
                      </a:br>
                      <a:endParaRPr lang="en-GB" sz="800"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2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800" i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Gluten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i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i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gluten</a:t>
                      </a:r>
                      <a:endParaRPr sz="800" i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6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Vegetarian</a:t>
                      </a:r>
                      <a:endParaRPr sz="8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Butternut</a:t>
                      </a:r>
                      <a:r>
                        <a:rPr lang="en-GB" sz="800" baseline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squash and pea risotto</a:t>
                      </a:r>
                      <a:endParaRPr sz="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Butternut</a:t>
                      </a:r>
                      <a:r>
                        <a:rPr lang="en-GB" sz="8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squash &amp; chickpea tagine</a:t>
                      </a:r>
                      <a:endParaRPr lang="en-GB" sz="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aseline="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Roasted vegetable pasta</a:t>
                      </a:r>
                      <a:endParaRPr sz="8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dirty="0"/>
                        <a:t>Cheese Pizza</a:t>
                      </a:r>
                      <a:endParaRPr sz="8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0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800" i="1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i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800" i="1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i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gluten</a:t>
                      </a:r>
                      <a:endParaRPr sz="800" i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i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gluten</a:t>
                      </a:r>
                      <a:endParaRPr sz="800" i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88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Sides</a:t>
                      </a:r>
                      <a:endParaRPr sz="8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Soured</a:t>
                      </a:r>
                      <a:r>
                        <a:rPr lang="en-GB" sz="800" baseline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cream, guacamole</a:t>
                      </a:r>
                      <a:endParaRPr sz="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dirty="0"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Mixed</a:t>
                      </a:r>
                      <a:r>
                        <a:rPr lang="en-GB" sz="800" baseline="0" dirty="0"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veggies</a:t>
                      </a:r>
                      <a:endParaRPr lang="en-GB" sz="800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Steamed</a:t>
                      </a:r>
                      <a:r>
                        <a:rPr lang="en-GB" sz="800" baseline="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carrot</a:t>
                      </a:r>
                      <a:endParaRPr sz="8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dirty="0"/>
                        <a:t>Salad, Sweetcorn</a:t>
                      </a:r>
                      <a:endParaRPr lang="en-GB" sz="8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i="1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i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Milk</a:t>
                      </a:r>
                      <a:endParaRPr sz="800" i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800" i="1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88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Starch</a:t>
                      </a:r>
                      <a:endParaRPr sz="8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i="0" dirty="0"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Noodles</a:t>
                      </a:r>
                      <a:endParaRPr sz="800" i="0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Potato</a:t>
                      </a:r>
                      <a:r>
                        <a:rPr lang="en-GB" sz="800" baseline="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wedges</a:t>
                      </a:r>
                      <a:endParaRPr sz="8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dirty="0"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Brown rice</a:t>
                      </a:r>
                      <a:endParaRPr sz="800" dirty="0" err="1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i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Roast potatoes</a:t>
                      </a:r>
                      <a:endParaRPr sz="800" i="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22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Dessert</a:t>
                      </a:r>
                      <a:endParaRPr sz="8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Fresh fruit salad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Pineapple</a:t>
                      </a:r>
                      <a:r>
                        <a:rPr lang="en-GB" sz="800" baseline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upside down cake</a:t>
                      </a:r>
                      <a:endParaRPr lang="en-GB" sz="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Corn</a:t>
                      </a:r>
                      <a:r>
                        <a:rPr lang="en-GB" sz="800" baseline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flake cake</a:t>
                      </a:r>
                      <a:endParaRPr lang="en-GB" sz="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8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800" dirty="0"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Treacle sponge</a:t>
                      </a:r>
                      <a:r>
                        <a:rPr lang="en-GB" sz="800" baseline="0" dirty="0"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 &amp; custard</a:t>
                      </a:r>
                      <a:endParaRPr lang="en-GB" sz="800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  <a:sym typeface="Calibri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8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dirty="0" err="1"/>
                        <a:t>Banoffee</a:t>
                      </a:r>
                      <a:r>
                        <a:rPr lang="en-GB" sz="800" dirty="0"/>
                        <a:t> Pie</a:t>
                      </a:r>
                      <a:endParaRPr lang="en-GB" sz="8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i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i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gluten/milk/egg</a:t>
                      </a:r>
                      <a:endParaRPr sz="800" i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i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milk</a:t>
                      </a:r>
                      <a:endParaRPr sz="800" i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i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Milk/gluten</a:t>
                      </a:r>
                      <a:endParaRPr sz="800" i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i="1" dirty="0"/>
                        <a:t>gluten</a:t>
                      </a:r>
                      <a:endParaRPr lang="en-GB" sz="8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58" name="Google Shape;58;p13"/>
          <p:cNvGraphicFramePr/>
          <p:nvPr>
            <p:extLst>
              <p:ext uri="{D42A27DB-BD31-4B8C-83A1-F6EECF244321}">
                <p14:modId xmlns:p14="http://schemas.microsoft.com/office/powerpoint/2010/main" val="2706259731"/>
              </p:ext>
            </p:extLst>
          </p:nvPr>
        </p:nvGraphicFramePr>
        <p:xfrm>
          <a:off x="574705" y="534415"/>
          <a:ext cx="8044978" cy="312390"/>
        </p:xfrm>
        <a:graphic>
          <a:graphicData uri="http://schemas.openxmlformats.org/drawingml/2006/table">
            <a:tbl>
              <a:tblPr>
                <a:noFill/>
                <a:tableStyleId>{15575EA7-B3D4-4B94-AAC8-865BCD6D573E}</a:tableStyleId>
              </a:tblPr>
              <a:tblGrid>
                <a:gridCol w="80449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19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5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Gluten incl Wheat - Crustaceans - Soya - Mustard - Sesame Seeds - Lupin - Sulphides - Milk - Fish - Eggs - Peanuts - Molluscs - Nuts - Celery</a:t>
                      </a:r>
                      <a:endParaRPr sz="85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0" name="Google Shape;60;p13"/>
          <p:cNvSpPr txBox="1"/>
          <p:nvPr/>
        </p:nvSpPr>
        <p:spPr>
          <a:xfrm>
            <a:off x="2353814" y="4595894"/>
            <a:ext cx="4436372" cy="769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>
                <a:latin typeface="Calibri"/>
                <a:ea typeface="Calibri"/>
                <a:cs typeface="Calibri"/>
                <a:sym typeface="Calibri"/>
              </a:rPr>
              <a:t>Selection Salads, Proteins Available Daily </a:t>
            </a:r>
          </a:p>
          <a:p>
            <a:pPr algn="ctr"/>
            <a:r>
              <a:rPr lang="en-GB" sz="1100" dirty="0">
                <a:latin typeface="Calibri"/>
                <a:ea typeface="Calibri"/>
                <a:cs typeface="Calibri"/>
                <a:sym typeface="Calibri"/>
              </a:rPr>
              <a:t>Chef Manager – Robert Chapman – </a:t>
            </a:r>
            <a:r>
              <a:rPr lang="en-GB" sz="1100" i="1" dirty="0">
                <a:latin typeface="Calibri"/>
                <a:ea typeface="Calibri"/>
                <a:cs typeface="Calibri"/>
                <a:sym typeface="Calibri"/>
              </a:rPr>
              <a:t>Sacred Heart School</a:t>
            </a:r>
            <a:endParaRPr lang="en-GB" sz="1100" i="1" dirty="0">
              <a:latin typeface="Calibri"/>
              <a:ea typeface="Calibri"/>
              <a:cs typeface="Calibri"/>
            </a:endParaRPr>
          </a:p>
          <a:p>
            <a:pPr algn="ctr"/>
            <a:r>
              <a:rPr lang="en-GB" sz="800" i="1" dirty="0">
                <a:latin typeface="Calibri"/>
                <a:ea typeface="Calibri"/>
                <a:cs typeface="Calibri"/>
                <a:sym typeface="Calibri"/>
              </a:rPr>
              <a:t>Menu items subject to change due to seasonality and availability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i="1" dirty="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" name="Picture 8" descr="Logo&#10;&#10;Description automatically generated with medium confidence">
            <a:extLst>
              <a:ext uri="{FF2B5EF4-FFF2-40B4-BE49-F238E27FC236}">
                <a16:creationId xmlns:a16="http://schemas.microsoft.com/office/drawing/2014/main" id="{291C51E2-FDCC-694E-A53D-5838C683E4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4088" y="4501976"/>
            <a:ext cx="1100690" cy="484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628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674" y="221805"/>
            <a:ext cx="8520600" cy="282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1100" b="1" u="sng" dirty="0">
                <a:latin typeface="Calibri"/>
                <a:ea typeface="Calibri"/>
                <a:cs typeface="Calibri"/>
                <a:sym typeface="Calibri"/>
              </a:rPr>
              <a:t>Lunch Menu - Week 3</a:t>
            </a:r>
            <a:endParaRPr sz="1100" b="1" u="sng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89628" y="4516473"/>
            <a:ext cx="1675836" cy="62702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7" name="Google Shape;57;p13"/>
          <p:cNvGraphicFramePr/>
          <p:nvPr>
            <p:extLst>
              <p:ext uri="{D42A27DB-BD31-4B8C-83A1-F6EECF244321}">
                <p14:modId xmlns:p14="http://schemas.microsoft.com/office/powerpoint/2010/main" val="1224278053"/>
              </p:ext>
            </p:extLst>
          </p:nvPr>
        </p:nvGraphicFramePr>
        <p:xfrm>
          <a:off x="389741" y="776179"/>
          <a:ext cx="8364467" cy="3732213"/>
        </p:xfrm>
        <a:graphic>
          <a:graphicData uri="http://schemas.openxmlformats.org/drawingml/2006/table">
            <a:tbl>
              <a:tblPr>
                <a:noFill/>
                <a:tableStyleId>{15575EA7-B3D4-4B94-AAC8-865BCD6D573E}</a:tableStyleId>
              </a:tblPr>
              <a:tblGrid>
                <a:gridCol w="9566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52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41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73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809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8454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Monday</a:t>
                      </a:r>
                      <a:endParaRPr sz="9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Tuesday</a:t>
                      </a:r>
                      <a:endParaRPr sz="9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Wednesday</a:t>
                      </a:r>
                      <a:endParaRPr sz="9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Thursday</a:t>
                      </a:r>
                      <a:endParaRPr sz="9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Friday</a:t>
                      </a:r>
                      <a:endParaRPr sz="9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7948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Main</a:t>
                      </a:r>
                      <a:endParaRPr sz="8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Pasta bar</a:t>
                      </a:r>
                    </a:p>
                    <a:p>
                      <a:pPr algn="ctr"/>
                      <a:r>
                        <a:rPr lang="en-GB" sz="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Tomato</a:t>
                      </a:r>
                      <a:r>
                        <a:rPr lang="en-GB" sz="8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&amp; basil,</a:t>
                      </a:r>
                    </a:p>
                    <a:p>
                      <a:pPr algn="ctr"/>
                      <a:r>
                        <a:rPr lang="en-GB" sz="8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Pesto,</a:t>
                      </a:r>
                    </a:p>
                    <a:p>
                      <a:pPr algn="ctr"/>
                      <a:r>
                        <a:rPr lang="en-GB" sz="8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BBQ sausage</a:t>
                      </a:r>
                      <a:endParaRPr lang="en-GB" sz="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Turkey ham &amp;</a:t>
                      </a:r>
                      <a:r>
                        <a:rPr lang="en-GB" sz="800" baseline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leek pie</a:t>
                      </a:r>
                      <a:endParaRPr sz="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Chicken,</a:t>
                      </a:r>
                      <a:r>
                        <a:rPr lang="en-GB" sz="8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sweet potato &amp; pea curry</a:t>
                      </a:r>
                      <a:endParaRPr lang="en-GB" sz="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Lincolnshire sausages</a:t>
                      </a:r>
                      <a:endParaRPr sz="8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dirty="0">
                          <a:latin typeface="Calibri"/>
                          <a:ea typeface="Calibri"/>
                          <a:cs typeface="Calibri"/>
                          <a:sym typeface="Arial"/>
                        </a:rPr>
                        <a:t>Fish fingers</a:t>
                      </a:r>
                      <a:endParaRPr lang="en-GB" sz="8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24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800" i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Gluten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i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Gluten</a:t>
                      </a:r>
                      <a:endParaRPr sz="800" i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i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Gluten/fish</a:t>
                      </a:r>
                      <a:endParaRPr sz="800" i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7948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Vegetarian</a:t>
                      </a:r>
                      <a:endParaRPr sz="8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Creamy</a:t>
                      </a:r>
                      <a:r>
                        <a:rPr lang="en-GB" sz="800" baseline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vegetable pie</a:t>
                      </a:r>
                      <a:endParaRPr sz="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Gnocchi</a:t>
                      </a:r>
                      <a:r>
                        <a:rPr lang="en-GB" sz="8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bake</a:t>
                      </a:r>
                      <a:endParaRPr lang="en-GB" sz="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Vegetarian sausages</a:t>
                      </a:r>
                      <a:endParaRPr sz="8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Roasted cherry tomato</a:t>
                      </a:r>
                      <a:r>
                        <a:rPr lang="en-GB" sz="800" baseline="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pasta</a:t>
                      </a:r>
                      <a:endParaRPr sz="8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24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i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800" i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gluten</a:t>
                      </a: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i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gluten</a:t>
                      </a:r>
                      <a:endParaRPr sz="800" i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7948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Sides</a:t>
                      </a:r>
                      <a:endParaRPr sz="8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Green</a:t>
                      </a:r>
                      <a:r>
                        <a:rPr lang="en-GB" sz="8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beans</a:t>
                      </a:r>
                      <a:endParaRPr lang="en-GB" sz="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Carrots</a:t>
                      </a:r>
                      <a:endParaRPr sz="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Cauliflower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Savoy Cabbage</a:t>
                      </a:r>
                      <a:endParaRPr sz="8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Garden peas,</a:t>
                      </a:r>
                      <a:r>
                        <a:rPr lang="en-GB" sz="800" baseline="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baked beans</a:t>
                      </a:r>
                      <a:endParaRPr sz="8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424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i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Milk</a:t>
                      </a:r>
                      <a:endParaRPr sz="800" i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i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1927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Starch</a:t>
                      </a:r>
                      <a:endParaRPr sz="8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Pasta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New potatoes</a:t>
                      </a:r>
                      <a:endParaRPr sz="8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Brown</a:t>
                      </a:r>
                      <a:r>
                        <a:rPr lang="en-GB" sz="8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Rice</a:t>
                      </a:r>
                      <a:endParaRPr lang="en-GB" sz="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Skin</a:t>
                      </a:r>
                      <a:r>
                        <a:rPr lang="en-GB" sz="800" baseline="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on mash potato</a:t>
                      </a:r>
                      <a:endParaRPr sz="8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Fries</a:t>
                      </a:r>
                      <a:endParaRPr sz="8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7128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Dessert</a:t>
                      </a:r>
                      <a:endParaRPr sz="8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Chocolate</a:t>
                      </a:r>
                      <a:r>
                        <a:rPr lang="en-GB" sz="800" baseline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sponge, chocolate custard</a:t>
                      </a:r>
                      <a:endParaRPr lang="en-GB" sz="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Jelly</a:t>
                      </a:r>
                      <a:endParaRPr sz="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Lemon</a:t>
                      </a:r>
                      <a:r>
                        <a:rPr lang="en-GB" sz="8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cheesecake</a:t>
                      </a:r>
                      <a:endParaRPr lang="en-GB" sz="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Fruit</a:t>
                      </a:r>
                      <a:r>
                        <a:rPr lang="en-GB" sz="800" baseline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Salad</a:t>
                      </a:r>
                      <a:endParaRPr sz="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Ice cream bar</a:t>
                      </a:r>
                      <a:endParaRPr sz="8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424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i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gluten/milk/egg</a:t>
                      </a:r>
                      <a:endParaRPr sz="800" i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i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gluten/milk/egg</a:t>
                      </a:r>
                      <a:endParaRPr sz="800" i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gluten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i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Gluten/egg</a:t>
                      </a:r>
                      <a:endParaRPr sz="800" i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i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Gluten/egg</a:t>
                      </a:r>
                      <a:endParaRPr sz="800" i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58" name="Google Shape;58;p13"/>
          <p:cNvGraphicFramePr/>
          <p:nvPr>
            <p:extLst>
              <p:ext uri="{D42A27DB-BD31-4B8C-83A1-F6EECF244321}">
                <p14:modId xmlns:p14="http://schemas.microsoft.com/office/powerpoint/2010/main" val="3843824826"/>
              </p:ext>
            </p:extLst>
          </p:nvPr>
        </p:nvGraphicFramePr>
        <p:xfrm>
          <a:off x="311675" y="463789"/>
          <a:ext cx="8520625" cy="312390"/>
        </p:xfrm>
        <a:graphic>
          <a:graphicData uri="http://schemas.openxmlformats.org/drawingml/2006/table">
            <a:tbl>
              <a:tblPr>
                <a:noFill/>
                <a:tableStyleId>{15575EA7-B3D4-4B94-AAC8-865BCD6D573E}</a:tableStyleId>
              </a:tblPr>
              <a:tblGrid>
                <a:gridCol w="8520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19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5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Gluten incl Wheat - Crustaceans - Soya - Mustard - Sesame Seeds - Lupin - Sulphides - Milk - Fish - Eggs - Peanuts - Molluscs - Nuts - Celery</a:t>
                      </a:r>
                      <a:endParaRPr sz="85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0" name="Google Shape;60;p13"/>
          <p:cNvSpPr txBox="1"/>
          <p:nvPr/>
        </p:nvSpPr>
        <p:spPr>
          <a:xfrm>
            <a:off x="2614608" y="4566362"/>
            <a:ext cx="3914784" cy="769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>
                <a:latin typeface="Calibri"/>
                <a:ea typeface="Calibri"/>
                <a:cs typeface="Calibri"/>
                <a:sym typeface="Calibri"/>
              </a:rPr>
              <a:t>Selection Salads, Proteins  Available Daily </a:t>
            </a:r>
          </a:p>
          <a:p>
            <a:pPr algn="ctr"/>
            <a:r>
              <a:rPr lang="en-GB" sz="1100" dirty="0">
                <a:latin typeface="Calibri"/>
                <a:ea typeface="Calibri"/>
                <a:cs typeface="Calibri"/>
                <a:sym typeface="Calibri"/>
              </a:rPr>
              <a:t>Chef Manager – Robert Chapman – </a:t>
            </a:r>
            <a:r>
              <a:rPr lang="en-GB" sz="1100" i="1" dirty="0">
                <a:latin typeface="Calibri"/>
                <a:ea typeface="Calibri"/>
                <a:cs typeface="Calibri"/>
                <a:sym typeface="Calibri"/>
              </a:rPr>
              <a:t>Sacred Heart School</a:t>
            </a:r>
            <a:endParaRPr lang="en-GB" dirty="0"/>
          </a:p>
          <a:p>
            <a:pPr algn="ctr"/>
            <a:r>
              <a:rPr lang="en-GB" sz="800" i="1" dirty="0">
                <a:latin typeface="Calibri"/>
                <a:ea typeface="Calibri"/>
                <a:cs typeface="Calibri"/>
                <a:sym typeface="Calibri"/>
              </a:rPr>
              <a:t>Menu items subject to change due to seasonality and availability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i="1" dirty="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" name="Picture 8" descr="Logo&#10;&#10;Description automatically generated with medium confidence">
            <a:extLst>
              <a:ext uri="{FF2B5EF4-FFF2-40B4-BE49-F238E27FC236}">
                <a16:creationId xmlns:a16="http://schemas.microsoft.com/office/drawing/2014/main" id="{291C51E2-FDCC-694E-A53D-5838C683E4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5746" y="4516473"/>
            <a:ext cx="1102691" cy="485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122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&#10;&#10;Description automatically generated with medium confidence">
            <a:extLst>
              <a:ext uri="{FF2B5EF4-FFF2-40B4-BE49-F238E27FC236}">
                <a16:creationId xmlns:a16="http://schemas.microsoft.com/office/drawing/2014/main" id="{291C51E2-FDCC-694E-A53D-5838C683E4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154" y="4182910"/>
            <a:ext cx="1302024" cy="55791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781502" y="4132486"/>
            <a:ext cx="545012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Selection Fresh fruit available daily</a:t>
            </a:r>
          </a:p>
          <a:p>
            <a:pPr algn="ctr"/>
            <a:r>
              <a:rPr lang="en-GB" dirty="0">
                <a:latin typeface="Calibri"/>
                <a:ea typeface="Calibri"/>
                <a:cs typeface="Calibri"/>
                <a:sym typeface="Calibri"/>
              </a:rPr>
              <a:t>Chef Manager – Robert Chapman – </a:t>
            </a:r>
            <a:r>
              <a:rPr lang="en-GB" i="1" dirty="0">
                <a:latin typeface="Calibri"/>
                <a:ea typeface="Calibri"/>
                <a:cs typeface="Calibri"/>
                <a:sym typeface="Calibri"/>
              </a:rPr>
              <a:t>Sacred Heart School</a:t>
            </a:r>
            <a:endParaRPr lang="en-GB" dirty="0"/>
          </a:p>
          <a:p>
            <a:pPr algn="ctr"/>
            <a:r>
              <a:rPr lang="en-GB" i="1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050" i="1" dirty="0">
                <a:latin typeface="Calibri"/>
                <a:ea typeface="Calibri"/>
                <a:cs typeface="Calibri"/>
                <a:sym typeface="Calibri"/>
              </a:rPr>
              <a:t>items subject to change due to seasonality and availability</a:t>
            </a:r>
            <a:endParaRPr lang="en-GB" i="1" dirty="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60510" y="4288424"/>
            <a:ext cx="1709760" cy="58272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437311" y="4894758"/>
            <a:ext cx="826830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1000" b="1" dirty="0">
                <a:latin typeface="Calibri"/>
                <a:ea typeface="Calibri"/>
                <a:cs typeface="Calibri"/>
                <a:sym typeface="Calibri"/>
              </a:rPr>
              <a:t> Gluten </a:t>
            </a:r>
            <a:r>
              <a:rPr lang="en-GB" sz="1000" b="1" dirty="0" err="1">
                <a:latin typeface="Calibri"/>
                <a:ea typeface="Calibri"/>
                <a:cs typeface="Calibri"/>
                <a:sym typeface="Calibri"/>
              </a:rPr>
              <a:t>incl</a:t>
            </a:r>
            <a:r>
              <a:rPr lang="en-GB" sz="1000" b="1" dirty="0">
                <a:latin typeface="Calibri"/>
                <a:ea typeface="Calibri"/>
                <a:cs typeface="Calibri"/>
                <a:sym typeface="Calibri"/>
              </a:rPr>
              <a:t> Wheat - Crustaceans - Soya - Mustard - Sesame Seeds - </a:t>
            </a:r>
            <a:r>
              <a:rPr lang="en-GB" sz="1000" b="1" dirty="0" err="1">
                <a:latin typeface="Calibri"/>
                <a:ea typeface="Calibri"/>
                <a:cs typeface="Calibri"/>
                <a:sym typeface="Calibri"/>
              </a:rPr>
              <a:t>Lupin</a:t>
            </a:r>
            <a:r>
              <a:rPr lang="en-GB" sz="1000" b="1" dirty="0">
                <a:latin typeface="Calibri"/>
                <a:ea typeface="Calibri"/>
                <a:cs typeface="Calibri"/>
                <a:sym typeface="Calibri"/>
              </a:rPr>
              <a:t> - Sulphides - Milk - Fish - Eggs - Peanuts - Molluscs - Nuts - Celery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4802518"/>
              </p:ext>
            </p:extLst>
          </p:nvPr>
        </p:nvGraphicFramePr>
        <p:xfrm>
          <a:off x="784152" y="575654"/>
          <a:ext cx="7444827" cy="3521103"/>
        </p:xfrm>
        <a:graphic>
          <a:graphicData uri="http://schemas.openxmlformats.org/drawingml/2006/table">
            <a:tbl>
              <a:tblPr>
                <a:noFill/>
                <a:tableStyleId>{15575EA7-B3D4-4B94-AAC8-865BCD6D573E}</a:tableStyleId>
              </a:tblPr>
              <a:tblGrid>
                <a:gridCol w="1042751">
                  <a:extLst>
                    <a:ext uri="{9D8B030D-6E8A-4147-A177-3AD203B41FA5}">
                      <a16:colId xmlns:a16="http://schemas.microsoft.com/office/drawing/2014/main" val="3653832101"/>
                    </a:ext>
                  </a:extLst>
                </a:gridCol>
                <a:gridCol w="1179690">
                  <a:extLst>
                    <a:ext uri="{9D8B030D-6E8A-4147-A177-3AD203B41FA5}">
                      <a16:colId xmlns:a16="http://schemas.microsoft.com/office/drawing/2014/main" val="1325121967"/>
                    </a:ext>
                  </a:extLst>
                </a:gridCol>
                <a:gridCol w="1233377">
                  <a:extLst>
                    <a:ext uri="{9D8B030D-6E8A-4147-A177-3AD203B41FA5}">
                      <a16:colId xmlns:a16="http://schemas.microsoft.com/office/drawing/2014/main" val="197513492"/>
                    </a:ext>
                  </a:extLst>
                </a:gridCol>
                <a:gridCol w="1254642">
                  <a:extLst>
                    <a:ext uri="{9D8B030D-6E8A-4147-A177-3AD203B41FA5}">
                      <a16:colId xmlns:a16="http://schemas.microsoft.com/office/drawing/2014/main" val="1287018577"/>
                    </a:ext>
                  </a:extLst>
                </a:gridCol>
                <a:gridCol w="1360967">
                  <a:extLst>
                    <a:ext uri="{9D8B030D-6E8A-4147-A177-3AD203B41FA5}">
                      <a16:colId xmlns:a16="http://schemas.microsoft.com/office/drawing/2014/main" val="1158007572"/>
                    </a:ext>
                  </a:extLst>
                </a:gridCol>
                <a:gridCol w="1373400">
                  <a:extLst>
                    <a:ext uri="{9D8B030D-6E8A-4147-A177-3AD203B41FA5}">
                      <a16:colId xmlns:a16="http://schemas.microsoft.com/office/drawing/2014/main" val="2009046988"/>
                    </a:ext>
                  </a:extLst>
                </a:gridCol>
              </a:tblGrid>
              <a:tr h="44121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Monday</a:t>
                      </a:r>
                      <a:endParaRPr sz="9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Tuesday</a:t>
                      </a:r>
                      <a:endParaRPr sz="9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Wednesday</a:t>
                      </a:r>
                      <a:endParaRPr sz="9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Thursday</a:t>
                      </a:r>
                      <a:endParaRPr sz="9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Friday</a:t>
                      </a:r>
                      <a:endParaRPr sz="9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1599940"/>
                  </a:ext>
                </a:extLst>
              </a:tr>
              <a:tr h="428289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Nursery snack</a:t>
                      </a:r>
                      <a:endParaRPr sz="8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8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9139257"/>
                  </a:ext>
                </a:extLst>
              </a:tr>
              <a:tr h="352196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Week 1</a:t>
                      </a:r>
                      <a:endParaRPr sz="8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Bread</a:t>
                      </a:r>
                      <a:r>
                        <a:rPr lang="en-GB" sz="800" baseline="0" dirty="0"/>
                        <a:t>sticks</a:t>
                      </a:r>
                      <a:endParaRPr lang="en-GB" sz="800" dirty="0"/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Vegetable</a:t>
                      </a:r>
                      <a:r>
                        <a:rPr lang="en-GB" sz="800" baseline="0" dirty="0"/>
                        <a:t> crudité</a:t>
                      </a:r>
                      <a:endParaRPr lang="en-GB" sz="800" dirty="0"/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800" dirty="0"/>
                        <a:t>Croissants</a:t>
                      </a: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Cheese</a:t>
                      </a:r>
                      <a:r>
                        <a:rPr lang="en-GB" sz="800" baseline="0" dirty="0"/>
                        <a:t> sticks</a:t>
                      </a:r>
                      <a:endParaRPr lang="en-GB" sz="800" dirty="0"/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800" dirty="0"/>
                        <a:t>Crackers</a:t>
                      </a: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0141468"/>
                  </a:ext>
                </a:extLst>
              </a:tr>
              <a:tr h="352196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Week 2</a:t>
                      </a:r>
                      <a:endParaRPr sz="8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Yoghurt</a:t>
                      </a: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800" dirty="0"/>
                        <a:t>Pain au </a:t>
                      </a:r>
                      <a:r>
                        <a:rPr lang="en-GB" sz="800" dirty="0" err="1"/>
                        <a:t>chocolat</a:t>
                      </a:r>
                      <a:endParaRPr lang="en-GB" sz="800" dirty="0"/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Toast &amp; jam</a:t>
                      </a: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Breadsticks</a:t>
                      </a: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Veggie</a:t>
                      </a:r>
                      <a:r>
                        <a:rPr lang="en-GB" sz="800" baseline="0" dirty="0"/>
                        <a:t> stick </a:t>
                      </a:r>
                      <a:r>
                        <a:rPr lang="en-GB" sz="800" baseline="0"/>
                        <a:t>and hummus</a:t>
                      </a:r>
                      <a:endParaRPr lang="en-GB" sz="800" dirty="0"/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8256354"/>
                  </a:ext>
                </a:extLst>
              </a:tr>
              <a:tr h="352196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Week 3</a:t>
                      </a:r>
                      <a:endParaRPr sz="8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Crackers</a:t>
                      </a: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Croissants</a:t>
                      </a: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Hummus and bread</a:t>
                      </a: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800" dirty="0"/>
                        <a:t>Vegetable </a:t>
                      </a:r>
                      <a:r>
                        <a:rPr lang="en-GB" sz="800" baseline="0" dirty="0"/>
                        <a:t>crudité</a:t>
                      </a:r>
                      <a:endParaRPr lang="en-GB" sz="800" dirty="0"/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800" dirty="0"/>
                        <a:t>Cheese</a:t>
                      </a:r>
                      <a:r>
                        <a:rPr lang="en-GB" sz="800" baseline="0" dirty="0"/>
                        <a:t> sticks</a:t>
                      </a:r>
                      <a:endParaRPr lang="en-GB" sz="800" dirty="0"/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175976"/>
                  </a:ext>
                </a:extLst>
              </a:tr>
              <a:tr h="38944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Busy Bees</a:t>
                      </a:r>
                      <a:endParaRPr sz="8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800" dirty="0"/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9416279"/>
                  </a:ext>
                </a:extLst>
              </a:tr>
              <a:tr h="352196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Week</a:t>
                      </a:r>
                      <a:r>
                        <a:rPr lang="en-GB" sz="800" b="1" baseline="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1</a:t>
                      </a:r>
                      <a:endParaRPr sz="8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800" dirty="0"/>
                        <a:t>Eggy bread</a:t>
                      </a: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800" dirty="0"/>
                        <a:t>Garlic bread</a:t>
                      </a:r>
                      <a:r>
                        <a:rPr lang="en-GB" sz="800" baseline="0" dirty="0"/>
                        <a:t> &amp; ham</a:t>
                      </a:r>
                      <a:endParaRPr lang="en-GB" sz="800" dirty="0"/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Cheese on toast</a:t>
                      </a: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800" dirty="0"/>
                        <a:t>Fish finger</a:t>
                      </a:r>
                      <a:r>
                        <a:rPr lang="en-GB" sz="800" baseline="0" dirty="0"/>
                        <a:t> sandwich</a:t>
                      </a:r>
                      <a:endParaRPr lang="en-GB" sz="800" dirty="0"/>
                    </a:p>
                    <a:p>
                      <a:pPr algn="ctr"/>
                      <a:endParaRPr lang="en-GB" sz="800" dirty="0"/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6531102"/>
                  </a:ext>
                </a:extLst>
              </a:tr>
              <a:tr h="352196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Week 2</a:t>
                      </a:r>
                      <a:endParaRPr sz="8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Tortilla</a:t>
                      </a:r>
                      <a:r>
                        <a:rPr lang="en-GB" sz="800" baseline="0" dirty="0"/>
                        <a:t> wraps</a:t>
                      </a:r>
                      <a:endParaRPr lang="en-GB" sz="800" dirty="0"/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800" dirty="0"/>
                        <a:t>Sausage</a:t>
                      </a:r>
                      <a:r>
                        <a:rPr lang="en-GB" sz="800" baseline="0" dirty="0"/>
                        <a:t> roll</a:t>
                      </a:r>
                      <a:endParaRPr lang="en-GB" sz="800" dirty="0"/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Hummus &amp; </a:t>
                      </a:r>
                      <a:r>
                        <a:rPr lang="en-GB" sz="800" dirty="0" err="1"/>
                        <a:t>crudites</a:t>
                      </a:r>
                      <a:endParaRPr lang="en-GB" sz="800" dirty="0"/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Bacon</a:t>
                      </a:r>
                      <a:r>
                        <a:rPr lang="en-GB" sz="800" baseline="0" dirty="0"/>
                        <a:t> &amp; cheese turnovers</a:t>
                      </a:r>
                      <a:endParaRPr lang="en-GB" sz="800" dirty="0"/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3808444"/>
                  </a:ext>
                </a:extLst>
              </a:tr>
              <a:tr h="352196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Week 3</a:t>
                      </a:r>
                      <a:endParaRPr sz="8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Beans on toast</a:t>
                      </a: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Margarita pizza</a:t>
                      </a: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Pesto pasta</a:t>
                      </a: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Crumpets</a:t>
                      </a: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0005898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37311" y="157655"/>
            <a:ext cx="82683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 Busy bee &amp; Nursery snack menu</a:t>
            </a:r>
          </a:p>
        </p:txBody>
      </p:sp>
    </p:spTree>
    <p:extLst>
      <p:ext uri="{BB962C8B-B14F-4D97-AF65-F5344CB8AC3E}">
        <p14:creationId xmlns:p14="http://schemas.microsoft.com/office/powerpoint/2010/main" val="3581533147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9E6F4A8773D54099F2E97A4EFF7B49" ma:contentTypeVersion="15" ma:contentTypeDescription="Create a new document." ma:contentTypeScope="" ma:versionID="141dac2afd68fd2967ec900ebb34063d">
  <xsd:schema xmlns:xsd="http://www.w3.org/2001/XMLSchema" xmlns:xs="http://www.w3.org/2001/XMLSchema" xmlns:p="http://schemas.microsoft.com/office/2006/metadata/properties" xmlns:ns2="ec6c3555-1749-4a14-bc3e-f9dd8dac1f1c" xmlns:ns3="a76e8626-3ed4-4e68-9699-9fa76a93b986" targetNamespace="http://schemas.microsoft.com/office/2006/metadata/properties" ma:root="true" ma:fieldsID="471ece2273af3b2c7372335b2eae8f75" ns2:_="" ns3:_="">
    <xsd:import namespace="ec6c3555-1749-4a14-bc3e-f9dd8dac1f1c"/>
    <xsd:import namespace="a76e8626-3ed4-4e68-9699-9fa76a93b98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6c3555-1749-4a14-bc3e-f9dd8dac1f1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1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dfd37636-e019-4441-8f5f-fbb54226140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8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6e8626-3ed4-4e68-9699-9fa76a93b986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fcf51f15-f587-44c1-9776-b4a57d12f957}" ma:internalName="TaxCatchAll" ma:showField="CatchAllData" ma:web="a76e8626-3ed4-4e68-9699-9fa76a93b98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76e8626-3ed4-4e68-9699-9fa76a93b986" xsi:nil="true"/>
    <lcf76f155ced4ddcb4097134ff3c332f xmlns="ec6c3555-1749-4a14-bc3e-f9dd8dac1f1c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B9962E0-98BD-407E-B632-A744F73603FC}"/>
</file>

<file path=customXml/itemProps2.xml><?xml version="1.0" encoding="utf-8"?>
<ds:datastoreItem xmlns:ds="http://schemas.openxmlformats.org/officeDocument/2006/customXml" ds:itemID="{7E236D13-7630-448F-8DBB-2B97C7FE126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0051D8F-C6F6-45A4-96E9-19371582A412}">
  <ds:schemaRefs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  <ds:schemaRef ds:uri="a3827e02-b511-4d34-82a0-746a0ce61711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52594</TotalTime>
  <Words>631</Words>
  <Application>Microsoft Office PowerPoint</Application>
  <PresentationFormat>On-screen Show (16:9)</PresentationFormat>
  <Paragraphs>199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Simple Light</vt:lpstr>
      <vt:lpstr>1_Custom Design</vt:lpstr>
      <vt:lpstr>Custom Design</vt:lpstr>
      <vt:lpstr>Lunch Menu - Week 1</vt:lpstr>
      <vt:lpstr>Lunch Menu - Week 2</vt:lpstr>
      <vt:lpstr>Lunch Menu - Week 3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Lunch Menu - Week 1</dc:title>
  <dc:creator>Simon Silvester</dc:creator>
  <cp:lastModifiedBy>Victoria SirDeshpande</cp:lastModifiedBy>
  <cp:revision>226</cp:revision>
  <dcterms:modified xsi:type="dcterms:W3CDTF">2024-01-24T11:45:38Z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0x010100499E6F4A8773D54099F2E97A4EFF7B49</vt:lpwstr>
  </property>
</Properties>
</file>