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4"/>
  </p:sldMasterIdLst>
  <p:notesMasterIdLst>
    <p:notesMasterId r:id="rId10"/>
  </p:notesMasterIdLst>
  <p:sldIdLst>
    <p:sldId id="259" r:id="rId5"/>
    <p:sldId id="263" r:id="rId6"/>
    <p:sldId id="264" r:id="rId7"/>
    <p:sldId id="265" r:id="rId8"/>
    <p:sldId id="258" r:id="rId9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unch" id="{FD94C502-AB40-1047-977C-43B2FFB6782A}">
          <p14:sldIdLst>
            <p14:sldId id="259"/>
            <p14:sldId id="263"/>
            <p14:sldId id="264"/>
            <p14:sldId id="265"/>
          </p14:sldIdLst>
        </p14:section>
        <p14:section name="Salad Bar" id="{2E5BAB91-241D-E346-A315-51CAE4CDC3BE}">
          <p14:sldIdLst/>
        </p14:section>
        <p14:section name="Morning &amp; Afternoon Break" id="{AF74C6B3-EBBE-4AF6-804E-4687421B7016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8791"/>
    <a:srgbClr val="93C17B"/>
    <a:srgbClr val="465C8B"/>
    <a:srgbClr val="F7DC28"/>
    <a:srgbClr val="F0F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7" d="100"/>
          <a:sy n="57" d="100"/>
        </p:scale>
        <p:origin x="12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859FCE-B2D5-41C7-92AD-EBDA29859FB1}" type="datetimeFigureOut">
              <a:rPr lang="en-GB" smtClean="0"/>
              <a:t>31/10/2026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3EDB1-730E-455B-800A-2E8E997750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605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E3EDB1-730E-455B-800A-2E8E9977504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6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109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916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3159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797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2096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465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0BFC-9625-6647-A545-C2E3D5F913FD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F3D1-F209-8F4F-AE96-C580648A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5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0BFC-9625-6647-A545-C2E3D5F913FD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F3D1-F209-8F4F-AE96-C580648A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85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0BFC-9625-6647-A545-C2E3D5F913FD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F3D1-F209-8F4F-AE96-C580648A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8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0BFC-9625-6647-A545-C2E3D5F913FD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F3D1-F209-8F4F-AE96-C580648A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91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0BFC-9625-6647-A545-C2E3D5F913FD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F3D1-F209-8F4F-AE96-C580648A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55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0BFC-9625-6647-A545-C2E3D5F913FD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F3D1-F209-8F4F-AE96-C580648A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63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0BFC-9625-6647-A545-C2E3D5F913FD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F3D1-F209-8F4F-AE96-C580648A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13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70BFC-9625-6647-A545-C2E3D5F913FD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F3D1-F209-8F4F-AE96-C580648A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4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70BFC-9625-6647-A545-C2E3D5F913FD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8F3D1-F209-8F4F-AE96-C580648A7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76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2" r:id="rId3"/>
    <p:sldLayoutId id="2147483653" r:id="rId4"/>
    <p:sldLayoutId id="2147483663" r:id="rId5"/>
    <p:sldLayoutId id="214748366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7ED46B-680E-2344-851E-C50BA6D11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497734"/>
              </p:ext>
            </p:extLst>
          </p:nvPr>
        </p:nvGraphicFramePr>
        <p:xfrm>
          <a:off x="290328" y="1615440"/>
          <a:ext cx="10133831" cy="576596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73570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693183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551877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826707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694247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856310"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WEEK </a:t>
                      </a:r>
                    </a:p>
                    <a:p>
                      <a:pPr algn="ctr"/>
                      <a:r>
                        <a:rPr lang="en-GB" sz="1400" b="1" u="none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ONE </a:t>
                      </a:r>
                      <a:endParaRPr lang="en-GB" sz="1400" b="1" i="0" u="none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F7D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MONDAY</a:t>
                      </a:r>
                      <a:endParaRPr lang="en-GB" sz="1400" b="1" i="0" u="none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 dirty="0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TUESDAY</a:t>
                      </a:r>
                      <a:endParaRPr lang="en-GB" sz="1400" b="1" i="0" u="none" dirty="0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WEDNESDAY</a:t>
                      </a:r>
                      <a:endParaRPr lang="en-GB" sz="1400" b="1" i="0" u="none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THURSDAY</a:t>
                      </a:r>
                      <a:endParaRPr lang="en-GB" sz="1400" b="1" i="0" u="none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FRIDAY</a:t>
                      </a:r>
                      <a:endParaRPr lang="en-GB" sz="1400" b="1" i="0" u="none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C2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1035087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MAIN MEAL</a:t>
                      </a:r>
                      <a:endParaRPr lang="en-GB" sz="1400" b="1" i="0" dirty="0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C2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Chef`s Bolognese Whole meal Pasta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/>
                        </a:rPr>
                        <a:t>Mild Chicken Korma</a:t>
                      </a:r>
                    </a:p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/>
                        </a:rPr>
                        <a:t>(Milk)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/>
                        </a:rPr>
                        <a:t>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Creamy Macaroni Cheese</a:t>
                      </a:r>
                    </a:p>
                    <a:p>
                      <a:pPr algn="ctr" fontAlgn="ctr"/>
                      <a:r>
                        <a:rPr lang="en-GB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(Gluten, Milk)</a:t>
                      </a:r>
                      <a:endParaRPr lang="en-GB" sz="1000" b="0" i="0" u="none" strike="noStrike" dirty="0">
                        <a:solidFill>
                          <a:schemeClr val="tx1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Roast Chicken with Gravy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Crispy Fish finger</a:t>
                      </a:r>
                    </a:p>
                    <a:p>
                      <a:pPr algn="ctr" fontAlgn="ctr"/>
                      <a:endParaRPr 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Roast Pepper and Tomato Soup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(Gluten, Fish)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969219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dirty="0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VEGETARIAN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C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Spinach &amp; Feta Pastry</a:t>
                      </a:r>
                    </a:p>
                    <a:p>
                      <a:pPr algn="ctr" fontAlgn="ctr"/>
                      <a:r>
                        <a:rPr lang="en-U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</a:t>
                      </a:r>
                      <a:r>
                        <a:rPr lang="en-US" sz="1200" b="1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Spanokopita</a:t>
                      </a:r>
                      <a:r>
                        <a:rPr lang="en-U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)</a:t>
                      </a:r>
                    </a:p>
                    <a:p>
                      <a:pPr algn="ctr" fontAlgn="ctr"/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(Gluten, Egg,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/>
                        </a:rPr>
                        <a:t>Mild Chickpea &amp; Lentil Dahl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Tomato, Basil &amp; 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Cheese Tart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+mn-ea"/>
                          <a:cs typeface="+mn-cs"/>
                        </a:rPr>
                        <a:t>(Gluten, Egg,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Falafel &amp; Roasted Vegetable Bake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Veggie Fingers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811877"/>
                  </a:ext>
                </a:extLst>
              </a:tr>
              <a:tr h="1036693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ON THE SIDE</a:t>
                      </a:r>
                      <a:endParaRPr lang="en-GB" sz="1400" b="1" i="0" dirty="0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C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Broccoli </a:t>
                      </a: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Mixed Vegetables</a:t>
                      </a:r>
                    </a:p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Rice</a:t>
                      </a: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Roasted Courgette  Cauliflower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Green Beans</a:t>
                      </a:r>
                    </a:p>
                    <a:p>
                      <a:pPr algn="ctr" fontAlgn="b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Carrots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Roast Potatoes </a:t>
                      </a:r>
                    </a:p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Mixed Vegetables</a:t>
                      </a:r>
                    </a:p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Broccoli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Chips</a:t>
                      </a:r>
                    </a:p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Peas</a:t>
                      </a:r>
                    </a:p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Baked Beans</a:t>
                      </a:r>
                    </a:p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Homemade Bread</a:t>
                      </a:r>
                    </a:p>
                    <a:p>
                      <a:pPr algn="ctr"/>
                      <a:r>
                        <a:rPr lang="en-GB" sz="10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(Gluten)</a:t>
                      </a:r>
                    </a:p>
                    <a:p>
                      <a:pPr algn="ctr"/>
                      <a:endParaRPr lang="en-GB" sz="12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926571"/>
                  </a:ext>
                </a:extLst>
              </a:tr>
              <a:tr h="108297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DESSERT</a:t>
                      </a:r>
                      <a:endParaRPr lang="en-GB" sz="1400" b="1" i="0" dirty="0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C2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Wibble Wobbly Jelly </a:t>
                      </a:r>
                    </a:p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with Fresh Fruit Salad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Low sugar Apple Sponge with Fresh Cut Fruit</a:t>
                      </a:r>
                    </a:p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(Gluten, Egg)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Yoghurt Compote with Granola</a:t>
                      </a:r>
                    </a:p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Creamy Rice Pudding &amp; 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Melon Slices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="0" dirty="0"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Yoghurt Compote and Fresh Fruit Salad</a:t>
                      </a:r>
                    </a:p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77404"/>
                  </a:ext>
                </a:extLst>
              </a:tr>
              <a:tr h="755567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708791"/>
                          </a:solidFill>
                          <a:latin typeface="Century Gothic" panose="020B0502020202020204" pitchFamily="34" charset="0"/>
                        </a:rPr>
                        <a:t>Every Day</a:t>
                      </a:r>
                      <a:endParaRPr lang="en-GB" sz="1400" b="1" i="0" dirty="0">
                        <a:solidFill>
                          <a:srgbClr val="70879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DC2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 selection of simple and composite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 selection of Jacket Potatoes and various toppings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 Selection of Sliced Fruits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898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7ED46B-680E-2344-851E-C50BA6D11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863628"/>
              </p:ext>
            </p:extLst>
          </p:nvPr>
        </p:nvGraphicFramePr>
        <p:xfrm>
          <a:off x="290329" y="1606670"/>
          <a:ext cx="10120767" cy="584601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71413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691000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549876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824352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692063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692063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870896"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WEEK </a:t>
                      </a:r>
                    </a:p>
                    <a:p>
                      <a:pPr algn="ctr"/>
                      <a:r>
                        <a:rPr lang="en-GB" sz="1400" b="1" i="0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TWO</a:t>
                      </a:r>
                    </a:p>
                  </a:txBody>
                  <a:tcPr anchor="ctr">
                    <a:solidFill>
                      <a:srgbClr val="93C1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MONDAY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TUESDAY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WEDNESDAY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THURSDAY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FRIDAY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1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1052721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MAIN MEAL</a:t>
                      </a:r>
                      <a:endParaRPr lang="en-GB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3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Creamy Chicken Pesto</a:t>
                      </a:r>
                    </a:p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Lasagne al Forno</a:t>
                      </a:r>
                    </a:p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Jacket Potato Bar with Tuna, Cheese and Mild Chilli Beef</a:t>
                      </a:r>
                    </a:p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(Fish,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Tuna Baked Pasta</a:t>
                      </a:r>
                    </a:p>
                    <a:p>
                      <a:pPr algn="ctr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Beef Burger</a:t>
                      </a:r>
                    </a:p>
                    <a:p>
                      <a:pPr marL="0" algn="ctr" defTabSz="1007943" rtl="0" eaLnBrk="1" fontAlgn="b" latinLnBrk="0" hangingPunct="1"/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Winter Vegetable </a:t>
                      </a:r>
                    </a:p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Soup</a:t>
                      </a:r>
                    </a:p>
                    <a:p>
                      <a:pPr marL="0" algn="ctr" defTabSz="1007943" rtl="0" eaLnBrk="1" fontAlgn="b" latinLnBrk="0" hangingPunct="1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985730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VEGETARIAN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3C1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Aubergine Parmigiana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Spinach &amp; Mushroom Lasagne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(Milk, 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Cheesy Leek &amp; Pesto Jacket Potato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Tomato &amp; Basil Pasta Bake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(Gluten)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GB" sz="12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Veggie Burger</a:t>
                      </a:r>
                    </a:p>
                    <a:p>
                      <a:pPr marL="0" algn="ctr" defTabSz="1007943" rtl="0" eaLnBrk="1" fontAlgn="b" latinLnBrk="0" hangingPunct="1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811877"/>
                  </a:ext>
                </a:extLst>
              </a:tr>
              <a:tr h="91728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ON THE SIDE</a:t>
                      </a:r>
                      <a:endParaRPr lang="en-GB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3C1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New Potatoes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Cabbage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Carrot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Garlic Bread</a:t>
                      </a:r>
                    </a:p>
                    <a:p>
                      <a:pPr marL="0" marR="0" lvl="0" indent="0" algn="ctr" defTabSz="10079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Sweetcorn</a:t>
                      </a:r>
                    </a:p>
                    <a:p>
                      <a:pPr marL="0" marR="0" lvl="0" indent="0" algn="ctr" defTabSz="10079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Mixed Vegetables</a:t>
                      </a:r>
                    </a:p>
                    <a:p>
                      <a:pPr marL="0" marR="0" lvl="0" indent="0" algn="ctr" defTabSz="100794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Baked Beans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Coleslaw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Salad Bar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(Egg)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Broccoli</a:t>
                      </a:r>
                    </a:p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Carrots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Chips</a:t>
                      </a:r>
                    </a:p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Baked Beans</a:t>
                      </a:r>
                    </a:p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Peas</a:t>
                      </a:r>
                    </a:p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Homemade Bread</a:t>
                      </a:r>
                    </a:p>
                    <a:p>
                      <a:pPr marL="0" algn="ctr" defTabSz="1007943" rtl="0" eaLnBrk="1" fontAlgn="b" latinLnBrk="0" hangingPunct="1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(Gluten)</a:t>
                      </a:r>
                    </a:p>
                    <a:p>
                      <a:pPr marL="0" algn="ctr" defTabSz="1007943" rtl="0" eaLnBrk="1" fontAlgn="b" latinLnBrk="0" hangingPunct="1"/>
                      <a:endParaRPr lang="en-GB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926571"/>
                  </a:ext>
                </a:extLst>
              </a:tr>
              <a:tr h="1101429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DESSERT</a:t>
                      </a:r>
                      <a:endParaRPr lang="en-GB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3C1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Jelly and Fresh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Yoghurt Compote and Granola with Melon Slices</a:t>
                      </a:r>
                    </a:p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(Milk, 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Chocolate and 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Orange Tiramisu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(Gluten, Egg,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/>
                        </a:rPr>
                        <a:t>Pear Crumble (No Sugar) with Custard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(Gluten, Milk)</a:t>
                      </a:r>
                    </a:p>
                    <a:p>
                      <a:pPr algn="ctr" fontAlgn="ctr"/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Century Gothic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 Salad with Yoghurt</a:t>
                      </a:r>
                    </a:p>
                    <a:p>
                      <a:pPr marL="0" algn="ctr" defTabSz="1007943" rtl="0" eaLnBrk="1" fontAlgn="b" latinLnBrk="0" hangingPunct="1"/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77404"/>
                  </a:ext>
                </a:extLst>
              </a:tr>
              <a:tr h="768438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Every Day</a:t>
                      </a:r>
                      <a:endParaRPr lang="en-GB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93C17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 selection of simple and composite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 selection of Jacket Potatoes and various toppings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 selection of Sliced Fruits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1865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7ED46B-680E-2344-851E-C50BA6D11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08977"/>
              </p:ext>
            </p:extLst>
          </p:nvPr>
        </p:nvGraphicFramePr>
        <p:xfrm>
          <a:off x="290329" y="1606669"/>
          <a:ext cx="10140211" cy="573259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74623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694249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552854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827857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695314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695314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876414"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WEEK </a:t>
                      </a:r>
                    </a:p>
                    <a:p>
                      <a:pPr algn="ctr"/>
                      <a:r>
                        <a:rPr lang="en-GB" sz="1400" b="1" i="0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THREE</a:t>
                      </a:r>
                    </a:p>
                  </a:txBody>
                  <a:tcPr anchor="ctr">
                    <a:solidFill>
                      <a:srgbClr val="465C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MONDAY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5C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TUESDAY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5C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WEDNESDAY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5C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THURSDAY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5C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FRIDAY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5C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1059392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MAIN MAIL</a:t>
                      </a:r>
                      <a:endParaRPr lang="en-GB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65C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Chicken and Leek Fricassee</a:t>
                      </a:r>
                    </a:p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Minced Beef with </a:t>
                      </a:r>
                    </a:p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Cheesy Scone</a:t>
                      </a:r>
                    </a:p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Creamy Spaghetti Carbonara</a:t>
                      </a:r>
                    </a:p>
                    <a:p>
                      <a:pPr algn="ctr" fontAlgn="ctr"/>
                      <a:r>
                        <a:rPr lang="en-GB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Mild Chicken Fajitas Wraps</a:t>
                      </a:r>
                    </a:p>
                    <a:p>
                      <a:pPr algn="ctr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Pepperoni Pizza</a:t>
                      </a:r>
                    </a:p>
                    <a:p>
                      <a:pPr algn="ctr" fontAlgn="ctr"/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Sweetcorn chowder Soup</a:t>
                      </a:r>
                    </a:p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991976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VEGETARIAN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65C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Creamy Stuffed Pepper</a:t>
                      </a:r>
                    </a:p>
                    <a:p>
                      <a:pPr algn="ctr" fontAlgn="ctr"/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Creamy Veg Cobbler</a:t>
                      </a:r>
                    </a:p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Roasted Red Pepper &amp; Spinach Cannelloni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Vegetable Fajita Wraps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Cheese &amp; Tomato Pizza</a:t>
                      </a:r>
                    </a:p>
                    <a:p>
                      <a:pPr algn="ctr" fontAlgn="ctr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811877"/>
                  </a:ext>
                </a:extLst>
              </a:tr>
              <a:tr h="923098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ON THE SIDE</a:t>
                      </a:r>
                      <a:endParaRPr lang="en-GB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65C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Rice</a:t>
                      </a: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Broccoli</a:t>
                      </a: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Sweetcorn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New Potatoes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Carrots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Green Beans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Homemade Focaccia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Peas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Roasted Vegetables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Nachos </a:t>
                      </a:r>
                    </a:p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Guacamole</a:t>
                      </a:r>
                    </a:p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Cheese</a:t>
                      </a:r>
                    </a:p>
                    <a:p>
                      <a:pPr algn="ctr"/>
                      <a:r>
                        <a:rPr lang="en-GB" sz="1200" b="1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Sweetcorn</a:t>
                      </a:r>
                    </a:p>
                    <a:p>
                      <a:pPr algn="ctr"/>
                      <a:r>
                        <a:rPr lang="en-GB" sz="10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Chips</a:t>
                      </a: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Peas</a:t>
                      </a: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Sweetcorn</a:t>
                      </a:r>
                    </a:p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Homemade Bread</a:t>
                      </a:r>
                    </a:p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926571"/>
                  </a:ext>
                </a:extLst>
              </a:tr>
              <a:tr h="1108408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DESSERT</a:t>
                      </a:r>
                      <a:endParaRPr lang="en-GB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65C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Vanilla Shortbread</a:t>
                      </a:r>
                    </a:p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and Fresh Fruit salad</a:t>
                      </a:r>
                    </a:p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Fresh Fruit Salad and Yoghurt Compote</a:t>
                      </a:r>
                    </a:p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Mixed Berry Mouse</a:t>
                      </a:r>
                    </a:p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 dirty="0">
                          <a:latin typeface="Century Gothic" panose="020B0502020202020204" pitchFamily="34" charset="0"/>
                        </a:rPr>
                        <a:t>Peaches in Cream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000" b="0" dirty="0">
                          <a:latin typeface="Century Gothic" panose="020B0502020202020204" pitchFamily="34" charset="0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Jelly &amp; Fresh Fruit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977404"/>
                  </a:ext>
                </a:extLst>
              </a:tr>
              <a:tr h="773306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Every Day</a:t>
                      </a:r>
                      <a:endParaRPr lang="en-GB" sz="1400" b="1" i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65C8B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 selection of simple and composite salad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 selection of Jacket Potatoes and various toppings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Arial" panose="020B0604020202020204" pitchFamily="34" charset="0"/>
                        </a:rPr>
                        <a:t>A selection of Sliced Fruit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7556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045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2F89F4-9FF5-D8BC-4CB2-E537DFA75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561721"/>
              </p:ext>
            </p:extLst>
          </p:nvPr>
        </p:nvGraphicFramePr>
        <p:xfrm>
          <a:off x="298585" y="1619731"/>
          <a:ext cx="10086385" cy="573850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65735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1685255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578641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1784124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1613500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  <a:gridCol w="1759130">
                  <a:extLst>
                    <a:ext uri="{9D8B030D-6E8A-4147-A177-3AD203B41FA5}">
                      <a16:colId xmlns:a16="http://schemas.microsoft.com/office/drawing/2014/main" val="108890227"/>
                    </a:ext>
                  </a:extLst>
                </a:gridCol>
              </a:tblGrid>
              <a:tr h="1310931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 u="none" dirty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Nursery</a:t>
                      </a:r>
                    </a:p>
                  </a:txBody>
                  <a:tcPr anchor="ctr"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MONDAY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 dirty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TUESDAY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 dirty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WEDNESDAY</a:t>
                      </a:r>
                      <a:endParaRPr lang="en-GB" sz="1400" b="1" i="0" u="none" dirty="0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THURSDAY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 dirty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FRIDAY</a:t>
                      </a:r>
                      <a:endParaRPr lang="en-GB" sz="1400" b="1" i="0" u="none" dirty="0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87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135916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WEEK ONE</a:t>
                      </a:r>
                      <a:endParaRPr lang="en-GB" sz="1400" b="1" i="0" dirty="0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Sugar Free Cereal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Milk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Crackers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Cheese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Slices of 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Cheese Pinwheels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Slices of 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Milk, Egg)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Greek Yogurt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Honey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Fresh Fruit 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(Milk)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Crumpets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Ham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Mackerel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(Milk, Fish, MC. Crustaceans, Molluscs)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1584624">
                <a:tc>
                  <a:txBody>
                    <a:bodyPr/>
                    <a:lstStyle/>
                    <a:p>
                      <a:pPr algn="ctr"/>
                      <a:r>
                        <a:rPr lang="en-GB" sz="1400" b="1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WEEK TWO</a:t>
                      </a:r>
                      <a:endParaRPr lang="en-GB" sz="1400" b="1" i="0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Crumpets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Cheese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Wholemeal Toast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Honey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Marmite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Soya)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Crackers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Cheese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Slices of 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Sugar Free Cereal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Milk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Breadsticks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Hummus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Vegetable Sticks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483786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WEEK THREE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Crackers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Cheese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Vegetable Sticks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Sardines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Milk, Fish MC. Crustaceans, Molluscs)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Sugar Free Cereal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Breadsticks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Hummus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Vegetable Sticks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Cheese Pinwheels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Milk, Egg)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Greek Yogurt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Honey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/>
                        <a:ea typeface="+mn-ea"/>
                        <a:cs typeface="+mn-cs"/>
                      </a:endParaRP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Fresh Fruit </a:t>
                      </a:r>
                    </a:p>
                    <a:p>
                      <a:pPr marL="0" marR="0" lvl="0" indent="0" algn="ctr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+mn-cs"/>
                        </a:rPr>
                        <a:t>(Milk)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81187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4EF4C82-C2A2-7811-5344-BCDEF41C9001}"/>
              </a:ext>
            </a:extLst>
          </p:cNvPr>
          <p:cNvSpPr txBox="1"/>
          <p:nvPr/>
        </p:nvSpPr>
        <p:spPr>
          <a:xfrm>
            <a:off x="298585" y="201443"/>
            <a:ext cx="5844031" cy="1015663"/>
          </a:xfrm>
          <a:prstGeom prst="rect">
            <a:avLst/>
          </a:prstGeom>
          <a:gradFill flip="none" rotWithShape="1">
            <a:gsLst>
              <a:gs pos="0">
                <a:srgbClr val="708791">
                  <a:tint val="66000"/>
                  <a:satMod val="160000"/>
                </a:srgbClr>
              </a:gs>
              <a:gs pos="50000">
                <a:srgbClr val="708791">
                  <a:tint val="44500"/>
                  <a:satMod val="160000"/>
                </a:srgbClr>
              </a:gs>
              <a:gs pos="100000">
                <a:srgbClr val="708791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2">
                    <a:lumMod val="50000"/>
                  </a:schemeClr>
                </a:solidFill>
                <a:latin typeface="Indie Flower" panose="02000000000000000000" pitchFamily="2" charset="0"/>
              </a:rPr>
              <a:t>Nursery Break</a:t>
            </a:r>
          </a:p>
        </p:txBody>
      </p:sp>
    </p:spTree>
    <p:extLst>
      <p:ext uri="{BB962C8B-B14F-4D97-AF65-F5344CB8AC3E}">
        <p14:creationId xmlns:p14="http://schemas.microsoft.com/office/powerpoint/2010/main" val="2235047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2F89F4-9FF5-D8BC-4CB2-E537DFA75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36618"/>
              </p:ext>
            </p:extLst>
          </p:nvPr>
        </p:nvGraphicFramePr>
        <p:xfrm>
          <a:off x="298584" y="1619730"/>
          <a:ext cx="10125575" cy="544690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74056">
                  <a:extLst>
                    <a:ext uri="{9D8B030D-6E8A-4147-A177-3AD203B41FA5}">
                      <a16:colId xmlns:a16="http://schemas.microsoft.com/office/drawing/2014/main" val="1872024225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1793934144"/>
                    </a:ext>
                  </a:extLst>
                </a:gridCol>
                <a:gridCol w="1891978">
                  <a:extLst>
                    <a:ext uri="{9D8B030D-6E8A-4147-A177-3AD203B41FA5}">
                      <a16:colId xmlns:a16="http://schemas.microsoft.com/office/drawing/2014/main" val="3345603019"/>
                    </a:ext>
                  </a:extLst>
                </a:gridCol>
                <a:gridCol w="2191631">
                  <a:extLst>
                    <a:ext uri="{9D8B030D-6E8A-4147-A177-3AD203B41FA5}">
                      <a16:colId xmlns:a16="http://schemas.microsoft.com/office/drawing/2014/main" val="3054068587"/>
                    </a:ext>
                  </a:extLst>
                </a:gridCol>
                <a:gridCol w="2032710">
                  <a:extLst>
                    <a:ext uri="{9D8B030D-6E8A-4147-A177-3AD203B41FA5}">
                      <a16:colId xmlns:a16="http://schemas.microsoft.com/office/drawing/2014/main" val="730388520"/>
                    </a:ext>
                  </a:extLst>
                </a:gridCol>
              </a:tblGrid>
              <a:tr h="1174270">
                <a:tc>
                  <a:txBody>
                    <a:bodyPr/>
                    <a:lstStyle/>
                    <a:p>
                      <a:pPr algn="ctr"/>
                      <a:endParaRPr lang="en-GB" sz="1400" b="1" i="0" u="none" dirty="0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MONDAY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 dirty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TUESDAY</a:t>
                      </a: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WEDNESDAY</a:t>
                      </a:r>
                      <a:endParaRPr lang="en-GB" sz="1400" b="1" i="0" u="none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b="1" u="none" dirty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THURSDAY</a:t>
                      </a:r>
                      <a:endParaRPr lang="en-GB" sz="1400" b="1" i="0" u="none" dirty="0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87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912350"/>
                  </a:ext>
                </a:extLst>
              </a:tr>
              <a:tr h="1255270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WEEK ONE</a:t>
                      </a:r>
                      <a:endParaRPr lang="en-GB" sz="1400" b="1" i="0" dirty="0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Wrap 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Cheese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Ham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Fruit Salad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Jacket Potato with 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Beans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and Cheese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Yoghurt and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Sausage Rolls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Hummus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Vegetable Sticks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Yoghurt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Egg, Milk, Sulphites)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0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Whole Meal Toast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Honey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Marmite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Fruit Salad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Soya)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2788"/>
                  </a:ext>
                </a:extLst>
              </a:tr>
              <a:tr h="1558264">
                <a:tc>
                  <a:txBody>
                    <a:bodyPr/>
                    <a:lstStyle/>
                    <a:p>
                      <a:pPr algn="ctr"/>
                      <a:r>
                        <a:rPr lang="en-GB" sz="1400" b="1" dirty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WEEK TWO</a:t>
                      </a:r>
                      <a:endParaRPr lang="en-GB" sz="1400" b="1" i="0" dirty="0">
                        <a:solidFill>
                          <a:srgbClr val="F0F9F4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Wholemeal Tomato and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Basil Pasta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Fruit Salad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Sausage Rolls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Hummus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Vegetable Sticks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Yoghurt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Egg, Milk, Sulphites)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Cheese on Toast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Fruit salad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Soya,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Crumpets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Ham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Boiled Egg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Marmite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Yoghurt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Milk, Egg)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24781"/>
                  </a:ext>
                </a:extLst>
              </a:tr>
              <a:tr h="1459103">
                <a:tc>
                  <a:txBody>
                    <a:bodyPr/>
                    <a:lstStyle/>
                    <a:p>
                      <a:pPr algn="ctr"/>
                      <a:r>
                        <a:rPr lang="en-GB" sz="1400" b="1" i="0">
                          <a:solidFill>
                            <a:srgbClr val="F0F9F4"/>
                          </a:solidFill>
                          <a:latin typeface="Century Gothic" panose="020B0502020202020204" pitchFamily="34" charset="0"/>
                        </a:rPr>
                        <a:t>WEEK THREE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70879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Jacket Potato with 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Beans and Cheese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Fresh Fruit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(Milk)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 err="1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Pesto Pasta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Yoghurt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Crumpets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Boiled Egg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Ham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Marmite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Yoghurt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</a:t>
                      </a:r>
                      <a:r>
                        <a:rPr kumimoji="0" lang="en-GB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Milk, Egg)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Wrap 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Cheese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Ham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Fruit Salad</a:t>
                      </a:r>
                    </a:p>
                    <a:p>
                      <a:pPr marL="0" marR="0" lvl="0" indent="0" algn="ctr" defTabSz="100794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(Gluten, Milk)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087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6187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81187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EBC0771-42FC-7FFE-8F0E-CA1D8A72CE0C}"/>
              </a:ext>
            </a:extLst>
          </p:cNvPr>
          <p:cNvSpPr txBox="1"/>
          <p:nvPr/>
        </p:nvSpPr>
        <p:spPr>
          <a:xfrm>
            <a:off x="212522" y="182682"/>
            <a:ext cx="5349181" cy="1107996"/>
          </a:xfrm>
          <a:prstGeom prst="rect">
            <a:avLst/>
          </a:prstGeom>
          <a:gradFill flip="none" rotWithShape="1">
            <a:gsLst>
              <a:gs pos="0">
                <a:srgbClr val="708791">
                  <a:tint val="66000"/>
                  <a:satMod val="160000"/>
                </a:srgbClr>
              </a:gs>
              <a:gs pos="50000">
                <a:srgbClr val="708791">
                  <a:tint val="44500"/>
                  <a:satMod val="160000"/>
                </a:srgbClr>
              </a:gs>
              <a:gs pos="100000">
                <a:srgbClr val="708791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en-GB" sz="6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Indie Flower" panose="02000000000000000000" pitchFamily="2" charset="0"/>
              </a:rPr>
              <a:t>Busy Bees</a:t>
            </a:r>
          </a:p>
        </p:txBody>
      </p:sp>
    </p:spTree>
    <p:extLst>
      <p:ext uri="{BB962C8B-B14F-4D97-AF65-F5344CB8AC3E}">
        <p14:creationId xmlns:p14="http://schemas.microsoft.com/office/powerpoint/2010/main" val="2964328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bb8c93-f7d2-4ba1-bb0e-99cfeba7c80f" xsi:nil="true"/>
    <lcf76f155ced4ddcb4097134ff3c332f xmlns="5a733322-4451-4cc7-8a8e-3cff3fe4eeb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C81639F9E740479FDE7221BA17E7CE" ma:contentTypeVersion="11" ma:contentTypeDescription="Create a new document." ma:contentTypeScope="" ma:versionID="348a77ec21710022341622b9da240dcf">
  <xsd:schema xmlns:xsd="http://www.w3.org/2001/XMLSchema" xmlns:xs="http://www.w3.org/2001/XMLSchema" xmlns:p="http://schemas.microsoft.com/office/2006/metadata/properties" xmlns:ns2="5a733322-4451-4cc7-8a8e-3cff3fe4eeb6" xmlns:ns3="c7bb8c93-f7d2-4ba1-bb0e-99cfeba7c80f" targetNamespace="http://schemas.microsoft.com/office/2006/metadata/properties" ma:root="true" ma:fieldsID="615fe380f830f5b425e251e85d8b4a76" ns2:_="" ns3:_="">
    <xsd:import namespace="5a733322-4451-4cc7-8a8e-3cff3fe4eeb6"/>
    <xsd:import namespace="c7bb8c93-f7d2-4ba1-bb0e-99cfeba7c80f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733322-4451-4cc7-8a8e-3cff3fe4eeb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9c6d8374-f8f1-45f7-bf85-5f43d23b01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bb8c93-f7d2-4ba1-bb0e-99cfeba7c80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9d8aa251-4599-4c4f-8bc1-d5f6da73a031}" ma:internalName="TaxCatchAll" ma:showField="CatchAllData" ma:web="c7bb8c93-f7d2-4ba1-bb0e-99cfeba7c8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097BAE-B836-4E74-A598-9A39349D14D6}">
  <ds:schemaRefs>
    <ds:schemaRef ds:uri="http://schemas.microsoft.com/office/2006/metadata/properties"/>
    <ds:schemaRef ds:uri="http://www.w3.org/2000/xmlns/"/>
    <ds:schemaRef ds:uri="c7bb8c93-f7d2-4ba1-bb0e-99cfeba7c80f"/>
    <ds:schemaRef ds:uri="http://www.w3.org/2001/XMLSchema-instance"/>
    <ds:schemaRef ds:uri="5a733322-4451-4cc7-8a8e-3cff3fe4eeb6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E8FDFAA-EA50-4B5D-B14B-F14B5DAFCD1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5a733322-4451-4cc7-8a8e-3cff3fe4eeb6"/>
    <ds:schemaRef ds:uri="c7bb8c93-f7d2-4ba1-bb0e-99cfeba7c80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EC1251-2E1F-4EA0-A62D-9A4077BF64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221396</TotalTime>
  <Words>913</Words>
  <Application>Microsoft Office PowerPoint</Application>
  <PresentationFormat>Custom</PresentationFormat>
  <Paragraphs>361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Indie Flower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Callum Curtis-Bennett</dc:creator>
  <cp:lastModifiedBy>Johanna Collyer</cp:lastModifiedBy>
  <cp:revision>53</cp:revision>
  <dcterms:created xsi:type="dcterms:W3CDTF">2023-12-18T14:11:33Z</dcterms:created>
  <dcterms:modified xsi:type="dcterms:W3CDTF">2026-10-31T12:45:40Z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0x01010090C81639F9E740479FDE7221BA17E7CE</vt:lpwstr>
  </property>
  <property fmtid="{D5CDD505-2E9C-101B-9397-08002B2CF9AE}" pid="3" name="MediaServiceImageTags">
    <vt:lpwstr/>
  </property>
</Properties>
</file>