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handoutMasterIdLst>
    <p:handoutMasterId r:id="rId19"/>
  </p:handoutMasterIdLst>
  <p:sldIdLst>
    <p:sldId id="256" r:id="rId2"/>
    <p:sldId id="283" r:id="rId3"/>
    <p:sldId id="284" r:id="rId4"/>
    <p:sldId id="285" r:id="rId5"/>
    <p:sldId id="286" r:id="rId6"/>
    <p:sldId id="287" r:id="rId7"/>
    <p:sldId id="261" r:id="rId8"/>
    <p:sldId id="262" r:id="rId9"/>
    <p:sldId id="276" r:id="rId10"/>
    <p:sldId id="292" r:id="rId11"/>
    <p:sldId id="289" r:id="rId12"/>
    <p:sldId id="264" r:id="rId13"/>
    <p:sldId id="288" r:id="rId14"/>
    <p:sldId id="291" r:id="rId15"/>
    <p:sldId id="290" r:id="rId16"/>
    <p:sldId id="266"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2185" autoAdjust="0"/>
  </p:normalViewPr>
  <p:slideViewPr>
    <p:cSldViewPr>
      <p:cViewPr varScale="1">
        <p:scale>
          <a:sx n="114" d="100"/>
          <a:sy n="114" d="100"/>
        </p:scale>
        <p:origin x="1560" y="114"/>
      </p:cViewPr>
      <p:guideLst>
        <p:guide orient="horz" pos="2160"/>
        <p:guide pos="2880"/>
      </p:guideLst>
    </p:cSldViewPr>
  </p:slideViewPr>
  <p:notesTextViewPr>
    <p:cViewPr>
      <p:scale>
        <a:sx n="1" d="1"/>
        <a:sy n="1" d="1"/>
      </p:scale>
      <p:origin x="0" y="0"/>
    </p:cViewPr>
  </p:notesTextViewPr>
  <p:notesViewPr>
    <p:cSldViewPr>
      <p:cViewPr varScale="1">
        <p:scale>
          <a:sx n="56" d="100"/>
          <a:sy n="56" d="100"/>
        </p:scale>
        <p:origin x="-2886"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C31D2729-1AB8-49BD-A6F9-D2FA4BBA7EAB}" type="datetimeFigureOut">
              <a:rPr lang="en-GB" smtClean="0"/>
              <a:t>10/09/2025</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54346C3-15EE-4785-9FA6-ED09E0DFD0F0}" type="slidenum">
              <a:rPr lang="en-GB" smtClean="0"/>
              <a:t>‹#›</a:t>
            </a:fld>
            <a:endParaRPr lang="en-GB"/>
          </a:p>
        </p:txBody>
      </p:sp>
    </p:spTree>
    <p:extLst>
      <p:ext uri="{BB962C8B-B14F-4D97-AF65-F5344CB8AC3E}">
        <p14:creationId xmlns:p14="http://schemas.microsoft.com/office/powerpoint/2010/main" val="388106700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094DEC6-B955-4D2A-A7A6-F9F99990B1F5}" type="datetimeFigureOut">
              <a:rPr lang="en-GB" smtClean="0"/>
              <a:t>10/09/2025</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A5997B5-F03F-4120-B454-E9A50EDCF4DF}" type="slidenum">
              <a:rPr lang="en-GB" smtClean="0"/>
              <a:t>‹#›</a:t>
            </a:fld>
            <a:endParaRPr lang="en-GB"/>
          </a:p>
        </p:txBody>
      </p:sp>
    </p:spTree>
    <p:extLst>
      <p:ext uri="{BB962C8B-B14F-4D97-AF65-F5344CB8AC3E}">
        <p14:creationId xmlns:p14="http://schemas.microsoft.com/office/powerpoint/2010/main" val="2042232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LCC picked up our</a:t>
            </a:r>
            <a:r>
              <a:rPr lang="en-GB" baseline="0" dirty="0"/>
              <a:t> attendance was not high enough, therefore push on attendance.</a:t>
            </a:r>
          </a:p>
          <a:p>
            <a:r>
              <a:rPr lang="en-GB" baseline="0" dirty="0"/>
              <a:t>FINES: 5 days or 10 sessions in 1 term or 7 days or 14 sessions over 2 terms.</a:t>
            </a:r>
          </a:p>
          <a:p>
            <a:endParaRPr lang="en-GB" baseline="0" dirty="0"/>
          </a:p>
          <a:p>
            <a:r>
              <a:rPr lang="en-GB" baseline="0" dirty="0"/>
              <a:t>Phonics handout – go into more detail on next slide.</a:t>
            </a:r>
            <a:endParaRPr lang="en-GB" dirty="0"/>
          </a:p>
        </p:txBody>
      </p:sp>
      <p:sp>
        <p:nvSpPr>
          <p:cNvPr id="4" name="Slide Number Placeholder 3"/>
          <p:cNvSpPr>
            <a:spLocks noGrp="1"/>
          </p:cNvSpPr>
          <p:nvPr>
            <p:ph type="sldNum" sz="quarter" idx="10"/>
          </p:nvPr>
        </p:nvSpPr>
        <p:spPr/>
        <p:txBody>
          <a:bodyPr/>
          <a:lstStyle/>
          <a:p>
            <a:fld id="{3A5997B5-F03F-4120-B454-E9A50EDCF4DF}" type="slidenum">
              <a:rPr lang="en-GB" smtClean="0"/>
              <a:t>2</a:t>
            </a:fld>
            <a:endParaRPr lang="en-GB"/>
          </a:p>
        </p:txBody>
      </p:sp>
    </p:spTree>
    <p:extLst>
      <p:ext uri="{BB962C8B-B14F-4D97-AF65-F5344CB8AC3E}">
        <p14:creationId xmlns:p14="http://schemas.microsoft.com/office/powerpoint/2010/main" val="29328758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LCC picked up our</a:t>
            </a:r>
            <a:r>
              <a:rPr lang="en-GB" baseline="0" dirty="0"/>
              <a:t> attendance was not high enough, therefore push on attendance.</a:t>
            </a:r>
          </a:p>
          <a:p>
            <a:r>
              <a:rPr lang="en-GB" baseline="0" dirty="0"/>
              <a:t>FINES: 5 days or 10 sessions in 1 term or 7 days or 14 sessions over 2 terms.</a:t>
            </a:r>
          </a:p>
          <a:p>
            <a:endParaRPr lang="en-GB" baseline="0" dirty="0"/>
          </a:p>
          <a:p>
            <a:r>
              <a:rPr lang="en-GB" baseline="0" dirty="0"/>
              <a:t>Phonics handout – go into more detail on next slide.</a:t>
            </a:r>
            <a:endParaRPr lang="en-GB" dirty="0"/>
          </a:p>
        </p:txBody>
      </p:sp>
      <p:sp>
        <p:nvSpPr>
          <p:cNvPr id="4" name="Slide Number Placeholder 3"/>
          <p:cNvSpPr>
            <a:spLocks noGrp="1"/>
          </p:cNvSpPr>
          <p:nvPr>
            <p:ph type="sldNum" sz="quarter" idx="10"/>
          </p:nvPr>
        </p:nvSpPr>
        <p:spPr/>
        <p:txBody>
          <a:bodyPr/>
          <a:lstStyle/>
          <a:p>
            <a:fld id="{3A5997B5-F03F-4120-B454-E9A50EDCF4DF}" type="slidenum">
              <a:rPr lang="en-GB" smtClean="0"/>
              <a:t>3</a:t>
            </a:fld>
            <a:endParaRPr lang="en-GB"/>
          </a:p>
        </p:txBody>
      </p:sp>
    </p:spTree>
    <p:extLst>
      <p:ext uri="{BB962C8B-B14F-4D97-AF65-F5344CB8AC3E}">
        <p14:creationId xmlns:p14="http://schemas.microsoft.com/office/powerpoint/2010/main" val="18202722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F4576A3-DF82-47F2-9290-68FEB8F6FA2B}" type="datetimeFigureOut">
              <a:rPr lang="en-GB" smtClean="0"/>
              <a:t>10/09/2025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26D08F6-3A43-4B21-9DC5-F365F356A44A}" type="slidenum">
              <a:rPr lang="en-GB" smtClean="0"/>
              <a:t>‹#›</a:t>
            </a:fld>
            <a:endParaRPr lang="en-GB"/>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F4576A3-DF82-47F2-9290-68FEB8F6FA2B}" type="datetimeFigureOut">
              <a:rPr lang="en-GB" smtClean="0"/>
              <a:t>10/09/2025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26D08F6-3A43-4B21-9DC5-F365F356A44A}" type="slidenum">
              <a:rPr lang="en-GB" smtClean="0"/>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F4576A3-DF82-47F2-9290-68FEB8F6FA2B}" type="datetimeFigureOut">
              <a:rPr lang="en-GB" smtClean="0"/>
              <a:t>10/09/2025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26D08F6-3A43-4B21-9DC5-F365F356A44A}" type="slidenum">
              <a:rPr lang="en-GB" smtClean="0"/>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F4576A3-DF82-47F2-9290-68FEB8F6FA2B}" type="datetimeFigureOut">
              <a:rPr lang="en-GB" smtClean="0"/>
              <a:t>10/09/2025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26D08F6-3A43-4B21-9DC5-F365F356A44A}" type="slidenum">
              <a:rPr lang="en-GB" smtClean="0"/>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F4576A3-DF82-47F2-9290-68FEB8F6FA2B}" type="datetimeFigureOut">
              <a:rPr lang="en-GB" smtClean="0"/>
              <a:t>10/09/2025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26D08F6-3A43-4B21-9DC5-F365F356A44A}" type="slidenum">
              <a:rPr lang="en-GB" smtClean="0"/>
              <a:t>‹#›</a:t>
            </a:fld>
            <a:endParaRPr lang="en-GB"/>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F4576A3-DF82-47F2-9290-68FEB8F6FA2B}" type="datetimeFigureOut">
              <a:rPr lang="en-GB" smtClean="0"/>
              <a:t>10/09/2025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26D08F6-3A43-4B21-9DC5-F365F356A44A}" type="slidenum">
              <a:rPr lang="en-GB" smtClean="0"/>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F4576A3-DF82-47F2-9290-68FEB8F6FA2B}" type="datetimeFigureOut">
              <a:rPr lang="en-GB" smtClean="0"/>
              <a:t>10/09/2025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26D08F6-3A43-4B21-9DC5-F365F356A44A}" type="slidenum">
              <a:rPr lang="en-GB" smtClean="0"/>
              <a:t>‹#›</a:t>
            </a:fld>
            <a:endParaRPr lang="en-GB"/>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F4576A3-DF82-47F2-9290-68FEB8F6FA2B}" type="datetimeFigureOut">
              <a:rPr lang="en-GB" smtClean="0"/>
              <a:t>10/09/2025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26D08F6-3A43-4B21-9DC5-F365F356A44A}" type="slidenum">
              <a:rPr lang="en-GB" smtClean="0"/>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4576A3-DF82-47F2-9290-68FEB8F6FA2B}" type="datetimeFigureOut">
              <a:rPr lang="en-GB" smtClean="0"/>
              <a:t>10/09/2025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26D08F6-3A43-4B21-9DC5-F365F356A44A}" type="slidenum">
              <a:rPr lang="en-GB" smtClean="0"/>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F4576A3-DF82-47F2-9290-68FEB8F6FA2B}" type="datetimeFigureOut">
              <a:rPr lang="en-GB" smtClean="0"/>
              <a:t>10/09/2025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26D08F6-3A43-4B21-9DC5-F365F356A44A}" type="slidenum">
              <a:rPr lang="en-GB" smtClean="0"/>
              <a:t>‹#›</a:t>
            </a:fld>
            <a:endParaRPr lang="en-GB"/>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F4576A3-DF82-47F2-9290-68FEB8F6FA2B}" type="datetimeFigureOut">
              <a:rPr lang="en-GB" smtClean="0"/>
              <a:t>10/09/2025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26D08F6-3A43-4B21-9DC5-F365F356A44A}" type="slidenum">
              <a:rPr lang="en-GB" smtClean="0"/>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9F4576A3-DF82-47F2-9290-68FEB8F6FA2B}" type="datetimeFigureOut">
              <a:rPr lang="en-GB" smtClean="0"/>
              <a:t>10/09/2025</a:t>
            </a:fld>
            <a:endParaRPr lang="en-GB"/>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GB"/>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C26D08F6-3A43-4B21-9DC5-F365F356A44A}" type="slidenum">
              <a:rPr lang="en-GB" smtClean="0"/>
              <a:t>‹#›</a:t>
            </a:fld>
            <a:endParaRPr lang="en-GB"/>
          </a:p>
        </p:txBody>
      </p:sp>
      <p:pic>
        <p:nvPicPr>
          <p:cNvPr id="9" name="Picture 2" descr="Image result for st clare's primary school preston"/>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rot="526269">
            <a:off x="7989369" y="5752194"/>
            <a:ext cx="915485" cy="852349"/>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GB" dirty="0"/>
              <a:t>Welcome to Beech CLASS</a:t>
            </a:r>
          </a:p>
        </p:txBody>
      </p:sp>
      <p:sp>
        <p:nvSpPr>
          <p:cNvPr id="3" name="Subtitle 2"/>
          <p:cNvSpPr>
            <a:spLocks noGrp="1"/>
          </p:cNvSpPr>
          <p:nvPr>
            <p:ph type="subTitle" idx="1"/>
          </p:nvPr>
        </p:nvSpPr>
        <p:spPr>
          <a:xfrm>
            <a:off x="1475656" y="3611581"/>
            <a:ext cx="6400800" cy="1752600"/>
          </a:xfrm>
        </p:spPr>
        <p:txBody>
          <a:bodyPr/>
          <a:lstStyle/>
          <a:p>
            <a:pPr algn="ctr"/>
            <a:r>
              <a:rPr lang="en-GB" dirty="0"/>
              <a:t>Mrs Doolan, Mrs Mallett and Mrs Mills</a:t>
            </a:r>
          </a:p>
          <a:p>
            <a:pPr algn="ctr"/>
            <a:r>
              <a:rPr lang="en-GB" dirty="0"/>
              <a:t>St Clare’s Catholic Primary School</a:t>
            </a:r>
          </a:p>
        </p:txBody>
      </p:sp>
    </p:spTree>
    <p:extLst>
      <p:ext uri="{BB962C8B-B14F-4D97-AF65-F5344CB8AC3E}">
        <p14:creationId xmlns:p14="http://schemas.microsoft.com/office/powerpoint/2010/main" val="11811978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FF28C4-56B7-A86A-067F-6B34C0AC23C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445590-F363-981E-8185-D7DE4AEA6B13}"/>
              </a:ext>
            </a:extLst>
          </p:cNvPr>
          <p:cNvSpPr>
            <a:spLocks noGrp="1"/>
          </p:cNvSpPr>
          <p:nvPr>
            <p:ph type="title"/>
          </p:nvPr>
        </p:nvSpPr>
        <p:spPr>
          <a:xfrm>
            <a:off x="323528" y="533400"/>
            <a:ext cx="8229600" cy="990600"/>
          </a:xfrm>
        </p:spPr>
        <p:txBody>
          <a:bodyPr>
            <a:normAutofit/>
          </a:bodyPr>
          <a:lstStyle/>
          <a:p>
            <a:r>
              <a:rPr lang="en-GB" dirty="0">
                <a:latin typeface="Arial" panose="020B0604020202020204" pitchFamily="34" charset="0"/>
                <a:cs typeface="Arial" panose="020B0604020202020204" pitchFamily="34" charset="0"/>
              </a:rPr>
              <a:t>National Numeracy Challenge </a:t>
            </a:r>
          </a:p>
        </p:txBody>
      </p:sp>
      <p:sp>
        <p:nvSpPr>
          <p:cNvPr id="3" name="Content Placeholder 2">
            <a:extLst>
              <a:ext uri="{FF2B5EF4-FFF2-40B4-BE49-F238E27FC236}">
                <a16:creationId xmlns:a16="http://schemas.microsoft.com/office/drawing/2014/main" id="{29A89FBF-59F5-81E8-1CB3-F7C35FAAB1DA}"/>
              </a:ext>
            </a:extLst>
          </p:cNvPr>
          <p:cNvSpPr>
            <a:spLocks noGrp="1"/>
          </p:cNvSpPr>
          <p:nvPr>
            <p:ph idx="1"/>
          </p:nvPr>
        </p:nvSpPr>
        <p:spPr/>
        <p:txBody>
          <a:bodyPr>
            <a:normAutofit/>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Proven to improve children’s and parents’ confidence in maths, this family engagement resource aims to promote enjoyment of maths through discussion and working together on everyday maths.  </a:t>
            </a:r>
          </a:p>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endParaRP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 scrapbook you will receive, contains short, fun, ‘real life’ activities for you to do with your children. They are aligned to the English National Curriculum, with a strong focus on problem solving and reasoning.</a:t>
            </a: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There are 30 activities, one for each week of the school year for you to do together with your child at home as their homework.</a:t>
            </a:r>
          </a:p>
          <a:p>
            <a:pPr marL="0" marR="0" lvl="0" indent="0" algn="l" defTabSz="685800" rtl="0" eaLnBrk="1" fontAlgn="auto" latinLnBrk="0" hangingPunct="1">
              <a:lnSpc>
                <a:spcPct val="100000"/>
              </a:lnSpc>
              <a:spcBef>
                <a:spcPts val="0"/>
              </a:spcBef>
              <a:spcAft>
                <a:spcPts val="0"/>
              </a:spcAft>
              <a:buClrTx/>
              <a:buSzTx/>
              <a:buFontTx/>
              <a:buNone/>
              <a:tabLst/>
              <a:defRPr/>
            </a:pPr>
            <a:r>
              <a:rPr kumimoji="0" lang="en-GB" sz="1800" b="0" i="0" u="none" strike="noStrike" kern="1200" cap="none" spc="0" normalizeH="0" baseline="0" noProof="0" dirty="0">
                <a:ln>
                  <a:noFill/>
                </a:ln>
                <a:solidFill>
                  <a:prstClr val="black"/>
                </a:solidFill>
                <a:effectLst/>
                <a:uLnTx/>
                <a:uFillTx/>
                <a:latin typeface="Arial" panose="020B0604020202020204" pitchFamily="34" charset="0"/>
                <a:cs typeface="Arial" panose="020B0604020202020204" pitchFamily="34" charset="0"/>
              </a:rPr>
              <a:t>National numeracy is also free to join for parents.  We know lots of parents may have anxieties around maths themselves and feel they struggle to support their child. There are lots of resources on there to help you become more positive about maths as it is something we often use every day.  We will be holding some sessions throughout the year to support you with maths.  If you would like any more information please take a look at our website or on our newsletters which will often include lots of information through the year about National Numeracy.</a:t>
            </a:r>
          </a:p>
          <a:p>
            <a:pPr>
              <a:defRPr/>
            </a:pPr>
            <a:endParaRPr lang="en-GB" dirty="0"/>
          </a:p>
        </p:txBody>
      </p:sp>
      <p:pic>
        <p:nvPicPr>
          <p:cNvPr id="4" name="Picture 3">
            <a:extLst>
              <a:ext uri="{FF2B5EF4-FFF2-40B4-BE49-F238E27FC236}">
                <a16:creationId xmlns:a16="http://schemas.microsoft.com/office/drawing/2014/main" id="{2197066A-A185-A675-A9C1-F686AD9A75B1}"/>
              </a:ext>
            </a:extLst>
          </p:cNvPr>
          <p:cNvPicPr>
            <a:picLocks noChangeAspect="1"/>
          </p:cNvPicPr>
          <p:nvPr/>
        </p:nvPicPr>
        <p:blipFill>
          <a:blip r:embed="rId2"/>
          <a:stretch>
            <a:fillRect/>
          </a:stretch>
        </p:blipFill>
        <p:spPr>
          <a:xfrm>
            <a:off x="6948264" y="608040"/>
            <a:ext cx="1991948" cy="841320"/>
          </a:xfrm>
          <a:prstGeom prst="rect">
            <a:avLst/>
          </a:prstGeom>
        </p:spPr>
      </p:pic>
    </p:spTree>
    <p:extLst>
      <p:ext uri="{BB962C8B-B14F-4D97-AF65-F5344CB8AC3E}">
        <p14:creationId xmlns:p14="http://schemas.microsoft.com/office/powerpoint/2010/main" val="6404673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Jewellery </a:t>
            </a:r>
          </a:p>
        </p:txBody>
      </p:sp>
      <p:sp>
        <p:nvSpPr>
          <p:cNvPr id="3" name="Content Placeholder 2"/>
          <p:cNvSpPr>
            <a:spLocks noGrp="1"/>
          </p:cNvSpPr>
          <p:nvPr>
            <p:ph idx="1"/>
          </p:nvPr>
        </p:nvSpPr>
        <p:spPr/>
        <p:txBody>
          <a:bodyPr/>
          <a:lstStyle/>
          <a:p>
            <a:pPr>
              <a:defRPr/>
            </a:pPr>
            <a:r>
              <a:rPr lang="en-GB" dirty="0"/>
              <a:t>No jewellery is allowed in school except watches.</a:t>
            </a:r>
          </a:p>
          <a:p>
            <a:pPr>
              <a:defRPr/>
            </a:pPr>
            <a:r>
              <a:rPr lang="en-GB" dirty="0"/>
              <a:t>One pair of plain stud earrings may be worn.</a:t>
            </a:r>
          </a:p>
          <a:p>
            <a:pPr marL="0" indent="0">
              <a:buNone/>
              <a:defRPr/>
            </a:pPr>
            <a:endParaRPr lang="en-GB" dirty="0"/>
          </a:p>
        </p:txBody>
      </p:sp>
    </p:spTree>
    <p:extLst>
      <p:ext uri="{BB962C8B-B14F-4D97-AF65-F5344CB8AC3E}">
        <p14:creationId xmlns:p14="http://schemas.microsoft.com/office/powerpoint/2010/main" val="26775416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PE</a:t>
            </a:r>
          </a:p>
        </p:txBody>
      </p:sp>
      <p:sp>
        <p:nvSpPr>
          <p:cNvPr id="3" name="Content Placeholder 2"/>
          <p:cNvSpPr>
            <a:spLocks noGrp="1"/>
          </p:cNvSpPr>
          <p:nvPr>
            <p:ph idx="1"/>
          </p:nvPr>
        </p:nvSpPr>
        <p:spPr>
          <a:xfrm>
            <a:off x="395536" y="1403405"/>
            <a:ext cx="8229600" cy="4876800"/>
          </a:xfrm>
        </p:spPr>
        <p:txBody>
          <a:bodyPr>
            <a:normAutofit fontScale="92500" lnSpcReduction="10000"/>
          </a:bodyPr>
          <a:lstStyle/>
          <a:p>
            <a:r>
              <a:rPr lang="en-GB" dirty="0"/>
              <a:t>Every Wednesday</a:t>
            </a:r>
          </a:p>
          <a:p>
            <a:endParaRPr lang="en-GB" dirty="0"/>
          </a:p>
          <a:p>
            <a:r>
              <a:rPr lang="en-GB" dirty="0"/>
              <a:t>PE kit – Red logo t-shirt, black shorts, black pumps.</a:t>
            </a:r>
          </a:p>
          <a:p>
            <a:pPr lvl="1"/>
            <a:r>
              <a:rPr lang="en-GB" dirty="0"/>
              <a:t>Outdoor – School red hoodie, black jogging pants – no leggings, plain black trainers, no logo</a:t>
            </a:r>
          </a:p>
          <a:p>
            <a:pPr lvl="1"/>
            <a:r>
              <a:rPr lang="en-GB" dirty="0"/>
              <a:t>All children should come into school on Wednesdays wearing their outdoor PE kit.</a:t>
            </a:r>
          </a:p>
          <a:p>
            <a:pPr marL="274320" lvl="1" indent="0">
              <a:buNone/>
            </a:pPr>
            <a:endParaRPr lang="en-GB" dirty="0"/>
          </a:p>
          <a:p>
            <a:r>
              <a:rPr lang="en-GB" dirty="0"/>
              <a:t>Earrings should be removed before school on PE days or covered with plasters.  Watches must also be removed.</a:t>
            </a:r>
          </a:p>
          <a:p>
            <a:endParaRPr lang="en-GB" dirty="0"/>
          </a:p>
          <a:p>
            <a:pPr algn="ctr"/>
            <a:r>
              <a:rPr lang="en-GB" b="1" dirty="0"/>
              <a:t>Please label all PE kits (and all other items of school uniform).  Each year we are left with several unclaimed hoodies </a:t>
            </a:r>
            <a:r>
              <a:rPr lang="en-GB" b="1"/>
              <a:t>and jumpers!</a:t>
            </a:r>
            <a:endParaRPr lang="en-GB" b="1" dirty="0"/>
          </a:p>
        </p:txBody>
      </p:sp>
    </p:spTree>
    <p:extLst>
      <p:ext uri="{BB962C8B-B14F-4D97-AF65-F5344CB8AC3E}">
        <p14:creationId xmlns:p14="http://schemas.microsoft.com/office/powerpoint/2010/main" val="10019863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HRSE</a:t>
            </a:r>
          </a:p>
        </p:txBody>
      </p:sp>
      <p:sp>
        <p:nvSpPr>
          <p:cNvPr id="3" name="Content Placeholder 2"/>
          <p:cNvSpPr>
            <a:spLocks noGrp="1"/>
          </p:cNvSpPr>
          <p:nvPr>
            <p:ph idx="1"/>
          </p:nvPr>
        </p:nvSpPr>
        <p:spPr/>
        <p:txBody>
          <a:bodyPr>
            <a:normAutofit fontScale="92500"/>
          </a:bodyPr>
          <a:lstStyle/>
          <a:p>
            <a:pPr marL="0" indent="0">
              <a:buNone/>
            </a:pPr>
            <a:r>
              <a:rPr lang="en-GB" dirty="0"/>
              <a:t>HRSE stands for Human Relationships and Sex Education.</a:t>
            </a:r>
          </a:p>
          <a:p>
            <a:pPr marL="0" indent="0">
              <a:buNone/>
            </a:pPr>
            <a:endParaRPr lang="en-GB" dirty="0"/>
          </a:p>
          <a:p>
            <a:pPr marL="0" indent="0">
              <a:buNone/>
            </a:pPr>
            <a:r>
              <a:rPr lang="en-GB" dirty="0"/>
              <a:t>This subject was made statutory in 2020 and has recently been updated for 2026-2027.  These updates will be taught in the next academic year and continue to be vital as HRSE relates to children’s relationships with themselves, others and God. </a:t>
            </a:r>
          </a:p>
          <a:p>
            <a:pPr marL="0" indent="0">
              <a:buNone/>
            </a:pPr>
            <a:endParaRPr lang="en-GB" dirty="0"/>
          </a:p>
          <a:p>
            <a:pPr marL="0" indent="0">
              <a:buNone/>
            </a:pPr>
            <a:r>
              <a:rPr lang="en-GB" dirty="0"/>
              <a:t>We have incorporated PSHE objectives into our HRSE curriculum to ensure all children have the skills and understanding to lead confident, healthy and independent lives, building on their relationships with God and others.</a:t>
            </a:r>
          </a:p>
          <a:p>
            <a:pPr marL="0" indent="0">
              <a:buNone/>
            </a:pPr>
            <a:r>
              <a:rPr lang="en-GB" dirty="0"/>
              <a:t>Please see the HRSE section on the school website for more information about this.</a:t>
            </a:r>
          </a:p>
        </p:txBody>
      </p:sp>
    </p:spTree>
    <p:extLst>
      <p:ext uri="{BB962C8B-B14F-4D97-AF65-F5344CB8AC3E}">
        <p14:creationId xmlns:p14="http://schemas.microsoft.com/office/powerpoint/2010/main" val="36483811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969E4-1D9C-4FE2-B034-24B11770C8D6}"/>
              </a:ext>
            </a:extLst>
          </p:cNvPr>
          <p:cNvSpPr>
            <a:spLocks noGrp="1"/>
          </p:cNvSpPr>
          <p:nvPr>
            <p:ph type="title"/>
          </p:nvPr>
        </p:nvSpPr>
        <p:spPr/>
        <p:txBody>
          <a:bodyPr/>
          <a:lstStyle/>
          <a:p>
            <a:pPr algn="ctr"/>
            <a:r>
              <a:rPr lang="en-GB" dirty="0"/>
              <a:t>Online Safety</a:t>
            </a:r>
          </a:p>
        </p:txBody>
      </p:sp>
      <p:sp>
        <p:nvSpPr>
          <p:cNvPr id="3" name="Content Placeholder 2">
            <a:extLst>
              <a:ext uri="{FF2B5EF4-FFF2-40B4-BE49-F238E27FC236}">
                <a16:creationId xmlns:a16="http://schemas.microsoft.com/office/drawing/2014/main" id="{EA7A7C03-E2C8-4FBD-A108-1C9D4A789F04}"/>
              </a:ext>
            </a:extLst>
          </p:cNvPr>
          <p:cNvSpPr>
            <a:spLocks noGrp="1"/>
          </p:cNvSpPr>
          <p:nvPr>
            <p:ph idx="1"/>
          </p:nvPr>
        </p:nvSpPr>
        <p:spPr/>
        <p:txBody>
          <a:bodyPr/>
          <a:lstStyle/>
          <a:p>
            <a:r>
              <a:rPr lang="en-GB" dirty="0"/>
              <a:t>We have a section on our website for Online Safety with help and videos for parental controls etc. This can be found under Parents-Online Safety.</a:t>
            </a:r>
          </a:p>
          <a:p>
            <a:r>
              <a:rPr lang="en-GB" dirty="0"/>
              <a:t> We also send out a monthly newsletter via email with all the latest information regarding games, platforms, social media.  </a:t>
            </a:r>
          </a:p>
        </p:txBody>
      </p:sp>
      <p:pic>
        <p:nvPicPr>
          <p:cNvPr id="4" name="Picture 3">
            <a:extLst>
              <a:ext uri="{FF2B5EF4-FFF2-40B4-BE49-F238E27FC236}">
                <a16:creationId xmlns:a16="http://schemas.microsoft.com/office/drawing/2014/main" id="{4F9DE497-E5DE-4F7C-94B8-F1B249F3FAA4}"/>
              </a:ext>
            </a:extLst>
          </p:cNvPr>
          <p:cNvPicPr>
            <a:picLocks noChangeAspect="1"/>
          </p:cNvPicPr>
          <p:nvPr/>
        </p:nvPicPr>
        <p:blipFill>
          <a:blip r:embed="rId2"/>
          <a:stretch>
            <a:fillRect/>
          </a:stretch>
        </p:blipFill>
        <p:spPr>
          <a:xfrm>
            <a:off x="3059832" y="3717032"/>
            <a:ext cx="2506985" cy="2915099"/>
          </a:xfrm>
          <a:prstGeom prst="rect">
            <a:avLst/>
          </a:prstGeom>
        </p:spPr>
      </p:pic>
    </p:spTree>
    <p:extLst>
      <p:ext uri="{BB962C8B-B14F-4D97-AF65-F5344CB8AC3E}">
        <p14:creationId xmlns:p14="http://schemas.microsoft.com/office/powerpoint/2010/main" val="33037529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GB" dirty="0"/>
              <a:t>PLEASE REMEMBER WE ARE NUT FREE!</a:t>
            </a:r>
          </a:p>
        </p:txBody>
      </p:sp>
      <p:pic>
        <p:nvPicPr>
          <p:cNvPr id="4" name="Content Placeholder 3">
            <a:extLst>
              <a:ext uri="{FF2B5EF4-FFF2-40B4-BE49-F238E27FC236}">
                <a16:creationId xmlns:a16="http://schemas.microsoft.com/office/drawing/2014/main" id="{428E5AC3-CB0D-4252-9E6A-DF381AC2C978}"/>
              </a:ext>
            </a:extLst>
          </p:cNvPr>
          <p:cNvPicPr>
            <a:picLocks noGrp="1" noChangeAspect="1"/>
          </p:cNvPicPr>
          <p:nvPr>
            <p:ph idx="1"/>
          </p:nvPr>
        </p:nvPicPr>
        <p:blipFill>
          <a:blip r:embed="rId2"/>
          <a:stretch>
            <a:fillRect/>
          </a:stretch>
        </p:blipFill>
        <p:spPr>
          <a:xfrm>
            <a:off x="2147887" y="1643062"/>
            <a:ext cx="4848225" cy="4791075"/>
          </a:xfrm>
          <a:prstGeom prst="rect">
            <a:avLst/>
          </a:prstGeom>
        </p:spPr>
      </p:pic>
    </p:spTree>
    <p:extLst>
      <p:ext uri="{BB962C8B-B14F-4D97-AF65-F5344CB8AC3E}">
        <p14:creationId xmlns:p14="http://schemas.microsoft.com/office/powerpoint/2010/main" val="37694743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Thank you for your time</a:t>
            </a:r>
          </a:p>
        </p:txBody>
      </p:sp>
      <p:sp>
        <p:nvSpPr>
          <p:cNvPr id="3" name="Content Placeholder 2"/>
          <p:cNvSpPr>
            <a:spLocks noGrp="1"/>
          </p:cNvSpPr>
          <p:nvPr>
            <p:ph idx="1"/>
          </p:nvPr>
        </p:nvSpPr>
        <p:spPr/>
        <p:txBody>
          <a:bodyPr/>
          <a:lstStyle/>
          <a:p>
            <a:r>
              <a:rPr lang="en-GB"/>
              <a:t>Any questions?</a:t>
            </a:r>
            <a:endParaRPr lang="en-GB" dirty="0"/>
          </a:p>
        </p:txBody>
      </p:sp>
    </p:spTree>
    <p:extLst>
      <p:ext uri="{BB962C8B-B14F-4D97-AF65-F5344CB8AC3E}">
        <p14:creationId xmlns:p14="http://schemas.microsoft.com/office/powerpoint/2010/main" val="19249604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Welcome</a:t>
            </a:r>
          </a:p>
        </p:txBody>
      </p:sp>
      <p:sp>
        <p:nvSpPr>
          <p:cNvPr id="3" name="Content Placeholder 2"/>
          <p:cNvSpPr>
            <a:spLocks noGrp="1"/>
          </p:cNvSpPr>
          <p:nvPr>
            <p:ph idx="1"/>
          </p:nvPr>
        </p:nvSpPr>
        <p:spPr/>
        <p:txBody>
          <a:bodyPr>
            <a:normAutofit/>
          </a:bodyPr>
          <a:lstStyle/>
          <a:p>
            <a:pPr marL="0" indent="0">
              <a:buNone/>
            </a:pPr>
            <a:r>
              <a:rPr lang="en-GB" dirty="0"/>
              <a:t>Year 2 is a very busy year, with lots for the children to learn.</a:t>
            </a:r>
          </a:p>
          <a:p>
            <a:pPr marL="0" indent="0">
              <a:buNone/>
            </a:pPr>
            <a:r>
              <a:rPr lang="en-GB" dirty="0"/>
              <a:t>  </a:t>
            </a:r>
          </a:p>
          <a:p>
            <a:pPr marL="0" indent="0">
              <a:buNone/>
            </a:pPr>
            <a:r>
              <a:rPr lang="en-GB" dirty="0"/>
              <a:t>This year the children will continue to experience a broad and balanced curriculum.  In previous years children in Year 2 have had to carry SAT assessments which were statutory.  These have now become non-statutory.  We will continue to use teacher assessment.</a:t>
            </a:r>
          </a:p>
          <a:p>
            <a:pPr marL="0" indent="0">
              <a:buNone/>
            </a:pPr>
            <a:r>
              <a:rPr lang="en-GB" dirty="0"/>
              <a:t>On the next page is an overview of the year for our class and an overview of Autumn Term 1.  These are also on the school website.</a:t>
            </a:r>
          </a:p>
        </p:txBody>
      </p:sp>
    </p:spTree>
    <p:extLst>
      <p:ext uri="{BB962C8B-B14F-4D97-AF65-F5344CB8AC3E}">
        <p14:creationId xmlns:p14="http://schemas.microsoft.com/office/powerpoint/2010/main" val="40121333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30F013F0-84D8-47F6-AB05-7FFF63747744}"/>
              </a:ext>
            </a:extLst>
          </p:cNvPr>
          <p:cNvPicPr>
            <a:picLocks noChangeAspect="1"/>
          </p:cNvPicPr>
          <p:nvPr/>
        </p:nvPicPr>
        <p:blipFill>
          <a:blip r:embed="rId3"/>
          <a:stretch>
            <a:fillRect/>
          </a:stretch>
        </p:blipFill>
        <p:spPr>
          <a:xfrm>
            <a:off x="0" y="260648"/>
            <a:ext cx="9192585" cy="5443836"/>
          </a:xfrm>
          <a:prstGeom prst="rect">
            <a:avLst/>
          </a:prstGeom>
        </p:spPr>
      </p:pic>
    </p:spTree>
    <p:extLst>
      <p:ext uri="{BB962C8B-B14F-4D97-AF65-F5344CB8AC3E}">
        <p14:creationId xmlns:p14="http://schemas.microsoft.com/office/powerpoint/2010/main" val="38135144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Autumn Term 1</a:t>
            </a:r>
          </a:p>
        </p:txBody>
      </p:sp>
      <p:pic>
        <p:nvPicPr>
          <p:cNvPr id="5" name="Content Placeholder 4">
            <a:extLst>
              <a:ext uri="{FF2B5EF4-FFF2-40B4-BE49-F238E27FC236}">
                <a16:creationId xmlns:a16="http://schemas.microsoft.com/office/drawing/2014/main" id="{08E820A9-61AE-4DB1-B6E8-05C147CB557B}"/>
              </a:ext>
            </a:extLst>
          </p:cNvPr>
          <p:cNvPicPr>
            <a:picLocks noGrp="1" noChangeAspect="1"/>
          </p:cNvPicPr>
          <p:nvPr>
            <p:ph idx="1"/>
          </p:nvPr>
        </p:nvPicPr>
        <p:blipFill>
          <a:blip r:embed="rId2"/>
          <a:stretch>
            <a:fillRect/>
          </a:stretch>
        </p:blipFill>
        <p:spPr>
          <a:xfrm>
            <a:off x="539552" y="1233598"/>
            <a:ext cx="7537871" cy="5243402"/>
          </a:xfrm>
          <a:prstGeom prst="rect">
            <a:avLst/>
          </a:prstGeom>
        </p:spPr>
      </p:pic>
    </p:spTree>
    <p:extLst>
      <p:ext uri="{BB962C8B-B14F-4D97-AF65-F5344CB8AC3E}">
        <p14:creationId xmlns:p14="http://schemas.microsoft.com/office/powerpoint/2010/main" val="8628453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English </a:t>
            </a:r>
          </a:p>
        </p:txBody>
      </p:sp>
      <p:sp>
        <p:nvSpPr>
          <p:cNvPr id="3" name="Content Placeholder 2"/>
          <p:cNvSpPr>
            <a:spLocks noGrp="1"/>
          </p:cNvSpPr>
          <p:nvPr>
            <p:ph idx="1"/>
          </p:nvPr>
        </p:nvSpPr>
        <p:spPr/>
        <p:txBody>
          <a:bodyPr/>
          <a:lstStyle/>
          <a:p>
            <a:pPr marL="0" indent="0">
              <a:buNone/>
            </a:pPr>
            <a:r>
              <a:rPr lang="en-GB" dirty="0"/>
              <a:t>Spellings</a:t>
            </a:r>
          </a:p>
          <a:p>
            <a:pPr marL="0" indent="0">
              <a:buNone/>
            </a:pPr>
            <a:r>
              <a:rPr lang="en-GB" dirty="0"/>
              <a:t>We do spellings everyday and learn four new words each week.  A range of phonics and spelling patterns are incorporated within these spellings.</a:t>
            </a:r>
          </a:p>
          <a:p>
            <a:pPr marL="0" indent="0">
              <a:buNone/>
            </a:pPr>
            <a:endParaRPr lang="en-GB" dirty="0"/>
          </a:p>
          <a:p>
            <a:pPr marL="0" indent="0">
              <a:buNone/>
            </a:pPr>
            <a:r>
              <a:rPr lang="en-GB" dirty="0"/>
              <a:t>Handwriting</a:t>
            </a:r>
          </a:p>
          <a:p>
            <a:pPr marL="0" indent="0">
              <a:buNone/>
            </a:pPr>
            <a:r>
              <a:rPr lang="en-GB" dirty="0"/>
              <a:t>A big focus this year will be to develop the children’s cursive writing (joined up).  We learn how to form the individual letters, then the joins before writing whole words.</a:t>
            </a:r>
          </a:p>
          <a:p>
            <a:pPr marL="0" indent="0">
              <a:buNone/>
            </a:pPr>
            <a:endParaRPr lang="en-GB" dirty="0"/>
          </a:p>
          <a:p>
            <a:endParaRPr lang="en-GB" dirty="0"/>
          </a:p>
        </p:txBody>
      </p:sp>
    </p:spTree>
    <p:extLst>
      <p:ext uri="{BB962C8B-B14F-4D97-AF65-F5344CB8AC3E}">
        <p14:creationId xmlns:p14="http://schemas.microsoft.com/office/powerpoint/2010/main" val="22985928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Writing</a:t>
            </a:r>
          </a:p>
        </p:txBody>
      </p:sp>
      <p:sp>
        <p:nvSpPr>
          <p:cNvPr id="3" name="Content Placeholder 2"/>
          <p:cNvSpPr>
            <a:spLocks noGrp="1"/>
          </p:cNvSpPr>
          <p:nvPr>
            <p:ph idx="1"/>
          </p:nvPr>
        </p:nvSpPr>
        <p:spPr/>
        <p:txBody>
          <a:bodyPr/>
          <a:lstStyle/>
          <a:p>
            <a:r>
              <a:rPr lang="en-GB" dirty="0"/>
              <a:t>By the end of the year we expect the children to punctuate their sentences correctly with capital letters, full stops, exclamation marks and question marks. </a:t>
            </a:r>
          </a:p>
          <a:p>
            <a:endParaRPr lang="en-GB" dirty="0"/>
          </a:p>
          <a:p>
            <a:r>
              <a:rPr lang="en-GB" dirty="0"/>
              <a:t>Children are expected to extend their sentences using a range of conjunctions such as and, so, but, because, when, while, before and after.</a:t>
            </a:r>
          </a:p>
          <a:p>
            <a:endParaRPr lang="en-GB" dirty="0"/>
          </a:p>
          <a:p>
            <a:r>
              <a:rPr lang="en-GB" dirty="0"/>
              <a:t>Some children will add interest to their writing by using noun phrases, adverbs and a range of suffixes.</a:t>
            </a:r>
          </a:p>
        </p:txBody>
      </p:sp>
    </p:spTree>
    <p:extLst>
      <p:ext uri="{BB962C8B-B14F-4D97-AF65-F5344CB8AC3E}">
        <p14:creationId xmlns:p14="http://schemas.microsoft.com/office/powerpoint/2010/main" val="21441789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Reading</a:t>
            </a:r>
          </a:p>
        </p:txBody>
      </p:sp>
      <p:sp>
        <p:nvSpPr>
          <p:cNvPr id="3" name="Content Placeholder 2"/>
          <p:cNvSpPr>
            <a:spLocks noGrp="1"/>
          </p:cNvSpPr>
          <p:nvPr>
            <p:ph idx="1"/>
          </p:nvPr>
        </p:nvSpPr>
        <p:spPr>
          <a:xfrm>
            <a:off x="457200" y="1524000"/>
            <a:ext cx="8229600" cy="4953000"/>
          </a:xfrm>
        </p:spPr>
        <p:txBody>
          <a:bodyPr>
            <a:normAutofit/>
          </a:bodyPr>
          <a:lstStyle/>
          <a:p>
            <a:r>
              <a:rPr lang="en-GB" dirty="0"/>
              <a:t>Listening to your child read continues to be vitally important, even if they can read fluently.</a:t>
            </a:r>
          </a:p>
          <a:p>
            <a:endParaRPr lang="en-GB" dirty="0"/>
          </a:p>
          <a:p>
            <a:r>
              <a:rPr lang="en-GB" dirty="0"/>
              <a:t>The next stage of their reading development is to improve their comprehension skills.  Children need to be able to make predictions, make inferences, read beyond the literal and understand the meaning of new vocabulary. </a:t>
            </a:r>
          </a:p>
          <a:p>
            <a:endParaRPr lang="en-GB" dirty="0"/>
          </a:p>
          <a:p>
            <a:r>
              <a:rPr lang="en-GB" dirty="0"/>
              <a:t>In your child’s reading wallet there is a bookmark, this has a range of suggestions for helping your child.</a:t>
            </a:r>
          </a:p>
          <a:p>
            <a:endParaRPr lang="en-GB" dirty="0"/>
          </a:p>
        </p:txBody>
      </p:sp>
    </p:spTree>
    <p:extLst>
      <p:ext uri="{BB962C8B-B14F-4D97-AF65-F5344CB8AC3E}">
        <p14:creationId xmlns:p14="http://schemas.microsoft.com/office/powerpoint/2010/main" val="15942880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Mathematics</a:t>
            </a:r>
          </a:p>
        </p:txBody>
      </p:sp>
      <p:sp>
        <p:nvSpPr>
          <p:cNvPr id="3" name="Content Placeholder 2"/>
          <p:cNvSpPr>
            <a:spLocks noGrp="1"/>
          </p:cNvSpPr>
          <p:nvPr>
            <p:ph idx="1"/>
          </p:nvPr>
        </p:nvSpPr>
        <p:spPr>
          <a:xfrm>
            <a:off x="457200" y="1447800"/>
            <a:ext cx="8229600" cy="4876800"/>
          </a:xfrm>
        </p:spPr>
        <p:txBody>
          <a:bodyPr>
            <a:normAutofit fontScale="92500" lnSpcReduction="10000"/>
          </a:bodyPr>
          <a:lstStyle/>
          <a:p>
            <a:pPr marL="342900" marR="914400" lvl="0" indent="-342900" algn="just" hangingPunct="0">
              <a:lnSpc>
                <a:spcPct val="88000"/>
              </a:lnSpc>
              <a:spcAft>
                <a:spcPts val="1000"/>
              </a:spcAft>
              <a:buFont typeface="Arial" panose="020B0604020202020204" pitchFamily="34" charset="0"/>
              <a:buChar char="•"/>
              <a:tabLst>
                <a:tab pos="230505" algn="l"/>
              </a:tabLst>
            </a:pPr>
            <a:r>
              <a:rPr lang="en-GB" dirty="0">
                <a:effectLst/>
                <a:ea typeface="Times New Roman" panose="02020603050405020304" pitchFamily="18" charset="0"/>
                <a:cs typeface="Times New Roman" panose="02020603050405020304" pitchFamily="18" charset="0"/>
              </a:rPr>
              <a:t>The key learning for this half term can be found on the half term overview.</a:t>
            </a:r>
          </a:p>
          <a:p>
            <a:pPr marL="342900" marR="914400" lvl="0" indent="-342900" algn="just" hangingPunct="0">
              <a:lnSpc>
                <a:spcPct val="88000"/>
              </a:lnSpc>
              <a:spcAft>
                <a:spcPts val="1000"/>
              </a:spcAft>
              <a:buFont typeface="Arial" panose="020B0604020202020204" pitchFamily="34" charset="0"/>
              <a:buChar char="•"/>
              <a:tabLst>
                <a:tab pos="230505" algn="l"/>
              </a:tabLst>
            </a:pPr>
            <a:r>
              <a:rPr lang="en-GB" dirty="0">
                <a:ea typeface="Times New Roman" panose="02020603050405020304" pitchFamily="18" charset="0"/>
                <a:cs typeface="Times New Roman" panose="02020603050405020304" pitchFamily="18" charset="0"/>
              </a:rPr>
              <a:t>The children are mainly working with 2 digit numbers.</a:t>
            </a:r>
          </a:p>
          <a:p>
            <a:pPr marL="342900" marR="914400" lvl="0" indent="-342900" algn="just" hangingPunct="0">
              <a:lnSpc>
                <a:spcPct val="88000"/>
              </a:lnSpc>
              <a:spcAft>
                <a:spcPts val="1000"/>
              </a:spcAft>
              <a:buFont typeface="Arial" panose="020B0604020202020204" pitchFamily="34" charset="0"/>
              <a:buChar char="•"/>
              <a:tabLst>
                <a:tab pos="230505" algn="l"/>
              </a:tabLst>
            </a:pPr>
            <a:r>
              <a:rPr lang="en-GB" dirty="0">
                <a:ea typeface="Times New Roman" panose="02020603050405020304" pitchFamily="18" charset="0"/>
                <a:cs typeface="Times New Roman" panose="02020603050405020304" pitchFamily="18" charset="0"/>
              </a:rPr>
              <a:t>Number bonds, times tables, doubles and halves will be sent home to learn.  Please practise at home until they have instant recall.  This will greatly support their independent work.  </a:t>
            </a:r>
          </a:p>
          <a:p>
            <a:pPr marL="342900" marR="914400" lvl="0" indent="-342900" algn="just" hangingPunct="0">
              <a:lnSpc>
                <a:spcPct val="88000"/>
              </a:lnSpc>
              <a:spcAft>
                <a:spcPts val="1000"/>
              </a:spcAft>
              <a:buFont typeface="Arial" panose="020B0604020202020204" pitchFamily="34" charset="0"/>
              <a:buChar char="•"/>
              <a:tabLst>
                <a:tab pos="230505" algn="l"/>
              </a:tabLst>
            </a:pPr>
            <a:r>
              <a:rPr lang="en-GB" dirty="0">
                <a:effectLst/>
                <a:ea typeface="Times New Roman" panose="02020603050405020304" pitchFamily="18" charset="0"/>
                <a:cs typeface="Times New Roman" panose="02020603050405020304" pitchFamily="18" charset="0"/>
              </a:rPr>
              <a:t>We learn the 2, 3, 5, and 10 x tables. Timestables.co.uk to practise these- do not use the </a:t>
            </a:r>
            <a:r>
              <a:rPr lang="en-GB">
                <a:effectLst/>
                <a:ea typeface="Times New Roman" panose="02020603050405020304" pitchFamily="18" charset="0"/>
                <a:cs typeface="Times New Roman" panose="02020603050405020304" pitchFamily="18" charset="0"/>
              </a:rPr>
              <a:t>multiplication check. </a:t>
            </a:r>
            <a:endParaRPr lang="en-GB" dirty="0">
              <a:effectLst/>
              <a:ea typeface="Times New Roman" panose="02020603050405020304" pitchFamily="18" charset="0"/>
              <a:cs typeface="Times New Roman" panose="02020603050405020304" pitchFamily="18" charset="0"/>
            </a:endParaRPr>
          </a:p>
          <a:p>
            <a:pPr marL="342900" marR="914400" lvl="0" indent="-342900" algn="just" hangingPunct="0">
              <a:lnSpc>
                <a:spcPct val="88000"/>
              </a:lnSpc>
              <a:spcAft>
                <a:spcPts val="1000"/>
              </a:spcAft>
              <a:buFont typeface="Arial" panose="020B0604020202020204" pitchFamily="34" charset="0"/>
              <a:buChar char="•"/>
              <a:tabLst>
                <a:tab pos="230505" algn="l"/>
              </a:tabLst>
            </a:pPr>
            <a:r>
              <a:rPr lang="en-GB" dirty="0">
                <a:ea typeface="Times New Roman" panose="02020603050405020304" pitchFamily="18" charset="0"/>
                <a:cs typeface="Times New Roman" panose="02020603050405020304" pitchFamily="18" charset="0"/>
              </a:rPr>
              <a:t>With addition and subtraction calculations they are completed horizontally (not vertically).  </a:t>
            </a:r>
          </a:p>
          <a:p>
            <a:pPr marL="342900" marR="914400" lvl="0" indent="-342900" algn="just" hangingPunct="0">
              <a:lnSpc>
                <a:spcPct val="88000"/>
              </a:lnSpc>
              <a:spcAft>
                <a:spcPts val="1000"/>
              </a:spcAft>
              <a:buFont typeface="Arial" panose="020B0604020202020204" pitchFamily="34" charset="0"/>
              <a:buChar char="•"/>
              <a:tabLst>
                <a:tab pos="230505" algn="l"/>
              </a:tabLst>
            </a:pPr>
            <a:r>
              <a:rPr lang="en-GB" b="1" dirty="0">
                <a:ea typeface="Times New Roman" panose="02020603050405020304" pitchFamily="18" charset="0"/>
                <a:cs typeface="Times New Roman" panose="02020603050405020304" pitchFamily="18" charset="0"/>
              </a:rPr>
              <a:t>Please let the children be the teacher and show you how we do it now!</a:t>
            </a:r>
            <a:endParaRPr lang="en-GB" b="1" dirty="0">
              <a:effectLst/>
              <a:ea typeface="Times New Roman" panose="02020603050405020304" pitchFamily="18" charset="0"/>
              <a:cs typeface="Times New Roman" panose="02020603050405020304" pitchFamily="18" charset="0"/>
            </a:endParaRPr>
          </a:p>
          <a:p>
            <a:pPr marL="0" indent="0">
              <a:buNone/>
            </a:pPr>
            <a:endParaRPr lang="en-GB" dirty="0"/>
          </a:p>
        </p:txBody>
      </p:sp>
    </p:spTree>
    <p:extLst>
      <p:ext uri="{BB962C8B-B14F-4D97-AF65-F5344CB8AC3E}">
        <p14:creationId xmlns:p14="http://schemas.microsoft.com/office/powerpoint/2010/main" val="6154778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t>Homework </a:t>
            </a:r>
          </a:p>
        </p:txBody>
      </p:sp>
      <p:sp>
        <p:nvSpPr>
          <p:cNvPr id="3" name="Content Placeholder 2"/>
          <p:cNvSpPr>
            <a:spLocks noGrp="1"/>
          </p:cNvSpPr>
          <p:nvPr>
            <p:ph idx="1"/>
          </p:nvPr>
        </p:nvSpPr>
        <p:spPr/>
        <p:txBody>
          <a:bodyPr>
            <a:normAutofit fontScale="92500"/>
          </a:bodyPr>
          <a:lstStyle/>
          <a:p>
            <a:pPr>
              <a:defRPr/>
            </a:pPr>
            <a:r>
              <a:rPr lang="en-GB" dirty="0"/>
              <a:t>Homework is always a consolidation of what we are learning in class.</a:t>
            </a:r>
          </a:p>
          <a:p>
            <a:pPr>
              <a:defRPr/>
            </a:pPr>
            <a:r>
              <a:rPr lang="en-GB" dirty="0"/>
              <a:t>The children should complete the work in pencil and </a:t>
            </a:r>
            <a:r>
              <a:rPr lang="en-GB" b="1" dirty="0"/>
              <a:t>not pen</a:t>
            </a:r>
            <a:r>
              <a:rPr lang="en-GB" dirty="0"/>
              <a:t>.  </a:t>
            </a:r>
          </a:p>
          <a:p>
            <a:pPr>
              <a:defRPr/>
            </a:pPr>
            <a:r>
              <a:rPr lang="en-GB" dirty="0"/>
              <a:t>Please annotate the work if your child needed any assistance.  </a:t>
            </a:r>
          </a:p>
          <a:p>
            <a:pPr>
              <a:defRPr/>
            </a:pPr>
            <a:r>
              <a:rPr lang="en-GB" dirty="0"/>
              <a:t> English homework will be sent home on Wednesdays    and Maths homework will be sent home on </a:t>
            </a:r>
            <a:r>
              <a:rPr lang="en-GB"/>
              <a:t>sheets or in </a:t>
            </a:r>
            <a:r>
              <a:rPr lang="en-GB" dirty="0"/>
              <a:t>their jotters to complete as a family or with an adult. (See next slide)Both pieces should be returned by the following Monday. </a:t>
            </a:r>
          </a:p>
          <a:p>
            <a:pPr>
              <a:defRPr/>
            </a:pPr>
            <a:r>
              <a:rPr lang="en-GB" dirty="0"/>
              <a:t>Please aim to read with your child every night.  This does not have to be a whole book, a few pages is better than nothing.</a:t>
            </a:r>
          </a:p>
        </p:txBody>
      </p:sp>
    </p:spTree>
    <p:extLst>
      <p:ext uri="{BB962C8B-B14F-4D97-AF65-F5344CB8AC3E}">
        <p14:creationId xmlns:p14="http://schemas.microsoft.com/office/powerpoint/2010/main" val="429246503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1817</TotalTime>
  <Words>1147</Words>
  <Application>Microsoft Office PowerPoint</Application>
  <PresentationFormat>On-screen Show (4:3)</PresentationFormat>
  <Paragraphs>82</Paragraphs>
  <Slides>16</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Times New Roman</vt:lpstr>
      <vt:lpstr>Clarity</vt:lpstr>
      <vt:lpstr>Welcome to Beech CLASS</vt:lpstr>
      <vt:lpstr>Welcome</vt:lpstr>
      <vt:lpstr>PowerPoint Presentation</vt:lpstr>
      <vt:lpstr>Autumn Term 1</vt:lpstr>
      <vt:lpstr>English </vt:lpstr>
      <vt:lpstr>Writing</vt:lpstr>
      <vt:lpstr>Reading</vt:lpstr>
      <vt:lpstr>Mathematics</vt:lpstr>
      <vt:lpstr>Homework </vt:lpstr>
      <vt:lpstr>National Numeracy Challenge </vt:lpstr>
      <vt:lpstr>Jewellery </vt:lpstr>
      <vt:lpstr>PE</vt:lpstr>
      <vt:lpstr>HRSE</vt:lpstr>
      <vt:lpstr>Online Safety</vt:lpstr>
      <vt:lpstr>PLEASE REMEMBER WE ARE NUT FREE!</vt:lpstr>
      <vt:lpstr>Thank you for your time</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Class 2</dc:title>
  <dc:creator>Steven Cummings</dc:creator>
  <cp:lastModifiedBy>Khadija Dedat</cp:lastModifiedBy>
  <cp:revision>54</cp:revision>
  <dcterms:created xsi:type="dcterms:W3CDTF">2017-09-17T19:11:25Z</dcterms:created>
  <dcterms:modified xsi:type="dcterms:W3CDTF">2025-09-10T09:30:36Z</dcterms:modified>
</cp:coreProperties>
</file>