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72" r:id="rId5"/>
    <p:sldId id="259" r:id="rId6"/>
    <p:sldId id="260" r:id="rId7"/>
    <p:sldId id="261" r:id="rId8"/>
    <p:sldId id="262" r:id="rId9"/>
    <p:sldId id="263" r:id="rId10"/>
    <p:sldId id="271" r:id="rId11"/>
    <p:sldId id="273" r:id="rId12"/>
    <p:sldId id="264" r:id="rId13"/>
    <p:sldId id="265" r:id="rId14"/>
    <p:sldId id="270" r:id="rId15"/>
    <p:sldId id="268" r:id="rId16"/>
    <p:sldId id="269"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9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7D28DF6-BD34-40C0-A38B-FE32D7F89540}"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760004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D28DF6-BD34-40C0-A38B-FE32D7F89540}"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936507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D28DF6-BD34-40C0-A38B-FE32D7F89540}"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3428976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7D28DF6-BD34-40C0-A38B-FE32D7F89540}"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3453694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7D28DF6-BD34-40C0-A38B-FE32D7F89540}"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3497478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7D28DF6-BD34-40C0-A38B-FE32D7F89540}"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3869976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28DF6-BD34-40C0-A38B-FE32D7F89540}"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3703436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D28DF6-BD34-40C0-A38B-FE32D7F89540}"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411367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D28DF6-BD34-40C0-A38B-FE32D7F89540}"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2610870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D28DF6-BD34-40C0-A38B-FE32D7F89540}"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314860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7D28DF6-BD34-40C0-A38B-FE32D7F89540}"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B9505C6-B550-4A1F-A0D4-32A2F9F4416D}" type="slidenum">
              <a:rPr lang="en-GB" smtClean="0"/>
              <a:t>‹#›</a:t>
            </a:fld>
            <a:endParaRPr lang="en-GB"/>
          </a:p>
        </p:txBody>
      </p:sp>
    </p:spTree>
    <p:extLst>
      <p:ext uri="{BB962C8B-B14F-4D97-AF65-F5344CB8AC3E}">
        <p14:creationId xmlns:p14="http://schemas.microsoft.com/office/powerpoint/2010/main" val="108686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28DF6-BD34-40C0-A38B-FE32D7F89540}" type="datetimeFigureOut">
              <a:rPr lang="en-GB" smtClean="0"/>
              <a:t>03/09/2026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9505C6-B550-4A1F-A0D4-32A2F9F4416D}" type="slidenum">
              <a:rPr lang="en-GB" smtClean="0"/>
              <a:t>‹#›</a:t>
            </a:fld>
            <a:endParaRPr lang="en-GB"/>
          </a:p>
        </p:txBody>
      </p:sp>
    </p:spTree>
    <p:extLst>
      <p:ext uri="{BB962C8B-B14F-4D97-AF65-F5344CB8AC3E}">
        <p14:creationId xmlns:p14="http://schemas.microsoft.com/office/powerpoint/2010/main" val="2940184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dirty="0">
                <a:latin typeface="Broadway" panose="04040905080B02020502" pitchFamily="82" charset="0"/>
              </a:rPr>
              <a:t>Welcome to Year 5</a:t>
            </a:r>
          </a:p>
        </p:txBody>
      </p:sp>
      <p:sp>
        <p:nvSpPr>
          <p:cNvPr id="3" name="Subtitle 2"/>
          <p:cNvSpPr>
            <a:spLocks noGrp="1"/>
          </p:cNvSpPr>
          <p:nvPr>
            <p:ph type="subTitle" idx="1"/>
          </p:nvPr>
        </p:nvSpPr>
        <p:spPr/>
        <p:txBody>
          <a:bodyPr>
            <a:normAutofit/>
          </a:bodyPr>
          <a:lstStyle/>
          <a:p>
            <a:r>
              <a:rPr lang="en-GB" sz="5400" dirty="0">
                <a:latin typeface="Broadway" panose="04040905080B02020502" pitchFamily="82" charset="0"/>
              </a:rPr>
              <a:t>Cherry Class</a:t>
            </a:r>
          </a:p>
        </p:txBody>
      </p:sp>
    </p:spTree>
    <p:extLst>
      <p:ext uri="{BB962C8B-B14F-4D97-AF65-F5344CB8AC3E}">
        <p14:creationId xmlns:p14="http://schemas.microsoft.com/office/powerpoint/2010/main" val="275833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2387600"/>
          </a:xfrm>
        </p:spPr>
        <p:txBody>
          <a:bodyPr>
            <a:normAutofit/>
          </a:bodyPr>
          <a:lstStyle/>
          <a:p>
            <a:r>
              <a:rPr lang="en-GB" sz="5400" dirty="0">
                <a:latin typeface="Broadway" panose="04040905080B02020502" pitchFamily="82" charset="0"/>
              </a:rPr>
              <a:t>Class Teacher – </a:t>
            </a:r>
            <a:br>
              <a:rPr lang="en-GB" sz="5400" dirty="0">
                <a:latin typeface="Broadway" panose="04040905080B02020502" pitchFamily="82" charset="0"/>
              </a:rPr>
            </a:br>
            <a:r>
              <a:rPr lang="en-GB" sz="5400" dirty="0">
                <a:latin typeface="Broadway" panose="04040905080B02020502" pitchFamily="82" charset="0"/>
              </a:rPr>
              <a:t>Mrs Bridgeman</a:t>
            </a:r>
          </a:p>
        </p:txBody>
      </p:sp>
      <p:sp>
        <p:nvSpPr>
          <p:cNvPr id="3" name="Subtitle 2"/>
          <p:cNvSpPr>
            <a:spLocks noGrp="1"/>
          </p:cNvSpPr>
          <p:nvPr>
            <p:ph type="subTitle" idx="1"/>
          </p:nvPr>
        </p:nvSpPr>
        <p:spPr>
          <a:xfrm>
            <a:off x="1524000" y="3602038"/>
            <a:ext cx="9144000" cy="2970212"/>
          </a:xfrm>
        </p:spPr>
        <p:txBody>
          <a:bodyPr>
            <a:normAutofit fontScale="85000" lnSpcReduction="10000"/>
          </a:bodyPr>
          <a:lstStyle/>
          <a:p>
            <a:r>
              <a:rPr lang="en-GB" sz="5400" dirty="0">
                <a:latin typeface="Broadway" panose="04040905080B02020502" pitchFamily="82" charset="0"/>
              </a:rPr>
              <a:t>Teaching Assistants – </a:t>
            </a:r>
          </a:p>
          <a:p>
            <a:r>
              <a:rPr lang="en-GB" sz="5400" dirty="0">
                <a:latin typeface="Broadway" panose="04040905080B02020502" pitchFamily="82" charset="0"/>
              </a:rPr>
              <a:t>Mrs Alexander</a:t>
            </a:r>
          </a:p>
          <a:p>
            <a:r>
              <a:rPr lang="en-GB" sz="5400" dirty="0">
                <a:latin typeface="Broadway" panose="04040905080B02020502" pitchFamily="82" charset="0"/>
              </a:rPr>
              <a:t>Mrs Brennan</a:t>
            </a:r>
          </a:p>
          <a:p>
            <a:r>
              <a:rPr lang="en-GB" sz="5400" dirty="0">
                <a:latin typeface="Broadway" panose="04040905080B02020502" pitchFamily="82" charset="0"/>
              </a:rPr>
              <a:t>PPA – Mrs Thorpe &amp; Mrs Lee</a:t>
            </a:r>
          </a:p>
        </p:txBody>
      </p:sp>
    </p:spTree>
    <p:extLst>
      <p:ext uri="{BB962C8B-B14F-4D97-AF65-F5344CB8AC3E}">
        <p14:creationId xmlns:p14="http://schemas.microsoft.com/office/powerpoint/2010/main" val="145689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2387600"/>
          </a:xfrm>
        </p:spPr>
        <p:txBody>
          <a:bodyPr>
            <a:normAutofit/>
          </a:bodyPr>
          <a:lstStyle/>
          <a:p>
            <a:r>
              <a:rPr lang="en-GB" sz="5400" dirty="0">
                <a:latin typeface="Broadway" panose="04040905080B02020502" pitchFamily="82" charset="0"/>
              </a:rPr>
              <a:t>Welcome letter</a:t>
            </a:r>
          </a:p>
        </p:txBody>
      </p:sp>
      <p:sp>
        <p:nvSpPr>
          <p:cNvPr id="3" name="Subtitle 2"/>
          <p:cNvSpPr>
            <a:spLocks noGrp="1"/>
          </p:cNvSpPr>
          <p:nvPr>
            <p:ph type="subTitle" idx="1"/>
          </p:nvPr>
        </p:nvSpPr>
        <p:spPr>
          <a:xfrm>
            <a:off x="1428750" y="2544763"/>
            <a:ext cx="9144000" cy="2970212"/>
          </a:xfrm>
        </p:spPr>
        <p:txBody>
          <a:bodyPr>
            <a:normAutofit/>
          </a:bodyPr>
          <a:lstStyle/>
          <a:p>
            <a:r>
              <a:rPr lang="en-GB" sz="2800" dirty="0">
                <a:latin typeface="Broadway" panose="04040905080B02020502" pitchFamily="82" charset="0"/>
              </a:rPr>
              <a:t>(A copy of this can be found on the class page on the school website)</a:t>
            </a:r>
          </a:p>
          <a:p>
            <a:endParaRPr lang="en-GB" sz="2800" dirty="0">
              <a:latin typeface="Broadway" panose="04040905080B02020502" pitchFamily="82" charset="0"/>
            </a:endParaRPr>
          </a:p>
          <a:p>
            <a:r>
              <a:rPr lang="en-GB" sz="2000" dirty="0">
                <a:latin typeface="Broadway" panose="04040905080B02020502" pitchFamily="82" charset="0"/>
              </a:rPr>
              <a:t>https://www.st-clares.lancs.sch.uk/classes/class-7.php</a:t>
            </a:r>
          </a:p>
        </p:txBody>
      </p:sp>
    </p:spTree>
    <p:extLst>
      <p:ext uri="{BB962C8B-B14F-4D97-AF65-F5344CB8AC3E}">
        <p14:creationId xmlns:p14="http://schemas.microsoft.com/office/powerpoint/2010/main" val="1460093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2265528"/>
          </a:xfrm>
        </p:spPr>
        <p:txBody>
          <a:bodyPr>
            <a:normAutofit/>
          </a:bodyPr>
          <a:lstStyle/>
          <a:p>
            <a:r>
              <a:rPr lang="en-GB" sz="5400" dirty="0">
                <a:latin typeface="Broadway" panose="04040905080B02020502" pitchFamily="82" charset="0"/>
              </a:rPr>
              <a:t>Allergies</a:t>
            </a:r>
          </a:p>
        </p:txBody>
      </p:sp>
      <p:sp>
        <p:nvSpPr>
          <p:cNvPr id="3" name="Subtitle 2"/>
          <p:cNvSpPr>
            <a:spLocks noGrp="1"/>
          </p:cNvSpPr>
          <p:nvPr>
            <p:ph type="subTitle" idx="1"/>
          </p:nvPr>
        </p:nvSpPr>
        <p:spPr>
          <a:xfrm>
            <a:off x="1428750" y="2544763"/>
            <a:ext cx="9144000" cy="2970212"/>
          </a:xfrm>
        </p:spPr>
        <p:txBody>
          <a:bodyPr>
            <a:normAutofit/>
          </a:bodyPr>
          <a:lstStyle/>
          <a:p>
            <a:r>
              <a:rPr lang="en-GB" sz="2800" dirty="0">
                <a:latin typeface="Broadway" panose="04040905080B02020502" pitchFamily="82" charset="0"/>
              </a:rPr>
              <a:t>We have a child in school, who has an extreme nut allergy. </a:t>
            </a:r>
          </a:p>
          <a:p>
            <a:r>
              <a:rPr lang="en-GB" sz="2800" dirty="0">
                <a:latin typeface="Broadway" panose="04040905080B02020502" pitchFamily="82" charset="0"/>
              </a:rPr>
              <a:t>We are asking for parents to be very vigilant and ensure that all packed lunches do not contain nuts or traces of nuts. </a:t>
            </a:r>
            <a:endParaRPr lang="en-GB" sz="2000" dirty="0">
              <a:latin typeface="Broadway" panose="04040905080B02020502" pitchFamily="82" charset="0"/>
            </a:endParaRPr>
          </a:p>
        </p:txBody>
      </p:sp>
    </p:spTree>
    <p:extLst>
      <p:ext uri="{BB962C8B-B14F-4D97-AF65-F5344CB8AC3E}">
        <p14:creationId xmlns:p14="http://schemas.microsoft.com/office/powerpoint/2010/main" val="1165203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Reading</a:t>
            </a:r>
          </a:p>
        </p:txBody>
      </p:sp>
      <p:sp>
        <p:nvSpPr>
          <p:cNvPr id="3" name="Subtitle 2"/>
          <p:cNvSpPr>
            <a:spLocks noGrp="1"/>
          </p:cNvSpPr>
          <p:nvPr>
            <p:ph type="subTitle" idx="1"/>
          </p:nvPr>
        </p:nvSpPr>
        <p:spPr>
          <a:xfrm>
            <a:off x="1428750" y="1162050"/>
            <a:ext cx="9144000" cy="5610225"/>
          </a:xfrm>
        </p:spPr>
        <p:txBody>
          <a:bodyPr>
            <a:normAutofit/>
          </a:bodyPr>
          <a:lstStyle/>
          <a:p>
            <a:r>
              <a:rPr lang="en-GB" b="1" dirty="0"/>
              <a:t>Reading is key! </a:t>
            </a:r>
          </a:p>
          <a:p>
            <a:r>
              <a:rPr lang="en-GB" b="1" dirty="0"/>
              <a:t>*Children are expected to read at least four times per week at home. When your child has read, it should be recorded in their home reading diary by an adult or older sibling (children are not allowed to record themselves in their reading diary). Reading diaries will be collected and checked on a Friday. </a:t>
            </a:r>
          </a:p>
          <a:p>
            <a:r>
              <a:rPr lang="en-GB" b="1" dirty="0"/>
              <a:t>*Children can select a book from our class library or select an appropriate levelled book from home. Reading books and diaries are to be brought to school each day, as they will be given additional opportunity during the school day for independent and supported reading. </a:t>
            </a:r>
          </a:p>
          <a:p>
            <a:r>
              <a:rPr lang="en-GB" b="1" dirty="0"/>
              <a:t>*When children have finished a book they will be expected to complete a book review to demonstrate their understanding. </a:t>
            </a:r>
          </a:p>
          <a:p>
            <a:r>
              <a:rPr lang="en-GB" b="1" dirty="0"/>
              <a:t>*Reading targets will be set over the next couple of weeks so that they can work towards their reading badges and certificates.</a:t>
            </a:r>
          </a:p>
        </p:txBody>
      </p:sp>
    </p:spTree>
    <p:extLst>
      <p:ext uri="{BB962C8B-B14F-4D97-AF65-F5344CB8AC3E}">
        <p14:creationId xmlns:p14="http://schemas.microsoft.com/office/powerpoint/2010/main" val="1743413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Spellings</a:t>
            </a:r>
          </a:p>
        </p:txBody>
      </p:sp>
      <p:sp>
        <p:nvSpPr>
          <p:cNvPr id="3" name="Subtitle 2"/>
          <p:cNvSpPr>
            <a:spLocks noGrp="1"/>
          </p:cNvSpPr>
          <p:nvPr>
            <p:ph type="subTitle" idx="1"/>
          </p:nvPr>
        </p:nvSpPr>
        <p:spPr>
          <a:xfrm>
            <a:off x="1428750" y="1162050"/>
            <a:ext cx="9144000" cy="5610225"/>
          </a:xfrm>
        </p:spPr>
        <p:txBody>
          <a:bodyPr>
            <a:normAutofit/>
          </a:bodyPr>
          <a:lstStyle/>
          <a:p>
            <a:r>
              <a:rPr lang="en-GB" sz="3600" b="1" dirty="0"/>
              <a:t>A spelling grid will be sent home for each half term, informing you of the spellings your child needs to learn and the date of each test. </a:t>
            </a:r>
          </a:p>
          <a:p>
            <a:r>
              <a:rPr lang="en-GB" sz="3600" b="1" dirty="0"/>
              <a:t>Please look at the definition of each word and ensure your child is able to use each word in the right context. </a:t>
            </a:r>
          </a:p>
          <a:p>
            <a:r>
              <a:rPr lang="en-GB" sz="3600" b="1" dirty="0"/>
              <a:t>Learning spellings will form part of your child’s weekly homework. Spelling tests will take place on a Friday.</a:t>
            </a:r>
            <a:endParaRPr lang="en-GB" sz="3600" b="1" dirty="0">
              <a:latin typeface="Broadway" panose="04040905080B02020502" pitchFamily="82" charset="0"/>
            </a:endParaRPr>
          </a:p>
        </p:txBody>
      </p:sp>
    </p:spTree>
    <p:extLst>
      <p:ext uri="{BB962C8B-B14F-4D97-AF65-F5344CB8AC3E}">
        <p14:creationId xmlns:p14="http://schemas.microsoft.com/office/powerpoint/2010/main" val="3765196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Times tables</a:t>
            </a:r>
          </a:p>
        </p:txBody>
      </p:sp>
      <p:sp>
        <p:nvSpPr>
          <p:cNvPr id="3" name="Subtitle 2"/>
          <p:cNvSpPr>
            <a:spLocks noGrp="1"/>
          </p:cNvSpPr>
          <p:nvPr>
            <p:ph type="subTitle" idx="1"/>
          </p:nvPr>
        </p:nvSpPr>
        <p:spPr>
          <a:xfrm>
            <a:off x="1428750" y="1162050"/>
            <a:ext cx="9144000" cy="5610225"/>
          </a:xfrm>
        </p:spPr>
        <p:txBody>
          <a:bodyPr>
            <a:normAutofit/>
          </a:bodyPr>
          <a:lstStyle/>
          <a:p>
            <a:r>
              <a:rPr lang="en-GB" sz="3200" b="1" dirty="0"/>
              <a:t>Times tables are essential to each Maths lesson, therefore it is important that your child practices their times table each week at home. </a:t>
            </a:r>
          </a:p>
          <a:p>
            <a:r>
              <a:rPr lang="en-GB" sz="3200" b="1" dirty="0"/>
              <a:t>Your child will be tested on the 3 times tables on Friday 11</a:t>
            </a:r>
            <a:r>
              <a:rPr lang="en-GB" sz="3200" b="1" baseline="30000" dirty="0"/>
              <a:t>th</a:t>
            </a:r>
            <a:r>
              <a:rPr lang="en-GB" sz="3200" b="1" dirty="0"/>
              <a:t> Sept. If your child gets full marks, then they will move on to practicing the 4 times tables. If they don’t get full marks, they will be tested again the following week. They will only move on to the next times table when they have achieved full marks on the previous one.</a:t>
            </a:r>
            <a:endParaRPr lang="en-GB" sz="3200" b="1" dirty="0">
              <a:latin typeface="Broadway" panose="04040905080B02020502" pitchFamily="82" charset="0"/>
            </a:endParaRPr>
          </a:p>
        </p:txBody>
      </p:sp>
    </p:spTree>
    <p:extLst>
      <p:ext uri="{BB962C8B-B14F-4D97-AF65-F5344CB8AC3E}">
        <p14:creationId xmlns:p14="http://schemas.microsoft.com/office/powerpoint/2010/main" val="1845633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Homework</a:t>
            </a:r>
          </a:p>
        </p:txBody>
      </p:sp>
      <p:sp>
        <p:nvSpPr>
          <p:cNvPr id="3" name="Subtitle 2"/>
          <p:cNvSpPr>
            <a:spLocks noGrp="1"/>
          </p:cNvSpPr>
          <p:nvPr>
            <p:ph type="subTitle" idx="1"/>
          </p:nvPr>
        </p:nvSpPr>
        <p:spPr>
          <a:xfrm>
            <a:off x="1428750" y="1162050"/>
            <a:ext cx="9144000" cy="5610225"/>
          </a:xfrm>
        </p:spPr>
        <p:txBody>
          <a:bodyPr>
            <a:normAutofit/>
          </a:bodyPr>
          <a:lstStyle/>
          <a:p>
            <a:r>
              <a:rPr lang="en-GB" sz="3600" dirty="0"/>
              <a:t>A piece of English homework; grammar, punctuation or comprehension and Maths calculations homework as well as a new reasoning style homework we are trialling, will get sent home each Friday. </a:t>
            </a:r>
          </a:p>
          <a:p>
            <a:r>
              <a:rPr lang="en-GB" sz="3600" dirty="0"/>
              <a:t>It must be returned to school by the following Friday, ready to be marked and new homework to be send home.  </a:t>
            </a:r>
          </a:p>
          <a:p>
            <a:r>
              <a:rPr lang="en-GB" sz="3600" dirty="0"/>
              <a:t>If your child is struggling with their homework, they can ask me for support at anytime.</a:t>
            </a:r>
            <a:endParaRPr lang="en-GB" sz="3600" b="1" dirty="0">
              <a:latin typeface="Broadway" panose="04040905080B02020502" pitchFamily="82" charset="0"/>
            </a:endParaRPr>
          </a:p>
        </p:txBody>
      </p:sp>
    </p:spTree>
    <p:extLst>
      <p:ext uri="{BB962C8B-B14F-4D97-AF65-F5344CB8AC3E}">
        <p14:creationId xmlns:p14="http://schemas.microsoft.com/office/powerpoint/2010/main" val="16045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PE</a:t>
            </a:r>
          </a:p>
        </p:txBody>
      </p:sp>
      <p:sp>
        <p:nvSpPr>
          <p:cNvPr id="3" name="Subtitle 2"/>
          <p:cNvSpPr>
            <a:spLocks noGrp="1"/>
          </p:cNvSpPr>
          <p:nvPr>
            <p:ph type="subTitle" idx="1"/>
          </p:nvPr>
        </p:nvSpPr>
        <p:spPr>
          <a:xfrm>
            <a:off x="1428750" y="1162050"/>
            <a:ext cx="9144000" cy="5610225"/>
          </a:xfrm>
        </p:spPr>
        <p:txBody>
          <a:bodyPr>
            <a:normAutofit/>
          </a:bodyPr>
          <a:lstStyle/>
          <a:p>
            <a:r>
              <a:rPr lang="en-GB" sz="4000" dirty="0"/>
              <a:t>Our PE day will be Friday for the first half term.</a:t>
            </a:r>
          </a:p>
          <a:p>
            <a:r>
              <a:rPr lang="en-GB" sz="4000" dirty="0"/>
              <a:t>Children should wear their school PE kit on this day. If the weather is dry, we may be outside so it is important that track suits and trainers are worn. </a:t>
            </a:r>
          </a:p>
          <a:p>
            <a:r>
              <a:rPr lang="en-GB" sz="4000" dirty="0"/>
              <a:t>If your child has earrings, please ensure they are removed on this day.</a:t>
            </a:r>
            <a:endParaRPr lang="en-GB" sz="4000" b="1" dirty="0">
              <a:latin typeface="Broadway" panose="04040905080B02020502" pitchFamily="82" charset="0"/>
            </a:endParaRPr>
          </a:p>
        </p:txBody>
      </p:sp>
    </p:spTree>
    <p:extLst>
      <p:ext uri="{BB962C8B-B14F-4D97-AF65-F5344CB8AC3E}">
        <p14:creationId xmlns:p14="http://schemas.microsoft.com/office/powerpoint/2010/main" val="3219585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fontScale="90000"/>
          </a:bodyPr>
          <a:lstStyle/>
          <a:p>
            <a:r>
              <a:rPr lang="en-GB" sz="5400" dirty="0">
                <a:latin typeface="Broadway" panose="04040905080B02020502" pitchFamily="82" charset="0"/>
              </a:rPr>
              <a:t>Mobile Phone Free School</a:t>
            </a:r>
          </a:p>
        </p:txBody>
      </p:sp>
      <p:sp>
        <p:nvSpPr>
          <p:cNvPr id="3" name="Subtitle 2"/>
          <p:cNvSpPr>
            <a:spLocks noGrp="1"/>
          </p:cNvSpPr>
          <p:nvPr>
            <p:ph type="subTitle" idx="1"/>
          </p:nvPr>
        </p:nvSpPr>
        <p:spPr>
          <a:xfrm>
            <a:off x="1524000" y="1162050"/>
            <a:ext cx="9144000" cy="3726605"/>
          </a:xfrm>
        </p:spPr>
        <p:txBody>
          <a:bodyPr>
            <a:normAutofit fontScale="85000" lnSpcReduction="20000"/>
          </a:bodyPr>
          <a:lstStyle/>
          <a:p>
            <a:endParaRPr lang="en-GB" sz="4000" dirty="0"/>
          </a:p>
          <a:p>
            <a:r>
              <a:rPr lang="en-GB" sz="4000" b="0" i="0" u="none" strike="noStrike" dirty="0">
                <a:effectLst/>
                <a:latin typeface="Aptos" panose="020B0004020202020204" pitchFamily="34" charset="0"/>
              </a:rPr>
              <a:t>From </a:t>
            </a:r>
            <a:r>
              <a:rPr lang="en-GB" sz="4000" b="1" i="0" u="none" strike="noStrike" dirty="0">
                <a:effectLst/>
                <a:latin typeface="Aptos" panose="020B0004020202020204" pitchFamily="34" charset="0"/>
              </a:rPr>
              <a:t>1 September 2026</a:t>
            </a:r>
            <a:r>
              <a:rPr lang="en-GB" sz="4000" b="0" i="0" u="none" strike="noStrike" dirty="0">
                <a:effectLst/>
                <a:latin typeface="Aptos" panose="020B0004020202020204" pitchFamily="34" charset="0"/>
              </a:rPr>
              <a:t>, schools must follow the DfE's statutory guidance on mobile phones. This requires schools to have a policy that prohibits pupils from using or accessing mobile phones throughout the school day, including during lessons, between lessons, breaktimes and lunchtime.</a:t>
            </a:r>
            <a:r>
              <a:rPr lang="en-GB" sz="4000" b="0" i="0" dirty="0">
                <a:effectLst/>
                <a:latin typeface="Aptos" panose="020B0004020202020204" pitchFamily="34" charset="0"/>
              </a:rPr>
              <a:t>​</a:t>
            </a:r>
            <a:r>
              <a:rPr lang="en-GB" sz="4000" dirty="0"/>
              <a:t>  </a:t>
            </a:r>
          </a:p>
          <a:p>
            <a:r>
              <a:rPr lang="en-GB" sz="4000" dirty="0"/>
              <a:t> </a:t>
            </a:r>
            <a:endParaRPr lang="en-GB" sz="4000" b="1" dirty="0">
              <a:latin typeface="Broadway" panose="04040905080B02020502" pitchFamily="82" charset="0"/>
            </a:endParaRPr>
          </a:p>
        </p:txBody>
      </p:sp>
      <p:sp>
        <p:nvSpPr>
          <p:cNvPr id="5" name="TextBox 4">
            <a:extLst>
              <a:ext uri="{FF2B5EF4-FFF2-40B4-BE49-F238E27FC236}">
                <a16:creationId xmlns:a16="http://schemas.microsoft.com/office/drawing/2014/main" id="{5E8DBADA-8E8E-2270-18B2-70207F2E8694}"/>
              </a:ext>
            </a:extLst>
          </p:cNvPr>
          <p:cNvSpPr txBox="1"/>
          <p:nvPr/>
        </p:nvSpPr>
        <p:spPr>
          <a:xfrm>
            <a:off x="3049229" y="3244334"/>
            <a:ext cx="6098458" cy="369332"/>
          </a:xfrm>
          <a:prstGeom prst="rect">
            <a:avLst/>
          </a:prstGeom>
          <a:noFill/>
        </p:spPr>
        <p:txBody>
          <a:bodyPr wrap="square">
            <a:spAutoFit/>
          </a:bodyPr>
          <a:lstStyle/>
          <a:p>
            <a:r>
              <a:rPr lang="en-GB" dirty="0"/>
              <a:t> </a:t>
            </a:r>
          </a:p>
        </p:txBody>
      </p:sp>
      <p:pic>
        <p:nvPicPr>
          <p:cNvPr id="1028" name="Picture 4" descr="Smartphones ban in Netherlands">
            <a:extLst>
              <a:ext uri="{FF2B5EF4-FFF2-40B4-BE49-F238E27FC236}">
                <a16:creationId xmlns:a16="http://schemas.microsoft.com/office/drawing/2014/main" id="{22B928F4-EC6B-B790-8211-6E7D6BAA27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8874" y="4753590"/>
            <a:ext cx="3414252" cy="1920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984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Jewellery </a:t>
            </a:r>
          </a:p>
        </p:txBody>
      </p:sp>
      <p:sp>
        <p:nvSpPr>
          <p:cNvPr id="3" name="Subtitle 2"/>
          <p:cNvSpPr>
            <a:spLocks noGrp="1"/>
          </p:cNvSpPr>
          <p:nvPr>
            <p:ph type="subTitle" idx="1"/>
          </p:nvPr>
        </p:nvSpPr>
        <p:spPr>
          <a:xfrm>
            <a:off x="1524000" y="1718231"/>
            <a:ext cx="9144000" cy="3726605"/>
          </a:xfrm>
        </p:spPr>
        <p:txBody>
          <a:bodyPr>
            <a:normAutofit lnSpcReduction="10000"/>
          </a:bodyPr>
          <a:lstStyle/>
          <a:p>
            <a:r>
              <a:rPr lang="en-GB" sz="4000" dirty="0"/>
              <a:t>Just a reminder that children are allowed to wear </a:t>
            </a:r>
            <a:r>
              <a:rPr lang="en-GB" sz="4000" b="1" dirty="0"/>
              <a:t>one</a:t>
            </a:r>
            <a:r>
              <a:rPr lang="en-GB" sz="4000" dirty="0"/>
              <a:t> small pair of stud earrings and a watch only – not a smart watch.</a:t>
            </a:r>
          </a:p>
          <a:p>
            <a:endParaRPr lang="en-GB" sz="4000" dirty="0"/>
          </a:p>
          <a:p>
            <a:r>
              <a:rPr lang="en-GB" sz="4000" dirty="0"/>
              <a:t>  </a:t>
            </a:r>
          </a:p>
          <a:p>
            <a:r>
              <a:rPr lang="en-GB" sz="4000" dirty="0"/>
              <a:t> </a:t>
            </a:r>
            <a:endParaRPr lang="en-GB" sz="4000" b="1" dirty="0">
              <a:latin typeface="Broadway" panose="04040905080B02020502" pitchFamily="82" charset="0"/>
            </a:endParaRPr>
          </a:p>
        </p:txBody>
      </p:sp>
    </p:spTree>
    <p:extLst>
      <p:ext uri="{BB962C8B-B14F-4D97-AF65-F5344CB8AC3E}">
        <p14:creationId xmlns:p14="http://schemas.microsoft.com/office/powerpoint/2010/main" val="2732390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Walking Home</a:t>
            </a:r>
          </a:p>
        </p:txBody>
      </p:sp>
      <p:sp>
        <p:nvSpPr>
          <p:cNvPr id="3" name="Subtitle 2"/>
          <p:cNvSpPr>
            <a:spLocks noGrp="1"/>
          </p:cNvSpPr>
          <p:nvPr>
            <p:ph type="subTitle" idx="1"/>
          </p:nvPr>
        </p:nvSpPr>
        <p:spPr>
          <a:xfrm>
            <a:off x="1428750" y="1162050"/>
            <a:ext cx="9144000" cy="5610225"/>
          </a:xfrm>
        </p:spPr>
        <p:txBody>
          <a:bodyPr>
            <a:normAutofit/>
          </a:bodyPr>
          <a:lstStyle/>
          <a:p>
            <a:r>
              <a:rPr lang="en-GB" sz="4000" dirty="0"/>
              <a:t>If you would like your child to walk home from school on their own, a letter must be sent into school informing us of your intentions.</a:t>
            </a:r>
            <a:endParaRPr lang="en-GB" sz="4000" b="1" dirty="0">
              <a:latin typeface="Broadway" panose="04040905080B02020502" pitchFamily="82" charset="0"/>
            </a:endParaRPr>
          </a:p>
        </p:txBody>
      </p:sp>
    </p:spTree>
    <p:extLst>
      <p:ext uri="{BB962C8B-B14F-4D97-AF65-F5344CB8AC3E}">
        <p14:creationId xmlns:p14="http://schemas.microsoft.com/office/powerpoint/2010/main" val="234071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fontScale="90000"/>
          </a:bodyPr>
          <a:lstStyle/>
          <a:p>
            <a:r>
              <a:rPr lang="en-GB" sz="5400" dirty="0">
                <a:latin typeface="Broadway" panose="04040905080B02020502" pitchFamily="82" charset="0"/>
              </a:rPr>
              <a:t>Termly / Yearly Overviews</a:t>
            </a:r>
          </a:p>
        </p:txBody>
      </p:sp>
      <p:sp>
        <p:nvSpPr>
          <p:cNvPr id="3" name="Subtitle 2"/>
          <p:cNvSpPr>
            <a:spLocks noGrp="1"/>
          </p:cNvSpPr>
          <p:nvPr>
            <p:ph type="subTitle" idx="1"/>
          </p:nvPr>
        </p:nvSpPr>
        <p:spPr>
          <a:xfrm>
            <a:off x="1428750" y="1162050"/>
            <a:ext cx="9144000" cy="5610225"/>
          </a:xfrm>
        </p:spPr>
        <p:txBody>
          <a:bodyPr>
            <a:normAutofit/>
          </a:bodyPr>
          <a:lstStyle/>
          <a:p>
            <a:r>
              <a:rPr lang="en-GB" sz="4000" dirty="0"/>
              <a:t>On our class page you will also find Autumn 1 overview as well as our yearly overview. </a:t>
            </a:r>
          </a:p>
          <a:p>
            <a:endParaRPr lang="en-GB" sz="4000" b="1" dirty="0">
              <a:latin typeface="Broadway" panose="04040905080B02020502" pitchFamily="82" charset="0"/>
            </a:endParaRPr>
          </a:p>
        </p:txBody>
      </p:sp>
    </p:spTree>
    <p:extLst>
      <p:ext uri="{BB962C8B-B14F-4D97-AF65-F5344CB8AC3E}">
        <p14:creationId xmlns:p14="http://schemas.microsoft.com/office/powerpoint/2010/main" val="101380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HRSE</a:t>
            </a:r>
          </a:p>
        </p:txBody>
      </p:sp>
      <p:sp>
        <p:nvSpPr>
          <p:cNvPr id="3" name="Subtitle 2"/>
          <p:cNvSpPr>
            <a:spLocks noGrp="1"/>
          </p:cNvSpPr>
          <p:nvPr>
            <p:ph type="subTitle" idx="1"/>
          </p:nvPr>
        </p:nvSpPr>
        <p:spPr>
          <a:xfrm>
            <a:off x="1428750" y="1162050"/>
            <a:ext cx="9144000" cy="5610225"/>
          </a:xfrm>
        </p:spPr>
        <p:txBody>
          <a:bodyPr>
            <a:normAutofit fontScale="85000" lnSpcReduction="20000"/>
          </a:bodyPr>
          <a:lstStyle/>
          <a:p>
            <a:r>
              <a:rPr lang="en-GB" sz="2800" dirty="0"/>
              <a:t>HRSE stands for Human Relationships and Sex Education.</a:t>
            </a:r>
          </a:p>
          <a:p>
            <a:r>
              <a:rPr lang="en-GB" sz="2800" dirty="0"/>
              <a:t>It has recently been updated for 2026-2027.  These updates will be taught in the next academic year and continue to be vital as HRSE relates to children’s relationships with themselves, others and God and keeping themselves safe and healthy.</a:t>
            </a:r>
          </a:p>
          <a:p>
            <a:r>
              <a:rPr lang="en-GB" sz="2800" dirty="0"/>
              <a:t>This year we have made the decision to use </a:t>
            </a:r>
            <a:r>
              <a:rPr lang="en-GB" sz="2800" dirty="0" err="1"/>
              <a:t>TenTen:Life</a:t>
            </a:r>
            <a:r>
              <a:rPr lang="en-GB" sz="2800" dirty="0"/>
              <a:t> to the Full, in order to support our teaching of HRSE.  You will be provided with a parent link so that you can access this excellent resource at home through their Parent Portal.</a:t>
            </a:r>
          </a:p>
          <a:p>
            <a:r>
              <a:rPr lang="en-GB" sz="2800" dirty="0"/>
              <a:t>The Online Parent Portal is a tool that provides you with information about the programme content that your children will be following in school. You can also access suggestions for further activity and discussion at home linked to the sessions taught in school.</a:t>
            </a:r>
          </a:p>
          <a:p>
            <a:r>
              <a:rPr lang="en-GB" sz="2800" dirty="0"/>
              <a:t>Please see the HRSE section on the school website for more information about this.  If you have any questions, please don't hesitate to ask.</a:t>
            </a:r>
          </a:p>
          <a:p>
            <a:r>
              <a:rPr lang="en-GB" sz="2800" dirty="0"/>
              <a:t>Username: parents-</a:t>
            </a:r>
            <a:r>
              <a:rPr lang="en-GB" sz="2800" dirty="0" err="1"/>
              <a:t>st</a:t>
            </a:r>
            <a:r>
              <a:rPr lang="en-GB" sz="2800" dirty="0"/>
              <a:t>-</a:t>
            </a:r>
            <a:r>
              <a:rPr lang="en-GB" sz="2800" dirty="0" err="1"/>
              <a:t>clares</a:t>
            </a:r>
            <a:r>
              <a:rPr lang="en-GB" sz="2800" dirty="0"/>
              <a:t>-catholic-primary-school</a:t>
            </a:r>
          </a:p>
          <a:p>
            <a:r>
              <a:rPr lang="en-GB" sz="2800" dirty="0"/>
              <a:t>Password: </a:t>
            </a:r>
            <a:r>
              <a:rPr lang="en-GB" sz="2800" dirty="0" err="1"/>
              <a:t>StClare’s</a:t>
            </a:r>
            <a:endParaRPr lang="en-GB" sz="2800" dirty="0"/>
          </a:p>
          <a:p>
            <a:r>
              <a:rPr lang="en-GB" sz="2800" dirty="0"/>
              <a:t>Parent Portal: https://www.tentenresources.co.uk/parent-portal/</a:t>
            </a:r>
            <a:endParaRPr lang="en-GB" sz="4000" b="1" dirty="0">
              <a:latin typeface="Broadway" panose="04040905080B02020502" pitchFamily="82" charset="0"/>
            </a:endParaRPr>
          </a:p>
        </p:txBody>
      </p:sp>
    </p:spTree>
    <p:extLst>
      <p:ext uri="{BB962C8B-B14F-4D97-AF65-F5344CB8AC3E}">
        <p14:creationId xmlns:p14="http://schemas.microsoft.com/office/powerpoint/2010/main" val="2703228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84461"/>
            <a:ext cx="9144000" cy="1162050"/>
          </a:xfrm>
        </p:spPr>
        <p:txBody>
          <a:bodyPr>
            <a:normAutofit fontScale="90000"/>
          </a:bodyPr>
          <a:lstStyle/>
          <a:p>
            <a:r>
              <a:rPr lang="en-GB" sz="6700" dirty="0" err="1">
                <a:latin typeface="Broadway" panose="04040905080B02020502" pitchFamily="82" charset="0"/>
              </a:rPr>
              <a:t>Castlerigg</a:t>
            </a:r>
            <a:r>
              <a:rPr lang="en-GB" sz="6700" dirty="0">
                <a:latin typeface="Broadway" panose="04040905080B02020502" pitchFamily="82" charset="0"/>
              </a:rPr>
              <a:t> </a:t>
            </a:r>
            <a:br>
              <a:rPr lang="en-GB" sz="5400" dirty="0">
                <a:latin typeface="Broadway" panose="04040905080B02020502" pitchFamily="82" charset="0"/>
              </a:rPr>
            </a:br>
            <a:r>
              <a:rPr lang="en-GB" sz="3600" dirty="0">
                <a:latin typeface="Broadway" panose="04040905080B02020502" pitchFamily="82" charset="0"/>
              </a:rPr>
              <a:t>Wednesday 23</a:t>
            </a:r>
            <a:r>
              <a:rPr lang="en-GB" sz="3600" baseline="30000" dirty="0">
                <a:latin typeface="Broadway" panose="04040905080B02020502" pitchFamily="82" charset="0"/>
              </a:rPr>
              <a:t>rd</a:t>
            </a:r>
            <a:r>
              <a:rPr lang="en-GB" sz="3600" dirty="0">
                <a:latin typeface="Broadway" panose="04040905080B02020502" pitchFamily="82" charset="0"/>
              </a:rPr>
              <a:t> – Friday 25</a:t>
            </a:r>
            <a:r>
              <a:rPr lang="en-GB" sz="3600" baseline="30000" dirty="0">
                <a:latin typeface="Broadway" panose="04040905080B02020502" pitchFamily="82" charset="0"/>
              </a:rPr>
              <a:t>th</a:t>
            </a:r>
            <a:r>
              <a:rPr lang="en-GB" sz="3600" dirty="0">
                <a:latin typeface="Broadway" panose="04040905080B02020502" pitchFamily="82" charset="0"/>
              </a:rPr>
              <a:t> September</a:t>
            </a:r>
          </a:p>
        </p:txBody>
      </p:sp>
      <p:sp>
        <p:nvSpPr>
          <p:cNvPr id="3" name="Subtitle 2"/>
          <p:cNvSpPr>
            <a:spLocks noGrp="1"/>
          </p:cNvSpPr>
          <p:nvPr>
            <p:ph type="subTitle" idx="1"/>
          </p:nvPr>
        </p:nvSpPr>
        <p:spPr>
          <a:xfrm>
            <a:off x="1524000" y="2434668"/>
            <a:ext cx="9144000" cy="5610225"/>
          </a:xfrm>
        </p:spPr>
        <p:txBody>
          <a:bodyPr>
            <a:normAutofit/>
          </a:bodyPr>
          <a:lstStyle/>
          <a:p>
            <a:r>
              <a:rPr lang="en-GB" dirty="0"/>
              <a:t>At drop off, all parents need to accompany their child in to the school hall, where you will need to sign that your child is fit and well for the trip. The children will leave their bags in the hall, say their final goodbyes before heading up to class. </a:t>
            </a:r>
          </a:p>
          <a:p>
            <a:r>
              <a:rPr lang="en-GB" dirty="0"/>
              <a:t>We will not be leaving until after lunch, so if your child usually has a packed lunch, then please send one in for them on the Wednesday. Anyone having a school lunch, will do so as normal. </a:t>
            </a:r>
          </a:p>
          <a:p>
            <a:r>
              <a:rPr lang="en-GB" dirty="0"/>
              <a:t>On Wednesday 23</a:t>
            </a:r>
            <a:r>
              <a:rPr lang="en-GB" baseline="30000" dirty="0"/>
              <a:t>rd</a:t>
            </a:r>
            <a:r>
              <a:rPr lang="en-GB" dirty="0"/>
              <a:t> September, any medication will need to be handed to myself, fully labelled including the prescription sticker attached.</a:t>
            </a:r>
          </a:p>
          <a:p>
            <a:r>
              <a:rPr lang="en-GB" b="1" dirty="0"/>
              <a:t>All children will need a sleeping bag for this trip. </a:t>
            </a:r>
          </a:p>
          <a:p>
            <a:endParaRPr lang="en-GB" dirty="0"/>
          </a:p>
          <a:p>
            <a:endParaRPr lang="en-GB" sz="4000" b="1" dirty="0">
              <a:latin typeface="Broadway" panose="04040905080B02020502" pitchFamily="82" charset="0"/>
            </a:endParaRPr>
          </a:p>
        </p:txBody>
      </p:sp>
    </p:spTree>
    <p:extLst>
      <p:ext uri="{BB962C8B-B14F-4D97-AF65-F5344CB8AC3E}">
        <p14:creationId xmlns:p14="http://schemas.microsoft.com/office/powerpoint/2010/main" val="3605954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99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0"/>
            <a:ext cx="9144000" cy="1162050"/>
          </a:xfrm>
        </p:spPr>
        <p:txBody>
          <a:bodyPr>
            <a:normAutofit/>
          </a:bodyPr>
          <a:lstStyle/>
          <a:p>
            <a:r>
              <a:rPr lang="en-GB" sz="5400" dirty="0">
                <a:latin typeface="Broadway" panose="04040905080B02020502" pitchFamily="82" charset="0"/>
              </a:rPr>
              <a:t>High school </a:t>
            </a:r>
          </a:p>
        </p:txBody>
      </p:sp>
      <p:sp>
        <p:nvSpPr>
          <p:cNvPr id="3" name="Subtitle 2"/>
          <p:cNvSpPr>
            <a:spLocks noGrp="1"/>
          </p:cNvSpPr>
          <p:nvPr>
            <p:ph type="subTitle" idx="1"/>
          </p:nvPr>
        </p:nvSpPr>
        <p:spPr>
          <a:xfrm>
            <a:off x="1428750" y="1162050"/>
            <a:ext cx="9144000" cy="5610225"/>
          </a:xfrm>
        </p:spPr>
        <p:txBody>
          <a:bodyPr>
            <a:normAutofit/>
          </a:bodyPr>
          <a:lstStyle/>
          <a:p>
            <a:r>
              <a:rPr lang="en-GB" dirty="0"/>
              <a:t>Most high schools are offering opening evenings throughout the Autumn Term this year.</a:t>
            </a:r>
          </a:p>
          <a:p>
            <a:endParaRPr lang="en-GB" dirty="0"/>
          </a:p>
          <a:p>
            <a:r>
              <a:rPr lang="en-GB" dirty="0"/>
              <a:t>You may need to visit their websites or contact the schools you’re interested in to find out the dates. </a:t>
            </a:r>
          </a:p>
          <a:p>
            <a:endParaRPr lang="en-GB" dirty="0"/>
          </a:p>
          <a:p>
            <a:r>
              <a:rPr lang="en-GB" dirty="0"/>
              <a:t>Applications for high schools need to be completed by the 31</a:t>
            </a:r>
            <a:r>
              <a:rPr lang="en-GB" baseline="30000" dirty="0"/>
              <a:t>st</a:t>
            </a:r>
            <a:r>
              <a:rPr lang="en-GB" dirty="0"/>
              <a:t> Oct 2026, which doesn’t give you a lot of time to make a choice if you leave looking around until next September. </a:t>
            </a:r>
          </a:p>
          <a:p>
            <a:endParaRPr lang="en-GB" dirty="0"/>
          </a:p>
          <a:p>
            <a:endParaRPr lang="en-GB" sz="4000" b="1" dirty="0">
              <a:latin typeface="Broadway" panose="04040905080B02020502" pitchFamily="82" charset="0"/>
            </a:endParaRPr>
          </a:p>
        </p:txBody>
      </p:sp>
    </p:spTree>
    <p:extLst>
      <p:ext uri="{BB962C8B-B14F-4D97-AF65-F5344CB8AC3E}">
        <p14:creationId xmlns:p14="http://schemas.microsoft.com/office/powerpoint/2010/main" val="1096447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dirty="0">
                <a:latin typeface="Broadway" panose="04040905080B02020502" pitchFamily="82" charset="0"/>
              </a:rPr>
              <a:t>Thank you for joining me tonight. </a:t>
            </a:r>
          </a:p>
        </p:txBody>
      </p:sp>
      <p:sp>
        <p:nvSpPr>
          <p:cNvPr id="3" name="Subtitle 2"/>
          <p:cNvSpPr>
            <a:spLocks noGrp="1"/>
          </p:cNvSpPr>
          <p:nvPr>
            <p:ph type="subTitle" idx="1"/>
          </p:nvPr>
        </p:nvSpPr>
        <p:spPr/>
        <p:txBody>
          <a:bodyPr>
            <a:normAutofit/>
          </a:bodyPr>
          <a:lstStyle/>
          <a:p>
            <a:endParaRPr lang="en-GB" sz="5400" dirty="0">
              <a:latin typeface="Broadway" panose="04040905080B02020502" pitchFamily="82" charset="0"/>
            </a:endParaRPr>
          </a:p>
        </p:txBody>
      </p:sp>
    </p:spTree>
    <p:extLst>
      <p:ext uri="{BB962C8B-B14F-4D97-AF65-F5344CB8AC3E}">
        <p14:creationId xmlns:p14="http://schemas.microsoft.com/office/powerpoint/2010/main" val="3385692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1224</TotalTime>
  <Words>1112</Words>
  <Application>Microsoft Office PowerPoint</Application>
  <PresentationFormat>Widescreen</PresentationFormat>
  <Paragraphs>70</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Broadway</vt:lpstr>
      <vt:lpstr>Calibri</vt:lpstr>
      <vt:lpstr>Calibri Light</vt:lpstr>
      <vt:lpstr>Office Theme</vt:lpstr>
      <vt:lpstr>Welcome to Year 5</vt:lpstr>
      <vt:lpstr>Class Teacher –  Mrs Bridgeman</vt:lpstr>
      <vt:lpstr>Welcome letter</vt:lpstr>
      <vt:lpstr>Allergies</vt:lpstr>
      <vt:lpstr>Reading</vt:lpstr>
      <vt:lpstr>Spellings</vt:lpstr>
      <vt:lpstr>Times tables</vt:lpstr>
      <vt:lpstr>Homework</vt:lpstr>
      <vt:lpstr>PE</vt:lpstr>
      <vt:lpstr>Mobile Phone Free School</vt:lpstr>
      <vt:lpstr>Jewellery </vt:lpstr>
      <vt:lpstr>Walking Home</vt:lpstr>
      <vt:lpstr>Termly / Yearly Overviews</vt:lpstr>
      <vt:lpstr>HRSE</vt:lpstr>
      <vt:lpstr>Castlerigg  Wednesday 23rd – Friday 25th September</vt:lpstr>
      <vt:lpstr>High school </vt:lpstr>
      <vt:lpstr>Thank you for joining me tonight. </vt:lpstr>
    </vt:vector>
  </TitlesOfParts>
  <Company>St Clares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5</dc:title>
  <dc:creator>Rebecca Bridgeman</dc:creator>
  <cp:lastModifiedBy>R Bridgeman (SCL Staff)</cp:lastModifiedBy>
  <cp:revision>23</cp:revision>
  <dcterms:created xsi:type="dcterms:W3CDTF">2020-09-06T06:35:33Z</dcterms:created>
  <dcterms:modified xsi:type="dcterms:W3CDTF">2026-09-03T10:41:21Z</dcterms:modified>
</cp:coreProperties>
</file>