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4"/>
  </p:notesMasterIdLst>
  <p:sldIdLst>
    <p:sldId id="256" r:id="rId5"/>
    <p:sldId id="257" r:id="rId6"/>
    <p:sldId id="258" r:id="rId7"/>
    <p:sldId id="273" r:id="rId8"/>
    <p:sldId id="261" r:id="rId9"/>
    <p:sldId id="270" r:id="rId10"/>
    <p:sldId id="259" r:id="rId11"/>
    <p:sldId id="277" r:id="rId12"/>
    <p:sldId id="278" r:id="rId13"/>
    <p:sldId id="260" r:id="rId14"/>
    <p:sldId id="262" r:id="rId15"/>
    <p:sldId id="276" r:id="rId16"/>
    <p:sldId id="263" r:id="rId17"/>
    <p:sldId id="266" r:id="rId18"/>
    <p:sldId id="267" r:id="rId19"/>
    <p:sldId id="275" r:id="rId20"/>
    <p:sldId id="268" r:id="rId21"/>
    <p:sldId id="264"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Cummings (SCL Staff)" userId="8e5adec4-2b0c-47ae-87fb-9f4c51976ee1" providerId="ADAL" clId="{362F47A8-0259-481E-99C0-64C73A4EA9EC}"/>
    <pc:docChg chg="custSel addSld modSld">
      <pc:chgData name="S Cummings (SCL Staff)" userId="8e5adec4-2b0c-47ae-87fb-9f4c51976ee1" providerId="ADAL" clId="{362F47A8-0259-481E-99C0-64C73A4EA9EC}" dt="2026-01-08T17:14:08.576" v="25" actId="6549"/>
      <pc:docMkLst>
        <pc:docMk/>
      </pc:docMkLst>
      <pc:sldChg chg="modSp add">
        <pc:chgData name="S Cummings (SCL Staff)" userId="8e5adec4-2b0c-47ae-87fb-9f4c51976ee1" providerId="ADAL" clId="{362F47A8-0259-481E-99C0-64C73A4EA9EC}" dt="2026-01-08T17:14:08.576" v="25" actId="6549"/>
        <pc:sldMkLst>
          <pc:docMk/>
          <pc:sldMk cId="2097243416" sldId="277"/>
        </pc:sldMkLst>
        <pc:spChg chg="mod">
          <ac:chgData name="S Cummings (SCL Staff)" userId="8e5adec4-2b0c-47ae-87fb-9f4c51976ee1" providerId="ADAL" clId="{362F47A8-0259-481E-99C0-64C73A4EA9EC}" dt="2026-01-08T17:12:56.229" v="8" actId="20577"/>
          <ac:spMkLst>
            <pc:docMk/>
            <pc:sldMk cId="2097243416" sldId="277"/>
            <ac:spMk id="2" creationId="{E1D6C1FD-1FE6-4FD7-A021-DE8EA3D46FB6}"/>
          </ac:spMkLst>
        </pc:spChg>
        <pc:spChg chg="mod">
          <ac:chgData name="S Cummings (SCL Staff)" userId="8e5adec4-2b0c-47ae-87fb-9f4c51976ee1" providerId="ADAL" clId="{362F47A8-0259-481E-99C0-64C73A4EA9EC}" dt="2026-01-08T17:14:08.576" v="25" actId="6549"/>
          <ac:spMkLst>
            <pc:docMk/>
            <pc:sldMk cId="2097243416" sldId="277"/>
            <ac:spMk id="3" creationId="{092382CF-EA60-43F5-8F5F-B80BA7EB762A}"/>
          </ac:spMkLst>
        </pc:spChg>
      </pc:sldChg>
      <pc:sldChg chg="modSp add">
        <pc:chgData name="S Cummings (SCL Staff)" userId="8e5adec4-2b0c-47ae-87fb-9f4c51976ee1" providerId="ADAL" clId="{362F47A8-0259-481E-99C0-64C73A4EA9EC}" dt="2026-01-08T17:13:54.431" v="22" actId="403"/>
        <pc:sldMkLst>
          <pc:docMk/>
          <pc:sldMk cId="2927440945" sldId="278"/>
        </pc:sldMkLst>
        <pc:spChg chg="mod">
          <ac:chgData name="S Cummings (SCL Staff)" userId="8e5adec4-2b0c-47ae-87fb-9f4c51976ee1" providerId="ADAL" clId="{362F47A8-0259-481E-99C0-64C73A4EA9EC}" dt="2026-01-08T17:13:32.237" v="15" actId="20577"/>
          <ac:spMkLst>
            <pc:docMk/>
            <pc:sldMk cId="2927440945" sldId="278"/>
            <ac:spMk id="2" creationId="{23A043E5-DC8F-4288-847C-D46C1CAADBE8}"/>
          </ac:spMkLst>
        </pc:spChg>
        <pc:spChg chg="mod">
          <ac:chgData name="S Cummings (SCL Staff)" userId="8e5adec4-2b0c-47ae-87fb-9f4c51976ee1" providerId="ADAL" clId="{362F47A8-0259-481E-99C0-64C73A4EA9EC}" dt="2026-01-08T17:13:54.431" v="22" actId="403"/>
          <ac:spMkLst>
            <pc:docMk/>
            <pc:sldMk cId="2927440945" sldId="278"/>
            <ac:spMk id="3" creationId="{8567A2E3-6CF0-429F-82DC-C88F9053B71C}"/>
          </ac:spMkLst>
        </pc:spChg>
      </pc:sldChg>
    </pc:docChg>
  </pc:docChgLst>
  <pc:docChgLst>
    <pc:chgData name="S Cummings (SCL Staff)" userId="8e5adec4-2b0c-47ae-87fb-9f4c51976ee1" providerId="ADAL" clId="{05A55E92-D711-4ECC-BE1C-3BF3F6802F18}"/>
    <pc:docChg chg="custSel modSld sldOrd">
      <pc:chgData name="S Cummings (SCL Staff)" userId="8e5adec4-2b0c-47ae-87fb-9f4c51976ee1" providerId="ADAL" clId="{05A55E92-D711-4ECC-BE1C-3BF3F6802F18}" dt="2026-01-07T16:49:06.890" v="64"/>
      <pc:docMkLst>
        <pc:docMk/>
      </pc:docMkLst>
      <pc:sldChg chg="modSp">
        <pc:chgData name="S Cummings (SCL Staff)" userId="8e5adec4-2b0c-47ae-87fb-9f4c51976ee1" providerId="ADAL" clId="{05A55E92-D711-4ECC-BE1C-3BF3F6802F18}" dt="2026-01-07T16:46:54.341" v="54" actId="313"/>
        <pc:sldMkLst>
          <pc:docMk/>
          <pc:sldMk cId="836917502" sldId="258"/>
        </pc:sldMkLst>
        <pc:spChg chg="mod">
          <ac:chgData name="S Cummings (SCL Staff)" userId="8e5adec4-2b0c-47ae-87fb-9f4c51976ee1" providerId="ADAL" clId="{05A55E92-D711-4ECC-BE1C-3BF3F6802F18}" dt="2026-01-07T16:46:54.341" v="54" actId="313"/>
          <ac:spMkLst>
            <pc:docMk/>
            <pc:sldMk cId="836917502" sldId="258"/>
            <ac:spMk id="3" creationId="{00000000-0000-0000-0000-000000000000}"/>
          </ac:spMkLst>
        </pc:spChg>
      </pc:sldChg>
      <pc:sldChg chg="ord">
        <pc:chgData name="S Cummings (SCL Staff)" userId="8e5adec4-2b0c-47ae-87fb-9f4c51976ee1" providerId="ADAL" clId="{05A55E92-D711-4ECC-BE1C-3BF3F6802F18}" dt="2026-01-07T16:49:06.890" v="64"/>
        <pc:sldMkLst>
          <pc:docMk/>
          <pc:sldMk cId="3417403771" sldId="266"/>
        </pc:sldMkLst>
      </pc:sldChg>
      <pc:sldChg chg="modSp">
        <pc:chgData name="S Cummings (SCL Staff)" userId="8e5adec4-2b0c-47ae-87fb-9f4c51976ee1" providerId="ADAL" clId="{05A55E92-D711-4ECC-BE1C-3BF3F6802F18}" dt="2026-01-07T16:48:43.357" v="62" actId="14100"/>
        <pc:sldMkLst>
          <pc:docMk/>
          <pc:sldMk cId="1927416004" sldId="275"/>
        </pc:sldMkLst>
        <pc:spChg chg="mod">
          <ac:chgData name="S Cummings (SCL Staff)" userId="8e5adec4-2b0c-47ae-87fb-9f4c51976ee1" providerId="ADAL" clId="{05A55E92-D711-4ECC-BE1C-3BF3F6802F18}" dt="2026-01-07T16:48:30.723" v="60" actId="113"/>
          <ac:spMkLst>
            <pc:docMk/>
            <pc:sldMk cId="1927416004" sldId="275"/>
            <ac:spMk id="2" creationId="{A09A1E96-A497-4974-9116-C9A05989E972}"/>
          </ac:spMkLst>
        </pc:spChg>
        <pc:spChg chg="mod">
          <ac:chgData name="S Cummings (SCL Staff)" userId="8e5adec4-2b0c-47ae-87fb-9f4c51976ee1" providerId="ADAL" clId="{05A55E92-D711-4ECC-BE1C-3BF3F6802F18}" dt="2026-01-07T16:48:43.357" v="62" actId="14100"/>
          <ac:spMkLst>
            <pc:docMk/>
            <pc:sldMk cId="1927416004" sldId="275"/>
            <ac:spMk id="3" creationId="{4D232F20-E282-4C2D-9D36-EC53BC44E3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D8C80-EFBB-4ECA-B9CA-DB550EE5A678}" type="datetimeFigureOut">
              <a:rPr lang="en-GB" smtClean="0"/>
              <a:t>08/01/2026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52AA7-AD10-4856-BF9C-8BE5A9A92276}" type="slidenum">
              <a:rPr lang="en-GB" smtClean="0"/>
              <a:t>‹#›</a:t>
            </a:fld>
            <a:endParaRPr lang="en-GB"/>
          </a:p>
        </p:txBody>
      </p:sp>
    </p:spTree>
    <p:extLst>
      <p:ext uri="{BB962C8B-B14F-4D97-AF65-F5344CB8AC3E}">
        <p14:creationId xmlns:p14="http://schemas.microsoft.com/office/powerpoint/2010/main" val="2630069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089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15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776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774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5913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18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13499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52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55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009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57509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30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651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29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140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1/8/2026</a:t>
            </a:fld>
            <a:endParaRPr lang="en-US" dirty="0"/>
          </a:p>
        </p:txBody>
      </p:sp>
    </p:spTree>
    <p:extLst>
      <p:ext uri="{BB962C8B-B14F-4D97-AF65-F5344CB8AC3E}">
        <p14:creationId xmlns:p14="http://schemas.microsoft.com/office/powerpoint/2010/main" val="2234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1/8/2026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0874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aferinternet.org.uk/guide-and-resource/parents-and-carers" TargetMode="External"/><Relationship Id="rId2" Type="http://schemas.openxmlformats.org/officeDocument/2006/relationships/hyperlink" Target="https://stclares.mecmat.org/about-us/safeguarding/online-safety"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st-clares.lancs.sch.uk/eld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timestables.co.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153" y="1192312"/>
            <a:ext cx="7766936" cy="1891682"/>
          </a:xfrm>
        </p:spPr>
        <p:txBody>
          <a:bodyPr/>
          <a:lstStyle/>
          <a:p>
            <a:pPr algn="l"/>
            <a:r>
              <a:rPr lang="en-GB" sz="4800" b="1" dirty="0">
                <a:solidFill>
                  <a:schemeClr val="tx1"/>
                </a:solidFill>
                <a:latin typeface="Ideal Sans Light" pitchFamily="50" charset="0"/>
                <a:cs typeface="Ideal Sans Light" pitchFamily="50" charset="0"/>
              </a:rPr>
              <a:t>Welcome to Elder Class</a:t>
            </a:r>
            <a:br>
              <a:rPr lang="en-GB" sz="4800" b="1" dirty="0">
                <a:solidFill>
                  <a:schemeClr val="tx1"/>
                </a:solidFill>
                <a:latin typeface="Ideal Sans Light" pitchFamily="50" charset="0"/>
                <a:cs typeface="Ideal Sans Light" pitchFamily="50" charset="0"/>
              </a:rPr>
            </a:br>
            <a:endParaRPr lang="en-GB" sz="6000" b="1" dirty="0">
              <a:solidFill>
                <a:schemeClr val="tx1"/>
              </a:solidFill>
              <a:latin typeface="Ideal Sans Light" pitchFamily="50" charset="0"/>
              <a:cs typeface="Ideal Sans Light" pitchFamily="50" charset="0"/>
            </a:endParaRPr>
          </a:p>
        </p:txBody>
      </p:sp>
      <p:sp>
        <p:nvSpPr>
          <p:cNvPr id="3" name="Subtitle 2"/>
          <p:cNvSpPr>
            <a:spLocks noGrp="1"/>
          </p:cNvSpPr>
          <p:nvPr>
            <p:ph type="subTitle" idx="1"/>
          </p:nvPr>
        </p:nvSpPr>
        <p:spPr>
          <a:xfrm>
            <a:off x="684153" y="2607359"/>
            <a:ext cx="8069032" cy="2194752"/>
          </a:xfrm>
        </p:spPr>
        <p:txBody>
          <a:bodyPr>
            <a:noAutofit/>
          </a:bodyPr>
          <a:lstStyle/>
          <a:p>
            <a:pPr algn="l"/>
            <a:r>
              <a:rPr lang="en-GB" sz="2400" dirty="0">
                <a:solidFill>
                  <a:schemeClr val="tx1"/>
                </a:solidFill>
                <a:latin typeface="Ideal Sans Light" pitchFamily="50" charset="0"/>
                <a:cs typeface="Ideal Sans Light" pitchFamily="50" charset="0"/>
              </a:rPr>
              <a:t>Staff in Elder Class:</a:t>
            </a:r>
          </a:p>
          <a:p>
            <a:pPr algn="l"/>
            <a:endParaRPr lang="en-GB" sz="2400" dirty="0">
              <a:solidFill>
                <a:schemeClr val="tx1"/>
              </a:solidFill>
              <a:latin typeface="Ideal Sans Light" pitchFamily="50" charset="0"/>
              <a:cs typeface="Ideal Sans Light" pitchFamily="50" charset="0"/>
            </a:endParaRPr>
          </a:p>
          <a:p>
            <a:pPr marL="342900" indent="-342900" algn="l">
              <a:buFont typeface="Arial" panose="020B0604020202020204" pitchFamily="34" charset="0"/>
              <a:buChar char="•"/>
            </a:pPr>
            <a:r>
              <a:rPr lang="en-GB" sz="2400" dirty="0">
                <a:solidFill>
                  <a:schemeClr val="tx1"/>
                </a:solidFill>
                <a:latin typeface="Ideal Sans Light" pitchFamily="50" charset="0"/>
                <a:cs typeface="Ideal Sans Light" pitchFamily="50" charset="0"/>
              </a:rPr>
              <a:t>Mr Cummings(class teacher)</a:t>
            </a:r>
          </a:p>
          <a:p>
            <a:pPr marL="342900" indent="-342900" algn="l">
              <a:buFont typeface="Arial" panose="020B0604020202020204" pitchFamily="34" charset="0"/>
              <a:buChar char="•"/>
            </a:pPr>
            <a:r>
              <a:rPr lang="en-GB" sz="2400" dirty="0">
                <a:solidFill>
                  <a:schemeClr val="tx1"/>
                </a:solidFill>
                <a:latin typeface="Ideal Sans Light" pitchFamily="50" charset="0"/>
                <a:cs typeface="Ideal Sans Light" pitchFamily="50" charset="0"/>
              </a:rPr>
              <a:t>Mrs Thorpe (PPA teacher)</a:t>
            </a:r>
          </a:p>
          <a:p>
            <a:pPr marL="342900" indent="-342900" algn="l">
              <a:buFont typeface="Arial" panose="020B0604020202020204" pitchFamily="34" charset="0"/>
              <a:buChar char="•"/>
            </a:pPr>
            <a:r>
              <a:rPr lang="en-GB" sz="2400" dirty="0">
                <a:solidFill>
                  <a:schemeClr val="tx1"/>
                </a:solidFill>
                <a:latin typeface="Ideal Sans Light" pitchFamily="50" charset="0"/>
                <a:cs typeface="Ideal Sans Light" pitchFamily="50" charset="0"/>
              </a:rPr>
              <a:t>Mrs Brennan (teaching assistant)</a:t>
            </a:r>
          </a:p>
          <a:p>
            <a:pPr marL="342900" indent="-342900" algn="l">
              <a:buFont typeface="Arial" panose="020B0604020202020204" pitchFamily="34" charset="0"/>
              <a:buChar char="•"/>
            </a:pPr>
            <a:r>
              <a:rPr lang="en-GB" sz="2400" dirty="0">
                <a:solidFill>
                  <a:schemeClr val="tx1"/>
                </a:solidFill>
                <a:latin typeface="Ideal Sans Light" pitchFamily="50" charset="0"/>
                <a:cs typeface="Ideal Sans Light" pitchFamily="50" charset="0"/>
              </a:rPr>
              <a:t>Mrs Romero (teaching assistant)</a:t>
            </a:r>
          </a:p>
        </p:txBody>
      </p:sp>
      <p:pic>
        <p:nvPicPr>
          <p:cNvPr id="4" name="Picture 3"/>
          <p:cNvPicPr>
            <a:picLocks noChangeAspect="1"/>
          </p:cNvPicPr>
          <p:nvPr/>
        </p:nvPicPr>
        <p:blipFill>
          <a:blip r:embed="rId2"/>
          <a:stretch>
            <a:fillRect/>
          </a:stretch>
        </p:blipFill>
        <p:spPr>
          <a:xfrm>
            <a:off x="8367689" y="1242731"/>
            <a:ext cx="3140158" cy="4424635"/>
          </a:xfrm>
          <a:prstGeom prst="rect">
            <a:avLst/>
          </a:prstGeom>
        </p:spPr>
      </p:pic>
    </p:spTree>
    <p:extLst>
      <p:ext uri="{BB962C8B-B14F-4D97-AF65-F5344CB8AC3E}">
        <p14:creationId xmlns:p14="http://schemas.microsoft.com/office/powerpoint/2010/main" val="360733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Spellings</a:t>
            </a:r>
          </a:p>
        </p:txBody>
      </p:sp>
      <p:sp>
        <p:nvSpPr>
          <p:cNvPr id="3" name="Content Placeholder 2"/>
          <p:cNvSpPr>
            <a:spLocks noGrp="1"/>
          </p:cNvSpPr>
          <p:nvPr>
            <p:ph idx="1"/>
          </p:nvPr>
        </p:nvSpPr>
        <p:spPr>
          <a:xfrm>
            <a:off x="677334" y="1640541"/>
            <a:ext cx="8596668" cy="4400821"/>
          </a:xfrm>
        </p:spPr>
        <p:txBody>
          <a:bodyPr>
            <a:noAutofit/>
          </a:bodyPr>
          <a:lstStyle/>
          <a:p>
            <a:r>
              <a:rPr lang="en-GB" sz="2000" dirty="0">
                <a:latin typeface="Ideal Sans Light" pitchFamily="50" charset="0"/>
                <a:cs typeface="Ideal Sans Light" pitchFamily="50" charset="0"/>
              </a:rPr>
              <a:t>Spelling should be steadily improving as a result of frequent reading. </a:t>
            </a:r>
          </a:p>
          <a:p>
            <a:r>
              <a:rPr lang="en-GB" sz="2000" dirty="0">
                <a:latin typeface="Ideal Sans Light" pitchFamily="50" charset="0"/>
                <a:cs typeface="Ideal Sans Light" pitchFamily="50" charset="0"/>
              </a:rPr>
              <a:t>In class, children will be exploring spelling patterns, rules and exceptions in their grammar sessions. </a:t>
            </a:r>
          </a:p>
          <a:p>
            <a:r>
              <a:rPr lang="en-GB" sz="2000" dirty="0">
                <a:latin typeface="Ideal Sans Light" pitchFamily="50" charset="0"/>
                <a:cs typeface="Ideal Sans Light" pitchFamily="50" charset="0"/>
              </a:rPr>
              <a:t>To support work in class, the children will receive spelling sheets each half term. These show which spellings your child needs to learn each week. </a:t>
            </a:r>
          </a:p>
          <a:p>
            <a:r>
              <a:rPr lang="en-GB" sz="2000" dirty="0">
                <a:latin typeface="Ideal Sans Light" pitchFamily="50" charset="0"/>
                <a:cs typeface="Ideal Sans Light" pitchFamily="50" charset="0"/>
              </a:rPr>
              <a:t>Spellings will be tested every Friday. </a:t>
            </a:r>
          </a:p>
          <a:p>
            <a:pPr lvl="1"/>
            <a:r>
              <a:rPr lang="en-GB" sz="1800" dirty="0">
                <a:latin typeface="Ideal Sans Light" pitchFamily="50" charset="0"/>
                <a:cs typeface="Ideal Sans Light" pitchFamily="50" charset="0"/>
              </a:rPr>
              <a:t>If your child struggles with spelling, encourage them to break the word up, use their phonics and look for any spelling patterns, prefixes and suffixes.</a:t>
            </a:r>
          </a:p>
          <a:p>
            <a:pPr lvl="1"/>
            <a:r>
              <a:rPr lang="en-GB" sz="1800" dirty="0">
                <a:latin typeface="Ideal Sans Light" pitchFamily="50" charset="0"/>
                <a:cs typeface="Ideal Sans Light" pitchFamily="50" charset="0"/>
              </a:rPr>
              <a:t>Dictionaries are a good support for spelling and in acquiring new vocabulary. </a:t>
            </a:r>
          </a:p>
          <a:p>
            <a:pPr lvl="1"/>
            <a:r>
              <a:rPr lang="en-GB" sz="1800" dirty="0">
                <a:latin typeface="Ideal Sans Light" pitchFamily="50" charset="0"/>
                <a:cs typeface="Ideal Sans Light" pitchFamily="50" charset="0"/>
              </a:rPr>
              <a:t>Try using mnemonics or making a ‘tricky words’ poster for the wall!</a:t>
            </a:r>
          </a:p>
        </p:txBody>
      </p:sp>
      <p:pic>
        <p:nvPicPr>
          <p:cNvPr id="2050" name="Picture 2" descr="Spelling Picture | Free Photograph | Photos Public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704" y="4639235"/>
            <a:ext cx="2650392" cy="198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3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Homework</a:t>
            </a:r>
          </a:p>
        </p:txBody>
      </p:sp>
      <p:sp>
        <p:nvSpPr>
          <p:cNvPr id="3" name="Content Placeholder 2"/>
          <p:cNvSpPr>
            <a:spLocks noGrp="1"/>
          </p:cNvSpPr>
          <p:nvPr>
            <p:ph idx="1"/>
          </p:nvPr>
        </p:nvSpPr>
        <p:spPr>
          <a:xfrm>
            <a:off x="677334" y="1613647"/>
            <a:ext cx="8596668" cy="4427715"/>
          </a:xfrm>
        </p:spPr>
        <p:txBody>
          <a:bodyPr>
            <a:normAutofit lnSpcReduction="10000"/>
          </a:bodyPr>
          <a:lstStyle/>
          <a:p>
            <a:r>
              <a:rPr lang="en-GB" sz="2400" dirty="0">
                <a:latin typeface="Ideal Sans Light" pitchFamily="50" charset="0"/>
                <a:cs typeface="Ideal Sans Light" pitchFamily="50" charset="0"/>
              </a:rPr>
              <a:t>Children are expected to read daily and practise their spellings and multiplication facts regularly. </a:t>
            </a:r>
          </a:p>
          <a:p>
            <a:pPr marL="0" indent="0">
              <a:buNone/>
            </a:pPr>
            <a:endParaRPr lang="en-GB" sz="2400" dirty="0">
              <a:latin typeface="Ideal Sans Light" pitchFamily="50" charset="0"/>
              <a:cs typeface="Ideal Sans Light" pitchFamily="50" charset="0"/>
            </a:endParaRPr>
          </a:p>
          <a:p>
            <a:r>
              <a:rPr lang="en-GB" sz="2400" dirty="0">
                <a:latin typeface="Ideal Sans Light" pitchFamily="50" charset="0"/>
                <a:cs typeface="Ideal Sans Light" pitchFamily="50" charset="0"/>
              </a:rPr>
              <a:t>Each week, I will set a piece of English and Maths homework. This will be given out on a Monday and is to be handed in on the following Monday.</a:t>
            </a:r>
          </a:p>
          <a:p>
            <a:endParaRPr lang="en-GB" sz="2400" dirty="0">
              <a:latin typeface="Ideal Sans Light" pitchFamily="50" charset="0"/>
              <a:cs typeface="Ideal Sans Light" pitchFamily="50" charset="0"/>
            </a:endParaRPr>
          </a:p>
          <a:p>
            <a:pPr lvl="1"/>
            <a:r>
              <a:rPr lang="en-GB" sz="2000" dirty="0">
                <a:latin typeface="Ideal Sans Light" pitchFamily="50" charset="0"/>
                <a:cs typeface="Ideal Sans Light" pitchFamily="50" charset="0"/>
              </a:rPr>
              <a:t>If your child has difficulty with any homework, please annotate the homework so that we are aware. We can then find time to go over any misunderstandings. </a:t>
            </a:r>
          </a:p>
          <a:p>
            <a:pPr lvl="1"/>
            <a:r>
              <a:rPr lang="en-GB" sz="2000" dirty="0">
                <a:latin typeface="Ideal Sans Light" pitchFamily="50" charset="0"/>
                <a:cs typeface="Ideal Sans Light" pitchFamily="50" charset="0"/>
              </a:rPr>
              <a:t>We are always pleased to receive any extra homework that children have chosen to do themselves in response to current class topics!</a:t>
            </a:r>
          </a:p>
        </p:txBody>
      </p:sp>
      <p:pic>
        <p:nvPicPr>
          <p:cNvPr id="4098" name="Picture 2" descr="Getting It Done: Help Your Child with ADHD Start—and Finish—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465" y="170940"/>
            <a:ext cx="2822070" cy="188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8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55D3-00A1-4C04-A15A-578F7B07C191}"/>
              </a:ext>
            </a:extLst>
          </p:cNvPr>
          <p:cNvSpPr>
            <a:spLocks noGrp="1"/>
          </p:cNvSpPr>
          <p:nvPr>
            <p:ph type="title"/>
          </p:nvPr>
        </p:nvSpPr>
        <p:spPr>
          <a:xfrm>
            <a:off x="238186" y="119892"/>
            <a:ext cx="4500880" cy="1325563"/>
          </a:xfrm>
        </p:spPr>
        <p:txBody>
          <a:bodyPr/>
          <a:lstStyle/>
          <a:p>
            <a:r>
              <a:rPr lang="en-GB" b="1" u="sng" dirty="0"/>
              <a:t>National Numeracy Challenge</a:t>
            </a:r>
          </a:p>
        </p:txBody>
      </p:sp>
      <p:sp>
        <p:nvSpPr>
          <p:cNvPr id="3" name="Content Placeholder 2">
            <a:extLst>
              <a:ext uri="{FF2B5EF4-FFF2-40B4-BE49-F238E27FC236}">
                <a16:creationId xmlns:a16="http://schemas.microsoft.com/office/drawing/2014/main" id="{52300A20-2F33-4864-8BCB-610ACA10CEAB}"/>
              </a:ext>
            </a:extLst>
          </p:cNvPr>
          <p:cNvSpPr>
            <a:spLocks noGrp="1"/>
          </p:cNvSpPr>
          <p:nvPr>
            <p:ph idx="1"/>
          </p:nvPr>
        </p:nvSpPr>
        <p:spPr>
          <a:xfrm>
            <a:off x="116266" y="1480008"/>
            <a:ext cx="5338984" cy="4696955"/>
          </a:xfrm>
        </p:spPr>
        <p:txBody>
          <a:bodyPr>
            <a:normAutofit/>
          </a:bodyPr>
          <a:lstStyle/>
          <a:p>
            <a:pPr marL="0" indent="0">
              <a:buNone/>
            </a:pPr>
            <a:r>
              <a:rPr lang="en-GB" dirty="0"/>
              <a:t>The National Numeracy Strategy is to help your child to enjoy maths through engaging activities that are </a:t>
            </a:r>
            <a:r>
              <a:rPr lang="en-GB" b="1" dirty="0"/>
              <a:t>done together with an adult</a:t>
            </a:r>
            <a:r>
              <a:rPr lang="en-GB" dirty="0"/>
              <a:t>. </a:t>
            </a:r>
          </a:p>
          <a:p>
            <a:pPr marL="0" indent="0">
              <a:buNone/>
            </a:pPr>
            <a:r>
              <a:rPr lang="en-GB" b="1" u="sng" dirty="0"/>
              <a:t>How can you help?</a:t>
            </a:r>
          </a:p>
          <a:p>
            <a:pPr marL="0" indent="0">
              <a:buNone/>
            </a:pPr>
            <a:r>
              <a:rPr lang="en-GB" dirty="0"/>
              <a:t>Our first impressions of maths and numbers were influenced by the grown-ups around us. We can make sure our children have a positive introduction to numbers even if we didn’t. Here are the National Numeracy’s Top Tips. </a:t>
            </a:r>
          </a:p>
        </p:txBody>
      </p:sp>
      <p:pic>
        <p:nvPicPr>
          <p:cNvPr id="9" name="Picture 8">
            <a:extLst>
              <a:ext uri="{FF2B5EF4-FFF2-40B4-BE49-F238E27FC236}">
                <a16:creationId xmlns:a16="http://schemas.microsoft.com/office/drawing/2014/main" id="{996663BA-B0BA-4A3C-82E9-E37CDD3D7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250" y="119892"/>
            <a:ext cx="6736750" cy="6618215"/>
          </a:xfrm>
          <a:prstGeom prst="rect">
            <a:avLst/>
          </a:prstGeom>
        </p:spPr>
      </p:pic>
      <p:sp>
        <p:nvSpPr>
          <p:cNvPr id="10" name="TextBox 9">
            <a:extLst>
              <a:ext uri="{FF2B5EF4-FFF2-40B4-BE49-F238E27FC236}">
                <a16:creationId xmlns:a16="http://schemas.microsoft.com/office/drawing/2014/main" id="{A2583393-BBF9-4520-B842-54D2C1454BAD}"/>
              </a:ext>
            </a:extLst>
          </p:cNvPr>
          <p:cNvSpPr txBox="1"/>
          <p:nvPr/>
        </p:nvSpPr>
        <p:spPr>
          <a:xfrm>
            <a:off x="238186" y="4489678"/>
            <a:ext cx="5338984" cy="1200329"/>
          </a:xfrm>
          <a:prstGeom prst="rect">
            <a:avLst/>
          </a:prstGeom>
          <a:noFill/>
        </p:spPr>
        <p:txBody>
          <a:bodyPr wrap="square" rtlCol="0">
            <a:spAutoFit/>
          </a:bodyPr>
          <a:lstStyle/>
          <a:p>
            <a:r>
              <a:rPr lang="en-GB" dirty="0"/>
              <a:t>If you have any questions or feedback, please speak to your class teacher at the end of the meeting. Positive or negative comments are welcome as it helps us to report back to the National Numeracy Strategy team. </a:t>
            </a:r>
          </a:p>
        </p:txBody>
      </p:sp>
    </p:spTree>
    <p:extLst>
      <p:ext uri="{BB962C8B-B14F-4D97-AF65-F5344CB8AC3E}">
        <p14:creationId xmlns:p14="http://schemas.microsoft.com/office/powerpoint/2010/main" val="16524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a:solidFill>
                  <a:schemeClr val="tx1"/>
                </a:solidFill>
                <a:latin typeface="Ideal Sans Light" pitchFamily="50" charset="0"/>
                <a:cs typeface="Ideal Sans Light" pitchFamily="50" charset="0"/>
              </a:rPr>
              <a:t>HRSE</a:t>
            </a:r>
            <a:br>
              <a:rPr lang="en-GB" sz="4400" dirty="0">
                <a:latin typeface="Ideal Sans Light" pitchFamily="50" charset="0"/>
                <a:cs typeface="Ideal Sans Light" pitchFamily="50" charset="0"/>
              </a:rPr>
            </a:br>
            <a:br>
              <a:rPr lang="en-GB" sz="4400" dirty="0">
                <a:latin typeface="Ideal Sans Light" pitchFamily="50" charset="0"/>
                <a:cs typeface="Ideal Sans Light" pitchFamily="50" charset="0"/>
              </a:rPr>
            </a:br>
            <a:endParaRPr lang="en-GB" sz="4400" dirty="0">
              <a:latin typeface="Ideal Sans Light" pitchFamily="50" charset="0"/>
              <a:cs typeface="Ideal Sans Light" pitchFamily="50" charset="0"/>
            </a:endParaRPr>
          </a:p>
        </p:txBody>
      </p:sp>
      <p:sp>
        <p:nvSpPr>
          <p:cNvPr id="3" name="Content Placeholder 2"/>
          <p:cNvSpPr>
            <a:spLocks noGrp="1"/>
          </p:cNvSpPr>
          <p:nvPr>
            <p:ph idx="1"/>
          </p:nvPr>
        </p:nvSpPr>
        <p:spPr>
          <a:xfrm>
            <a:off x="677334" y="1831571"/>
            <a:ext cx="8944186" cy="4142509"/>
          </a:xfrm>
        </p:spPr>
        <p:txBody>
          <a:bodyPr>
            <a:normAutofit fontScale="92500"/>
          </a:bodyPr>
          <a:lstStyle/>
          <a:p>
            <a:pPr fontAlgn="base"/>
            <a:r>
              <a:rPr lang="en-GB" sz="2000" dirty="0">
                <a:latin typeface="Ideal Sans Light" pitchFamily="50" charset="0"/>
                <a:cs typeface="Ideal Sans Light" pitchFamily="50" charset="0"/>
              </a:rPr>
              <a:t>HRSE stands for Human Relationships and Sex Education.</a:t>
            </a:r>
          </a:p>
          <a:p>
            <a:pPr marL="0" indent="0" fontAlgn="base">
              <a:buNone/>
            </a:pPr>
            <a:endParaRPr lang="en-GB" sz="2000" dirty="0">
              <a:latin typeface="Ideal Sans Light" pitchFamily="50" charset="0"/>
              <a:cs typeface="Ideal Sans Light" pitchFamily="50" charset="0"/>
            </a:endParaRPr>
          </a:p>
          <a:p>
            <a:r>
              <a:rPr lang="en-GB" sz="2000" dirty="0">
                <a:latin typeface="Ideal Sans Light" pitchFamily="50" charset="0"/>
                <a:cs typeface="Ideal Sans Light" pitchFamily="50" charset="0"/>
              </a:rPr>
              <a:t>This subject was made statutory in 2020 and is especially important after the pandemic as it relates to children’s relationships with themselves, others and God.</a:t>
            </a:r>
          </a:p>
          <a:p>
            <a:pPr marL="0" indent="0">
              <a:buNone/>
            </a:pPr>
            <a:endParaRPr lang="en-GB" sz="2000" dirty="0">
              <a:latin typeface="Ideal Sans Light" pitchFamily="50" charset="0"/>
              <a:cs typeface="Ideal Sans Light" pitchFamily="50" charset="0"/>
            </a:endParaRPr>
          </a:p>
          <a:p>
            <a:r>
              <a:rPr lang="en-GB" sz="2000" dirty="0">
                <a:latin typeface="Ideal Sans Light" pitchFamily="50" charset="0"/>
                <a:cs typeface="Ideal Sans Light" pitchFamily="50" charset="0"/>
              </a:rPr>
              <a:t>We have incorporated PSHE objectives into our HRSE curriculum to ensure all children have the skills and understanding to lead confident, healthy and independent lives, building on their relationships with God and others.</a:t>
            </a:r>
          </a:p>
          <a:p>
            <a:pPr marL="0" indent="0">
              <a:buNone/>
            </a:pPr>
            <a:endParaRPr lang="en-GB" sz="2000" dirty="0">
              <a:latin typeface="Ideal Sans Light" pitchFamily="50" charset="0"/>
              <a:cs typeface="Ideal Sans Light" pitchFamily="50" charset="0"/>
            </a:endParaRPr>
          </a:p>
          <a:p>
            <a:r>
              <a:rPr lang="en-GB" sz="2000" dirty="0">
                <a:latin typeface="Ideal Sans Light" pitchFamily="50" charset="0"/>
                <a:cs typeface="Ideal Sans Light" pitchFamily="50" charset="0"/>
              </a:rPr>
              <a:t>Please see the HRSE section on the school website for more information about this.</a:t>
            </a:r>
          </a:p>
        </p:txBody>
      </p:sp>
    </p:spTree>
    <p:extLst>
      <p:ext uri="{BB962C8B-B14F-4D97-AF65-F5344CB8AC3E}">
        <p14:creationId xmlns:p14="http://schemas.microsoft.com/office/powerpoint/2010/main" val="43266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0B1B6-C5B1-4EC3-8609-FA0C56AB99E5}"/>
              </a:ext>
            </a:extLst>
          </p:cNvPr>
          <p:cNvSpPr txBox="1"/>
          <p:nvPr/>
        </p:nvSpPr>
        <p:spPr>
          <a:xfrm>
            <a:off x="688157" y="612743"/>
            <a:ext cx="8502977" cy="6863417"/>
          </a:xfrm>
          <a:prstGeom prst="rect">
            <a:avLst/>
          </a:prstGeom>
          <a:noFill/>
        </p:spPr>
        <p:txBody>
          <a:bodyPr wrap="square" rtlCol="0">
            <a:spAutoFit/>
          </a:bodyPr>
          <a:lstStyle/>
          <a:p>
            <a:r>
              <a:rPr lang="en-GB" sz="4400" b="1" dirty="0">
                <a:latin typeface="Ideal Sans Light" pitchFamily="50" charset="0"/>
                <a:cs typeface="Ideal Sans Light" pitchFamily="50" charset="0"/>
              </a:rPr>
              <a:t>Online Safety</a:t>
            </a:r>
          </a:p>
          <a:p>
            <a:endParaRPr lang="en-GB" sz="4400" dirty="0">
              <a:highlight>
                <a:srgbClr val="FFFF00"/>
              </a:highlight>
              <a:latin typeface="Ideal Sans Light" pitchFamily="50" charset="0"/>
              <a:cs typeface="Ideal Sans Light" pitchFamily="50" charset="0"/>
            </a:endParaRPr>
          </a:p>
          <a:p>
            <a:pPr marL="285750" indent="-285750">
              <a:buFont typeface="Wingdings" panose="05000000000000000000" pitchFamily="2" charset="2"/>
              <a:buChar char="Ø"/>
            </a:pPr>
            <a:r>
              <a:rPr lang="en-GB" sz="2000" dirty="0">
                <a:latin typeface="Ideal Sans Light" pitchFamily="50" charset="0"/>
                <a:cs typeface="Ideal Sans Light" pitchFamily="50" charset="0"/>
              </a:rPr>
              <a:t>Please use the link to our online safety page. Here you will  find useful links for parents and carers:</a:t>
            </a:r>
          </a:p>
          <a:p>
            <a:pPr marL="285750" indent="-285750">
              <a:buFont typeface="Wingdings" panose="05000000000000000000" pitchFamily="2" charset="2"/>
              <a:buChar char="Ø"/>
            </a:pPr>
            <a:endParaRPr lang="en-GB" sz="2000" dirty="0">
              <a:latin typeface="Ideal Sans Light" pitchFamily="50" charset="0"/>
              <a:cs typeface="Ideal Sans Light" pitchFamily="50" charset="0"/>
            </a:endParaRPr>
          </a:p>
          <a:p>
            <a:r>
              <a:rPr lang="en-GB" sz="2000" dirty="0">
                <a:latin typeface="Ideal Sans Light" pitchFamily="50" charset="0"/>
                <a:cs typeface="Ideal Sans Light" pitchFamily="50" charset="0"/>
                <a:hlinkClick r:id="rId2"/>
              </a:rPr>
              <a:t>https://stclares.mecmat.org/about-us/safeguarding/online-safety</a:t>
            </a:r>
            <a:r>
              <a:rPr lang="en-GB" sz="2000" dirty="0">
                <a:latin typeface="Ideal Sans Light" pitchFamily="50" charset="0"/>
                <a:cs typeface="Ideal Sans Light" pitchFamily="50" charset="0"/>
              </a:rPr>
              <a:t> </a:t>
            </a:r>
            <a:br>
              <a:rPr lang="en-GB" sz="2000" dirty="0">
                <a:latin typeface="Ideal Sans Light" pitchFamily="50" charset="0"/>
                <a:cs typeface="Ideal Sans Light" pitchFamily="50" charset="0"/>
              </a:rPr>
            </a:br>
            <a:endParaRPr lang="en-GB" sz="2000" dirty="0">
              <a:latin typeface="Ideal Sans Light" pitchFamily="50" charset="0"/>
              <a:cs typeface="Ideal Sans Light" pitchFamily="50" charset="0"/>
            </a:endParaRPr>
          </a:p>
          <a:p>
            <a:r>
              <a:rPr lang="en-GB" sz="2000" dirty="0">
                <a:hlinkClick r:id="rId3"/>
              </a:rPr>
              <a:t>https://saferinternet.org.uk/guide-and-resource/parents-and-carers</a:t>
            </a:r>
            <a:r>
              <a:rPr lang="en-GB" sz="2000" dirty="0"/>
              <a:t> </a:t>
            </a:r>
          </a:p>
          <a:p>
            <a:endParaRPr lang="en-GB" sz="2000" dirty="0"/>
          </a:p>
          <a:p>
            <a:endParaRPr lang="en-GB" sz="2000" dirty="0"/>
          </a:p>
          <a:p>
            <a:endParaRPr lang="en-GB" sz="2000" dirty="0"/>
          </a:p>
          <a:p>
            <a:endParaRPr lang="en-GB" sz="2000" dirty="0"/>
          </a:p>
          <a:p>
            <a:endParaRPr lang="en-GB" sz="2000" dirty="0">
              <a:highlight>
                <a:srgbClr val="FFFF00"/>
              </a:highlight>
              <a:latin typeface="Ideal Sans Light" pitchFamily="50" charset="0"/>
              <a:cs typeface="Ideal Sans Light" pitchFamily="50" charset="0"/>
            </a:endParaRPr>
          </a:p>
          <a:p>
            <a:endParaRPr lang="en-GB" sz="2000" dirty="0">
              <a:latin typeface="Ideal Sans Light" pitchFamily="50" charset="0"/>
              <a:cs typeface="Ideal Sans Light" pitchFamily="50" charset="0"/>
            </a:endParaRPr>
          </a:p>
          <a:p>
            <a:endParaRPr lang="en-GB" sz="2000" dirty="0">
              <a:latin typeface="Ideal Sans Light" pitchFamily="50" charset="0"/>
              <a:cs typeface="Ideal Sans Light" pitchFamily="50" charset="0"/>
            </a:endParaRPr>
          </a:p>
          <a:p>
            <a:pPr marL="285750" indent="-285750">
              <a:buFont typeface="Wingdings" panose="05000000000000000000" pitchFamily="2" charset="2"/>
              <a:buChar char="Ø"/>
            </a:pPr>
            <a:r>
              <a:rPr lang="en-GB" sz="2000" dirty="0">
                <a:latin typeface="Ideal Sans Light" pitchFamily="50" charset="0"/>
                <a:cs typeface="Ideal Sans Light" pitchFamily="50" charset="0"/>
              </a:rPr>
              <a:t>We also email a newsletter to parents and carers every month.</a:t>
            </a:r>
          </a:p>
          <a:p>
            <a:endParaRPr lang="en-GB" sz="2400" dirty="0">
              <a:latin typeface="Ideal Sans Light" pitchFamily="50" charset="0"/>
              <a:cs typeface="Ideal Sans Light" pitchFamily="50" charset="0"/>
            </a:endParaRPr>
          </a:p>
          <a:p>
            <a:endParaRPr lang="en-GB" sz="2400" dirty="0">
              <a:latin typeface="Ideal Sans Light" pitchFamily="50" charset="0"/>
              <a:cs typeface="Ideal Sans Light" pitchFamily="50" charset="0"/>
            </a:endParaRPr>
          </a:p>
          <a:p>
            <a:endParaRPr lang="en-GB" sz="2400" dirty="0">
              <a:latin typeface="Ideal Sans Light" pitchFamily="50" charset="0"/>
              <a:cs typeface="Ideal Sans Light" pitchFamily="50" charset="0"/>
            </a:endParaRPr>
          </a:p>
        </p:txBody>
      </p:sp>
      <p:pic>
        <p:nvPicPr>
          <p:cNvPr id="3" name="Picture 2">
            <a:extLst>
              <a:ext uri="{FF2B5EF4-FFF2-40B4-BE49-F238E27FC236}">
                <a16:creationId xmlns:a16="http://schemas.microsoft.com/office/drawing/2014/main" id="{A5B22E92-4EDA-4223-AA60-DF72565D22CD}"/>
              </a:ext>
            </a:extLst>
          </p:cNvPr>
          <p:cNvPicPr>
            <a:picLocks noChangeAspect="1"/>
          </p:cNvPicPr>
          <p:nvPr/>
        </p:nvPicPr>
        <p:blipFill rotWithShape="1">
          <a:blip r:embed="rId4"/>
          <a:srcRect l="2625" t="18934" r="3700" b="16108"/>
          <a:stretch/>
        </p:blipFill>
        <p:spPr>
          <a:xfrm>
            <a:off x="792844" y="4003811"/>
            <a:ext cx="4863084" cy="1896895"/>
          </a:xfrm>
          <a:prstGeom prst="rect">
            <a:avLst/>
          </a:prstGeom>
        </p:spPr>
      </p:pic>
      <p:sp>
        <p:nvSpPr>
          <p:cNvPr id="4" name="TextBox 3">
            <a:extLst>
              <a:ext uri="{FF2B5EF4-FFF2-40B4-BE49-F238E27FC236}">
                <a16:creationId xmlns:a16="http://schemas.microsoft.com/office/drawing/2014/main" id="{A0308D3F-7EA6-4B12-BFE6-1AE43B1FFC37}"/>
              </a:ext>
            </a:extLst>
          </p:cNvPr>
          <p:cNvSpPr txBox="1"/>
          <p:nvPr/>
        </p:nvSpPr>
        <p:spPr>
          <a:xfrm>
            <a:off x="6096000" y="4307840"/>
            <a:ext cx="3199821" cy="1200329"/>
          </a:xfrm>
          <a:prstGeom prst="rect">
            <a:avLst/>
          </a:prstGeom>
          <a:noFill/>
        </p:spPr>
        <p:txBody>
          <a:bodyPr wrap="square" rtlCol="0">
            <a:spAutoFit/>
          </a:bodyPr>
          <a:lstStyle/>
          <a:p>
            <a:r>
              <a:rPr lang="en-GB" sz="2400" b="1" dirty="0">
                <a:solidFill>
                  <a:srgbClr val="FF0000"/>
                </a:solidFill>
                <a:latin typeface="Calibri" panose="020F0502020204030204" pitchFamily="34" charset="0"/>
                <a:cs typeface="Calibri" panose="020F0502020204030204" pitchFamily="34" charset="0"/>
              </a:rPr>
              <a:t>Safer Internet Day!</a:t>
            </a:r>
          </a:p>
          <a:p>
            <a:endParaRPr lang="en-GB" sz="2400" b="1" dirty="0">
              <a:solidFill>
                <a:srgbClr val="FF0000"/>
              </a:solidFill>
              <a:latin typeface="Calibri" panose="020F0502020204030204" pitchFamily="34" charset="0"/>
              <a:cs typeface="Calibri" panose="020F0502020204030204" pitchFamily="34" charset="0"/>
            </a:endParaRPr>
          </a:p>
          <a:p>
            <a:r>
              <a:rPr lang="en-GB" sz="2400" b="1" dirty="0">
                <a:solidFill>
                  <a:srgbClr val="FF0000"/>
                </a:solidFill>
                <a:latin typeface="Calibri" panose="020F0502020204030204" pitchFamily="34" charset="0"/>
                <a:cs typeface="Calibri" panose="020F0502020204030204" pitchFamily="34" charset="0"/>
              </a:rPr>
              <a:t>Tuesday 10</a:t>
            </a:r>
            <a:r>
              <a:rPr lang="en-GB" sz="2400" b="1" baseline="30000" dirty="0">
                <a:solidFill>
                  <a:srgbClr val="FF0000"/>
                </a:solidFill>
                <a:latin typeface="Calibri" panose="020F0502020204030204" pitchFamily="34" charset="0"/>
                <a:cs typeface="Calibri" panose="020F0502020204030204" pitchFamily="34" charset="0"/>
              </a:rPr>
              <a:t>th</a:t>
            </a:r>
            <a:r>
              <a:rPr lang="en-GB" sz="2400" b="1" dirty="0">
                <a:solidFill>
                  <a:srgbClr val="FF0000"/>
                </a:solidFill>
                <a:latin typeface="Calibri" panose="020F0502020204030204" pitchFamily="34" charset="0"/>
                <a:cs typeface="Calibri" panose="020F0502020204030204" pitchFamily="34" charset="0"/>
              </a:rPr>
              <a:t> February</a:t>
            </a:r>
          </a:p>
        </p:txBody>
      </p:sp>
    </p:spTree>
    <p:extLst>
      <p:ext uri="{BB962C8B-B14F-4D97-AF65-F5344CB8AC3E}">
        <p14:creationId xmlns:p14="http://schemas.microsoft.com/office/powerpoint/2010/main" val="341740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13EF-EF00-4488-867E-47AF76173F8B}"/>
              </a:ext>
            </a:extLst>
          </p:cNvPr>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The Fun Stuff!!!</a:t>
            </a:r>
          </a:p>
        </p:txBody>
      </p:sp>
      <p:sp>
        <p:nvSpPr>
          <p:cNvPr id="3" name="Content Placeholder 2">
            <a:extLst>
              <a:ext uri="{FF2B5EF4-FFF2-40B4-BE49-F238E27FC236}">
                <a16:creationId xmlns:a16="http://schemas.microsoft.com/office/drawing/2014/main" id="{88E62B02-EF6D-4DDC-955C-32EAF897ADFF}"/>
              </a:ext>
            </a:extLst>
          </p:cNvPr>
          <p:cNvSpPr>
            <a:spLocks noGrp="1"/>
          </p:cNvSpPr>
          <p:nvPr>
            <p:ph idx="1"/>
          </p:nvPr>
        </p:nvSpPr>
        <p:spPr>
          <a:xfrm>
            <a:off x="677334" y="1524001"/>
            <a:ext cx="8596668" cy="4517362"/>
          </a:xfrm>
        </p:spPr>
        <p:txBody>
          <a:bodyPr>
            <a:normAutofit fontScale="92500" lnSpcReduction="10000"/>
          </a:bodyPr>
          <a:lstStyle/>
          <a:p>
            <a:r>
              <a:rPr lang="en-GB" sz="2800" dirty="0">
                <a:latin typeface="Ideal Sans Light" pitchFamily="50" charset="0"/>
                <a:cs typeface="Ideal Sans Light" pitchFamily="50" charset="0"/>
              </a:rPr>
              <a:t>River </a:t>
            </a:r>
            <a:r>
              <a:rPr lang="en-GB" sz="2800" dirty="0" err="1">
                <a:latin typeface="Ideal Sans Light" pitchFamily="50" charset="0"/>
                <a:cs typeface="Ideal Sans Light" pitchFamily="50" charset="0"/>
              </a:rPr>
              <a:t>Ribble</a:t>
            </a:r>
            <a:r>
              <a:rPr lang="en-GB" sz="2800" dirty="0">
                <a:latin typeface="Ideal Sans Light" pitchFamily="50" charset="0"/>
                <a:cs typeface="Ideal Sans Light" pitchFamily="50" charset="0"/>
              </a:rPr>
              <a:t> Trust – Next Week!</a:t>
            </a:r>
          </a:p>
          <a:p>
            <a:endParaRPr lang="en-GB" sz="2800" dirty="0">
              <a:latin typeface="Ideal Sans Light" pitchFamily="50" charset="0"/>
              <a:cs typeface="Ideal Sans Light" pitchFamily="50" charset="0"/>
            </a:endParaRPr>
          </a:p>
          <a:p>
            <a:r>
              <a:rPr lang="en-GB" sz="2800" dirty="0">
                <a:latin typeface="Ideal Sans Light" pitchFamily="50" charset="0"/>
                <a:cs typeface="Ideal Sans Light" pitchFamily="50" charset="0"/>
              </a:rPr>
              <a:t>March- Let’s Go Sing</a:t>
            </a:r>
          </a:p>
          <a:p>
            <a:endParaRPr lang="en-GB" sz="2800" dirty="0">
              <a:latin typeface="Ideal Sans Light" pitchFamily="50" charset="0"/>
              <a:cs typeface="Ideal Sans Light" pitchFamily="50" charset="0"/>
            </a:endParaRPr>
          </a:p>
          <a:p>
            <a:r>
              <a:rPr lang="en-GB" sz="2800" dirty="0">
                <a:latin typeface="Ideal Sans Light" pitchFamily="50" charset="0"/>
                <a:cs typeface="Ideal Sans Light" pitchFamily="50" charset="0"/>
              </a:rPr>
              <a:t>World Book Day – Next half term – check the newsletter!</a:t>
            </a:r>
          </a:p>
          <a:p>
            <a:endParaRPr lang="en-GB" sz="2800" dirty="0">
              <a:latin typeface="Ideal Sans Light" pitchFamily="50" charset="0"/>
              <a:cs typeface="Ideal Sans Light" pitchFamily="50" charset="0"/>
            </a:endParaRPr>
          </a:p>
          <a:p>
            <a:r>
              <a:rPr lang="en-GB" sz="2800" dirty="0">
                <a:latin typeface="Ideal Sans Light" pitchFamily="50" charset="0"/>
                <a:cs typeface="Ideal Sans Light" pitchFamily="50" charset="0"/>
              </a:rPr>
              <a:t>June 2026 - Swimming</a:t>
            </a:r>
          </a:p>
          <a:p>
            <a:endParaRPr lang="en-GB" sz="2800" dirty="0">
              <a:latin typeface="Ideal Sans Light" pitchFamily="50" charset="0"/>
              <a:cs typeface="Ideal Sans Light" pitchFamily="50" charset="0"/>
            </a:endParaRPr>
          </a:p>
          <a:p>
            <a:r>
              <a:rPr lang="en-GB" sz="2800" dirty="0">
                <a:latin typeface="Ideal Sans Light" pitchFamily="50" charset="0"/>
                <a:cs typeface="Ideal Sans Light" pitchFamily="50" charset="0"/>
              </a:rPr>
              <a:t>Other trips throughout the year – dates TBC</a:t>
            </a:r>
          </a:p>
        </p:txBody>
      </p:sp>
      <p:pic>
        <p:nvPicPr>
          <p:cNvPr id="4" name="Picture 4" descr="World Book Day - Pawprint Family">
            <a:extLst>
              <a:ext uri="{FF2B5EF4-FFF2-40B4-BE49-F238E27FC236}">
                <a16:creationId xmlns:a16="http://schemas.microsoft.com/office/drawing/2014/main" id="{F2E53BDD-8C8A-4ED3-AD6C-4C2D4D0FA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897" y="379805"/>
            <a:ext cx="2609425" cy="266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7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1E96-A497-4974-9116-C9A05989E972}"/>
              </a:ext>
            </a:extLst>
          </p:cNvPr>
          <p:cNvSpPr>
            <a:spLocks noGrp="1"/>
          </p:cNvSpPr>
          <p:nvPr>
            <p:ph type="title"/>
          </p:nvPr>
        </p:nvSpPr>
        <p:spPr>
          <a:xfrm>
            <a:off x="677334" y="579120"/>
            <a:ext cx="8596668" cy="1320800"/>
          </a:xfrm>
        </p:spPr>
        <p:txBody>
          <a:bodyPr/>
          <a:lstStyle/>
          <a:p>
            <a:r>
              <a:rPr lang="en-GB" b="1" dirty="0"/>
              <a:t>Let’s Go Sing!</a:t>
            </a:r>
          </a:p>
        </p:txBody>
      </p:sp>
      <p:sp>
        <p:nvSpPr>
          <p:cNvPr id="3" name="Content Placeholder 2">
            <a:extLst>
              <a:ext uri="{FF2B5EF4-FFF2-40B4-BE49-F238E27FC236}">
                <a16:creationId xmlns:a16="http://schemas.microsoft.com/office/drawing/2014/main" id="{4D232F20-E282-4C2D-9D36-EC53BC44E365}"/>
              </a:ext>
            </a:extLst>
          </p:cNvPr>
          <p:cNvSpPr>
            <a:spLocks noGrp="1"/>
          </p:cNvSpPr>
          <p:nvPr>
            <p:ph idx="1"/>
          </p:nvPr>
        </p:nvSpPr>
        <p:spPr>
          <a:xfrm>
            <a:off x="677334" y="1422400"/>
            <a:ext cx="8596668" cy="4825999"/>
          </a:xfrm>
        </p:spPr>
        <p:txBody>
          <a:bodyPr>
            <a:normAutofit fontScale="92500" lnSpcReduction="10000"/>
          </a:bodyPr>
          <a:lstStyle/>
          <a:p>
            <a:r>
              <a:rPr lang="en-GB" dirty="0"/>
              <a:t>Date: Thursday 19th March 2026</a:t>
            </a:r>
          </a:p>
          <a:p>
            <a:r>
              <a:rPr lang="en-GB" dirty="0"/>
              <a:t>Venue: Blackburn Ice Rink</a:t>
            </a:r>
          </a:p>
          <a:p>
            <a:r>
              <a:rPr lang="en-GB" dirty="0"/>
              <a:t>Seating: Zone 3 (Orange), facing blocks 8–14</a:t>
            </a:r>
          </a:p>
          <a:p>
            <a:r>
              <a:rPr lang="en-GB" dirty="0"/>
              <a:t>Children have been practising regularly and are working with a visiting singing coach</a:t>
            </a:r>
          </a:p>
          <a:p>
            <a:r>
              <a:rPr lang="en-GB" dirty="0"/>
              <a:t>Transport to the venue provided by school</a:t>
            </a:r>
          </a:p>
          <a:p>
            <a:r>
              <a:rPr lang="en-GB" dirty="0"/>
              <a:t>Children to be collected from the venue by parents or carers after the concert</a:t>
            </a:r>
          </a:p>
          <a:p>
            <a:r>
              <a:rPr lang="en-GB" dirty="0"/>
              <a:t>Tickets released: 12th January</a:t>
            </a:r>
          </a:p>
          <a:p>
            <a:pPr lvl="1"/>
            <a:r>
              <a:rPr lang="en-GB" dirty="0"/>
              <a:t>Booking link to be sent out shortly</a:t>
            </a:r>
          </a:p>
          <a:p>
            <a:pPr lvl="1"/>
            <a:r>
              <a:rPr lang="en-GB" dirty="0"/>
              <a:t>Please select the correct concert night, zone and school name</a:t>
            </a:r>
          </a:p>
          <a:p>
            <a:r>
              <a:rPr lang="en-GB" dirty="0"/>
              <a:t>Songs can be practised at home:</a:t>
            </a:r>
            <a:br>
              <a:rPr lang="en-GB" dirty="0"/>
            </a:br>
            <a:r>
              <a:rPr lang="en-GB" dirty="0"/>
              <a:t>Whoops A Daisy Music → </a:t>
            </a:r>
            <a:r>
              <a:rPr lang="en-GB" dirty="0" err="1"/>
              <a:t>Kidszone</a:t>
            </a:r>
            <a:br>
              <a:rPr lang="en-GB" dirty="0"/>
            </a:br>
            <a:r>
              <a:rPr lang="en-GB" dirty="0"/>
              <a:t>Password: Sing26</a:t>
            </a:r>
          </a:p>
          <a:p>
            <a:r>
              <a:rPr lang="en-GB" i="1" dirty="0"/>
              <a:t>More details to follow nearer the time</a:t>
            </a:r>
            <a:endParaRPr lang="en-GB" dirty="0"/>
          </a:p>
          <a:p>
            <a:endParaRPr lang="en-GB" dirty="0"/>
          </a:p>
        </p:txBody>
      </p:sp>
    </p:spTree>
    <p:extLst>
      <p:ext uri="{BB962C8B-B14F-4D97-AF65-F5344CB8AC3E}">
        <p14:creationId xmlns:p14="http://schemas.microsoft.com/office/powerpoint/2010/main" val="1927416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AFD55C-7551-40A5-BBEE-8E35A586C0E2}"/>
              </a:ext>
            </a:extLst>
          </p:cNvPr>
          <p:cNvPicPr>
            <a:picLocks noChangeAspect="1"/>
          </p:cNvPicPr>
          <p:nvPr/>
        </p:nvPicPr>
        <p:blipFill>
          <a:blip r:embed="rId2"/>
          <a:stretch>
            <a:fillRect/>
          </a:stretch>
        </p:blipFill>
        <p:spPr>
          <a:xfrm>
            <a:off x="1921938" y="342900"/>
            <a:ext cx="6010275" cy="6172200"/>
          </a:xfrm>
          <a:prstGeom prst="rect">
            <a:avLst/>
          </a:prstGeom>
        </p:spPr>
      </p:pic>
    </p:spTree>
    <p:extLst>
      <p:ext uri="{BB962C8B-B14F-4D97-AF65-F5344CB8AC3E}">
        <p14:creationId xmlns:p14="http://schemas.microsoft.com/office/powerpoint/2010/main" val="1285607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tx1"/>
                </a:solidFill>
                <a:latin typeface="Ideal Sans Light" pitchFamily="50" charset="0"/>
                <a:cs typeface="Ideal Sans Light" pitchFamily="50" charset="0"/>
              </a:rPr>
              <a:t>Other Information</a:t>
            </a:r>
          </a:p>
        </p:txBody>
      </p:sp>
      <p:sp>
        <p:nvSpPr>
          <p:cNvPr id="3" name="Content Placeholder 2"/>
          <p:cNvSpPr>
            <a:spLocks noGrp="1"/>
          </p:cNvSpPr>
          <p:nvPr>
            <p:ph idx="1"/>
          </p:nvPr>
        </p:nvSpPr>
        <p:spPr/>
        <p:txBody>
          <a:bodyPr>
            <a:normAutofit/>
          </a:bodyPr>
          <a:lstStyle/>
          <a:p>
            <a:pPr marL="0" indent="0">
              <a:buNone/>
            </a:pPr>
            <a:r>
              <a:rPr lang="en-GB" sz="2000" dirty="0">
                <a:latin typeface="Ideal Sans Light" pitchFamily="50" charset="0"/>
                <a:cs typeface="Ideal Sans Light" pitchFamily="50" charset="0"/>
              </a:rPr>
              <a:t>Finally, we very much value the partnership we have with parents and we are always happy to discuss any further queries you may have. </a:t>
            </a:r>
          </a:p>
          <a:p>
            <a:endParaRPr lang="en-GB" sz="2000" dirty="0">
              <a:latin typeface="Ideal Sans Light" pitchFamily="50" charset="0"/>
              <a:cs typeface="Ideal Sans Light" pitchFamily="50" charset="0"/>
            </a:endParaRPr>
          </a:p>
          <a:p>
            <a:pPr marL="0" indent="0">
              <a:buNone/>
            </a:pPr>
            <a:r>
              <a:rPr lang="en-GB" sz="2000" dirty="0">
                <a:latin typeface="Ideal Sans Light" pitchFamily="50" charset="0"/>
                <a:cs typeface="Ideal Sans Light" pitchFamily="50" charset="0"/>
              </a:rPr>
              <a:t>Many thanks for your continued support.</a:t>
            </a:r>
          </a:p>
          <a:p>
            <a:endParaRPr lang="en-GB" sz="2000" dirty="0">
              <a:latin typeface="Ideal Sans Light" pitchFamily="50" charset="0"/>
              <a:cs typeface="Ideal Sans Light" pitchFamily="50" charset="0"/>
            </a:endParaRPr>
          </a:p>
          <a:p>
            <a:endParaRPr lang="en-GB" sz="2000" dirty="0">
              <a:latin typeface="Ideal Sans Light" pitchFamily="50" charset="0"/>
              <a:cs typeface="Ideal Sans Light" pitchFamily="50" charset="0"/>
            </a:endParaRPr>
          </a:p>
        </p:txBody>
      </p:sp>
    </p:spTree>
    <p:extLst>
      <p:ext uri="{BB962C8B-B14F-4D97-AF65-F5344CB8AC3E}">
        <p14:creationId xmlns:p14="http://schemas.microsoft.com/office/powerpoint/2010/main" val="1766629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91" y="839395"/>
            <a:ext cx="5331609" cy="1680285"/>
          </a:xfrm>
        </p:spPr>
        <p:txBody>
          <a:bodyPr>
            <a:normAutofit/>
          </a:bodyPr>
          <a:lstStyle/>
          <a:p>
            <a:pPr algn="ctr"/>
            <a:r>
              <a:rPr lang="en-GB" sz="4800" b="1" dirty="0">
                <a:solidFill>
                  <a:schemeClr val="tx1"/>
                </a:solidFill>
                <a:latin typeface="Ideal Sans Light" pitchFamily="50" charset="0"/>
                <a:cs typeface="Ideal Sans Light" pitchFamily="50" charset="0"/>
              </a:rPr>
              <a:t>Any Questions? </a:t>
            </a:r>
          </a:p>
        </p:txBody>
      </p:sp>
    </p:spTree>
    <p:extLst>
      <p:ext uri="{BB962C8B-B14F-4D97-AF65-F5344CB8AC3E}">
        <p14:creationId xmlns:p14="http://schemas.microsoft.com/office/powerpoint/2010/main" val="89622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A warm welcome to you all…</a:t>
            </a:r>
          </a:p>
        </p:txBody>
      </p:sp>
      <p:sp>
        <p:nvSpPr>
          <p:cNvPr id="3" name="Content Placeholder 2"/>
          <p:cNvSpPr>
            <a:spLocks noGrp="1"/>
          </p:cNvSpPr>
          <p:nvPr>
            <p:ph idx="1"/>
          </p:nvPr>
        </p:nvSpPr>
        <p:spPr>
          <a:xfrm>
            <a:off x="677333" y="1748119"/>
            <a:ext cx="9192807" cy="4293244"/>
          </a:xfrm>
        </p:spPr>
        <p:txBody>
          <a:bodyPr>
            <a:normAutofit/>
          </a:bodyPr>
          <a:lstStyle/>
          <a:p>
            <a:pPr marL="0" indent="0" algn="ctr">
              <a:buNone/>
            </a:pPr>
            <a:endParaRPr lang="en-GB" sz="4000" b="1" dirty="0">
              <a:solidFill>
                <a:srgbClr val="FF0000"/>
              </a:solidFill>
              <a:latin typeface="Ideal Sans Light" pitchFamily="50" charset="0"/>
              <a:cs typeface="Ideal Sans Light" pitchFamily="50" charset="0"/>
            </a:endParaRPr>
          </a:p>
          <a:p>
            <a:pPr marL="0" indent="0" algn="ctr">
              <a:buNone/>
            </a:pPr>
            <a:r>
              <a:rPr lang="en-GB" sz="4000" b="1" dirty="0">
                <a:solidFill>
                  <a:srgbClr val="FF0000"/>
                </a:solidFill>
                <a:latin typeface="Ideal Sans Light" pitchFamily="50" charset="0"/>
                <a:cs typeface="Ideal Sans Light" pitchFamily="50" charset="0"/>
              </a:rPr>
              <a:t>Welcome back </a:t>
            </a:r>
          </a:p>
          <a:p>
            <a:pPr marL="0" indent="0" algn="ctr">
              <a:buNone/>
            </a:pPr>
            <a:r>
              <a:rPr lang="en-GB" sz="4000" b="1" dirty="0">
                <a:solidFill>
                  <a:srgbClr val="FF0000"/>
                </a:solidFill>
                <a:latin typeface="Ideal Sans Light" pitchFamily="50" charset="0"/>
                <a:cs typeface="Ideal Sans Light" pitchFamily="50" charset="0"/>
              </a:rPr>
              <a:t>and </a:t>
            </a:r>
          </a:p>
          <a:p>
            <a:pPr marL="0" indent="0" algn="ctr">
              <a:buNone/>
            </a:pPr>
            <a:r>
              <a:rPr lang="en-GB" sz="4000" b="1" dirty="0">
                <a:solidFill>
                  <a:srgbClr val="FF0000"/>
                </a:solidFill>
                <a:latin typeface="Ideal Sans Light" pitchFamily="50" charset="0"/>
                <a:cs typeface="Ideal Sans Light" pitchFamily="50" charset="0"/>
              </a:rPr>
              <a:t>Happy New Year!!!</a:t>
            </a:r>
          </a:p>
        </p:txBody>
      </p:sp>
    </p:spTree>
    <p:extLst>
      <p:ext uri="{BB962C8B-B14F-4D97-AF65-F5344CB8AC3E}">
        <p14:creationId xmlns:p14="http://schemas.microsoft.com/office/powerpoint/2010/main" val="51109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The Curriculum</a:t>
            </a:r>
          </a:p>
        </p:txBody>
      </p:sp>
      <p:sp>
        <p:nvSpPr>
          <p:cNvPr id="3" name="Content Placeholder 2"/>
          <p:cNvSpPr>
            <a:spLocks noGrp="1"/>
          </p:cNvSpPr>
          <p:nvPr>
            <p:ph idx="1"/>
          </p:nvPr>
        </p:nvSpPr>
        <p:spPr>
          <a:xfrm>
            <a:off x="677334" y="1465730"/>
            <a:ext cx="9811372" cy="4567426"/>
          </a:xfrm>
        </p:spPr>
        <p:txBody>
          <a:bodyPr>
            <a:normAutofit/>
          </a:bodyPr>
          <a:lstStyle/>
          <a:p>
            <a:r>
              <a:rPr lang="en-GB" dirty="0">
                <a:latin typeface="Ideal Sans Light" pitchFamily="50" charset="0"/>
                <a:cs typeface="Ideal Sans Light" pitchFamily="50" charset="0"/>
              </a:rPr>
              <a:t>Information about the Year 4 curriculum will be available on our Class Page on the school website. </a:t>
            </a:r>
          </a:p>
          <a:p>
            <a:pPr marL="0" indent="0">
              <a:buNone/>
            </a:pPr>
            <a:r>
              <a:rPr lang="en-GB" b="1" dirty="0">
                <a:solidFill>
                  <a:srgbClr val="002060"/>
                </a:solidFill>
                <a:latin typeface="Ideal Sans Light" pitchFamily="50" charset="0"/>
                <a:cs typeface="Ideal Sans Light" pitchFamily="50" charset="0"/>
              </a:rPr>
              <a:t>     </a:t>
            </a:r>
            <a:r>
              <a:rPr lang="en-GB" b="1" dirty="0">
                <a:solidFill>
                  <a:srgbClr val="002060"/>
                </a:solidFill>
                <a:latin typeface="Ideal Sans Light" pitchFamily="50" charset="0"/>
                <a:cs typeface="Ideal Sans Light" pitchFamily="50" charset="0"/>
                <a:hlinkClick r:id="rId2"/>
              </a:rPr>
              <a:t>https://www.st-clares.lancs.sch.uk/elder</a:t>
            </a:r>
            <a:r>
              <a:rPr lang="en-GB" b="1" dirty="0">
                <a:solidFill>
                  <a:srgbClr val="002060"/>
                </a:solidFill>
                <a:latin typeface="Ideal Sans Light" pitchFamily="50" charset="0"/>
                <a:cs typeface="Ideal Sans Light" pitchFamily="50" charset="0"/>
              </a:rPr>
              <a:t>   </a:t>
            </a:r>
            <a:r>
              <a:rPr lang="en-GB" dirty="0">
                <a:latin typeface="Ideal Sans Light" pitchFamily="50" charset="0"/>
                <a:cs typeface="Ideal Sans Light" pitchFamily="50" charset="0"/>
              </a:rPr>
              <a:t>- more on the following slide</a:t>
            </a:r>
          </a:p>
          <a:p>
            <a:pPr marL="0" indent="0">
              <a:buNone/>
            </a:pPr>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English and maths will be taught in the mornings, foundation subjects taught in the afternoons.</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P.E. is on Friday afternoons so the children need to come in their P.E. kits every Friday. </a:t>
            </a:r>
          </a:p>
          <a:p>
            <a:pPr lvl="1"/>
            <a:r>
              <a:rPr lang="en-GB" dirty="0">
                <a:latin typeface="Ideal Sans Light" pitchFamily="50" charset="0"/>
                <a:cs typeface="Ideal Sans Light" pitchFamily="50" charset="0"/>
              </a:rPr>
              <a:t>Please ensure earrings are removed and long hair is tied back. If your child requires an inhaler, please make sure it is clearly named and in date.</a:t>
            </a:r>
          </a:p>
          <a:p>
            <a:pPr lvl="1"/>
            <a:r>
              <a:rPr lang="en-GB" dirty="0">
                <a:latin typeface="Ideal Sans Light" pitchFamily="50" charset="0"/>
                <a:cs typeface="Ideal Sans Light" pitchFamily="50" charset="0"/>
              </a:rPr>
              <a:t>Summer Term – Switch to a Tuesday for Coach Scott</a:t>
            </a:r>
          </a:p>
        </p:txBody>
      </p:sp>
    </p:spTree>
    <p:extLst>
      <p:ext uri="{BB962C8B-B14F-4D97-AF65-F5344CB8AC3E}">
        <p14:creationId xmlns:p14="http://schemas.microsoft.com/office/powerpoint/2010/main" val="83691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A5033-AD84-48A4-BE1F-0BCEA80D740E}"/>
              </a:ext>
            </a:extLst>
          </p:cNvPr>
          <p:cNvPicPr>
            <a:picLocks noChangeAspect="1"/>
          </p:cNvPicPr>
          <p:nvPr/>
        </p:nvPicPr>
        <p:blipFill rotWithShape="1">
          <a:blip r:embed="rId2"/>
          <a:srcRect l="18167" t="13481" r="18000" b="7407"/>
          <a:stretch/>
        </p:blipFill>
        <p:spPr>
          <a:xfrm>
            <a:off x="304800" y="220482"/>
            <a:ext cx="9052560" cy="6310793"/>
          </a:xfrm>
          <a:prstGeom prst="rect">
            <a:avLst/>
          </a:prstGeom>
        </p:spPr>
      </p:pic>
    </p:spTree>
    <p:extLst>
      <p:ext uri="{BB962C8B-B14F-4D97-AF65-F5344CB8AC3E}">
        <p14:creationId xmlns:p14="http://schemas.microsoft.com/office/powerpoint/2010/main" val="48346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Times tables</a:t>
            </a:r>
          </a:p>
        </p:txBody>
      </p:sp>
      <p:sp>
        <p:nvSpPr>
          <p:cNvPr id="3" name="Content Placeholder 2"/>
          <p:cNvSpPr>
            <a:spLocks noGrp="1"/>
          </p:cNvSpPr>
          <p:nvPr>
            <p:ph idx="1"/>
          </p:nvPr>
        </p:nvSpPr>
        <p:spPr>
          <a:xfrm>
            <a:off x="677334" y="1734671"/>
            <a:ext cx="8596668" cy="4306691"/>
          </a:xfrm>
        </p:spPr>
        <p:txBody>
          <a:bodyPr>
            <a:normAutofit/>
          </a:bodyPr>
          <a:lstStyle/>
          <a:p>
            <a:r>
              <a:rPr lang="en-GB" dirty="0">
                <a:latin typeface="Ideal Sans Light" pitchFamily="50" charset="0"/>
                <a:cs typeface="Ideal Sans Light" pitchFamily="50" charset="0"/>
              </a:rPr>
              <a:t>Statutory tests in times tables will take place in Year 4. The link below is a great way to practise and get a better understanding of the times table you’re on. It is also good to start to practise mixed times tables to get the exposure and gain confidence.</a:t>
            </a:r>
          </a:p>
          <a:p>
            <a:pPr marL="0" indent="0">
              <a:buNone/>
            </a:pPr>
            <a:endParaRPr lang="en-GB" dirty="0">
              <a:latin typeface="Ideal Sans Light" pitchFamily="50" charset="0"/>
              <a:cs typeface="Ideal Sans Light" pitchFamily="50" charset="0"/>
            </a:endParaRPr>
          </a:p>
          <a:p>
            <a:r>
              <a:rPr lang="en-GB" dirty="0">
                <a:solidFill>
                  <a:schemeClr val="tx1"/>
                </a:solidFill>
                <a:latin typeface="Ideal Sans Light" pitchFamily="50" charset="0"/>
                <a:cs typeface="Ideal Sans Light" pitchFamily="50" charset="0"/>
                <a:hlinkClick r:id="rId2"/>
              </a:rPr>
              <a:t>https://www.timestables.co.uk/</a:t>
            </a:r>
            <a:r>
              <a:rPr lang="en-GB" dirty="0">
                <a:solidFill>
                  <a:schemeClr val="tx1"/>
                </a:solidFill>
                <a:latin typeface="Ideal Sans Light" pitchFamily="50" charset="0"/>
                <a:cs typeface="Ideal Sans Light" pitchFamily="50" charset="0"/>
              </a:rPr>
              <a:t> </a:t>
            </a:r>
          </a:p>
          <a:p>
            <a:pPr marL="0" indent="0">
              <a:buNone/>
            </a:pPr>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Times tables tests will take place every Friday. The expectation is that all children should know by heart up to and including 12 x 12 by the end of Year 4. </a:t>
            </a:r>
          </a:p>
          <a:p>
            <a:endParaRPr lang="en-GB" dirty="0">
              <a:latin typeface="Ideal Sans Light" pitchFamily="50" charset="0"/>
              <a:cs typeface="Ideal Sans Light" pitchFamily="50" charset="0"/>
            </a:endParaRPr>
          </a:p>
          <a:p>
            <a:pPr marL="0" indent="0">
              <a:buNone/>
            </a:pPr>
            <a:r>
              <a:rPr lang="en-GB" dirty="0">
                <a:latin typeface="Ideal Sans Light" pitchFamily="50" charset="0"/>
                <a:cs typeface="Ideal Sans Light" pitchFamily="50" charset="0"/>
              </a:rPr>
              <a:t>In class, the children will be practising and using their times tables in maths lessons and practice in class.</a:t>
            </a:r>
          </a:p>
        </p:txBody>
      </p:sp>
      <p:pic>
        <p:nvPicPr>
          <p:cNvPr id="3074" name="Picture 2" descr="Times Tables. Multiplications Tables. Times Tables Grid. | Etsy"/>
          <p:cNvPicPr>
            <a:picLocks noChangeAspect="1" noChangeArrowheads="1"/>
          </p:cNvPicPr>
          <p:nvPr/>
        </p:nvPicPr>
        <p:blipFill rotWithShape="1">
          <a:blip r:embed="rId3">
            <a:extLst>
              <a:ext uri="{28A0092B-C50C-407E-A947-70E740481C1C}">
                <a14:useLocalDpi xmlns:a14="http://schemas.microsoft.com/office/drawing/2010/main" val="0"/>
              </a:ext>
            </a:extLst>
          </a:blip>
          <a:srcRect l="8292" t="-1115" r="8781" b="1115"/>
          <a:stretch/>
        </p:blipFill>
        <p:spPr bwMode="auto">
          <a:xfrm>
            <a:off x="9030422" y="3566160"/>
            <a:ext cx="2907278" cy="306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5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D2E1A-FB40-4265-8205-6DF626C7EEDA}"/>
              </a:ext>
            </a:extLst>
          </p:cNvPr>
          <p:cNvSpPr>
            <a:spLocks noGrp="1"/>
          </p:cNvSpPr>
          <p:nvPr>
            <p:ph type="title"/>
          </p:nvPr>
        </p:nvSpPr>
        <p:spPr/>
        <p:txBody>
          <a:bodyPr/>
          <a:lstStyle/>
          <a:p>
            <a:r>
              <a:rPr lang="en-GB" b="1" dirty="0">
                <a:solidFill>
                  <a:schemeClr val="tx1"/>
                </a:solidFill>
                <a:latin typeface="Ideal Sans Light" pitchFamily="50" charset="0"/>
                <a:cs typeface="Ideal Sans Light" pitchFamily="50" charset="0"/>
              </a:rPr>
              <a:t>Reading – Why?</a:t>
            </a:r>
          </a:p>
        </p:txBody>
      </p:sp>
      <p:sp>
        <p:nvSpPr>
          <p:cNvPr id="3" name="Content Placeholder 2">
            <a:extLst>
              <a:ext uri="{FF2B5EF4-FFF2-40B4-BE49-F238E27FC236}">
                <a16:creationId xmlns:a16="http://schemas.microsoft.com/office/drawing/2014/main" id="{C12F6F28-6428-422D-96EE-3A485BC1E583}"/>
              </a:ext>
            </a:extLst>
          </p:cNvPr>
          <p:cNvSpPr>
            <a:spLocks noGrp="1"/>
          </p:cNvSpPr>
          <p:nvPr>
            <p:ph idx="1"/>
          </p:nvPr>
        </p:nvSpPr>
        <p:spPr>
          <a:xfrm>
            <a:off x="677334" y="1640264"/>
            <a:ext cx="9045786" cy="4709735"/>
          </a:xfrm>
        </p:spPr>
        <p:txBody>
          <a:bodyPr>
            <a:normAutofit fontScale="92500" lnSpcReduction="10000"/>
          </a:bodyPr>
          <a:lstStyle/>
          <a:p>
            <a:r>
              <a:rPr lang="en-GB" sz="2400" dirty="0">
                <a:latin typeface="Ideal Sans Light" pitchFamily="50" charset="0"/>
                <a:cs typeface="Ideal Sans Light" pitchFamily="50" charset="0"/>
              </a:rPr>
              <a:t>By the age of 5, children who are read to every day may hear around </a:t>
            </a:r>
            <a:r>
              <a:rPr lang="en-GB" sz="2400" b="1" dirty="0">
                <a:solidFill>
                  <a:srgbClr val="FF0000"/>
                </a:solidFill>
                <a:latin typeface="Ideal Sans Light" pitchFamily="50" charset="0"/>
                <a:cs typeface="Ideal Sans Light" pitchFamily="50" charset="0"/>
              </a:rPr>
              <a:t>296,660 more words </a:t>
            </a:r>
            <a:r>
              <a:rPr lang="en-GB" sz="2400" dirty="0">
                <a:latin typeface="Ideal Sans Light" pitchFamily="50" charset="0"/>
                <a:cs typeface="Ideal Sans Light" pitchFamily="50" charset="0"/>
              </a:rPr>
              <a:t>than children who are never read to.</a:t>
            </a:r>
          </a:p>
          <a:p>
            <a:endParaRPr lang="en-GB" sz="2400" dirty="0">
              <a:latin typeface="Ideal Sans Light" pitchFamily="50" charset="0"/>
              <a:cs typeface="Ideal Sans Light" pitchFamily="50" charset="0"/>
            </a:endParaRPr>
          </a:p>
          <a:p>
            <a:r>
              <a:rPr lang="en-GB" sz="2400" dirty="0">
                <a:latin typeface="Ideal Sans Light" pitchFamily="50" charset="0"/>
                <a:cs typeface="Ideal Sans Light" pitchFamily="50" charset="0"/>
              </a:rPr>
              <a:t>When comparing children who are read to regularly with those who are not read to at all, this gap can grow to </a:t>
            </a:r>
            <a:r>
              <a:rPr lang="en-GB" sz="2400" b="1" dirty="0">
                <a:solidFill>
                  <a:srgbClr val="FF0000"/>
                </a:solidFill>
                <a:latin typeface="Ideal Sans Light" pitchFamily="50" charset="0"/>
                <a:cs typeface="Ideal Sans Light" pitchFamily="50" charset="0"/>
              </a:rPr>
              <a:t>over one million words</a:t>
            </a:r>
            <a:r>
              <a:rPr lang="en-GB" sz="2400" dirty="0">
                <a:latin typeface="Ideal Sans Light" pitchFamily="50" charset="0"/>
                <a:cs typeface="Ideal Sans Light" pitchFamily="50" charset="0"/>
              </a:rPr>
              <a:t>.</a:t>
            </a:r>
          </a:p>
          <a:p>
            <a:endParaRPr lang="en-GB" sz="2400" dirty="0">
              <a:latin typeface="Ideal Sans Light" pitchFamily="50" charset="0"/>
              <a:cs typeface="Ideal Sans Light" pitchFamily="50" charset="0"/>
            </a:endParaRPr>
          </a:p>
          <a:p>
            <a:r>
              <a:rPr lang="en-GB" sz="2400" dirty="0">
                <a:latin typeface="Ideal Sans Light" pitchFamily="50" charset="0"/>
                <a:cs typeface="Ideal Sans Light" pitchFamily="50" charset="0"/>
              </a:rPr>
              <a:t>How often children are read to really matters. Daily reading exposes children to far more words than occasional or infrequent reading.</a:t>
            </a:r>
          </a:p>
          <a:p>
            <a:endParaRPr lang="en-GB" sz="2400" dirty="0">
              <a:latin typeface="Ideal Sans Light" pitchFamily="50" charset="0"/>
              <a:cs typeface="Ideal Sans Light" pitchFamily="50" charset="0"/>
            </a:endParaRPr>
          </a:p>
          <a:p>
            <a:r>
              <a:rPr lang="en-GB" sz="2400" dirty="0">
                <a:latin typeface="Ideal Sans Light" pitchFamily="50" charset="0"/>
                <a:cs typeface="Ideal Sans Light" pitchFamily="50" charset="0"/>
              </a:rPr>
              <a:t>This so-called “</a:t>
            </a:r>
            <a:r>
              <a:rPr lang="en-GB" sz="2400" b="1" dirty="0">
                <a:solidFill>
                  <a:srgbClr val="FF0000"/>
                </a:solidFill>
                <a:latin typeface="Ideal Sans Light" pitchFamily="50" charset="0"/>
                <a:cs typeface="Ideal Sans Light" pitchFamily="50" charset="0"/>
              </a:rPr>
              <a:t>million word gap</a:t>
            </a:r>
            <a:r>
              <a:rPr lang="en-GB" sz="2400" dirty="0">
                <a:latin typeface="Ideal Sans Light" pitchFamily="50" charset="0"/>
                <a:cs typeface="Ideal Sans Light" pitchFamily="50" charset="0"/>
              </a:rPr>
              <a:t>” helps explain why some children find it easier to build vocabulary and become confident readers once they start school.</a:t>
            </a:r>
          </a:p>
        </p:txBody>
      </p:sp>
    </p:spTree>
    <p:extLst>
      <p:ext uri="{BB962C8B-B14F-4D97-AF65-F5344CB8AC3E}">
        <p14:creationId xmlns:p14="http://schemas.microsoft.com/office/powerpoint/2010/main" val="330792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latin typeface="Ideal Sans Light" pitchFamily="50" charset="0"/>
                <a:cs typeface="Ideal Sans Light" pitchFamily="50" charset="0"/>
              </a:rPr>
              <a:t>Reading</a:t>
            </a:r>
          </a:p>
        </p:txBody>
      </p:sp>
      <p:sp>
        <p:nvSpPr>
          <p:cNvPr id="3" name="Content Placeholder 2"/>
          <p:cNvSpPr>
            <a:spLocks noGrp="1"/>
          </p:cNvSpPr>
          <p:nvPr>
            <p:ph idx="1"/>
          </p:nvPr>
        </p:nvSpPr>
        <p:spPr>
          <a:xfrm>
            <a:off x="677334" y="1574277"/>
            <a:ext cx="8596668" cy="4467086"/>
          </a:xfrm>
        </p:spPr>
        <p:txBody>
          <a:bodyPr>
            <a:normAutofit lnSpcReduction="10000"/>
          </a:bodyPr>
          <a:lstStyle/>
          <a:p>
            <a:pPr marL="0" indent="0">
              <a:buNone/>
            </a:pPr>
            <a:r>
              <a:rPr lang="en-GB" sz="2100" dirty="0">
                <a:latin typeface="Ideal Sans Light" pitchFamily="50" charset="0"/>
                <a:cs typeface="Ideal Sans Light" pitchFamily="50" charset="0"/>
              </a:rPr>
              <a:t>Regular reading and discussion are vital. </a:t>
            </a:r>
          </a:p>
          <a:p>
            <a:pPr marL="0" indent="0">
              <a:buNone/>
            </a:pPr>
            <a:endParaRPr lang="en-GB" sz="2100" dirty="0">
              <a:latin typeface="Ideal Sans Light" pitchFamily="50" charset="0"/>
              <a:cs typeface="Ideal Sans Light" pitchFamily="50" charset="0"/>
            </a:endParaRPr>
          </a:p>
          <a:p>
            <a:pPr marL="0" indent="0">
              <a:buNone/>
            </a:pPr>
            <a:r>
              <a:rPr lang="en-GB" sz="2100" dirty="0">
                <a:latin typeface="Ideal Sans Light" pitchFamily="50" charset="0"/>
                <a:cs typeface="Ideal Sans Light" pitchFamily="50" charset="0"/>
              </a:rPr>
              <a:t>In school, children enjoy class novels, guided reading and individual books. </a:t>
            </a:r>
          </a:p>
          <a:p>
            <a:pPr marL="0" indent="0">
              <a:buNone/>
            </a:pPr>
            <a:endParaRPr lang="en-GB" sz="2100" dirty="0">
              <a:latin typeface="Ideal Sans Light" pitchFamily="50" charset="0"/>
              <a:cs typeface="Ideal Sans Light" pitchFamily="50" charset="0"/>
            </a:endParaRPr>
          </a:p>
          <a:p>
            <a:pPr marL="0" indent="0">
              <a:buNone/>
            </a:pPr>
            <a:r>
              <a:rPr lang="en-GB" sz="2100" dirty="0">
                <a:latin typeface="Ideal Sans Light" pitchFamily="50" charset="0"/>
                <a:cs typeface="Ideal Sans Light" pitchFamily="50" charset="0"/>
              </a:rPr>
              <a:t>At home, children should read for around 30 minutes each night, with time to talk about what they’ve read. </a:t>
            </a:r>
          </a:p>
          <a:p>
            <a:pPr marL="0" indent="0">
              <a:buNone/>
            </a:pPr>
            <a:endParaRPr lang="en-GB" sz="2100" dirty="0">
              <a:latin typeface="Ideal Sans Light" pitchFamily="50" charset="0"/>
              <a:cs typeface="Ideal Sans Light" pitchFamily="50" charset="0"/>
            </a:endParaRPr>
          </a:p>
          <a:p>
            <a:pPr marL="0" indent="0">
              <a:buNone/>
            </a:pPr>
            <a:r>
              <a:rPr lang="en-GB" sz="2100" dirty="0">
                <a:latin typeface="Ideal Sans Light" pitchFamily="50" charset="0"/>
                <a:cs typeface="Ideal Sans Light" pitchFamily="50" charset="0"/>
              </a:rPr>
              <a:t>Ask open questions that encourage explanation, inference and evidence from the text. </a:t>
            </a:r>
          </a:p>
          <a:p>
            <a:pPr marL="0" indent="0">
              <a:buNone/>
            </a:pPr>
            <a:endParaRPr lang="en-GB" sz="2100" dirty="0">
              <a:latin typeface="Ideal Sans Light" pitchFamily="50" charset="0"/>
              <a:cs typeface="Ideal Sans Light" pitchFamily="50" charset="0"/>
            </a:endParaRPr>
          </a:p>
          <a:p>
            <a:pPr marL="0" indent="0">
              <a:buNone/>
            </a:pPr>
            <a:r>
              <a:rPr lang="en-GB" sz="2100" dirty="0">
                <a:latin typeface="Ideal Sans Light" pitchFamily="50" charset="0"/>
                <a:cs typeface="Ideal Sans Light" pitchFamily="50" charset="0"/>
              </a:rPr>
              <a:t>Some helpful prompts are included in their reading diaries.</a:t>
            </a:r>
          </a:p>
        </p:txBody>
      </p:sp>
      <p:pic>
        <p:nvPicPr>
          <p:cNvPr id="1026" name="Picture 2" descr="Image 1 - &amp;#034;The more that you read&amp;#034; Dr. Seuss Quote METAL SIGN WALL PLAQUE print poster a5"/>
          <p:cNvPicPr>
            <a:picLocks noChangeAspect="1" noChangeArrowheads="1"/>
          </p:cNvPicPr>
          <p:nvPr/>
        </p:nvPicPr>
        <p:blipFill rotWithShape="1">
          <a:blip r:embed="rId2">
            <a:extLst>
              <a:ext uri="{28A0092B-C50C-407E-A947-70E740481C1C}">
                <a14:useLocalDpi xmlns:a14="http://schemas.microsoft.com/office/drawing/2010/main" val="0"/>
              </a:ext>
            </a:extLst>
          </a:blip>
          <a:srcRect l="23807" t="15485" r="19823" b="5913"/>
          <a:stretch/>
        </p:blipFill>
        <p:spPr bwMode="auto">
          <a:xfrm>
            <a:off x="9722224" y="55077"/>
            <a:ext cx="2340172" cy="326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1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C1FD-1FE6-4FD7-A021-DE8EA3D46FB6}"/>
              </a:ext>
            </a:extLst>
          </p:cNvPr>
          <p:cNvSpPr>
            <a:spLocks noGrp="1"/>
          </p:cNvSpPr>
          <p:nvPr>
            <p:ph type="title"/>
          </p:nvPr>
        </p:nvSpPr>
        <p:spPr/>
        <p:txBody>
          <a:bodyPr/>
          <a:lstStyle/>
          <a:p>
            <a:r>
              <a:rPr lang="en-GB" b="1" dirty="0"/>
              <a:t>National Year of Reading 2026</a:t>
            </a:r>
            <a:endParaRPr lang="en-GB" dirty="0"/>
          </a:p>
        </p:txBody>
      </p:sp>
      <p:sp>
        <p:nvSpPr>
          <p:cNvPr id="3" name="Content Placeholder 2">
            <a:extLst>
              <a:ext uri="{FF2B5EF4-FFF2-40B4-BE49-F238E27FC236}">
                <a16:creationId xmlns:a16="http://schemas.microsoft.com/office/drawing/2014/main" id="{092382CF-EA60-43F5-8F5F-B80BA7EB762A}"/>
              </a:ext>
            </a:extLst>
          </p:cNvPr>
          <p:cNvSpPr>
            <a:spLocks noGrp="1"/>
          </p:cNvSpPr>
          <p:nvPr>
            <p:ph idx="1"/>
          </p:nvPr>
        </p:nvSpPr>
        <p:spPr>
          <a:xfrm>
            <a:off x="677334" y="1554481"/>
            <a:ext cx="8812106" cy="4693920"/>
          </a:xfrm>
        </p:spPr>
        <p:txBody>
          <a:bodyPr>
            <a:normAutofit fontScale="92500"/>
          </a:bodyPr>
          <a:lstStyle/>
          <a:p>
            <a:r>
              <a:rPr lang="en-GB" sz="2400" b="1" dirty="0"/>
              <a:t>2026 is the National Year of Reading</a:t>
            </a:r>
            <a:r>
              <a:rPr lang="en-GB" sz="2400" dirty="0"/>
              <a:t>, and we’ll be celebrating with a </a:t>
            </a:r>
            <a:r>
              <a:rPr lang="en-GB" sz="2400" b="1" dirty="0"/>
              <a:t>reading-themed activity every month</a:t>
            </a:r>
            <a:r>
              <a:rPr lang="en-GB" sz="2400" dirty="0"/>
              <a:t> across the year.</a:t>
            </a:r>
          </a:p>
          <a:p>
            <a:r>
              <a:rPr lang="en-GB" sz="2400" dirty="0"/>
              <a:t>To kick things off, we’re launching a </a:t>
            </a:r>
            <a:r>
              <a:rPr lang="en-GB" sz="2400" b="1" dirty="0"/>
              <a:t>whole-school reading competition</a:t>
            </a:r>
            <a:r>
              <a:rPr lang="en-GB" sz="2400" dirty="0"/>
              <a:t>.</a:t>
            </a:r>
          </a:p>
          <a:p>
            <a:r>
              <a:rPr lang="en-GB" sz="2400" b="1" dirty="0"/>
              <a:t>Reading in an Unusual Place – Competition</a:t>
            </a:r>
          </a:p>
          <a:p>
            <a:r>
              <a:rPr lang="en-GB" sz="2400" dirty="0"/>
              <a:t>Children are invited to take a </a:t>
            </a:r>
            <a:r>
              <a:rPr lang="en-GB" sz="2400" b="1" dirty="0"/>
              <a:t>photo of themselves reading their favourite book in an unusual place</a:t>
            </a:r>
            <a:r>
              <a:rPr lang="en-GB" sz="2400" dirty="0"/>
              <a:t>.</a:t>
            </a:r>
          </a:p>
          <a:p>
            <a:r>
              <a:rPr lang="en-GB" sz="2400" dirty="0"/>
              <a:t>Along with the photo, please include a </a:t>
            </a:r>
            <a:r>
              <a:rPr lang="en-GB" sz="2400" b="1" dirty="0"/>
              <a:t>short mini review</a:t>
            </a:r>
            <a:r>
              <a:rPr lang="en-GB" sz="2400" dirty="0"/>
              <a:t>:</a:t>
            </a:r>
          </a:p>
          <a:p>
            <a:pPr lvl="1"/>
            <a:r>
              <a:rPr lang="en-GB" sz="2000" b="1" dirty="0"/>
              <a:t>1–2 sentences</a:t>
            </a:r>
            <a:r>
              <a:rPr lang="en-GB" sz="2000" dirty="0"/>
              <a:t> explaining</a:t>
            </a:r>
          </a:p>
          <a:p>
            <a:pPr lvl="2"/>
            <a:r>
              <a:rPr lang="en-GB" sz="1800" dirty="0"/>
              <a:t>why they like the book</a:t>
            </a:r>
          </a:p>
          <a:p>
            <a:pPr lvl="2"/>
            <a:r>
              <a:rPr lang="en-GB" sz="1800" dirty="0"/>
              <a:t>why they would recommend it</a:t>
            </a:r>
            <a:endParaRPr lang="en-GB" sz="2400" dirty="0"/>
          </a:p>
        </p:txBody>
      </p:sp>
    </p:spTree>
    <p:extLst>
      <p:ext uri="{BB962C8B-B14F-4D97-AF65-F5344CB8AC3E}">
        <p14:creationId xmlns:p14="http://schemas.microsoft.com/office/powerpoint/2010/main" val="209724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43E5-DC8F-4288-847C-D46C1CAADBE8}"/>
              </a:ext>
            </a:extLst>
          </p:cNvPr>
          <p:cNvSpPr>
            <a:spLocks noGrp="1"/>
          </p:cNvSpPr>
          <p:nvPr>
            <p:ph type="title"/>
          </p:nvPr>
        </p:nvSpPr>
        <p:spPr/>
        <p:txBody>
          <a:bodyPr/>
          <a:lstStyle/>
          <a:p>
            <a:r>
              <a:rPr lang="en-GB" b="1" dirty="0"/>
              <a:t>How to Enter</a:t>
            </a:r>
            <a:endParaRPr lang="en-GB" dirty="0"/>
          </a:p>
        </p:txBody>
      </p:sp>
      <p:sp>
        <p:nvSpPr>
          <p:cNvPr id="3" name="Content Placeholder 2">
            <a:extLst>
              <a:ext uri="{FF2B5EF4-FFF2-40B4-BE49-F238E27FC236}">
                <a16:creationId xmlns:a16="http://schemas.microsoft.com/office/drawing/2014/main" id="{8567A2E3-6CF0-429F-82DC-C88F9053B71C}"/>
              </a:ext>
            </a:extLst>
          </p:cNvPr>
          <p:cNvSpPr>
            <a:spLocks noGrp="1"/>
          </p:cNvSpPr>
          <p:nvPr>
            <p:ph idx="1"/>
          </p:nvPr>
        </p:nvSpPr>
        <p:spPr>
          <a:xfrm>
            <a:off x="677334" y="1571309"/>
            <a:ext cx="9289626" cy="4484051"/>
          </a:xfrm>
        </p:spPr>
        <p:txBody>
          <a:bodyPr>
            <a:normAutofit/>
          </a:bodyPr>
          <a:lstStyle/>
          <a:p>
            <a:r>
              <a:rPr lang="en-GB" sz="2000" dirty="0"/>
              <a:t>Details on </a:t>
            </a:r>
            <a:r>
              <a:rPr lang="en-GB" sz="2000" b="1" dirty="0"/>
              <a:t>where to email photos</a:t>
            </a:r>
            <a:r>
              <a:rPr lang="en-GB" sz="2000" dirty="0"/>
              <a:t> will be shared:</a:t>
            </a:r>
          </a:p>
          <a:p>
            <a:pPr lvl="1"/>
            <a:r>
              <a:rPr lang="en-GB" sz="1800" dirty="0"/>
              <a:t>via </a:t>
            </a:r>
            <a:r>
              <a:rPr lang="en-GB" sz="1800" b="1" dirty="0"/>
              <a:t>Arbor</a:t>
            </a:r>
            <a:endParaRPr lang="en-GB" sz="1800" dirty="0"/>
          </a:p>
          <a:p>
            <a:pPr lvl="1"/>
            <a:r>
              <a:rPr lang="en-GB" sz="1800" dirty="0"/>
              <a:t>in </a:t>
            </a:r>
            <a:r>
              <a:rPr lang="en-GB" sz="1800" b="1" dirty="0"/>
              <a:t>this week’s newsletter</a:t>
            </a:r>
            <a:endParaRPr lang="en-GB" sz="1800" dirty="0"/>
          </a:p>
          <a:p>
            <a:pPr lvl="1"/>
            <a:r>
              <a:rPr lang="en-GB" sz="1800" dirty="0"/>
              <a:t>on the school’s </a:t>
            </a:r>
            <a:r>
              <a:rPr lang="en-GB" sz="1800" b="1" dirty="0"/>
              <a:t>social media pages</a:t>
            </a:r>
            <a:endParaRPr lang="en-GB" sz="1800" dirty="0"/>
          </a:p>
          <a:p>
            <a:r>
              <a:rPr lang="en-GB" sz="2000" dirty="0"/>
              <a:t>The competition will be </a:t>
            </a:r>
            <a:r>
              <a:rPr lang="en-GB" sz="2000" b="1" dirty="0"/>
              <a:t>launched in Friday’s assembly</a:t>
            </a:r>
            <a:r>
              <a:rPr lang="en-GB" sz="2000" dirty="0"/>
              <a:t>.</a:t>
            </a:r>
          </a:p>
          <a:p>
            <a:endParaRPr lang="en-GB" sz="2000" b="1" dirty="0"/>
          </a:p>
          <a:p>
            <a:r>
              <a:rPr lang="en-GB" sz="2000" b="1" dirty="0"/>
              <a:t>Important Dates &amp; Prizes</a:t>
            </a:r>
          </a:p>
          <a:p>
            <a:endParaRPr lang="en-GB" sz="2000" b="1" dirty="0"/>
          </a:p>
          <a:p>
            <a:pPr lvl="1"/>
            <a:r>
              <a:rPr lang="en-GB" sz="1800" b="1" dirty="0"/>
              <a:t>Closing date:</a:t>
            </a:r>
            <a:r>
              <a:rPr lang="en-GB" sz="1800" dirty="0"/>
              <a:t> </a:t>
            </a:r>
            <a:r>
              <a:rPr lang="en-GB" sz="1800" b="1" dirty="0"/>
              <a:t>Friday 23rd January</a:t>
            </a:r>
            <a:endParaRPr lang="en-GB" sz="1800" dirty="0"/>
          </a:p>
          <a:p>
            <a:pPr lvl="1"/>
            <a:r>
              <a:rPr lang="en-GB" sz="1800" b="1" dirty="0"/>
              <a:t>Prizes:</a:t>
            </a:r>
            <a:r>
              <a:rPr lang="en-GB" sz="1800" dirty="0"/>
              <a:t> </a:t>
            </a:r>
            <a:r>
              <a:rPr lang="en-GB" sz="1800" b="1" dirty="0"/>
              <a:t>Book vouchers</a:t>
            </a:r>
            <a:r>
              <a:rPr lang="en-GB" sz="1800" dirty="0"/>
              <a:t> awarded for the </a:t>
            </a:r>
            <a:r>
              <a:rPr lang="en-GB" sz="1800" b="1" dirty="0"/>
              <a:t>most imaginative entries</a:t>
            </a:r>
            <a:endParaRPr lang="en-GB" sz="1800" dirty="0"/>
          </a:p>
          <a:p>
            <a:endParaRPr lang="en-GB" sz="2000" dirty="0"/>
          </a:p>
        </p:txBody>
      </p:sp>
    </p:spTree>
    <p:extLst>
      <p:ext uri="{BB962C8B-B14F-4D97-AF65-F5344CB8AC3E}">
        <p14:creationId xmlns:p14="http://schemas.microsoft.com/office/powerpoint/2010/main" val="2927440945"/>
      </p:ext>
    </p:extLst>
  </p:cSld>
  <p:clrMapOvr>
    <a:masterClrMapping/>
  </p:clrMapOvr>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1B4023FD1AE43BE7B5868B724EFB2" ma:contentTypeVersion="11" ma:contentTypeDescription="Create a new document." ma:contentTypeScope="" ma:versionID="6d782015c21c0b6f262035bcd87753ba">
  <xsd:schema xmlns:xsd="http://www.w3.org/2001/XMLSchema" xmlns:xs="http://www.w3.org/2001/XMLSchema" xmlns:p="http://schemas.microsoft.com/office/2006/metadata/properties" xmlns:ns3="b9f3d43d-1acd-4e6b-9de9-3301cae6c455" targetNamespace="http://schemas.microsoft.com/office/2006/metadata/properties" ma:root="true" ma:fieldsID="4eae07adfcc8bc49ed1a2e1218f21123" ns3:_="">
    <xsd:import namespace="b9f3d43d-1acd-4e6b-9de9-3301cae6c455"/>
    <xsd:element name="properties">
      <xsd:complexType>
        <xsd:sequence>
          <xsd:element name="documentManagement">
            <xsd:complexType>
              <xsd:all>
                <xsd:element ref="ns3:MediaServiceObjectDetectorVersions" minOccurs="0"/>
                <xsd:element ref="ns3:MediaServiceDateTaken" minOccurs="0"/>
                <xsd:element ref="ns3:MediaServiceSearchProperties" minOccurs="0"/>
                <xsd:element ref="ns3:MediaServiceSystemTags" minOccurs="0"/>
                <xsd:element ref="ns3:MediaServiceOCR" minOccurs="0"/>
                <xsd:element ref="ns3:_activity" minOccurs="0"/>
                <xsd:element ref="ns3:MediaServiceMetadata" minOccurs="0"/>
                <xsd:element ref="ns3:MediaServiceFastMetadata"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3d43d-1acd-4e6b-9de9-3301cae6c455" elementFormDefault="qualified">
    <xsd:import namespace="http://schemas.microsoft.com/office/2006/documentManagement/types"/>
    <xsd:import namespace="http://schemas.microsoft.com/office/infopath/2007/PartnerControls"/>
    <xsd:element name="MediaServiceObjectDetectorVersions" ma:index="8" nillable="true" ma:displayName="MediaServiceObjectDetectorVersions" ma:hidden="true" ma:indexed="true" ma:internalName="MediaServiceObjectDetectorVersions" ma:readOnly="true">
      <xsd:simpleType>
        <xsd:restriction base="dms:Text"/>
      </xsd:simpleType>
    </xsd:element>
    <xsd:element name="MediaServiceDateTaken" ma:index="9" nillable="true" ma:displayName="MediaServiceDateTaken" ma:hidden="true" ma:indexed="true" ma:internalName="MediaServiceDateTaken" ma:readOnly="true">
      <xsd:simpleType>
        <xsd:restriction base="dms:Text"/>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_activity" ma:index="13" nillable="true" ma:displayName="_activity" ma:hidden="true" ma:internalName="_activity">
      <xsd:simpleType>
        <xsd:restriction base="dms:Note"/>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9f3d43d-1acd-4e6b-9de9-3301cae6c455" xsi:nil="true"/>
  </documentManagement>
</p:properties>
</file>

<file path=customXml/itemProps1.xml><?xml version="1.0" encoding="utf-8"?>
<ds:datastoreItem xmlns:ds="http://schemas.openxmlformats.org/officeDocument/2006/customXml" ds:itemID="{0E73148E-FF0A-4FF0-8E56-B8CFCD916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3d43d-1acd-4e6b-9de9-3301cae6c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1AC17C-CE62-4298-9589-B1B5A3FBEDE8}">
  <ds:schemaRefs>
    <ds:schemaRef ds:uri="http://schemas.microsoft.com/sharepoint/v3/contenttype/forms"/>
  </ds:schemaRefs>
</ds:datastoreItem>
</file>

<file path=customXml/itemProps3.xml><?xml version="1.0" encoding="utf-8"?>
<ds:datastoreItem xmlns:ds="http://schemas.openxmlformats.org/officeDocument/2006/customXml" ds:itemID="{E6FBCA2F-86C9-4715-8EC5-9CAD9AFEA05D}">
  <ds:schemaRefs>
    <ds:schemaRef ds:uri="http://purl.org/dc/dcmitype/"/>
    <ds:schemaRef ds:uri="http://purl.org/dc/elements/1.1/"/>
    <ds:schemaRef ds:uri="b9f3d43d-1acd-4e6b-9de9-3301cae6c455"/>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3392</TotalTime>
  <Words>1286</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Ideal Sans Light</vt:lpstr>
      <vt:lpstr>Trebuchet MS</vt:lpstr>
      <vt:lpstr>Wingdings</vt:lpstr>
      <vt:lpstr>Wingdings 3</vt:lpstr>
      <vt:lpstr>Facet</vt:lpstr>
      <vt:lpstr>Welcome to Elder Class </vt:lpstr>
      <vt:lpstr>A warm welcome to you all…</vt:lpstr>
      <vt:lpstr>The Curriculum</vt:lpstr>
      <vt:lpstr>PowerPoint Presentation</vt:lpstr>
      <vt:lpstr>Times tables</vt:lpstr>
      <vt:lpstr>Reading – Why?</vt:lpstr>
      <vt:lpstr>Reading</vt:lpstr>
      <vt:lpstr>National Year of Reading 2026</vt:lpstr>
      <vt:lpstr>How to Enter</vt:lpstr>
      <vt:lpstr>Spellings</vt:lpstr>
      <vt:lpstr>Homework</vt:lpstr>
      <vt:lpstr>National Numeracy Challenge</vt:lpstr>
      <vt:lpstr>HRSE  </vt:lpstr>
      <vt:lpstr>PowerPoint Presentation</vt:lpstr>
      <vt:lpstr>The Fun Stuff!!!</vt:lpstr>
      <vt:lpstr>Let’s Go Sing!</vt:lpstr>
      <vt:lpstr>PowerPoint Presentation</vt:lpstr>
      <vt:lpstr>Other Information</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Elder Class</dc:title>
  <dc:creator>Sarah Clack</dc:creator>
  <cp:lastModifiedBy>S Cummings (SCL Staff)</cp:lastModifiedBy>
  <cp:revision>36</cp:revision>
  <dcterms:created xsi:type="dcterms:W3CDTF">2022-09-11T09:48:14Z</dcterms:created>
  <dcterms:modified xsi:type="dcterms:W3CDTF">2026-01-09T08:45:15Z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0x0101003DE1B4023FD1AE43BE7B5868B724EFB2</vt:lpwstr>
  </property>
</Properties>
</file>