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4"/>
  </p:sldMasterIdLst>
  <p:notesMasterIdLst>
    <p:notesMasterId r:id="rId23"/>
  </p:notesMasterIdLst>
  <p:sldIdLst>
    <p:sldId id="256" r:id="rId5"/>
    <p:sldId id="257" r:id="rId6"/>
    <p:sldId id="269" r:id="rId7"/>
    <p:sldId id="4206" r:id="rId8"/>
    <p:sldId id="258" r:id="rId9"/>
    <p:sldId id="273" r:id="rId10"/>
    <p:sldId id="261" r:id="rId11"/>
    <p:sldId id="270" r:id="rId12"/>
    <p:sldId id="259" r:id="rId13"/>
    <p:sldId id="260" r:id="rId14"/>
    <p:sldId id="262" r:id="rId15"/>
    <p:sldId id="267" r:id="rId16"/>
    <p:sldId id="263" r:id="rId17"/>
    <p:sldId id="4207" r:id="rId18"/>
    <p:sldId id="268" r:id="rId19"/>
    <p:sldId id="266" r:id="rId20"/>
    <p:sldId id="264" r:id="rId21"/>
    <p:sldId id="26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 Cummings (SCL Staff)" userId="8e5adec4-2b0c-47ae-87fb-9f4c51976ee1" providerId="ADAL" clId="{9208D9E1-D393-4941-BADC-D1FB94DEE3E4}"/>
    <pc:docChg chg="modSld">
      <pc:chgData name="S Cummings (SCL Staff)" userId="8e5adec4-2b0c-47ae-87fb-9f4c51976ee1" providerId="ADAL" clId="{9208D9E1-D393-4941-BADC-D1FB94DEE3E4}" dt="2026-09-16T13:57:50.740" v="15" actId="20577"/>
      <pc:docMkLst>
        <pc:docMk/>
      </pc:docMkLst>
      <pc:sldChg chg="modSp mod">
        <pc:chgData name="S Cummings (SCL Staff)" userId="8e5adec4-2b0c-47ae-87fb-9f4c51976ee1" providerId="ADAL" clId="{9208D9E1-D393-4941-BADC-D1FB94DEE3E4}" dt="2026-09-16T13:57:50.740" v="15" actId="20577"/>
        <pc:sldMkLst>
          <pc:docMk/>
          <pc:sldMk cId="836917502" sldId="258"/>
        </pc:sldMkLst>
        <pc:spChg chg="mod">
          <ac:chgData name="S Cummings (SCL Staff)" userId="8e5adec4-2b0c-47ae-87fb-9f4c51976ee1" providerId="ADAL" clId="{9208D9E1-D393-4941-BADC-D1FB94DEE3E4}" dt="2026-09-16T13:57:50.740" v="15" actId="20577"/>
          <ac:spMkLst>
            <pc:docMk/>
            <pc:sldMk cId="836917502" sldId="258"/>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D8C80-EFBB-4ECA-B9CA-DB550EE5A678}" type="datetimeFigureOut">
              <a:rPr lang="en-GB" smtClean="0"/>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52AA7-AD10-4856-BF9C-8BE5A9A92276}" type="slidenum">
              <a:rPr lang="en-GB" smtClean="0"/>
              <a:t>‹#›</a:t>
            </a:fld>
            <a:endParaRPr lang="en-GB"/>
          </a:p>
        </p:txBody>
      </p:sp>
    </p:spTree>
    <p:extLst>
      <p:ext uri="{BB962C8B-B14F-4D97-AF65-F5344CB8AC3E}">
        <p14:creationId xmlns:p14="http://schemas.microsoft.com/office/powerpoint/2010/main" val="2630069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with staff what this means to them. Do they know schools response and what the policy says – which policy is this included in? Have they given consideration to medical pupils or pupils who use communication devices or assistive technology </a:t>
            </a:r>
          </a:p>
          <a:p>
            <a:endParaRPr lang="en-GB" dirty="0"/>
          </a:p>
          <a:p>
            <a:r>
              <a:rPr lang="en-GB" dirty="0"/>
              <a:t>What do your school do? </a:t>
            </a:r>
          </a:p>
          <a:p>
            <a:endParaRPr lang="en-GB" dirty="0"/>
          </a:p>
          <a:p>
            <a:r>
              <a:rPr lang="en-GB" dirty="0"/>
              <a:t>Is the policy published on your school website  </a:t>
            </a:r>
          </a:p>
        </p:txBody>
      </p:sp>
      <p:sp>
        <p:nvSpPr>
          <p:cNvPr id="4" name="Slide Number Placeholder 3"/>
          <p:cNvSpPr>
            <a:spLocks noGrp="1"/>
          </p:cNvSpPr>
          <p:nvPr>
            <p:ph type="sldNum" sz="quarter" idx="5"/>
          </p:nvPr>
        </p:nvSpPr>
        <p:spPr/>
        <p:txBody>
          <a:bodyPr/>
          <a:lstStyle/>
          <a:p>
            <a:fld id="{BA8EB991-7339-4CB0-A422-FC3C7DBB3E38}" type="slidenum">
              <a:rPr lang="en-GB" smtClean="0"/>
              <a:t>4</a:t>
            </a:fld>
            <a:endParaRPr lang="en-GB"/>
          </a:p>
        </p:txBody>
      </p:sp>
    </p:spTree>
    <p:extLst>
      <p:ext uri="{BB962C8B-B14F-4D97-AF65-F5344CB8AC3E}">
        <p14:creationId xmlns:p14="http://schemas.microsoft.com/office/powerpoint/2010/main" val="2673167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0891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6553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00099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575090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0302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9651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298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214076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9/16/2026</a:t>
            </a:fld>
            <a:endParaRPr lang="en-US" dirty="0"/>
          </a:p>
        </p:txBody>
      </p:sp>
    </p:spTree>
    <p:extLst>
      <p:ext uri="{BB962C8B-B14F-4D97-AF65-F5344CB8AC3E}">
        <p14:creationId xmlns:p14="http://schemas.microsoft.com/office/powerpoint/2010/main" val="22342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46151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77762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7749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359131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8186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613499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5526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9/16/2026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708747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hyperlink" Target="https://www.st-clares.lancs.sch.uk/elder"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timestables.co.uk/"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urbrainy.com/mtc"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tentenresources.co.uk/parent-porta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saferinternet.org.uk/guide-and-resource/parents-and-carers" TargetMode="External"/><Relationship Id="rId2" Type="http://schemas.openxmlformats.org/officeDocument/2006/relationships/hyperlink" Target="https://st-clares.lancs.sch.uk/computing/"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153" y="1192312"/>
            <a:ext cx="7766936" cy="1891682"/>
          </a:xfrm>
        </p:spPr>
        <p:txBody>
          <a:bodyPr/>
          <a:lstStyle/>
          <a:p>
            <a:pPr algn="l"/>
            <a:r>
              <a:rPr lang="en-GB" sz="4800" b="1" dirty="0">
                <a:solidFill>
                  <a:schemeClr val="tx1"/>
                </a:solidFill>
                <a:latin typeface="Ideal Sans Light" pitchFamily="50" charset="0"/>
                <a:cs typeface="Ideal Sans Light" pitchFamily="50" charset="0"/>
              </a:rPr>
              <a:t>Welcome to Elder Class 2026</a:t>
            </a:r>
            <a:br>
              <a:rPr lang="en-GB" sz="4800" b="1" dirty="0">
                <a:solidFill>
                  <a:schemeClr val="tx1"/>
                </a:solidFill>
                <a:latin typeface="Ideal Sans Light" pitchFamily="50" charset="0"/>
                <a:cs typeface="Ideal Sans Light" pitchFamily="50" charset="0"/>
              </a:rPr>
            </a:br>
            <a:endParaRPr lang="en-GB" sz="6000" b="1" dirty="0">
              <a:solidFill>
                <a:schemeClr val="tx1"/>
              </a:solidFill>
              <a:latin typeface="Ideal Sans Light" pitchFamily="50" charset="0"/>
              <a:cs typeface="Ideal Sans Light" pitchFamily="50" charset="0"/>
            </a:endParaRPr>
          </a:p>
        </p:txBody>
      </p:sp>
      <p:sp>
        <p:nvSpPr>
          <p:cNvPr id="3" name="Subtitle 2"/>
          <p:cNvSpPr>
            <a:spLocks noGrp="1"/>
          </p:cNvSpPr>
          <p:nvPr>
            <p:ph type="subTitle" idx="1"/>
          </p:nvPr>
        </p:nvSpPr>
        <p:spPr>
          <a:xfrm>
            <a:off x="684153" y="2607359"/>
            <a:ext cx="8069032" cy="2194752"/>
          </a:xfrm>
        </p:spPr>
        <p:txBody>
          <a:bodyPr>
            <a:noAutofit/>
          </a:bodyPr>
          <a:lstStyle/>
          <a:p>
            <a:pPr algn="l"/>
            <a:r>
              <a:rPr lang="en-GB" sz="2400" dirty="0">
                <a:solidFill>
                  <a:schemeClr val="tx1"/>
                </a:solidFill>
                <a:latin typeface="Ideal Sans Light" pitchFamily="50" charset="0"/>
                <a:cs typeface="Ideal Sans Light" pitchFamily="50" charset="0"/>
              </a:rPr>
              <a:t>Staff in Elder Class:</a:t>
            </a:r>
          </a:p>
          <a:p>
            <a:pPr algn="l"/>
            <a:endParaRPr lang="en-GB" sz="2400" dirty="0">
              <a:solidFill>
                <a:schemeClr val="tx1"/>
              </a:solidFill>
              <a:latin typeface="Ideal Sans Light" pitchFamily="50" charset="0"/>
              <a:cs typeface="Ideal Sans Light" pitchFamily="50" charset="0"/>
            </a:endParaRPr>
          </a:p>
          <a:p>
            <a:pPr marL="342900" indent="-342900" algn="l">
              <a:buFont typeface="Arial" panose="020B0604020202020204" pitchFamily="34" charset="0"/>
              <a:buChar char="•"/>
            </a:pPr>
            <a:r>
              <a:rPr lang="en-GB" sz="2400" dirty="0">
                <a:solidFill>
                  <a:schemeClr val="tx1"/>
                </a:solidFill>
                <a:latin typeface="Ideal Sans Light" pitchFamily="50" charset="0"/>
                <a:cs typeface="Ideal Sans Light" pitchFamily="50" charset="0"/>
              </a:rPr>
              <a:t>Mr Cummings(class teacher)</a:t>
            </a:r>
          </a:p>
          <a:p>
            <a:pPr marL="342900" indent="-342900" algn="l">
              <a:buFont typeface="Arial" panose="020B0604020202020204" pitchFamily="34" charset="0"/>
              <a:buChar char="•"/>
            </a:pPr>
            <a:r>
              <a:rPr lang="en-GB" sz="2400" dirty="0">
                <a:solidFill>
                  <a:schemeClr val="tx1"/>
                </a:solidFill>
                <a:latin typeface="Ideal Sans Light" pitchFamily="50" charset="0"/>
                <a:cs typeface="Ideal Sans Light" pitchFamily="50" charset="0"/>
              </a:rPr>
              <a:t>Mrs Thorpe (PPA teacher)</a:t>
            </a:r>
          </a:p>
          <a:p>
            <a:pPr marL="342900" indent="-342900" algn="l">
              <a:buFont typeface="Arial" panose="020B0604020202020204" pitchFamily="34" charset="0"/>
              <a:buChar char="•"/>
            </a:pPr>
            <a:r>
              <a:rPr lang="en-GB" sz="2400" dirty="0">
                <a:solidFill>
                  <a:schemeClr val="tx1"/>
                </a:solidFill>
                <a:latin typeface="Ideal Sans Light" pitchFamily="50" charset="0"/>
                <a:cs typeface="Ideal Sans Light" pitchFamily="50" charset="0"/>
              </a:rPr>
              <a:t>Mrs Mills (teaching assistant)</a:t>
            </a:r>
          </a:p>
          <a:p>
            <a:pPr marL="342900" indent="-342900" algn="l">
              <a:buFont typeface="Arial" panose="020B0604020202020204" pitchFamily="34" charset="0"/>
              <a:buChar char="•"/>
            </a:pPr>
            <a:r>
              <a:rPr lang="en-GB" sz="2400" dirty="0">
                <a:solidFill>
                  <a:schemeClr val="tx1"/>
                </a:solidFill>
                <a:latin typeface="Ideal Sans Light" pitchFamily="50" charset="0"/>
                <a:cs typeface="Ideal Sans Light" pitchFamily="50" charset="0"/>
              </a:rPr>
              <a:t>Mrs Henderson (teaching assistant)</a:t>
            </a:r>
          </a:p>
        </p:txBody>
      </p:sp>
      <p:pic>
        <p:nvPicPr>
          <p:cNvPr id="4" name="Picture 3"/>
          <p:cNvPicPr>
            <a:picLocks noChangeAspect="1"/>
          </p:cNvPicPr>
          <p:nvPr/>
        </p:nvPicPr>
        <p:blipFill>
          <a:blip r:embed="rId2"/>
          <a:stretch>
            <a:fillRect/>
          </a:stretch>
        </p:blipFill>
        <p:spPr>
          <a:xfrm>
            <a:off x="8367689" y="1242731"/>
            <a:ext cx="3140158" cy="4424635"/>
          </a:xfrm>
          <a:prstGeom prst="rect">
            <a:avLst/>
          </a:prstGeom>
        </p:spPr>
      </p:pic>
    </p:spTree>
    <p:extLst>
      <p:ext uri="{BB962C8B-B14F-4D97-AF65-F5344CB8AC3E}">
        <p14:creationId xmlns:p14="http://schemas.microsoft.com/office/powerpoint/2010/main" val="3607330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tx1"/>
                </a:solidFill>
                <a:latin typeface="Ideal Sans Light" pitchFamily="50" charset="0"/>
                <a:cs typeface="Ideal Sans Light" pitchFamily="50" charset="0"/>
              </a:rPr>
              <a:t>A warm welcome to you all…</a:t>
            </a:r>
          </a:p>
        </p:txBody>
      </p:sp>
      <p:sp>
        <p:nvSpPr>
          <p:cNvPr id="3" name="Content Placeholder 2"/>
          <p:cNvSpPr>
            <a:spLocks noGrp="1"/>
          </p:cNvSpPr>
          <p:nvPr>
            <p:ph idx="1"/>
          </p:nvPr>
        </p:nvSpPr>
        <p:spPr>
          <a:xfrm>
            <a:off x="677333" y="1748119"/>
            <a:ext cx="9192807" cy="4293244"/>
          </a:xfrm>
        </p:spPr>
        <p:txBody>
          <a:bodyPr>
            <a:normAutofit/>
          </a:bodyPr>
          <a:lstStyle/>
          <a:p>
            <a:pPr marL="0" indent="0">
              <a:buNone/>
            </a:pPr>
            <a:r>
              <a:rPr lang="en-GB" sz="2400" dirty="0">
                <a:latin typeface="Ideal Sans Light" pitchFamily="50" charset="0"/>
                <a:cs typeface="Ideal Sans Light" pitchFamily="50" charset="0"/>
              </a:rPr>
              <a:t>We are delighted to welcome you back to St Clare’s.</a:t>
            </a:r>
          </a:p>
          <a:p>
            <a:pPr marL="0" indent="0">
              <a:buNone/>
            </a:pPr>
            <a:endParaRPr lang="en-GB" sz="2400" dirty="0">
              <a:latin typeface="Ideal Sans Light" pitchFamily="50" charset="0"/>
              <a:cs typeface="Ideal Sans Light" pitchFamily="50" charset="0"/>
            </a:endParaRPr>
          </a:p>
          <a:p>
            <a:pPr marL="0" indent="0">
              <a:buNone/>
            </a:pPr>
            <a:r>
              <a:rPr lang="en-GB" sz="2400" dirty="0">
                <a:latin typeface="Ideal Sans Light" pitchFamily="50" charset="0"/>
                <a:cs typeface="Ideal Sans Light" pitchFamily="50" charset="0"/>
              </a:rPr>
              <a:t>It has been wonderful to see the children return after the summer break, full of energy and ready for a new year of learning, new experiences and fresh challenges.</a:t>
            </a:r>
          </a:p>
          <a:p>
            <a:pPr marL="0" indent="0">
              <a:buNone/>
            </a:pPr>
            <a:endParaRPr lang="en-GB" sz="2400" dirty="0">
              <a:latin typeface="Ideal Sans Light" pitchFamily="50" charset="0"/>
              <a:cs typeface="Ideal Sans Light" pitchFamily="50" charset="0"/>
            </a:endParaRPr>
          </a:p>
          <a:p>
            <a:pPr marL="0" indent="0">
              <a:buNone/>
            </a:pPr>
            <a:r>
              <a:rPr lang="en-GB" sz="2400" dirty="0">
                <a:latin typeface="Ideal Sans Light" pitchFamily="50" charset="0"/>
                <a:cs typeface="Ideal Sans Light" pitchFamily="50" charset="0"/>
              </a:rPr>
              <a:t>We look forward to working with you as they begin this next chapter.</a:t>
            </a:r>
          </a:p>
          <a:p>
            <a:pPr marL="0" indent="0">
              <a:buNone/>
            </a:pPr>
            <a:r>
              <a:rPr lang="en-GB" sz="1600" dirty="0">
                <a:latin typeface="Ideal Sans Light" pitchFamily="50" charset="0"/>
                <a:cs typeface="Ideal Sans Light" pitchFamily="50" charset="0"/>
              </a:rPr>
              <a:t>	</a:t>
            </a:r>
          </a:p>
          <a:p>
            <a:pPr marL="0" indent="0">
              <a:buNone/>
            </a:pPr>
            <a:r>
              <a:rPr lang="en-GB" sz="1600" dirty="0">
                <a:latin typeface="Ideal Sans Light" pitchFamily="50" charset="0"/>
                <a:cs typeface="Ideal Sans Light" pitchFamily="50" charset="0"/>
              </a:rPr>
              <a:t>							(These are all lies, I’d rather still be on my summer holidays!)</a:t>
            </a:r>
            <a:endParaRPr lang="en-GB" sz="1200" dirty="0">
              <a:latin typeface="Ideal Sans Light" pitchFamily="50" charset="0"/>
              <a:cs typeface="Ideal Sans Light" pitchFamily="50" charset="0"/>
            </a:endParaRPr>
          </a:p>
        </p:txBody>
      </p:sp>
    </p:spTree>
    <p:extLst>
      <p:ext uri="{BB962C8B-B14F-4D97-AF65-F5344CB8AC3E}">
        <p14:creationId xmlns:p14="http://schemas.microsoft.com/office/powerpoint/2010/main" val="511090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F841DA12-15BA-41F4-9676-88C50E4C745A" descr="IMG_3122.jpeg">
            <a:extLst>
              <a:ext uri="{FF2B5EF4-FFF2-40B4-BE49-F238E27FC236}">
                <a16:creationId xmlns:a16="http://schemas.microsoft.com/office/drawing/2014/main" id="{A29D7F83-1039-5411-3AD6-AD5084C91B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439" t="30719" r="14070" b="7759"/>
          <a:stretch/>
        </p:blipFill>
        <p:spPr bwMode="auto">
          <a:xfrm>
            <a:off x="9664696" y="609600"/>
            <a:ext cx="2348895" cy="273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6F0DB7A-8603-47CC-9F46-F83D3E63D963}"/>
              </a:ext>
            </a:extLst>
          </p:cNvPr>
          <p:cNvSpPr>
            <a:spLocks noGrp="1"/>
          </p:cNvSpPr>
          <p:nvPr>
            <p:ph type="title"/>
          </p:nvPr>
        </p:nvSpPr>
        <p:spPr/>
        <p:txBody>
          <a:bodyPr/>
          <a:lstStyle/>
          <a:p>
            <a:r>
              <a:rPr lang="en-GB" b="1" dirty="0">
                <a:solidFill>
                  <a:schemeClr val="tx1"/>
                </a:solidFill>
                <a:latin typeface="Ideal Sans Light" pitchFamily="50" charset="0"/>
                <a:cs typeface="Ideal Sans Light" pitchFamily="50" charset="0"/>
              </a:rPr>
              <a:t>A bit about me…</a:t>
            </a:r>
          </a:p>
        </p:txBody>
      </p:sp>
      <p:sp>
        <p:nvSpPr>
          <p:cNvPr id="3" name="Content Placeholder 2">
            <a:extLst>
              <a:ext uri="{FF2B5EF4-FFF2-40B4-BE49-F238E27FC236}">
                <a16:creationId xmlns:a16="http://schemas.microsoft.com/office/drawing/2014/main" id="{72E1F954-9553-4D88-AA73-E49CEC1500C6}"/>
              </a:ext>
            </a:extLst>
          </p:cNvPr>
          <p:cNvSpPr>
            <a:spLocks noGrp="1"/>
          </p:cNvSpPr>
          <p:nvPr>
            <p:ph idx="1"/>
          </p:nvPr>
        </p:nvSpPr>
        <p:spPr>
          <a:xfrm>
            <a:off x="677334" y="1849505"/>
            <a:ext cx="8596668" cy="3880773"/>
          </a:xfrm>
        </p:spPr>
        <p:txBody>
          <a:bodyPr>
            <a:normAutofit/>
          </a:bodyPr>
          <a:lstStyle/>
          <a:p>
            <a:r>
              <a:rPr lang="en-GB" sz="2000" dirty="0">
                <a:latin typeface="Ideal Sans Light" pitchFamily="50" charset="0"/>
                <a:cs typeface="Ideal Sans Light" pitchFamily="50" charset="0"/>
              </a:rPr>
              <a:t>Working in schools for 15 years</a:t>
            </a:r>
          </a:p>
          <a:p>
            <a:endParaRPr lang="en-GB" sz="2000" dirty="0">
              <a:latin typeface="Ideal Sans Light" pitchFamily="50" charset="0"/>
              <a:cs typeface="Ideal Sans Light" pitchFamily="50" charset="0"/>
            </a:endParaRPr>
          </a:p>
          <a:p>
            <a:r>
              <a:rPr lang="en-GB" sz="2000" dirty="0">
                <a:latin typeface="Ideal Sans Light" pitchFamily="50" charset="0"/>
                <a:cs typeface="Ideal Sans Light" pitchFamily="50" charset="0"/>
              </a:rPr>
              <a:t>Teaching for 12 years</a:t>
            </a:r>
          </a:p>
          <a:p>
            <a:endParaRPr lang="en-GB" sz="2000" dirty="0">
              <a:latin typeface="Ideal Sans Light" pitchFamily="50" charset="0"/>
              <a:cs typeface="Ideal Sans Light" pitchFamily="50" charset="0"/>
            </a:endParaRPr>
          </a:p>
          <a:p>
            <a:r>
              <a:rPr lang="en-GB" sz="2000" dirty="0">
                <a:latin typeface="Ideal Sans Light" pitchFamily="50" charset="0"/>
                <a:cs typeface="Ideal Sans Light" pitchFamily="50" charset="0"/>
              </a:rPr>
              <a:t>EYFS, KS1 and KS2</a:t>
            </a:r>
          </a:p>
          <a:p>
            <a:endParaRPr lang="en-GB" sz="2000" dirty="0">
              <a:latin typeface="Ideal Sans Light" pitchFamily="50" charset="0"/>
              <a:cs typeface="Ideal Sans Light" pitchFamily="50" charset="0"/>
            </a:endParaRPr>
          </a:p>
          <a:p>
            <a:r>
              <a:rPr lang="en-GB" sz="2000" dirty="0">
                <a:latin typeface="Ideal Sans Light" pitchFamily="50" charset="0"/>
                <a:cs typeface="Ideal Sans Light" pitchFamily="50" charset="0"/>
              </a:rPr>
              <a:t>Active learning</a:t>
            </a:r>
          </a:p>
          <a:p>
            <a:endParaRPr lang="en-GB" sz="2000" dirty="0">
              <a:latin typeface="Ideal Sans Light" pitchFamily="50" charset="0"/>
              <a:cs typeface="Ideal Sans Light" pitchFamily="50" charset="0"/>
            </a:endParaRPr>
          </a:p>
          <a:p>
            <a:r>
              <a:rPr lang="en-GB" sz="2000" dirty="0">
                <a:latin typeface="Ideal Sans Light" pitchFamily="50" charset="0"/>
                <a:cs typeface="Ideal Sans Light" pitchFamily="50" charset="0"/>
              </a:rPr>
              <a:t>Brain breaks (for me and the children!)</a:t>
            </a:r>
          </a:p>
        </p:txBody>
      </p:sp>
      <p:pic>
        <p:nvPicPr>
          <p:cNvPr id="4" name="6879AE69-69ED-4938-B36F-F5FD2843C8A0" descr="IMG_2991.jpg">
            <a:extLst>
              <a:ext uri="{FF2B5EF4-FFF2-40B4-BE49-F238E27FC236}">
                <a16:creationId xmlns:a16="http://schemas.microsoft.com/office/drawing/2014/main" id="{B1C99D3D-C912-D408-DFC1-C162DFA70A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160" r="15643"/>
          <a:stretch/>
        </p:blipFill>
        <p:spPr bwMode="auto">
          <a:xfrm>
            <a:off x="7444154" y="3019971"/>
            <a:ext cx="4561115" cy="360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3D925DC5-F61F-4486-B7A0-34F25DF15803" descr="IMG_0841.jpg">
            <a:extLst>
              <a:ext uri="{FF2B5EF4-FFF2-40B4-BE49-F238E27FC236}">
                <a16:creationId xmlns:a16="http://schemas.microsoft.com/office/drawing/2014/main" id="{0AE0D2EB-CEFC-458D-8E15-6F99F85272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6564" y="609600"/>
            <a:ext cx="3191592"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294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CC96A-0329-3306-A161-39604C7E854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DAF1CE4-6EEA-E652-B952-7CD37196E356}"/>
              </a:ext>
            </a:extLst>
          </p:cNvPr>
          <p:cNvSpPr>
            <a:spLocks noGrp="1"/>
          </p:cNvSpPr>
          <p:nvPr>
            <p:ph type="title"/>
          </p:nvPr>
        </p:nvSpPr>
        <p:spPr>
          <a:xfrm>
            <a:off x="336627" y="476697"/>
            <a:ext cx="5780314" cy="986008"/>
          </a:xfrm>
        </p:spPr>
        <p:txBody>
          <a:bodyPr>
            <a:normAutofit/>
          </a:bodyPr>
          <a:lstStyle/>
          <a:p>
            <a:r>
              <a:rPr lang="en-GB" b="1" dirty="0">
                <a:solidFill>
                  <a:schemeClr val="accent6">
                    <a:lumMod val="50000"/>
                  </a:schemeClr>
                </a:solidFill>
                <a:latin typeface="Ideal Sans Light"/>
              </a:rPr>
              <a:t>Mobile Phone Free Schools</a:t>
            </a:r>
          </a:p>
        </p:txBody>
      </p:sp>
      <p:pic>
        <p:nvPicPr>
          <p:cNvPr id="12" name="Picture 11">
            <a:extLst>
              <a:ext uri="{FF2B5EF4-FFF2-40B4-BE49-F238E27FC236}">
                <a16:creationId xmlns:a16="http://schemas.microsoft.com/office/drawing/2014/main" id="{451CB8E5-4139-6652-6951-CDC4015AFE24}"/>
              </a:ext>
            </a:extLst>
          </p:cNvPr>
          <p:cNvPicPr>
            <a:picLocks noChangeAspect="1"/>
          </p:cNvPicPr>
          <p:nvPr/>
        </p:nvPicPr>
        <p:blipFill>
          <a:blip r:embed="rId3"/>
          <a:stretch>
            <a:fillRect/>
          </a:stretch>
        </p:blipFill>
        <p:spPr>
          <a:xfrm>
            <a:off x="8196072" y="5877795"/>
            <a:ext cx="3995928" cy="901938"/>
          </a:xfrm>
          <a:prstGeom prst="rect">
            <a:avLst/>
          </a:prstGeom>
        </p:spPr>
      </p:pic>
      <p:sp>
        <p:nvSpPr>
          <p:cNvPr id="13" name="TextBox 12">
            <a:extLst>
              <a:ext uri="{FF2B5EF4-FFF2-40B4-BE49-F238E27FC236}">
                <a16:creationId xmlns:a16="http://schemas.microsoft.com/office/drawing/2014/main" id="{8D72924D-3E0F-770A-7F5A-C452F2636F1D}"/>
              </a:ext>
            </a:extLst>
          </p:cNvPr>
          <p:cNvSpPr txBox="1"/>
          <p:nvPr/>
        </p:nvSpPr>
        <p:spPr>
          <a:xfrm>
            <a:off x="170120" y="1148427"/>
            <a:ext cx="6730410" cy="646331"/>
          </a:xfrm>
          <a:prstGeom prst="rect">
            <a:avLst/>
          </a:prstGeom>
          <a:noFill/>
        </p:spPr>
        <p:txBody>
          <a:bodyPr wrap="square" rtlCol="0">
            <a:spAutoFit/>
          </a:bodyPr>
          <a:lstStyle/>
          <a:p>
            <a:endParaRPr lang="en-GB" dirty="0"/>
          </a:p>
          <a:p>
            <a:endParaRPr lang="en-GB" dirty="0"/>
          </a:p>
        </p:txBody>
      </p:sp>
      <p:sp>
        <p:nvSpPr>
          <p:cNvPr id="15" name="TextBox 14">
            <a:extLst>
              <a:ext uri="{FF2B5EF4-FFF2-40B4-BE49-F238E27FC236}">
                <a16:creationId xmlns:a16="http://schemas.microsoft.com/office/drawing/2014/main" id="{D1CCAE71-7A5D-B1DE-98CE-DC1936242084}"/>
              </a:ext>
            </a:extLst>
          </p:cNvPr>
          <p:cNvSpPr txBox="1"/>
          <p:nvPr/>
        </p:nvSpPr>
        <p:spPr>
          <a:xfrm>
            <a:off x="336627" y="1435507"/>
            <a:ext cx="6906654" cy="4601260"/>
          </a:xfrm>
          <a:prstGeom prst="rect">
            <a:avLst/>
          </a:prstGeom>
          <a:noFill/>
        </p:spPr>
        <p:txBody>
          <a:bodyPr wrap="square" rtlCol="0">
            <a:spAutoFit/>
          </a:bodyPr>
          <a:lstStyle/>
          <a:p>
            <a:pPr>
              <a:lnSpc>
                <a:spcPct val="200000"/>
              </a:lnSpc>
            </a:pPr>
            <a:r>
              <a:rPr lang="en-GB" sz="2500" dirty="0">
                <a:solidFill>
                  <a:schemeClr val="accent6">
                    <a:lumMod val="50000"/>
                  </a:schemeClr>
                </a:solidFill>
                <a:latin typeface="Ideal Sans Light"/>
              </a:rPr>
              <a:t>From </a:t>
            </a:r>
            <a:r>
              <a:rPr lang="en-GB" sz="2500" b="1" dirty="0">
                <a:solidFill>
                  <a:schemeClr val="accent6">
                    <a:lumMod val="50000"/>
                  </a:schemeClr>
                </a:solidFill>
                <a:latin typeface="Ideal Sans Light"/>
              </a:rPr>
              <a:t>1 September 2026</a:t>
            </a:r>
            <a:r>
              <a:rPr lang="en-GB" sz="2500" dirty="0">
                <a:solidFill>
                  <a:schemeClr val="accent6">
                    <a:lumMod val="50000"/>
                  </a:schemeClr>
                </a:solidFill>
                <a:latin typeface="Ideal Sans Light"/>
              </a:rPr>
              <a:t>, schools must follow the DfE's statutory guidance on mobile phones. This requires schools to have a policy that prohibits pupils from using or accessing mobile phones throughout the school day, including during lessons, between lessons, breaktimes and lunchtime.</a:t>
            </a:r>
          </a:p>
        </p:txBody>
      </p:sp>
      <p:pic>
        <p:nvPicPr>
          <p:cNvPr id="3" name="Picture 2" descr="Smartphones ban in Netherlands">
            <a:extLst>
              <a:ext uri="{FF2B5EF4-FFF2-40B4-BE49-F238E27FC236}">
                <a16:creationId xmlns:a16="http://schemas.microsoft.com/office/drawing/2014/main" id="{395371DD-4106-03FA-1466-DD23557377D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67037" y="1291738"/>
            <a:ext cx="4962412" cy="4529277"/>
          </a:xfrm>
          <a:prstGeom prst="rect">
            <a:avLst/>
          </a:prstGeom>
          <a:noFill/>
          <a:ln>
            <a:noFill/>
          </a:ln>
          <a:effectLst>
            <a:softEdge rad="279400"/>
          </a:effectLst>
        </p:spPr>
      </p:pic>
    </p:spTree>
    <p:extLst>
      <p:ext uri="{BB962C8B-B14F-4D97-AF65-F5344CB8AC3E}">
        <p14:creationId xmlns:p14="http://schemas.microsoft.com/office/powerpoint/2010/main" val="2004110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tx1"/>
                </a:solidFill>
                <a:latin typeface="Ideal Sans Light" pitchFamily="50" charset="0"/>
                <a:cs typeface="Ideal Sans Light" pitchFamily="50" charset="0"/>
              </a:rPr>
              <a:t>The Curriculum</a:t>
            </a:r>
          </a:p>
        </p:txBody>
      </p:sp>
      <p:sp>
        <p:nvSpPr>
          <p:cNvPr id="3" name="Content Placeholder 2"/>
          <p:cNvSpPr>
            <a:spLocks noGrp="1"/>
          </p:cNvSpPr>
          <p:nvPr>
            <p:ph idx="1"/>
          </p:nvPr>
        </p:nvSpPr>
        <p:spPr>
          <a:xfrm>
            <a:off x="677334" y="1465730"/>
            <a:ext cx="9811372" cy="4567426"/>
          </a:xfrm>
        </p:spPr>
        <p:txBody>
          <a:bodyPr>
            <a:normAutofit lnSpcReduction="10000"/>
          </a:bodyPr>
          <a:lstStyle/>
          <a:p>
            <a:r>
              <a:rPr lang="en-GB" sz="2400" dirty="0">
                <a:latin typeface="Ideal Sans Light" pitchFamily="50" charset="0"/>
                <a:cs typeface="Ideal Sans Light" pitchFamily="50" charset="0"/>
              </a:rPr>
              <a:t>Information about the Year 4 curriculum will be available on our Class Page on the school website. </a:t>
            </a:r>
          </a:p>
          <a:p>
            <a:pPr marL="0" indent="0">
              <a:buNone/>
            </a:pPr>
            <a:r>
              <a:rPr lang="en-GB" sz="2400" b="1" dirty="0">
                <a:solidFill>
                  <a:srgbClr val="002060"/>
                </a:solidFill>
                <a:latin typeface="Ideal Sans Light" pitchFamily="50" charset="0"/>
                <a:cs typeface="Ideal Sans Light" pitchFamily="50" charset="0"/>
              </a:rPr>
              <a:t>     </a:t>
            </a:r>
            <a:r>
              <a:rPr lang="en-GB" sz="2400" b="1" dirty="0">
                <a:solidFill>
                  <a:srgbClr val="002060"/>
                </a:solidFill>
                <a:latin typeface="Ideal Sans Light" pitchFamily="50" charset="0"/>
                <a:cs typeface="Ideal Sans Light" pitchFamily="50" charset="0"/>
                <a:hlinkClick r:id="rId2"/>
              </a:rPr>
              <a:t>https://www.st-clares.lancs.sch.uk/elder</a:t>
            </a:r>
            <a:r>
              <a:rPr lang="en-GB" sz="2400" b="1" dirty="0">
                <a:solidFill>
                  <a:srgbClr val="002060"/>
                </a:solidFill>
                <a:latin typeface="Ideal Sans Light" pitchFamily="50" charset="0"/>
                <a:cs typeface="Ideal Sans Light" pitchFamily="50" charset="0"/>
              </a:rPr>
              <a:t>   </a:t>
            </a:r>
            <a:r>
              <a:rPr lang="en-GB" sz="2400" dirty="0">
                <a:latin typeface="Ideal Sans Light" pitchFamily="50" charset="0"/>
                <a:cs typeface="Ideal Sans Light" pitchFamily="50" charset="0"/>
              </a:rPr>
              <a:t>- more on the following slide</a:t>
            </a:r>
          </a:p>
          <a:p>
            <a:pPr marL="0" indent="0">
              <a:buNone/>
            </a:pPr>
            <a:endParaRPr lang="en-GB" sz="2400" dirty="0">
              <a:latin typeface="Ideal Sans Light" pitchFamily="50" charset="0"/>
              <a:cs typeface="Ideal Sans Light" pitchFamily="50" charset="0"/>
            </a:endParaRPr>
          </a:p>
          <a:p>
            <a:r>
              <a:rPr lang="en-GB" sz="2400" dirty="0">
                <a:latin typeface="Ideal Sans Light" pitchFamily="50" charset="0"/>
                <a:cs typeface="Ideal Sans Light" pitchFamily="50" charset="0"/>
              </a:rPr>
              <a:t>English and maths will be taught in the mornings, foundation subjects taught in the afternoons.</a:t>
            </a:r>
          </a:p>
          <a:p>
            <a:endParaRPr lang="en-GB" sz="2400" dirty="0">
              <a:latin typeface="Ideal Sans Light" pitchFamily="50" charset="0"/>
              <a:cs typeface="Ideal Sans Light" pitchFamily="50" charset="0"/>
            </a:endParaRPr>
          </a:p>
          <a:p>
            <a:r>
              <a:rPr lang="en-GB" sz="2400" dirty="0">
                <a:latin typeface="Ideal Sans Light" pitchFamily="50" charset="0"/>
                <a:cs typeface="Ideal Sans Light" pitchFamily="50" charset="0"/>
              </a:rPr>
              <a:t>P.E. is on Thursday afternoons so the children need to come in their P.E. kits every Thursday. </a:t>
            </a:r>
          </a:p>
          <a:p>
            <a:pPr lvl="1"/>
            <a:r>
              <a:rPr lang="en-GB" sz="2000" dirty="0">
                <a:latin typeface="Ideal Sans Light" pitchFamily="50" charset="0"/>
                <a:cs typeface="Ideal Sans Light" pitchFamily="50" charset="0"/>
              </a:rPr>
              <a:t>Please ensure earrings are removed and long hair is tied back. If your child requires an inhaler, please make sure it is clearly named and in date.</a:t>
            </a:r>
          </a:p>
        </p:txBody>
      </p:sp>
    </p:spTree>
    <p:extLst>
      <p:ext uri="{BB962C8B-B14F-4D97-AF65-F5344CB8AC3E}">
        <p14:creationId xmlns:p14="http://schemas.microsoft.com/office/powerpoint/2010/main" val="836917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FFC373-EF0D-435A-B936-D44364882DD3}"/>
              </a:ext>
            </a:extLst>
          </p:cNvPr>
          <p:cNvPicPr>
            <a:picLocks noChangeAspect="1"/>
          </p:cNvPicPr>
          <p:nvPr/>
        </p:nvPicPr>
        <p:blipFill rotWithShape="1">
          <a:blip r:embed="rId2"/>
          <a:srcRect l="25167" t="28148" r="24583" b="10371"/>
          <a:stretch/>
        </p:blipFill>
        <p:spPr>
          <a:xfrm>
            <a:off x="1097280" y="114616"/>
            <a:ext cx="9631680" cy="6628768"/>
          </a:xfrm>
          <a:prstGeom prst="rect">
            <a:avLst/>
          </a:prstGeom>
        </p:spPr>
      </p:pic>
    </p:spTree>
    <p:extLst>
      <p:ext uri="{BB962C8B-B14F-4D97-AF65-F5344CB8AC3E}">
        <p14:creationId xmlns:p14="http://schemas.microsoft.com/office/powerpoint/2010/main" val="483463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tx1"/>
                </a:solidFill>
                <a:latin typeface="Ideal Sans Light" pitchFamily="50" charset="0"/>
                <a:cs typeface="Ideal Sans Light" pitchFamily="50" charset="0"/>
              </a:rPr>
              <a:t>Times tables</a:t>
            </a:r>
          </a:p>
        </p:txBody>
      </p:sp>
      <p:sp>
        <p:nvSpPr>
          <p:cNvPr id="3" name="Content Placeholder 2"/>
          <p:cNvSpPr>
            <a:spLocks noGrp="1"/>
          </p:cNvSpPr>
          <p:nvPr>
            <p:ph idx="1"/>
          </p:nvPr>
        </p:nvSpPr>
        <p:spPr>
          <a:xfrm>
            <a:off x="677334" y="1734671"/>
            <a:ext cx="8596668" cy="4306691"/>
          </a:xfrm>
        </p:spPr>
        <p:txBody>
          <a:bodyPr>
            <a:normAutofit/>
          </a:bodyPr>
          <a:lstStyle/>
          <a:p>
            <a:r>
              <a:rPr lang="en-GB" dirty="0">
                <a:latin typeface="Ideal Sans Light" pitchFamily="50" charset="0"/>
                <a:cs typeface="Ideal Sans Light" pitchFamily="50" charset="0"/>
              </a:rPr>
              <a:t>Statutory tests in times tables will take place in Year 4. The link below is a great way to practise and get a better understanding of the times table you’re on. It is also good to start to practise mixed times tables to get the exposure and gain confidence.</a:t>
            </a:r>
          </a:p>
          <a:p>
            <a:pPr marL="0" indent="0">
              <a:buNone/>
            </a:pPr>
            <a:endParaRPr lang="en-GB" dirty="0">
              <a:latin typeface="Ideal Sans Light" pitchFamily="50" charset="0"/>
              <a:cs typeface="Ideal Sans Light" pitchFamily="50" charset="0"/>
            </a:endParaRPr>
          </a:p>
          <a:p>
            <a:r>
              <a:rPr lang="en-GB" dirty="0">
                <a:solidFill>
                  <a:schemeClr val="tx1"/>
                </a:solidFill>
                <a:latin typeface="Ideal Sans Light" pitchFamily="50" charset="0"/>
                <a:cs typeface="Ideal Sans Light" pitchFamily="50" charset="0"/>
                <a:hlinkClick r:id="rId2"/>
              </a:rPr>
              <a:t>https://www.timestables.co.uk/</a:t>
            </a:r>
            <a:r>
              <a:rPr lang="en-GB" dirty="0">
                <a:solidFill>
                  <a:schemeClr val="tx1"/>
                </a:solidFill>
                <a:latin typeface="Ideal Sans Light" pitchFamily="50" charset="0"/>
                <a:cs typeface="Ideal Sans Light" pitchFamily="50" charset="0"/>
              </a:rPr>
              <a:t> </a:t>
            </a:r>
          </a:p>
          <a:p>
            <a:pPr marL="0" indent="0">
              <a:buNone/>
            </a:pPr>
            <a:endParaRPr lang="en-GB" dirty="0">
              <a:latin typeface="Ideal Sans Light" pitchFamily="50" charset="0"/>
              <a:cs typeface="Ideal Sans Light" pitchFamily="50" charset="0"/>
            </a:endParaRPr>
          </a:p>
          <a:p>
            <a:r>
              <a:rPr lang="en-GB" dirty="0">
                <a:latin typeface="Ideal Sans Light" pitchFamily="50" charset="0"/>
                <a:cs typeface="Ideal Sans Light" pitchFamily="50" charset="0"/>
              </a:rPr>
              <a:t>Times tables tests will take place every Friday. The expectation is that all children should know by heart up to and including 12 x 12 by the end of Year 4. </a:t>
            </a:r>
          </a:p>
          <a:p>
            <a:endParaRPr lang="en-GB" dirty="0">
              <a:latin typeface="Ideal Sans Light" pitchFamily="50" charset="0"/>
              <a:cs typeface="Ideal Sans Light" pitchFamily="50" charset="0"/>
            </a:endParaRPr>
          </a:p>
          <a:p>
            <a:pPr marL="0" indent="0">
              <a:buNone/>
            </a:pPr>
            <a:r>
              <a:rPr lang="en-GB" dirty="0">
                <a:latin typeface="Ideal Sans Light" pitchFamily="50" charset="0"/>
                <a:cs typeface="Ideal Sans Light" pitchFamily="50" charset="0"/>
              </a:rPr>
              <a:t>In class, the children will be practising and using their times tables in maths lessons and practice in class.</a:t>
            </a:r>
          </a:p>
        </p:txBody>
      </p:sp>
      <p:pic>
        <p:nvPicPr>
          <p:cNvPr id="3074" name="Picture 2" descr="Times Tables. Multiplications Tables. Times Tables Grid. | Etsy"/>
          <p:cNvPicPr>
            <a:picLocks noChangeAspect="1" noChangeArrowheads="1"/>
          </p:cNvPicPr>
          <p:nvPr/>
        </p:nvPicPr>
        <p:blipFill rotWithShape="1">
          <a:blip r:embed="rId3">
            <a:extLst>
              <a:ext uri="{28A0092B-C50C-407E-A947-70E740481C1C}">
                <a14:useLocalDpi xmlns:a14="http://schemas.microsoft.com/office/drawing/2010/main" val="0"/>
              </a:ext>
            </a:extLst>
          </a:blip>
          <a:srcRect l="8292" t="-1115" r="8781" b="1115"/>
          <a:stretch/>
        </p:blipFill>
        <p:spPr bwMode="auto">
          <a:xfrm>
            <a:off x="9030422" y="3566160"/>
            <a:ext cx="2907278" cy="3067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1755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D2E1A-FB40-4265-8205-6DF626C7EEDA}"/>
              </a:ext>
            </a:extLst>
          </p:cNvPr>
          <p:cNvSpPr>
            <a:spLocks noGrp="1"/>
          </p:cNvSpPr>
          <p:nvPr>
            <p:ph type="title"/>
          </p:nvPr>
        </p:nvSpPr>
        <p:spPr/>
        <p:txBody>
          <a:bodyPr/>
          <a:lstStyle/>
          <a:p>
            <a:r>
              <a:rPr lang="en-GB" b="1" dirty="0">
                <a:solidFill>
                  <a:schemeClr val="tx1"/>
                </a:solidFill>
                <a:latin typeface="Ideal Sans Light" pitchFamily="50" charset="0"/>
                <a:cs typeface="Ideal Sans Light" pitchFamily="50" charset="0"/>
              </a:rPr>
              <a:t>Reading – Why?</a:t>
            </a:r>
          </a:p>
        </p:txBody>
      </p:sp>
      <p:sp>
        <p:nvSpPr>
          <p:cNvPr id="3" name="Content Placeholder 2">
            <a:extLst>
              <a:ext uri="{FF2B5EF4-FFF2-40B4-BE49-F238E27FC236}">
                <a16:creationId xmlns:a16="http://schemas.microsoft.com/office/drawing/2014/main" id="{C12F6F28-6428-422D-96EE-3A485BC1E583}"/>
              </a:ext>
            </a:extLst>
          </p:cNvPr>
          <p:cNvSpPr>
            <a:spLocks noGrp="1"/>
          </p:cNvSpPr>
          <p:nvPr>
            <p:ph idx="1"/>
          </p:nvPr>
        </p:nvSpPr>
        <p:spPr>
          <a:xfrm>
            <a:off x="677334" y="1640264"/>
            <a:ext cx="9045786" cy="4709735"/>
          </a:xfrm>
        </p:spPr>
        <p:txBody>
          <a:bodyPr>
            <a:normAutofit/>
          </a:bodyPr>
          <a:lstStyle/>
          <a:p>
            <a:pPr marL="0" indent="0">
              <a:buNone/>
            </a:pPr>
            <a:r>
              <a:rPr lang="en-GB" sz="2000" dirty="0">
                <a:latin typeface="Ideal Sans Light" pitchFamily="50" charset="0"/>
                <a:cs typeface="Ideal Sans Light" pitchFamily="50" charset="0"/>
              </a:rPr>
              <a:t>Research shows that by age 5, children who are read to daily may hear about</a:t>
            </a:r>
          </a:p>
          <a:p>
            <a:pPr marL="0" indent="0">
              <a:buNone/>
            </a:pPr>
            <a:r>
              <a:rPr lang="en-GB" sz="2000" dirty="0">
                <a:latin typeface="Ideal Sans Light" pitchFamily="50" charset="0"/>
                <a:cs typeface="Ideal Sans Light" pitchFamily="50" charset="0"/>
              </a:rPr>
              <a:t>296,660 more words than a child who is never read to, a gap that can reach over </a:t>
            </a:r>
          </a:p>
          <a:p>
            <a:pPr marL="0" indent="0">
              <a:buNone/>
            </a:pPr>
            <a:r>
              <a:rPr lang="en-GB" sz="2000" dirty="0">
                <a:latin typeface="Ideal Sans Light" pitchFamily="50" charset="0"/>
                <a:cs typeface="Ideal Sans Light" pitchFamily="50" charset="0"/>
              </a:rPr>
              <a:t>a million words when comparing those read to extensively to those who aren’t </a:t>
            </a:r>
          </a:p>
          <a:p>
            <a:pPr marL="0" indent="0">
              <a:buNone/>
            </a:pPr>
            <a:r>
              <a:rPr lang="en-GB" sz="2000" dirty="0">
                <a:latin typeface="Ideal Sans Light" pitchFamily="50" charset="0"/>
                <a:cs typeface="Ideal Sans Light" pitchFamily="50" charset="0"/>
              </a:rPr>
              <a:t>read to at all. </a:t>
            </a:r>
          </a:p>
          <a:p>
            <a:pPr marL="0" indent="0">
              <a:buNone/>
            </a:pPr>
            <a:endParaRPr lang="en-GB" sz="2000" dirty="0">
              <a:latin typeface="Ideal Sans Light" pitchFamily="50" charset="0"/>
              <a:cs typeface="Ideal Sans Light" pitchFamily="50" charset="0"/>
            </a:endParaRPr>
          </a:p>
          <a:p>
            <a:pPr marL="0" indent="0">
              <a:buNone/>
            </a:pPr>
            <a:r>
              <a:rPr lang="en-GB" sz="2000" dirty="0">
                <a:latin typeface="Ideal Sans Light" pitchFamily="50" charset="0"/>
                <a:cs typeface="Ideal Sans Light" pitchFamily="50" charset="0"/>
              </a:rPr>
              <a:t>The frequency of reading significantly impacts the number of </a:t>
            </a:r>
          </a:p>
          <a:p>
            <a:pPr marL="0" indent="0">
              <a:buNone/>
            </a:pPr>
            <a:r>
              <a:rPr lang="en-GB" sz="2000" dirty="0">
                <a:latin typeface="Ideal Sans Light" pitchFamily="50" charset="0"/>
                <a:cs typeface="Ideal Sans Light" pitchFamily="50" charset="0"/>
              </a:rPr>
              <a:t>words a child hears, with daily reading leading to an</a:t>
            </a:r>
            <a:r>
              <a:rPr lang="en-GB" sz="2000" dirty="0">
                <a:solidFill>
                  <a:srgbClr val="FF0000"/>
                </a:solidFill>
                <a:latin typeface="Ideal Sans Light" pitchFamily="50" charset="0"/>
                <a:cs typeface="Ideal Sans Light" pitchFamily="50" charset="0"/>
              </a:rPr>
              <a:t> </a:t>
            </a:r>
            <a:r>
              <a:rPr lang="en-GB" sz="2000" b="1" u="sng" dirty="0">
                <a:solidFill>
                  <a:srgbClr val="FF0000"/>
                </a:solidFill>
                <a:latin typeface="Ideal Sans Light" pitchFamily="50" charset="0"/>
                <a:cs typeface="Ideal Sans Light" pitchFamily="50" charset="0"/>
              </a:rPr>
              <a:t>exponentially larger </a:t>
            </a:r>
          </a:p>
          <a:p>
            <a:pPr marL="0" indent="0">
              <a:buNone/>
            </a:pPr>
            <a:r>
              <a:rPr lang="en-GB" sz="2000" b="1" u="sng" dirty="0">
                <a:solidFill>
                  <a:srgbClr val="FF0000"/>
                </a:solidFill>
                <a:latin typeface="Ideal Sans Light" pitchFamily="50" charset="0"/>
                <a:cs typeface="Ideal Sans Light" pitchFamily="50" charset="0"/>
              </a:rPr>
              <a:t>vocabulary exposure</a:t>
            </a:r>
            <a:r>
              <a:rPr lang="en-GB" sz="2000" dirty="0">
                <a:solidFill>
                  <a:srgbClr val="FF0000"/>
                </a:solidFill>
                <a:latin typeface="Ideal Sans Light" pitchFamily="50" charset="0"/>
                <a:cs typeface="Ideal Sans Light" pitchFamily="50" charset="0"/>
              </a:rPr>
              <a:t> </a:t>
            </a:r>
            <a:r>
              <a:rPr lang="en-GB" sz="2000" dirty="0">
                <a:latin typeface="Ideal Sans Light" pitchFamily="50" charset="0"/>
                <a:cs typeface="Ideal Sans Light" pitchFamily="50" charset="0"/>
              </a:rPr>
              <a:t>compared to infrequent reading sessions. This "million word </a:t>
            </a:r>
          </a:p>
          <a:p>
            <a:pPr marL="0" indent="0">
              <a:buNone/>
            </a:pPr>
            <a:r>
              <a:rPr lang="en-GB" sz="2000" dirty="0">
                <a:latin typeface="Ideal Sans Light" pitchFamily="50" charset="0"/>
                <a:cs typeface="Ideal Sans Light" pitchFamily="50" charset="0"/>
              </a:rPr>
              <a:t>gap" contributes to easier vocabulary acquisition and better reading development </a:t>
            </a:r>
          </a:p>
          <a:p>
            <a:pPr marL="0" indent="0">
              <a:buNone/>
            </a:pPr>
            <a:r>
              <a:rPr lang="en-GB" sz="2000" dirty="0">
                <a:latin typeface="Ideal Sans Light" pitchFamily="50" charset="0"/>
                <a:cs typeface="Ideal Sans Light" pitchFamily="50" charset="0"/>
              </a:rPr>
              <a:t>in school.</a:t>
            </a:r>
          </a:p>
        </p:txBody>
      </p:sp>
    </p:spTree>
    <p:extLst>
      <p:ext uri="{BB962C8B-B14F-4D97-AF65-F5344CB8AC3E}">
        <p14:creationId xmlns:p14="http://schemas.microsoft.com/office/powerpoint/2010/main" val="3307925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chemeClr val="tx1"/>
                </a:solidFill>
                <a:latin typeface="Ideal Sans Light" pitchFamily="50" charset="0"/>
                <a:cs typeface="Ideal Sans Light" pitchFamily="50" charset="0"/>
              </a:rPr>
              <a:t>Reading</a:t>
            </a:r>
          </a:p>
        </p:txBody>
      </p:sp>
      <p:sp>
        <p:nvSpPr>
          <p:cNvPr id="3" name="Content Placeholder 2"/>
          <p:cNvSpPr>
            <a:spLocks noGrp="1"/>
          </p:cNvSpPr>
          <p:nvPr>
            <p:ph idx="1"/>
          </p:nvPr>
        </p:nvSpPr>
        <p:spPr>
          <a:xfrm>
            <a:off x="677334" y="1574277"/>
            <a:ext cx="8596668" cy="4467086"/>
          </a:xfrm>
        </p:spPr>
        <p:txBody>
          <a:bodyPr>
            <a:normAutofit lnSpcReduction="10000"/>
          </a:bodyPr>
          <a:lstStyle/>
          <a:p>
            <a:pPr marL="0" indent="0">
              <a:buNone/>
            </a:pPr>
            <a:r>
              <a:rPr lang="en-GB" sz="2100" dirty="0">
                <a:latin typeface="Ideal Sans Light" pitchFamily="50" charset="0"/>
                <a:cs typeface="Ideal Sans Light" pitchFamily="50" charset="0"/>
              </a:rPr>
              <a:t>Regular reading and discussion are vital. </a:t>
            </a:r>
          </a:p>
          <a:p>
            <a:pPr marL="0" indent="0">
              <a:buNone/>
            </a:pPr>
            <a:endParaRPr lang="en-GB" sz="2100" dirty="0">
              <a:latin typeface="Ideal Sans Light" pitchFamily="50" charset="0"/>
              <a:cs typeface="Ideal Sans Light" pitchFamily="50" charset="0"/>
            </a:endParaRPr>
          </a:p>
          <a:p>
            <a:pPr marL="0" indent="0">
              <a:buNone/>
            </a:pPr>
            <a:r>
              <a:rPr lang="en-GB" sz="2100" dirty="0">
                <a:latin typeface="Ideal Sans Light" pitchFamily="50" charset="0"/>
                <a:cs typeface="Ideal Sans Light" pitchFamily="50" charset="0"/>
              </a:rPr>
              <a:t>In school, children enjoy class novels, guided reading and individual books. </a:t>
            </a:r>
          </a:p>
          <a:p>
            <a:pPr marL="0" indent="0">
              <a:buNone/>
            </a:pPr>
            <a:endParaRPr lang="en-GB" sz="2100" dirty="0">
              <a:latin typeface="Ideal Sans Light" pitchFamily="50" charset="0"/>
              <a:cs typeface="Ideal Sans Light" pitchFamily="50" charset="0"/>
            </a:endParaRPr>
          </a:p>
          <a:p>
            <a:pPr marL="0" indent="0">
              <a:buNone/>
            </a:pPr>
            <a:r>
              <a:rPr lang="en-GB" sz="2100" dirty="0">
                <a:latin typeface="Ideal Sans Light" pitchFamily="50" charset="0"/>
                <a:cs typeface="Ideal Sans Light" pitchFamily="50" charset="0"/>
              </a:rPr>
              <a:t>At home, children should read for around 30 minutes each night, with time to talk about what they’ve read. </a:t>
            </a:r>
          </a:p>
          <a:p>
            <a:pPr marL="0" indent="0">
              <a:buNone/>
            </a:pPr>
            <a:endParaRPr lang="en-GB" sz="2100" dirty="0">
              <a:latin typeface="Ideal Sans Light" pitchFamily="50" charset="0"/>
              <a:cs typeface="Ideal Sans Light" pitchFamily="50" charset="0"/>
            </a:endParaRPr>
          </a:p>
          <a:p>
            <a:pPr marL="0" indent="0">
              <a:buNone/>
            </a:pPr>
            <a:r>
              <a:rPr lang="en-GB" sz="2100" dirty="0">
                <a:latin typeface="Ideal Sans Light" pitchFamily="50" charset="0"/>
                <a:cs typeface="Ideal Sans Light" pitchFamily="50" charset="0"/>
              </a:rPr>
              <a:t>Ask open questions that encourage explanation, inference and evidence from the text. </a:t>
            </a:r>
          </a:p>
          <a:p>
            <a:pPr marL="0" indent="0">
              <a:buNone/>
            </a:pPr>
            <a:endParaRPr lang="en-GB" sz="2100" dirty="0">
              <a:latin typeface="Ideal Sans Light" pitchFamily="50" charset="0"/>
              <a:cs typeface="Ideal Sans Light" pitchFamily="50" charset="0"/>
            </a:endParaRPr>
          </a:p>
          <a:p>
            <a:pPr marL="0" indent="0">
              <a:buNone/>
            </a:pPr>
            <a:r>
              <a:rPr lang="en-GB" sz="2100" dirty="0">
                <a:latin typeface="Ideal Sans Light" pitchFamily="50" charset="0"/>
                <a:cs typeface="Ideal Sans Light" pitchFamily="50" charset="0"/>
              </a:rPr>
              <a:t>Some helpful prompts are included in their reading diaries.</a:t>
            </a:r>
          </a:p>
        </p:txBody>
      </p:sp>
      <p:pic>
        <p:nvPicPr>
          <p:cNvPr id="1026" name="Picture 2" descr="Image 1 - &amp;#034;The more that you read&amp;#034; Dr. Seuss Quote METAL SIGN WALL PLAQUE print poster a5"/>
          <p:cNvPicPr>
            <a:picLocks noChangeAspect="1" noChangeArrowheads="1"/>
          </p:cNvPicPr>
          <p:nvPr/>
        </p:nvPicPr>
        <p:blipFill rotWithShape="1">
          <a:blip r:embed="rId2">
            <a:extLst>
              <a:ext uri="{28A0092B-C50C-407E-A947-70E740481C1C}">
                <a14:useLocalDpi xmlns:a14="http://schemas.microsoft.com/office/drawing/2010/main" val="0"/>
              </a:ext>
            </a:extLst>
          </a:blip>
          <a:srcRect l="23807" t="15485" r="19823" b="5913"/>
          <a:stretch/>
        </p:blipFill>
        <p:spPr bwMode="auto">
          <a:xfrm>
            <a:off x="9722224" y="55077"/>
            <a:ext cx="2340172" cy="3263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518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tx1"/>
                </a:solidFill>
                <a:latin typeface="Ideal Sans Light" pitchFamily="50" charset="0"/>
                <a:cs typeface="Ideal Sans Light" pitchFamily="50" charset="0"/>
              </a:rPr>
              <a:t>Spellings</a:t>
            </a:r>
          </a:p>
        </p:txBody>
      </p:sp>
      <p:sp>
        <p:nvSpPr>
          <p:cNvPr id="3" name="Content Placeholder 2"/>
          <p:cNvSpPr>
            <a:spLocks noGrp="1"/>
          </p:cNvSpPr>
          <p:nvPr>
            <p:ph idx="1"/>
          </p:nvPr>
        </p:nvSpPr>
        <p:spPr>
          <a:xfrm>
            <a:off x="677334" y="1640541"/>
            <a:ext cx="8596668" cy="4400821"/>
          </a:xfrm>
        </p:spPr>
        <p:txBody>
          <a:bodyPr>
            <a:noAutofit/>
          </a:bodyPr>
          <a:lstStyle/>
          <a:p>
            <a:r>
              <a:rPr lang="en-GB" sz="2000" dirty="0">
                <a:latin typeface="Ideal Sans Light" pitchFamily="50" charset="0"/>
                <a:cs typeface="Ideal Sans Light" pitchFamily="50" charset="0"/>
              </a:rPr>
              <a:t>Spelling should be steadily improving as a result of frequent reading. </a:t>
            </a:r>
          </a:p>
          <a:p>
            <a:r>
              <a:rPr lang="en-GB" sz="2000" dirty="0">
                <a:latin typeface="Ideal Sans Light" pitchFamily="50" charset="0"/>
                <a:cs typeface="Ideal Sans Light" pitchFamily="50" charset="0"/>
              </a:rPr>
              <a:t>In class, children will be exploring spelling patterns, rules and exceptions in their grammar sessions. </a:t>
            </a:r>
          </a:p>
          <a:p>
            <a:r>
              <a:rPr lang="en-GB" sz="2000" dirty="0">
                <a:latin typeface="Ideal Sans Light" pitchFamily="50" charset="0"/>
                <a:cs typeface="Ideal Sans Light" pitchFamily="50" charset="0"/>
              </a:rPr>
              <a:t>To support work in class, the children will receive spelling sheets each half term. These show which spellings your child needs to learn each week. </a:t>
            </a:r>
          </a:p>
          <a:p>
            <a:r>
              <a:rPr lang="en-GB" sz="2000" dirty="0">
                <a:latin typeface="Ideal Sans Light" pitchFamily="50" charset="0"/>
                <a:cs typeface="Ideal Sans Light" pitchFamily="50" charset="0"/>
              </a:rPr>
              <a:t>Spellings will be tested every Friday. </a:t>
            </a:r>
          </a:p>
          <a:p>
            <a:pPr lvl="1"/>
            <a:r>
              <a:rPr lang="en-GB" sz="1800" dirty="0">
                <a:latin typeface="Ideal Sans Light" pitchFamily="50" charset="0"/>
                <a:cs typeface="Ideal Sans Light" pitchFamily="50" charset="0"/>
              </a:rPr>
              <a:t>If your child struggles with spelling, encourage them to break the word up, use their phonics and look for any spelling patterns, prefixes and suffixes.</a:t>
            </a:r>
          </a:p>
          <a:p>
            <a:pPr lvl="1"/>
            <a:r>
              <a:rPr lang="en-GB" sz="1800" dirty="0">
                <a:latin typeface="Ideal Sans Light" pitchFamily="50" charset="0"/>
                <a:cs typeface="Ideal Sans Light" pitchFamily="50" charset="0"/>
              </a:rPr>
              <a:t>Dictionaries are a good support for spelling and in acquiring new vocabulary. </a:t>
            </a:r>
          </a:p>
          <a:p>
            <a:pPr lvl="1"/>
            <a:r>
              <a:rPr lang="en-GB" sz="1800" dirty="0">
                <a:latin typeface="Ideal Sans Light" pitchFamily="50" charset="0"/>
                <a:cs typeface="Ideal Sans Light" pitchFamily="50" charset="0"/>
              </a:rPr>
              <a:t>Try using mnemonics or making a ‘tricky words’ poster for the wall!</a:t>
            </a:r>
          </a:p>
        </p:txBody>
      </p:sp>
      <p:pic>
        <p:nvPicPr>
          <p:cNvPr id="2050" name="Picture 2" descr="Spelling Picture | Free Photograph | Photos Public Dom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3704" y="4639235"/>
            <a:ext cx="2650392" cy="1986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030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tx1"/>
                </a:solidFill>
                <a:latin typeface="Ideal Sans Light" pitchFamily="50" charset="0"/>
                <a:cs typeface="Ideal Sans Light" pitchFamily="50" charset="0"/>
              </a:rPr>
              <a:t>Homework</a:t>
            </a:r>
          </a:p>
        </p:txBody>
      </p:sp>
      <p:sp>
        <p:nvSpPr>
          <p:cNvPr id="3" name="Content Placeholder 2"/>
          <p:cNvSpPr>
            <a:spLocks noGrp="1"/>
          </p:cNvSpPr>
          <p:nvPr>
            <p:ph idx="1"/>
          </p:nvPr>
        </p:nvSpPr>
        <p:spPr>
          <a:xfrm>
            <a:off x="677334" y="1613647"/>
            <a:ext cx="8596668" cy="4427715"/>
          </a:xfrm>
        </p:spPr>
        <p:txBody>
          <a:bodyPr>
            <a:normAutofit lnSpcReduction="10000"/>
          </a:bodyPr>
          <a:lstStyle/>
          <a:p>
            <a:r>
              <a:rPr lang="en-GB" sz="2400" dirty="0">
                <a:latin typeface="Ideal Sans Light" pitchFamily="50" charset="0"/>
                <a:cs typeface="Ideal Sans Light" pitchFamily="50" charset="0"/>
              </a:rPr>
              <a:t>Children are expected to read daily and practise their spellings and multiplication facts regularly (</a:t>
            </a:r>
            <a:r>
              <a:rPr lang="en-GB" sz="2400" dirty="0">
                <a:latin typeface="Ideal Sans Light" pitchFamily="50" charset="0"/>
                <a:cs typeface="Ideal Sans Light" pitchFamily="50" charset="0"/>
                <a:hlinkClick r:id="rId2"/>
              </a:rPr>
              <a:t>https://urbrainy.com/mtc</a:t>
            </a:r>
            <a:r>
              <a:rPr lang="en-GB" sz="2400" dirty="0">
                <a:latin typeface="Ideal Sans Light" pitchFamily="50" charset="0"/>
                <a:cs typeface="Ideal Sans Light" pitchFamily="50" charset="0"/>
              </a:rPr>
              <a:t>)</a:t>
            </a:r>
          </a:p>
          <a:p>
            <a:pPr marL="0" indent="0">
              <a:buNone/>
            </a:pPr>
            <a:endParaRPr lang="en-GB" sz="2400" dirty="0">
              <a:latin typeface="Ideal Sans Light" pitchFamily="50" charset="0"/>
              <a:cs typeface="Ideal Sans Light" pitchFamily="50" charset="0"/>
            </a:endParaRPr>
          </a:p>
          <a:p>
            <a:r>
              <a:rPr lang="en-GB" sz="2400" dirty="0">
                <a:latin typeface="Ideal Sans Light" pitchFamily="50" charset="0"/>
                <a:cs typeface="Ideal Sans Light" pitchFamily="50" charset="0"/>
              </a:rPr>
              <a:t>Each week, I will set a piece of English and Maths homework. This will be given out on a Monday and is to be handed in on the following Monday.</a:t>
            </a:r>
          </a:p>
          <a:p>
            <a:endParaRPr lang="en-GB" sz="2400" dirty="0">
              <a:latin typeface="Ideal Sans Light" pitchFamily="50" charset="0"/>
              <a:cs typeface="Ideal Sans Light" pitchFamily="50" charset="0"/>
            </a:endParaRPr>
          </a:p>
          <a:p>
            <a:pPr lvl="1"/>
            <a:r>
              <a:rPr lang="en-GB" sz="2000" dirty="0">
                <a:latin typeface="Ideal Sans Light" pitchFamily="50" charset="0"/>
                <a:cs typeface="Ideal Sans Light" pitchFamily="50" charset="0"/>
              </a:rPr>
              <a:t>If your child has difficulty with any homework, please annotate the homework so that we are aware. We can then find time to go over any misunderstandings. </a:t>
            </a:r>
          </a:p>
          <a:p>
            <a:pPr lvl="1"/>
            <a:r>
              <a:rPr lang="en-GB" sz="2000" dirty="0">
                <a:latin typeface="Ideal Sans Light" pitchFamily="50" charset="0"/>
                <a:cs typeface="Ideal Sans Light" pitchFamily="50" charset="0"/>
              </a:rPr>
              <a:t>We are always pleased to receive any extra homework that children have chosen to do themselves in response to current class topics!</a:t>
            </a:r>
          </a:p>
        </p:txBody>
      </p:sp>
      <p:pic>
        <p:nvPicPr>
          <p:cNvPr id="4098" name="Picture 2" descr="Getting It Done: Help Your Child with ADHD Start—and Finish—Home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8465" y="170940"/>
            <a:ext cx="2822070" cy="1881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183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013EF-EF00-4488-867E-47AF76173F8B}"/>
              </a:ext>
            </a:extLst>
          </p:cNvPr>
          <p:cNvSpPr>
            <a:spLocks noGrp="1"/>
          </p:cNvSpPr>
          <p:nvPr>
            <p:ph type="title"/>
          </p:nvPr>
        </p:nvSpPr>
        <p:spPr/>
        <p:txBody>
          <a:bodyPr/>
          <a:lstStyle/>
          <a:p>
            <a:r>
              <a:rPr lang="en-GB" b="1" dirty="0">
                <a:solidFill>
                  <a:schemeClr val="tx1"/>
                </a:solidFill>
                <a:latin typeface="Ideal Sans Light" pitchFamily="50" charset="0"/>
                <a:cs typeface="Ideal Sans Light" pitchFamily="50" charset="0"/>
              </a:rPr>
              <a:t>Lets Go Sing</a:t>
            </a:r>
          </a:p>
        </p:txBody>
      </p:sp>
      <p:sp>
        <p:nvSpPr>
          <p:cNvPr id="3" name="Content Placeholder 2">
            <a:extLst>
              <a:ext uri="{FF2B5EF4-FFF2-40B4-BE49-F238E27FC236}">
                <a16:creationId xmlns:a16="http://schemas.microsoft.com/office/drawing/2014/main" id="{88E62B02-EF6D-4DDC-955C-32EAF897ADFF}"/>
              </a:ext>
            </a:extLst>
          </p:cNvPr>
          <p:cNvSpPr>
            <a:spLocks noGrp="1"/>
          </p:cNvSpPr>
          <p:nvPr>
            <p:ph idx="1"/>
          </p:nvPr>
        </p:nvSpPr>
        <p:spPr/>
        <p:txBody>
          <a:bodyPr>
            <a:normAutofit/>
          </a:bodyPr>
          <a:lstStyle/>
          <a:p>
            <a:r>
              <a:rPr lang="en-GB" sz="2800" dirty="0">
                <a:latin typeface="Ideal Sans Light" pitchFamily="50" charset="0"/>
                <a:cs typeface="Ideal Sans Light" pitchFamily="50" charset="0"/>
              </a:rPr>
              <a:t>March- Let’s Go Sing</a:t>
            </a:r>
          </a:p>
          <a:p>
            <a:endParaRPr lang="en-GB" sz="2800" dirty="0">
              <a:latin typeface="Ideal Sans Light" pitchFamily="50" charset="0"/>
              <a:cs typeface="Ideal Sans Light" pitchFamily="50" charset="0"/>
            </a:endParaRPr>
          </a:p>
          <a:p>
            <a:r>
              <a:rPr lang="en-GB" sz="2800" dirty="0">
                <a:latin typeface="Ideal Sans Light" pitchFamily="50" charset="0"/>
                <a:cs typeface="Ideal Sans Light" pitchFamily="50" charset="0"/>
              </a:rPr>
              <a:t>June 2026 - Swimming</a:t>
            </a:r>
          </a:p>
          <a:p>
            <a:endParaRPr lang="en-GB" sz="2800" dirty="0">
              <a:latin typeface="Ideal Sans Light" pitchFamily="50" charset="0"/>
              <a:cs typeface="Ideal Sans Light" pitchFamily="50" charset="0"/>
            </a:endParaRPr>
          </a:p>
          <a:p>
            <a:r>
              <a:rPr lang="en-GB" sz="2800" dirty="0">
                <a:latin typeface="Ideal Sans Light" pitchFamily="50" charset="0"/>
                <a:cs typeface="Ideal Sans Light" pitchFamily="50" charset="0"/>
              </a:rPr>
              <a:t>Other trips throughout the year – dates TBC</a:t>
            </a:r>
          </a:p>
        </p:txBody>
      </p:sp>
    </p:spTree>
    <p:extLst>
      <p:ext uri="{BB962C8B-B14F-4D97-AF65-F5344CB8AC3E}">
        <p14:creationId xmlns:p14="http://schemas.microsoft.com/office/powerpoint/2010/main" val="1361872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400" b="1" dirty="0">
                <a:solidFill>
                  <a:schemeClr val="tx1"/>
                </a:solidFill>
                <a:latin typeface="Ideal Sans Light" pitchFamily="50" charset="0"/>
                <a:cs typeface="Ideal Sans Light" pitchFamily="50" charset="0"/>
              </a:rPr>
              <a:t>HRSE</a:t>
            </a:r>
            <a:br>
              <a:rPr lang="en-GB" sz="4400" dirty="0">
                <a:latin typeface="Ideal Sans Light" pitchFamily="50" charset="0"/>
                <a:cs typeface="Ideal Sans Light" pitchFamily="50" charset="0"/>
              </a:rPr>
            </a:br>
            <a:br>
              <a:rPr lang="en-GB" sz="4400" dirty="0">
                <a:latin typeface="Ideal Sans Light" pitchFamily="50" charset="0"/>
                <a:cs typeface="Ideal Sans Light" pitchFamily="50" charset="0"/>
              </a:rPr>
            </a:br>
            <a:endParaRPr lang="en-GB" sz="4400" dirty="0">
              <a:latin typeface="Ideal Sans Light" pitchFamily="50" charset="0"/>
              <a:cs typeface="Ideal Sans Light" pitchFamily="50" charset="0"/>
            </a:endParaRPr>
          </a:p>
        </p:txBody>
      </p:sp>
      <p:sp>
        <p:nvSpPr>
          <p:cNvPr id="3" name="Content Placeholder 2"/>
          <p:cNvSpPr>
            <a:spLocks noGrp="1"/>
          </p:cNvSpPr>
          <p:nvPr>
            <p:ph idx="1"/>
          </p:nvPr>
        </p:nvSpPr>
        <p:spPr>
          <a:xfrm>
            <a:off x="677334" y="1831571"/>
            <a:ext cx="8944186" cy="4142509"/>
          </a:xfrm>
        </p:spPr>
        <p:txBody>
          <a:bodyPr>
            <a:normAutofit fontScale="92500"/>
          </a:bodyPr>
          <a:lstStyle/>
          <a:p>
            <a:pPr fontAlgn="base"/>
            <a:r>
              <a:rPr lang="en-GB" sz="2000" dirty="0">
                <a:latin typeface="Ideal Sans Light" pitchFamily="50" charset="0"/>
                <a:cs typeface="Ideal Sans Light" pitchFamily="50" charset="0"/>
              </a:rPr>
              <a:t>HRSE stands for Human Relationships and Sex Education.</a:t>
            </a:r>
          </a:p>
          <a:p>
            <a:pPr marL="0" indent="0" fontAlgn="base">
              <a:buNone/>
            </a:pPr>
            <a:endParaRPr lang="en-GB" sz="2000" dirty="0">
              <a:latin typeface="Ideal Sans Light" pitchFamily="50" charset="0"/>
              <a:cs typeface="Ideal Sans Light" pitchFamily="50" charset="0"/>
            </a:endParaRPr>
          </a:p>
          <a:p>
            <a:r>
              <a:rPr lang="en-GB" sz="2000" dirty="0">
                <a:latin typeface="Ideal Sans Light" pitchFamily="50" charset="0"/>
                <a:cs typeface="Ideal Sans Light" pitchFamily="50" charset="0"/>
              </a:rPr>
              <a:t>This subject was made statutory in 2020 and is especially important after the pandemic as it relates to children’s relationships with themselves, others and God.</a:t>
            </a:r>
          </a:p>
          <a:p>
            <a:pPr marL="0" indent="0">
              <a:buNone/>
            </a:pPr>
            <a:endParaRPr lang="en-GB" sz="2000" dirty="0">
              <a:latin typeface="Ideal Sans Light" pitchFamily="50" charset="0"/>
              <a:cs typeface="Ideal Sans Light" pitchFamily="50" charset="0"/>
            </a:endParaRPr>
          </a:p>
          <a:p>
            <a:r>
              <a:rPr lang="en-GB" sz="2000" dirty="0">
                <a:latin typeface="Ideal Sans Light" pitchFamily="50" charset="0"/>
                <a:cs typeface="Ideal Sans Light" pitchFamily="50" charset="0"/>
              </a:rPr>
              <a:t>We have incorporated PSHE objectives into our HRSE curriculum to ensure all children have the skills and understanding to lead confident, healthy and independent lives, building on their relationships with God and others.</a:t>
            </a:r>
          </a:p>
          <a:p>
            <a:pPr marL="0" indent="0">
              <a:buNone/>
            </a:pPr>
            <a:endParaRPr lang="en-GB" sz="2000" dirty="0">
              <a:latin typeface="Ideal Sans Light" pitchFamily="50" charset="0"/>
              <a:cs typeface="Ideal Sans Light" pitchFamily="50" charset="0"/>
            </a:endParaRPr>
          </a:p>
          <a:p>
            <a:r>
              <a:rPr lang="en-GB" sz="2000" dirty="0">
                <a:latin typeface="Ideal Sans Light" pitchFamily="50" charset="0"/>
                <a:cs typeface="Ideal Sans Light" pitchFamily="50" charset="0"/>
              </a:rPr>
              <a:t>Please see the HRSE section on the school website for more information about this.</a:t>
            </a:r>
          </a:p>
        </p:txBody>
      </p:sp>
    </p:spTree>
    <p:extLst>
      <p:ext uri="{BB962C8B-B14F-4D97-AF65-F5344CB8AC3E}">
        <p14:creationId xmlns:p14="http://schemas.microsoft.com/office/powerpoint/2010/main" val="432665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EE7CC-8FB7-F747-83A3-AADF79EBAEE0}"/>
              </a:ext>
            </a:extLst>
          </p:cNvPr>
          <p:cNvSpPr>
            <a:spLocks noGrp="1"/>
          </p:cNvSpPr>
          <p:nvPr>
            <p:ph type="title"/>
          </p:nvPr>
        </p:nvSpPr>
        <p:spPr>
          <a:xfrm>
            <a:off x="677334" y="609600"/>
            <a:ext cx="8596668" cy="892629"/>
          </a:xfrm>
        </p:spPr>
        <p:txBody>
          <a:bodyPr/>
          <a:lstStyle/>
          <a:p>
            <a:r>
              <a:rPr lang="en-GB" dirty="0"/>
              <a:t>HRSE Continued</a:t>
            </a:r>
          </a:p>
        </p:txBody>
      </p:sp>
      <p:sp>
        <p:nvSpPr>
          <p:cNvPr id="3" name="Content Placeholder 2">
            <a:extLst>
              <a:ext uri="{FF2B5EF4-FFF2-40B4-BE49-F238E27FC236}">
                <a16:creationId xmlns:a16="http://schemas.microsoft.com/office/drawing/2014/main" id="{B7E4011D-CE22-ADF3-70B0-98294C6CFABF}"/>
              </a:ext>
            </a:extLst>
          </p:cNvPr>
          <p:cNvSpPr>
            <a:spLocks noGrp="1"/>
          </p:cNvSpPr>
          <p:nvPr>
            <p:ph idx="1"/>
          </p:nvPr>
        </p:nvSpPr>
        <p:spPr>
          <a:xfrm>
            <a:off x="677334" y="1502229"/>
            <a:ext cx="8596668" cy="4746171"/>
          </a:xfrm>
        </p:spPr>
        <p:txBody>
          <a:bodyPr>
            <a:normAutofit fontScale="92500" lnSpcReduction="10000"/>
          </a:bodyPr>
          <a:lstStyle/>
          <a:p>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HRSE stands for Human Relationships and Sex Education.</a:t>
            </a:r>
            <a:endParaRPr lang="en-GB" sz="1800" dirty="0">
              <a:effectLst/>
              <a:latin typeface="Aptos" panose="020B0004020202020204" pitchFamily="34" charset="0"/>
              <a:ea typeface="Aptos" panose="020B0004020202020204" pitchFamily="34" charset="0"/>
              <a:cs typeface="Aptos" panose="020B0004020202020204" pitchFamily="34" charset="0"/>
            </a:endParaRPr>
          </a:p>
          <a:p>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It has </a:t>
            </a:r>
            <a:r>
              <a:rPr lang="en-GB" sz="1800" b="1"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recently been updated for 2026-2027</a:t>
            </a:r>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These updates will be taught in the next academic year and continue to be vital as HRSE relates to children’s relationships with themselves, others and God and keeping themselves safe and healthy.</a:t>
            </a:r>
            <a:endParaRPr lang="en-GB" sz="1800" dirty="0">
              <a:effectLst/>
              <a:latin typeface="Aptos" panose="020B0004020202020204" pitchFamily="34" charset="0"/>
              <a:ea typeface="Aptos" panose="020B0004020202020204" pitchFamily="34" charset="0"/>
              <a:cs typeface="Aptos" panose="020B0004020202020204" pitchFamily="34" charset="0"/>
            </a:endParaRPr>
          </a:p>
          <a:p>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This year we have made the decision to </a:t>
            </a:r>
            <a:r>
              <a:rPr lang="en-GB" sz="1800" b="1"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use </a:t>
            </a:r>
            <a:r>
              <a:rPr lang="en-GB" sz="1800" b="1" u="sng" dirty="0" err="1">
                <a:solidFill>
                  <a:srgbClr val="000000"/>
                </a:solidFill>
                <a:effectLst/>
                <a:latin typeface="Aptos" panose="020B0004020202020204" pitchFamily="34" charset="0"/>
                <a:ea typeface="Times New Roman" panose="02020603050405020304" pitchFamily="18" charset="0"/>
                <a:cs typeface="Aptos" panose="020B0004020202020204" pitchFamily="34" charset="0"/>
              </a:rPr>
              <a:t>TenTen:Life</a:t>
            </a:r>
            <a:r>
              <a:rPr lang="en-GB" sz="1800" b="1"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to the Full</a:t>
            </a:r>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in order to support our teaching of HRSE.  You will be provided with a parent link so that you can access this excellent resource at home through their Parent Portal.</a:t>
            </a:r>
            <a:endParaRPr lang="en-GB" sz="1800" dirty="0">
              <a:effectLst/>
              <a:latin typeface="Aptos" panose="020B0004020202020204" pitchFamily="34" charset="0"/>
              <a:ea typeface="Aptos" panose="020B0004020202020204" pitchFamily="34" charset="0"/>
              <a:cs typeface="Aptos" panose="020B0004020202020204" pitchFamily="34" charset="0"/>
            </a:endParaRPr>
          </a:p>
          <a:p>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The </a:t>
            </a:r>
            <a:r>
              <a:rPr lang="en-GB" sz="1800" b="1"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Online Parent Portal </a:t>
            </a:r>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is a tool that provides you with information about the programme content that your children will be following in school. You can also access suggestions for further activity and discussion at home linked to the sessions taught in school.</a:t>
            </a:r>
            <a:endParaRPr lang="en-GB" sz="1800" dirty="0">
              <a:effectLst/>
              <a:latin typeface="Aptos" panose="020B0004020202020204" pitchFamily="34" charset="0"/>
              <a:ea typeface="Aptos" panose="020B0004020202020204" pitchFamily="34" charset="0"/>
              <a:cs typeface="Aptos" panose="020B0004020202020204" pitchFamily="34" charset="0"/>
            </a:endParaRPr>
          </a:p>
          <a:p>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Please see the HRSE section on the school website for more information about this.  If you have any questions, please don't hesitate to ask.</a:t>
            </a:r>
            <a:endParaRPr lang="en-GB" sz="1800" dirty="0">
              <a:effectLst/>
              <a:latin typeface="Aptos" panose="020B0004020202020204" pitchFamily="34" charset="0"/>
              <a:ea typeface="Aptos" panose="020B0004020202020204" pitchFamily="34" charset="0"/>
              <a:cs typeface="Aptos" panose="020B0004020202020204" pitchFamily="34" charset="0"/>
            </a:endParaRPr>
          </a:p>
          <a:p>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Username: parents-st-</a:t>
            </a:r>
            <a:r>
              <a:rPr lang="en-GB" sz="1800" dirty="0" err="1">
                <a:solidFill>
                  <a:srgbClr val="000000"/>
                </a:solidFill>
                <a:effectLst/>
                <a:latin typeface="Aptos" panose="020B0004020202020204" pitchFamily="34" charset="0"/>
                <a:ea typeface="Times New Roman" panose="02020603050405020304" pitchFamily="18" charset="0"/>
                <a:cs typeface="Aptos" panose="020B0004020202020204" pitchFamily="34" charset="0"/>
              </a:rPr>
              <a:t>clares</a:t>
            </a:r>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-catholic-primary-school</a:t>
            </a:r>
            <a:endParaRPr lang="en-GB" sz="1800" dirty="0">
              <a:effectLst/>
              <a:latin typeface="Aptos" panose="020B0004020202020204" pitchFamily="34" charset="0"/>
              <a:ea typeface="Aptos" panose="020B0004020202020204" pitchFamily="34" charset="0"/>
              <a:cs typeface="Aptos" panose="020B0004020202020204" pitchFamily="34" charset="0"/>
            </a:endParaRPr>
          </a:p>
          <a:p>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Password: </a:t>
            </a:r>
            <a:r>
              <a:rPr lang="en-GB" sz="1800" dirty="0" err="1">
                <a:solidFill>
                  <a:srgbClr val="000000"/>
                </a:solidFill>
                <a:effectLst/>
                <a:latin typeface="Aptos" panose="020B0004020202020204" pitchFamily="34" charset="0"/>
                <a:ea typeface="Times New Roman" panose="02020603050405020304" pitchFamily="18" charset="0"/>
                <a:cs typeface="Aptos" panose="020B0004020202020204" pitchFamily="34" charset="0"/>
              </a:rPr>
              <a:t>StClare’s</a:t>
            </a:r>
            <a:endParaRPr lang="en-GB" sz="1800" dirty="0">
              <a:effectLst/>
              <a:latin typeface="Aptos" panose="020B0004020202020204" pitchFamily="34" charset="0"/>
              <a:ea typeface="Aptos" panose="020B0004020202020204" pitchFamily="34" charset="0"/>
              <a:cs typeface="Aptos" panose="020B0004020202020204" pitchFamily="34" charset="0"/>
            </a:endParaRPr>
          </a:p>
          <a:p>
            <a:r>
              <a:rPr lang="en-GB"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Parent Portal: </a:t>
            </a:r>
            <a:r>
              <a:rPr lang="en-GB" sz="1800"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2"/>
              </a:rPr>
              <a:t>https://www.tentenresources.co.uk/parent-portal/</a:t>
            </a:r>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dirty="0"/>
          </a:p>
        </p:txBody>
      </p:sp>
    </p:spTree>
    <p:extLst>
      <p:ext uri="{BB962C8B-B14F-4D97-AF65-F5344CB8AC3E}">
        <p14:creationId xmlns:p14="http://schemas.microsoft.com/office/powerpoint/2010/main" val="658377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AFD55C-7551-40A5-BBEE-8E35A586C0E2}"/>
              </a:ext>
            </a:extLst>
          </p:cNvPr>
          <p:cNvPicPr>
            <a:picLocks noChangeAspect="1"/>
          </p:cNvPicPr>
          <p:nvPr/>
        </p:nvPicPr>
        <p:blipFill>
          <a:blip r:embed="rId2"/>
          <a:stretch>
            <a:fillRect/>
          </a:stretch>
        </p:blipFill>
        <p:spPr>
          <a:xfrm>
            <a:off x="1921938" y="342900"/>
            <a:ext cx="6010275" cy="6172200"/>
          </a:xfrm>
          <a:prstGeom prst="rect">
            <a:avLst/>
          </a:prstGeom>
        </p:spPr>
      </p:pic>
    </p:spTree>
    <p:extLst>
      <p:ext uri="{BB962C8B-B14F-4D97-AF65-F5344CB8AC3E}">
        <p14:creationId xmlns:p14="http://schemas.microsoft.com/office/powerpoint/2010/main" val="1285607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0B1B6-C5B1-4EC3-8609-FA0C56AB99E5}"/>
              </a:ext>
            </a:extLst>
          </p:cNvPr>
          <p:cNvSpPr txBox="1"/>
          <p:nvPr/>
        </p:nvSpPr>
        <p:spPr>
          <a:xfrm>
            <a:off x="688157" y="612743"/>
            <a:ext cx="8502977" cy="6863417"/>
          </a:xfrm>
          <a:prstGeom prst="rect">
            <a:avLst/>
          </a:prstGeom>
          <a:noFill/>
        </p:spPr>
        <p:txBody>
          <a:bodyPr wrap="square" rtlCol="0">
            <a:spAutoFit/>
          </a:bodyPr>
          <a:lstStyle/>
          <a:p>
            <a:r>
              <a:rPr lang="en-GB" sz="4400" b="1" dirty="0">
                <a:latin typeface="Ideal Sans Light" pitchFamily="50" charset="0"/>
                <a:cs typeface="Ideal Sans Light" pitchFamily="50" charset="0"/>
              </a:rPr>
              <a:t>Online Safety</a:t>
            </a:r>
          </a:p>
          <a:p>
            <a:endParaRPr lang="en-GB" sz="4400" dirty="0">
              <a:highlight>
                <a:srgbClr val="FFFF00"/>
              </a:highlight>
              <a:latin typeface="Ideal Sans Light" pitchFamily="50" charset="0"/>
              <a:cs typeface="Ideal Sans Light" pitchFamily="50" charset="0"/>
            </a:endParaRPr>
          </a:p>
          <a:p>
            <a:pPr marL="285750" indent="-285750">
              <a:buFont typeface="Wingdings" panose="05000000000000000000" pitchFamily="2" charset="2"/>
              <a:buChar char="Ø"/>
            </a:pPr>
            <a:r>
              <a:rPr lang="en-GB" sz="2000" dirty="0">
                <a:latin typeface="Ideal Sans Light" pitchFamily="50" charset="0"/>
                <a:cs typeface="Ideal Sans Light" pitchFamily="50" charset="0"/>
              </a:rPr>
              <a:t>Please use the link to our online safety page. Here you will  find useful links for parents and carers:</a:t>
            </a:r>
          </a:p>
          <a:p>
            <a:pPr marL="285750" indent="-285750">
              <a:buFont typeface="Wingdings" panose="05000000000000000000" pitchFamily="2" charset="2"/>
              <a:buChar char="Ø"/>
            </a:pPr>
            <a:endParaRPr lang="en-GB" sz="2000" dirty="0">
              <a:latin typeface="Ideal Sans Light" pitchFamily="50" charset="0"/>
              <a:cs typeface="Ideal Sans Light" pitchFamily="50" charset="0"/>
            </a:endParaRPr>
          </a:p>
          <a:p>
            <a:r>
              <a:rPr lang="en-GB" sz="2000" dirty="0">
                <a:latin typeface="Ideal Sans Light" pitchFamily="50" charset="0"/>
                <a:cs typeface="Ideal Sans Light" pitchFamily="50" charset="0"/>
                <a:hlinkClick r:id="rId2"/>
              </a:rPr>
              <a:t>https://st-clares.lancs.sch.uk/computing/</a:t>
            </a:r>
            <a:r>
              <a:rPr lang="en-GB" sz="2000" dirty="0">
                <a:latin typeface="Ideal Sans Light" pitchFamily="50" charset="0"/>
                <a:cs typeface="Ideal Sans Light" pitchFamily="50" charset="0"/>
              </a:rPr>
              <a:t> </a:t>
            </a:r>
            <a:br>
              <a:rPr lang="en-GB" sz="2000" dirty="0">
                <a:latin typeface="Ideal Sans Light" pitchFamily="50" charset="0"/>
                <a:cs typeface="Ideal Sans Light" pitchFamily="50" charset="0"/>
              </a:rPr>
            </a:br>
            <a:endParaRPr lang="en-GB" sz="2000" dirty="0">
              <a:latin typeface="Ideal Sans Light" pitchFamily="50" charset="0"/>
              <a:cs typeface="Ideal Sans Light" pitchFamily="50" charset="0"/>
            </a:endParaRPr>
          </a:p>
          <a:p>
            <a:r>
              <a:rPr lang="en-GB" sz="2000" dirty="0">
                <a:hlinkClick r:id="rId3"/>
              </a:rPr>
              <a:t>https://saferinternet.org.uk/guide-and-resource/parents-and-carers</a:t>
            </a:r>
            <a:r>
              <a:rPr lang="en-GB" sz="2000" dirty="0"/>
              <a:t> </a:t>
            </a:r>
          </a:p>
          <a:p>
            <a:endParaRPr lang="en-GB" sz="2000" dirty="0"/>
          </a:p>
          <a:p>
            <a:endParaRPr lang="en-GB" sz="2000" dirty="0"/>
          </a:p>
          <a:p>
            <a:endParaRPr lang="en-GB" sz="2000" dirty="0"/>
          </a:p>
          <a:p>
            <a:endParaRPr lang="en-GB" sz="2000" dirty="0"/>
          </a:p>
          <a:p>
            <a:endParaRPr lang="en-GB" sz="2000" dirty="0">
              <a:highlight>
                <a:srgbClr val="FFFF00"/>
              </a:highlight>
              <a:latin typeface="Ideal Sans Light" pitchFamily="50" charset="0"/>
              <a:cs typeface="Ideal Sans Light" pitchFamily="50" charset="0"/>
            </a:endParaRPr>
          </a:p>
          <a:p>
            <a:endParaRPr lang="en-GB" sz="2000" dirty="0">
              <a:latin typeface="Ideal Sans Light" pitchFamily="50" charset="0"/>
              <a:cs typeface="Ideal Sans Light" pitchFamily="50" charset="0"/>
            </a:endParaRPr>
          </a:p>
          <a:p>
            <a:endParaRPr lang="en-GB" sz="2000" dirty="0">
              <a:latin typeface="Ideal Sans Light" pitchFamily="50" charset="0"/>
              <a:cs typeface="Ideal Sans Light" pitchFamily="50" charset="0"/>
            </a:endParaRPr>
          </a:p>
          <a:p>
            <a:pPr marL="285750" indent="-285750">
              <a:buFont typeface="Wingdings" panose="05000000000000000000" pitchFamily="2" charset="2"/>
              <a:buChar char="Ø"/>
            </a:pPr>
            <a:r>
              <a:rPr lang="en-GB" sz="2000" dirty="0">
                <a:latin typeface="Ideal Sans Light" pitchFamily="50" charset="0"/>
                <a:cs typeface="Ideal Sans Light" pitchFamily="50" charset="0"/>
              </a:rPr>
              <a:t>We also email a newsletter to parents and carers every month.</a:t>
            </a:r>
          </a:p>
          <a:p>
            <a:endParaRPr lang="en-GB" sz="2400" dirty="0">
              <a:latin typeface="Ideal Sans Light" pitchFamily="50" charset="0"/>
              <a:cs typeface="Ideal Sans Light" pitchFamily="50" charset="0"/>
            </a:endParaRPr>
          </a:p>
          <a:p>
            <a:endParaRPr lang="en-GB" sz="2400" dirty="0">
              <a:latin typeface="Ideal Sans Light" pitchFamily="50" charset="0"/>
              <a:cs typeface="Ideal Sans Light" pitchFamily="50" charset="0"/>
            </a:endParaRPr>
          </a:p>
          <a:p>
            <a:endParaRPr lang="en-GB" sz="2400" dirty="0">
              <a:latin typeface="Ideal Sans Light" pitchFamily="50" charset="0"/>
              <a:cs typeface="Ideal Sans Light" pitchFamily="50" charset="0"/>
            </a:endParaRPr>
          </a:p>
        </p:txBody>
      </p:sp>
      <p:pic>
        <p:nvPicPr>
          <p:cNvPr id="3" name="Picture 2">
            <a:extLst>
              <a:ext uri="{FF2B5EF4-FFF2-40B4-BE49-F238E27FC236}">
                <a16:creationId xmlns:a16="http://schemas.microsoft.com/office/drawing/2014/main" id="{A5B22E92-4EDA-4223-AA60-DF72565D22CD}"/>
              </a:ext>
            </a:extLst>
          </p:cNvPr>
          <p:cNvPicPr>
            <a:picLocks noChangeAspect="1"/>
          </p:cNvPicPr>
          <p:nvPr/>
        </p:nvPicPr>
        <p:blipFill rotWithShape="1">
          <a:blip r:embed="rId4"/>
          <a:srcRect l="2625" t="18934" r="3700" b="16108"/>
          <a:stretch/>
        </p:blipFill>
        <p:spPr>
          <a:xfrm>
            <a:off x="792844" y="4003811"/>
            <a:ext cx="4863084" cy="1896895"/>
          </a:xfrm>
          <a:prstGeom prst="rect">
            <a:avLst/>
          </a:prstGeom>
        </p:spPr>
      </p:pic>
    </p:spTree>
    <p:extLst>
      <p:ext uri="{BB962C8B-B14F-4D97-AF65-F5344CB8AC3E}">
        <p14:creationId xmlns:p14="http://schemas.microsoft.com/office/powerpoint/2010/main" val="3417403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solidFill>
                  <a:schemeClr val="tx1"/>
                </a:solidFill>
                <a:latin typeface="Ideal Sans Light" pitchFamily="50" charset="0"/>
                <a:cs typeface="Ideal Sans Light" pitchFamily="50" charset="0"/>
              </a:rPr>
              <a:t>Other Information</a:t>
            </a:r>
          </a:p>
        </p:txBody>
      </p:sp>
      <p:sp>
        <p:nvSpPr>
          <p:cNvPr id="3" name="Content Placeholder 2"/>
          <p:cNvSpPr>
            <a:spLocks noGrp="1"/>
          </p:cNvSpPr>
          <p:nvPr>
            <p:ph idx="1"/>
          </p:nvPr>
        </p:nvSpPr>
        <p:spPr/>
        <p:txBody>
          <a:bodyPr>
            <a:normAutofit/>
          </a:bodyPr>
          <a:lstStyle/>
          <a:p>
            <a:pPr marL="0" indent="0">
              <a:buNone/>
            </a:pPr>
            <a:r>
              <a:rPr lang="en-GB" sz="2000" dirty="0">
                <a:latin typeface="Ideal Sans Light" pitchFamily="50" charset="0"/>
                <a:cs typeface="Ideal Sans Light" pitchFamily="50" charset="0"/>
              </a:rPr>
              <a:t>Finally, we very much value the partnership we have with parents and we are always happy to discuss any further queries you may have. </a:t>
            </a:r>
          </a:p>
          <a:p>
            <a:endParaRPr lang="en-GB" sz="2000" dirty="0">
              <a:latin typeface="Ideal Sans Light" pitchFamily="50" charset="0"/>
              <a:cs typeface="Ideal Sans Light" pitchFamily="50" charset="0"/>
            </a:endParaRPr>
          </a:p>
          <a:p>
            <a:pPr marL="0" indent="0">
              <a:buNone/>
            </a:pPr>
            <a:r>
              <a:rPr lang="en-GB" sz="2000" dirty="0">
                <a:latin typeface="Ideal Sans Light" pitchFamily="50" charset="0"/>
                <a:cs typeface="Ideal Sans Light" pitchFamily="50" charset="0"/>
              </a:rPr>
              <a:t>Many thanks for your continued support.</a:t>
            </a:r>
          </a:p>
          <a:p>
            <a:endParaRPr lang="en-GB" sz="2000" dirty="0">
              <a:latin typeface="Ideal Sans Light" pitchFamily="50" charset="0"/>
              <a:cs typeface="Ideal Sans Light" pitchFamily="50" charset="0"/>
            </a:endParaRPr>
          </a:p>
          <a:p>
            <a:endParaRPr lang="en-GB" sz="2000" dirty="0">
              <a:latin typeface="Ideal Sans Light" pitchFamily="50" charset="0"/>
              <a:cs typeface="Ideal Sans Light" pitchFamily="50" charset="0"/>
            </a:endParaRPr>
          </a:p>
        </p:txBody>
      </p:sp>
    </p:spTree>
    <p:extLst>
      <p:ext uri="{BB962C8B-B14F-4D97-AF65-F5344CB8AC3E}">
        <p14:creationId xmlns:p14="http://schemas.microsoft.com/office/powerpoint/2010/main" val="1766629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391" y="839395"/>
            <a:ext cx="5331609" cy="1680285"/>
          </a:xfrm>
        </p:spPr>
        <p:txBody>
          <a:bodyPr>
            <a:normAutofit/>
          </a:bodyPr>
          <a:lstStyle/>
          <a:p>
            <a:pPr algn="ctr"/>
            <a:r>
              <a:rPr lang="en-GB" sz="4800" b="1" dirty="0">
                <a:solidFill>
                  <a:schemeClr val="tx1"/>
                </a:solidFill>
                <a:latin typeface="Ideal Sans Light" pitchFamily="50" charset="0"/>
                <a:cs typeface="Ideal Sans Light" pitchFamily="50" charset="0"/>
              </a:rPr>
              <a:t>Any Questions? </a:t>
            </a:r>
          </a:p>
        </p:txBody>
      </p:sp>
    </p:spTree>
    <p:extLst>
      <p:ext uri="{BB962C8B-B14F-4D97-AF65-F5344CB8AC3E}">
        <p14:creationId xmlns:p14="http://schemas.microsoft.com/office/powerpoint/2010/main" val="896226900"/>
      </p:ext>
    </p:extLst>
  </p:cSld>
  <p:clrMapOvr>
    <a:masterClrMapping/>
  </p:clrMapOvr>
</p:sld>
</file>

<file path=ppt/theme/theme1.xml><?xml version="1.0" encoding="utf-8"?>
<a:theme xmlns:a="http://schemas.openxmlformats.org/drawingml/2006/main" name="Facet">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F45D64CE1EF874DB38FCDE6F135F09E" ma:contentTypeVersion="9" ma:contentTypeDescription="Create a new document." ma:contentTypeScope="" ma:versionID="cc8bbb4523723a4b9df047a6644e9ff2">
  <xsd:schema xmlns:xsd="http://www.w3.org/2001/XMLSchema" xmlns:xs="http://www.w3.org/2001/XMLSchema" xmlns:p="http://schemas.microsoft.com/office/2006/metadata/properties" xmlns:ns3="162f9707-025d-48b9-a7f2-2acdb71423ef" targetNamespace="http://schemas.microsoft.com/office/2006/metadata/properties" ma:root="true" ma:fieldsID="35e57a0abcedf5b64aafc23e685289b9" ns3:_="">
    <xsd:import namespace="162f9707-025d-48b9-a7f2-2acdb71423ef"/>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SearchProperties" minOccurs="0"/>
                <xsd:element ref="ns3:MediaServiceGenerationTime" minOccurs="0"/>
                <xsd:element ref="ns3:MediaServiceEventHashCode" minOccurs="0"/>
                <xsd:element ref="ns3:MediaLengthInSecond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2f9707-025d-48b9-a7f2-2acdb71423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SystemTags" ma:index="16"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1AC17C-CE62-4298-9589-B1B5A3FBEDE8}">
  <ds:schemaRefs>
    <ds:schemaRef ds:uri="http://schemas.microsoft.com/sharepoint/v3/contenttype/forms"/>
  </ds:schemaRefs>
</ds:datastoreItem>
</file>

<file path=customXml/itemProps2.xml><?xml version="1.0" encoding="utf-8"?>
<ds:datastoreItem xmlns:ds="http://schemas.openxmlformats.org/officeDocument/2006/customXml" ds:itemID="{E6FBCA2F-86C9-4715-8EC5-9CAD9AFEA05D}">
  <ds:schemaRefs>
    <ds:schemaRef ds:uri="http://purl.org/dc/terms/"/>
    <ds:schemaRef ds:uri="http://schemas.openxmlformats.org/package/2006/metadata/core-properties"/>
    <ds:schemaRef ds:uri="http://purl.org/dc/dcmitype/"/>
    <ds:schemaRef ds:uri="http://schemas.microsoft.com/office/infopath/2007/PartnerControls"/>
    <ds:schemaRef ds:uri="162f9707-025d-48b9-a7f2-2acdb71423ef"/>
    <ds:schemaRef ds:uri="http://schemas.microsoft.com/office/2006/documentManagement/types"/>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14C9D566-D75F-45E5-82A6-B9E817D187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2f9707-025d-48b9-a7f2-2acdb71423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2448</TotalTime>
  <Words>1297</Words>
  <Application>Microsoft Office PowerPoint</Application>
  <PresentationFormat>Widescreen</PresentationFormat>
  <Paragraphs>128</Paragraphs>
  <Slides>18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Aptos</vt:lpstr>
      <vt:lpstr>Arial</vt:lpstr>
      <vt:lpstr>Calibri</vt:lpstr>
      <vt:lpstr>Ideal Sans Light</vt:lpstr>
      <vt:lpstr>Trebuchet MS</vt:lpstr>
      <vt:lpstr>Wingdings</vt:lpstr>
      <vt:lpstr>Wingdings 3</vt:lpstr>
      <vt:lpstr>Facet</vt:lpstr>
      <vt:lpstr>Welcome to Elder Class 2026 </vt:lpstr>
      <vt:lpstr>A warm welcome to you all…</vt:lpstr>
      <vt:lpstr>A bit about me…</vt:lpstr>
      <vt:lpstr>Mobile Phone Free Schools</vt:lpstr>
      <vt:lpstr>The Curriculum</vt:lpstr>
      <vt:lpstr>PowerPoint Presentation</vt:lpstr>
      <vt:lpstr>Times tables</vt:lpstr>
      <vt:lpstr>Reading – Why?</vt:lpstr>
      <vt:lpstr>Reading</vt:lpstr>
      <vt:lpstr>Spellings</vt:lpstr>
      <vt:lpstr>Homework</vt:lpstr>
      <vt:lpstr>Lets Go Sing</vt:lpstr>
      <vt:lpstr>HRSE  </vt:lpstr>
      <vt:lpstr>HRSE Continued</vt:lpstr>
      <vt:lpstr>PowerPoint Presentation</vt:lpstr>
      <vt:lpstr>PowerPoint Presentation</vt:lpstr>
      <vt:lpstr>Other Information</vt:lpstr>
      <vt:lpstr>Any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Elder Class</dc:title>
  <dc:creator>Sarah Clack</dc:creator>
  <cp:lastModifiedBy>S Cummings (SCL Staff)</cp:lastModifiedBy>
  <cp:revision>34</cp:revision>
  <dcterms:created xsi:type="dcterms:W3CDTF">2022-09-11T09:48:14Z</dcterms:created>
  <dcterms:modified xsi:type="dcterms:W3CDTF">2026-09-16T13:57:52Z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0x0101007F45D64CE1EF874DB38FCDE6F135F09E</vt:lpwstr>
  </property>
</Properties>
</file>