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257" r:id="rId3"/>
    <p:sldId id="279" r:id="rId4"/>
    <p:sldId id="284" r:id="rId5"/>
    <p:sldId id="285" r:id="rId6"/>
    <p:sldId id="286" r:id="rId7"/>
    <p:sldId id="287" r:id="rId8"/>
    <p:sldId id="288" r:id="rId9"/>
    <p:sldId id="282" r:id="rId10"/>
    <p:sldId id="283" r:id="rId11"/>
    <p:sldId id="281" r:id="rId12"/>
    <p:sldId id="289" r:id="rId13"/>
    <p:sldId id="266" r:id="rId1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185" autoAdjust="0"/>
  </p:normalViewPr>
  <p:slideViewPr>
    <p:cSldViewPr>
      <p:cViewPr varScale="1">
        <p:scale>
          <a:sx n="80" d="100"/>
          <a:sy n="80" d="100"/>
        </p:scale>
        <p:origin x="1522" y="53"/>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8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C31D2729-1AB8-49BD-A6F9-D2FA4BBA7EAB}" type="datetimeFigureOut">
              <a:rPr lang="en-GB" smtClean="0"/>
              <a:t>02/09/2026</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054346C3-15EE-4785-9FA6-ED09E0DFD0F0}" type="slidenum">
              <a:rPr lang="en-GB" smtClean="0"/>
              <a:t>‹#›</a:t>
            </a:fld>
            <a:endParaRPr lang="en-GB"/>
          </a:p>
        </p:txBody>
      </p:sp>
    </p:spTree>
    <p:extLst>
      <p:ext uri="{BB962C8B-B14F-4D97-AF65-F5344CB8AC3E}">
        <p14:creationId xmlns:p14="http://schemas.microsoft.com/office/powerpoint/2010/main" val="3881067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094DEC6-B955-4D2A-A7A6-F9F99990B1F5}" type="datetimeFigureOut">
              <a:rPr lang="en-GB" smtClean="0"/>
              <a:t>02/09/2026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3A5997B5-F03F-4120-B454-E9A50EDCF4DF}" type="slidenum">
              <a:rPr lang="en-GB" smtClean="0"/>
              <a:t>‹#›</a:t>
            </a:fld>
            <a:endParaRPr lang="en-GB"/>
          </a:p>
        </p:txBody>
      </p:sp>
    </p:spTree>
    <p:extLst>
      <p:ext uri="{BB962C8B-B14F-4D97-AF65-F5344CB8AC3E}">
        <p14:creationId xmlns:p14="http://schemas.microsoft.com/office/powerpoint/2010/main" val="204223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A5997B5-F03F-4120-B454-E9A50EDCF4DF}" type="slidenum">
              <a:rPr lang="en-GB" smtClean="0"/>
              <a:t>1</a:t>
            </a:fld>
            <a:endParaRPr lang="en-GB"/>
          </a:p>
        </p:txBody>
      </p:sp>
    </p:spTree>
    <p:extLst>
      <p:ext uri="{BB962C8B-B14F-4D97-AF65-F5344CB8AC3E}">
        <p14:creationId xmlns:p14="http://schemas.microsoft.com/office/powerpoint/2010/main" val="2886581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A5997B5-F03F-4120-B454-E9A50EDCF4DF}" type="slidenum">
              <a:rPr lang="en-GB" smtClean="0"/>
              <a:t>13</a:t>
            </a:fld>
            <a:endParaRPr lang="en-GB"/>
          </a:p>
        </p:txBody>
      </p:sp>
    </p:spTree>
    <p:extLst>
      <p:ext uri="{BB962C8B-B14F-4D97-AF65-F5344CB8AC3E}">
        <p14:creationId xmlns:p14="http://schemas.microsoft.com/office/powerpoint/2010/main" val="1712742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4576A3-DF82-47F2-9290-68FEB8F6FA2B}"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4576A3-DF82-47F2-9290-68FEB8F6FA2B}"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6D08F6-3A43-4B21-9DC5-F365F356A44A}"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4576A3-DF82-47F2-9290-68FEB8F6FA2B}"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4576A3-DF82-47F2-9290-68FEB8F6FA2B}"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4576A3-DF82-47F2-9290-68FEB8F6FA2B}"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D08F6-3A43-4B21-9DC5-F365F356A44A}"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4576A3-DF82-47F2-9290-68FEB8F6FA2B}"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F4576A3-DF82-47F2-9290-68FEB8F6FA2B}" type="datetimeFigureOut">
              <a:rPr lang="en-GB" smtClean="0"/>
              <a:t>02/09/2026</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26D08F6-3A43-4B21-9DC5-F365F356A44A}" type="slidenum">
              <a:rPr lang="en-GB" smtClean="0"/>
              <a:t>‹#›</a:t>
            </a:fld>
            <a:endParaRPr lang="en-GB"/>
          </a:p>
        </p:txBody>
      </p:sp>
      <p:pic>
        <p:nvPicPr>
          <p:cNvPr id="9" name="Picture 2" descr="Image result for st clare's primary school preston"/>
          <p:cNvPicPr>
            <a:picLocks noChangeAspect="1" noChangeArrowheads="1"/>
          </p:cNvPicPr>
          <p:nvPr userDrawn="1"/>
        </p:nvPicPr>
        <p:blipFill>
          <a:blip>
            <a:extLst>
              <a:ext uri="{28A0092B-C50C-407E-A947-70E740481C1C}">
                <a14:useLocalDpi xmlns:a14="http://schemas.microsoft.com/office/drawing/2010/main" val="0"/>
              </a:ext>
            </a:extLst>
          </a:blip>
          <a:srcRect/>
          <a:stretch>
            <a:fillRect/>
          </a:stretch>
        </p:blipFill>
        <p:spPr bwMode="auto">
          <a:xfrm rot="526269">
            <a:off x="7989369" y="5752194"/>
            <a:ext cx="915485" cy="852349"/>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tentenresources.co.uk/parent-porta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1371600"/>
            <a:ext cx="8820472" cy="1927225"/>
          </a:xfrm>
        </p:spPr>
        <p:txBody>
          <a:bodyPr/>
          <a:lstStyle/>
          <a:p>
            <a:r>
              <a:rPr lang="en-GB" sz="4800" dirty="0"/>
              <a:t>Welcome to Hazel Class</a:t>
            </a:r>
          </a:p>
        </p:txBody>
      </p:sp>
      <p:sp>
        <p:nvSpPr>
          <p:cNvPr id="3" name="Subtitle 2"/>
          <p:cNvSpPr>
            <a:spLocks noGrp="1"/>
          </p:cNvSpPr>
          <p:nvPr>
            <p:ph type="subTitle" idx="1"/>
          </p:nvPr>
        </p:nvSpPr>
        <p:spPr>
          <a:xfrm>
            <a:off x="685800" y="3505200"/>
            <a:ext cx="6400800" cy="2516088"/>
          </a:xfrm>
        </p:spPr>
        <p:txBody>
          <a:bodyPr>
            <a:normAutofit/>
          </a:bodyPr>
          <a:lstStyle/>
          <a:p>
            <a:r>
              <a:rPr lang="en-GB" dirty="0"/>
              <a:t>Miss Scott</a:t>
            </a:r>
          </a:p>
          <a:p>
            <a:r>
              <a:rPr lang="en-GB" dirty="0"/>
              <a:t>Mr Boardman</a:t>
            </a:r>
          </a:p>
          <a:p>
            <a:r>
              <a:rPr lang="en-GB" dirty="0"/>
              <a:t>Mrs Noonan</a:t>
            </a:r>
          </a:p>
          <a:p>
            <a:r>
              <a:rPr lang="en-GB" dirty="0"/>
              <a:t>St Clare’s Catholic Primary School</a:t>
            </a:r>
          </a:p>
        </p:txBody>
      </p:sp>
      <p:pic>
        <p:nvPicPr>
          <p:cNvPr id="4" name="Picture 3"/>
          <p:cNvPicPr>
            <a:picLocks noChangeAspect="1"/>
          </p:cNvPicPr>
          <p:nvPr/>
        </p:nvPicPr>
        <p:blipFill>
          <a:blip r:embed="rId3"/>
          <a:stretch>
            <a:fillRect/>
          </a:stretch>
        </p:blipFill>
        <p:spPr>
          <a:xfrm>
            <a:off x="7596336" y="5420873"/>
            <a:ext cx="1428750" cy="1428750"/>
          </a:xfrm>
          <a:prstGeom prst="rect">
            <a:avLst/>
          </a:prstGeom>
        </p:spPr>
      </p:pic>
    </p:spTree>
    <p:extLst>
      <p:ext uri="{BB962C8B-B14F-4D97-AF65-F5344CB8AC3E}">
        <p14:creationId xmlns:p14="http://schemas.microsoft.com/office/powerpoint/2010/main" val="1181197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3449" y="950709"/>
            <a:ext cx="8640960" cy="954107"/>
          </a:xfrm>
          <a:prstGeom prst="rect">
            <a:avLst/>
          </a:prstGeom>
        </p:spPr>
        <p:txBody>
          <a:bodyPr wrap="square">
            <a:spAutoFit/>
          </a:bodyPr>
          <a:lstStyle/>
          <a:p>
            <a:pPr marL="457200" indent="-457200">
              <a:buFont typeface="Wingdings" panose="05000000000000000000" pitchFamily="2" charset="2"/>
              <a:buChar char="v"/>
            </a:pPr>
            <a:endParaRPr lang="en-US" altLang="en-US" sz="2800" dirty="0">
              <a:cs typeface="Arial" panose="020B0604020202020204" pitchFamily="34" charset="0"/>
            </a:endParaRPr>
          </a:p>
          <a:p>
            <a:endParaRPr lang="en-US" altLang="en-US" sz="2800" dirty="0">
              <a:cs typeface="Arial" panose="020B0604020202020204" pitchFamily="34" charset="0"/>
            </a:endParaRPr>
          </a:p>
        </p:txBody>
      </p:sp>
      <p:sp>
        <p:nvSpPr>
          <p:cNvPr id="4" name="Rectangle 3">
            <a:extLst>
              <a:ext uri="{FF2B5EF4-FFF2-40B4-BE49-F238E27FC236}">
                <a16:creationId xmlns:a16="http://schemas.microsoft.com/office/drawing/2014/main" id="{9D12D057-CF8E-404D-AA79-725C7E8F4B3D}"/>
              </a:ext>
            </a:extLst>
          </p:cNvPr>
          <p:cNvSpPr/>
          <p:nvPr/>
        </p:nvSpPr>
        <p:spPr>
          <a:xfrm>
            <a:off x="251520" y="332655"/>
            <a:ext cx="8424936" cy="707886"/>
          </a:xfrm>
          <a:prstGeom prst="rect">
            <a:avLst/>
          </a:prstGeom>
        </p:spPr>
        <p:txBody>
          <a:bodyPr wrap="square">
            <a:spAutoFit/>
          </a:bodyPr>
          <a:lstStyle/>
          <a:p>
            <a:r>
              <a:rPr lang="en-US" sz="4000" dirty="0"/>
              <a:t>Timetable</a:t>
            </a:r>
            <a:endParaRPr lang="en-GB" sz="4000" dirty="0"/>
          </a:p>
        </p:txBody>
      </p:sp>
      <p:pic>
        <p:nvPicPr>
          <p:cNvPr id="3" name="Picture 2"/>
          <p:cNvPicPr>
            <a:picLocks noChangeAspect="1"/>
          </p:cNvPicPr>
          <p:nvPr/>
        </p:nvPicPr>
        <p:blipFill>
          <a:blip r:embed="rId2"/>
          <a:stretch>
            <a:fillRect/>
          </a:stretch>
        </p:blipFill>
        <p:spPr>
          <a:xfrm>
            <a:off x="7715250" y="5157192"/>
            <a:ext cx="1428750" cy="1428750"/>
          </a:xfrm>
          <a:prstGeom prst="rect">
            <a:avLst/>
          </a:prstGeom>
        </p:spPr>
      </p:pic>
      <p:graphicFrame>
        <p:nvGraphicFramePr>
          <p:cNvPr id="6" name="Table 5">
            <a:extLst>
              <a:ext uri="{FF2B5EF4-FFF2-40B4-BE49-F238E27FC236}">
                <a16:creationId xmlns:a16="http://schemas.microsoft.com/office/drawing/2014/main" id="{67F8A872-B5CB-A1AA-0C35-1F4665C332D1}"/>
              </a:ext>
            </a:extLst>
          </p:cNvPr>
          <p:cNvGraphicFramePr>
            <a:graphicFrameLocks noGrp="1"/>
          </p:cNvGraphicFramePr>
          <p:nvPr>
            <p:extLst>
              <p:ext uri="{D42A27DB-BD31-4B8C-83A1-F6EECF244321}">
                <p14:modId xmlns:p14="http://schemas.microsoft.com/office/powerpoint/2010/main" val="576740440"/>
              </p:ext>
            </p:extLst>
          </p:nvPr>
        </p:nvGraphicFramePr>
        <p:xfrm>
          <a:off x="467544" y="1040541"/>
          <a:ext cx="7621700" cy="5639955"/>
        </p:xfrm>
        <a:graphic>
          <a:graphicData uri="http://schemas.openxmlformats.org/drawingml/2006/table">
            <a:tbl>
              <a:tblPr firstRow="1" firstCol="1" bandRow="1">
                <a:tableStyleId>{5C22544A-7EE6-4342-B048-85BDC9FD1C3A}</a:tableStyleId>
              </a:tblPr>
              <a:tblGrid>
                <a:gridCol w="681253">
                  <a:extLst>
                    <a:ext uri="{9D8B030D-6E8A-4147-A177-3AD203B41FA5}">
                      <a16:colId xmlns:a16="http://schemas.microsoft.com/office/drawing/2014/main" val="2951227092"/>
                    </a:ext>
                  </a:extLst>
                </a:gridCol>
                <a:gridCol w="716624">
                  <a:extLst>
                    <a:ext uri="{9D8B030D-6E8A-4147-A177-3AD203B41FA5}">
                      <a16:colId xmlns:a16="http://schemas.microsoft.com/office/drawing/2014/main" val="4185677110"/>
                    </a:ext>
                  </a:extLst>
                </a:gridCol>
                <a:gridCol w="710809">
                  <a:extLst>
                    <a:ext uri="{9D8B030D-6E8A-4147-A177-3AD203B41FA5}">
                      <a16:colId xmlns:a16="http://schemas.microsoft.com/office/drawing/2014/main" val="4265911911"/>
                    </a:ext>
                  </a:extLst>
                </a:gridCol>
                <a:gridCol w="711779">
                  <a:extLst>
                    <a:ext uri="{9D8B030D-6E8A-4147-A177-3AD203B41FA5}">
                      <a16:colId xmlns:a16="http://schemas.microsoft.com/office/drawing/2014/main" val="1314974944"/>
                    </a:ext>
                  </a:extLst>
                </a:gridCol>
                <a:gridCol w="721954">
                  <a:extLst>
                    <a:ext uri="{9D8B030D-6E8A-4147-A177-3AD203B41FA5}">
                      <a16:colId xmlns:a16="http://schemas.microsoft.com/office/drawing/2014/main" val="4235175131"/>
                    </a:ext>
                  </a:extLst>
                </a:gridCol>
                <a:gridCol w="748119">
                  <a:extLst>
                    <a:ext uri="{9D8B030D-6E8A-4147-A177-3AD203B41FA5}">
                      <a16:colId xmlns:a16="http://schemas.microsoft.com/office/drawing/2014/main" val="4105220814"/>
                    </a:ext>
                  </a:extLst>
                </a:gridCol>
                <a:gridCol w="688521">
                  <a:extLst>
                    <a:ext uri="{9D8B030D-6E8A-4147-A177-3AD203B41FA5}">
                      <a16:colId xmlns:a16="http://schemas.microsoft.com/office/drawing/2014/main" val="849170574"/>
                    </a:ext>
                  </a:extLst>
                </a:gridCol>
                <a:gridCol w="650727">
                  <a:extLst>
                    <a:ext uri="{9D8B030D-6E8A-4147-A177-3AD203B41FA5}">
                      <a16:colId xmlns:a16="http://schemas.microsoft.com/office/drawing/2014/main" val="267932498"/>
                    </a:ext>
                  </a:extLst>
                </a:gridCol>
                <a:gridCol w="686583">
                  <a:extLst>
                    <a:ext uri="{9D8B030D-6E8A-4147-A177-3AD203B41FA5}">
                      <a16:colId xmlns:a16="http://schemas.microsoft.com/office/drawing/2014/main" val="1023197680"/>
                    </a:ext>
                  </a:extLst>
                </a:gridCol>
                <a:gridCol w="687067">
                  <a:extLst>
                    <a:ext uri="{9D8B030D-6E8A-4147-A177-3AD203B41FA5}">
                      <a16:colId xmlns:a16="http://schemas.microsoft.com/office/drawing/2014/main" val="788299853"/>
                    </a:ext>
                  </a:extLst>
                </a:gridCol>
                <a:gridCol w="618264">
                  <a:extLst>
                    <a:ext uri="{9D8B030D-6E8A-4147-A177-3AD203B41FA5}">
                      <a16:colId xmlns:a16="http://schemas.microsoft.com/office/drawing/2014/main" val="2590450512"/>
                    </a:ext>
                  </a:extLst>
                </a:gridCol>
              </a:tblGrid>
              <a:tr h="314361">
                <a:tc>
                  <a:txBody>
                    <a:bodyPr/>
                    <a:lstStyle/>
                    <a:p>
                      <a:pPr>
                        <a:lnSpc>
                          <a:spcPct val="115000"/>
                        </a:lnSpc>
                        <a:spcAft>
                          <a:spcPts val="800"/>
                        </a:spcAft>
                        <a:buNone/>
                      </a:pPr>
                      <a:r>
                        <a:rPr lang="en-GB" sz="1300" u="none" strike="noStrike"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8.45am-9.00am</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9.00am-9.10am</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9.10am-9.30am</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9.30am-10.30am</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10.45am-11.45am</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11.45-12pm</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gridSpan="2">
                  <a:txBody>
                    <a:bodyPr/>
                    <a:lstStyle/>
                    <a:p>
                      <a:pPr>
                        <a:lnSpc>
                          <a:spcPct val="115000"/>
                        </a:lnSpc>
                        <a:spcAft>
                          <a:spcPts val="800"/>
                        </a:spcAft>
                        <a:buNone/>
                      </a:pPr>
                      <a:r>
                        <a:rPr lang="en-GB" sz="800" kern="100">
                          <a:effectLst/>
                        </a:rPr>
                        <a:t>1pm-2.00pm</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hMerge="1">
                  <a:txBody>
                    <a:bodyPr/>
                    <a:lstStyle/>
                    <a:p>
                      <a:endParaRPr lang="en-GB"/>
                    </a:p>
                  </a:txBody>
                  <a:tcPr/>
                </a:tc>
                <a:tc>
                  <a:txBody>
                    <a:bodyPr/>
                    <a:lstStyle/>
                    <a:p>
                      <a:pPr>
                        <a:lnSpc>
                          <a:spcPct val="115000"/>
                        </a:lnSpc>
                        <a:spcAft>
                          <a:spcPts val="800"/>
                        </a:spcAft>
                        <a:buNone/>
                      </a:pPr>
                      <a:r>
                        <a:rPr lang="en-GB" sz="800" kern="100">
                          <a:effectLst/>
                        </a:rPr>
                        <a:t>2.15pm-3pm</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3pm-3.20pm</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extLst>
                  <a:ext uri="{0D108BD9-81ED-4DB2-BD59-A6C34878D82A}">
                    <a16:rowId xmlns:a16="http://schemas.microsoft.com/office/drawing/2014/main" val="3224259731"/>
                  </a:ext>
                </a:extLst>
              </a:tr>
              <a:tr h="934479">
                <a:tc>
                  <a:txBody>
                    <a:bodyPr/>
                    <a:lstStyle/>
                    <a:p>
                      <a:pPr>
                        <a:lnSpc>
                          <a:spcPct val="115000"/>
                        </a:lnSpc>
                        <a:spcAft>
                          <a:spcPts val="800"/>
                        </a:spcAft>
                        <a:buNone/>
                      </a:pPr>
                      <a:r>
                        <a:rPr lang="en-GB" sz="800" kern="100">
                          <a:effectLst/>
                        </a:rPr>
                        <a:t>Mon</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dirty="0">
                          <a:effectLst/>
                        </a:rPr>
                        <a:t>Morning Activities </a:t>
                      </a:r>
                    </a:p>
                    <a:p>
                      <a:pPr>
                        <a:lnSpc>
                          <a:spcPct val="115000"/>
                        </a:lnSpc>
                        <a:spcAft>
                          <a:spcPts val="800"/>
                        </a:spcAft>
                        <a:buNone/>
                      </a:pPr>
                      <a:r>
                        <a:rPr lang="en-GB" sz="800" kern="100" dirty="0">
                          <a:effectLst/>
                        </a:rPr>
                        <a:t> </a:t>
                      </a:r>
                      <a:endParaRPr lang="en-GB"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Register</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Phonic groups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English</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English</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Maths</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Maths</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Story Time</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Spelling</a:t>
                      </a:r>
                    </a:p>
                    <a:p>
                      <a:pPr>
                        <a:lnSpc>
                          <a:spcPct val="115000"/>
                        </a:lnSpc>
                        <a:spcAft>
                          <a:spcPts val="800"/>
                        </a:spcAft>
                        <a:buNone/>
                      </a:pPr>
                      <a:r>
                        <a:rPr lang="en-GB" sz="800" kern="100">
                          <a:effectLst/>
                        </a:rPr>
                        <a:t>-Readers</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Guided Reading</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Topic </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buNone/>
                      </a:pPr>
                      <a:endParaRPr lang="en-GB" sz="800" kern="100">
                        <a:effectLst/>
                        <a:latin typeface="Aptos" panose="020B0004020202020204" pitchFamily="34" charset="0"/>
                      </a:endParaRPr>
                    </a:p>
                  </a:txBody>
                  <a:tcPr marL="48282" marR="48282" marT="0" marB="0"/>
                </a:tc>
                <a:extLst>
                  <a:ext uri="{0D108BD9-81ED-4DB2-BD59-A6C34878D82A}">
                    <a16:rowId xmlns:a16="http://schemas.microsoft.com/office/drawing/2014/main" val="3467736195"/>
                  </a:ext>
                </a:extLst>
              </a:tr>
              <a:tr h="1129332">
                <a:tc>
                  <a:txBody>
                    <a:bodyPr/>
                    <a:lstStyle/>
                    <a:p>
                      <a:pPr>
                        <a:lnSpc>
                          <a:spcPct val="115000"/>
                        </a:lnSpc>
                        <a:spcAft>
                          <a:spcPts val="800"/>
                        </a:spcAft>
                        <a:buNone/>
                      </a:pPr>
                      <a:r>
                        <a:rPr lang="en-GB" sz="800" kern="100">
                          <a:effectLst/>
                        </a:rPr>
                        <a:t>Tues</a:t>
                      </a:r>
                    </a:p>
                    <a:p>
                      <a:pPr>
                        <a:lnSpc>
                          <a:spcPct val="115000"/>
                        </a:lnSpc>
                        <a:spcAft>
                          <a:spcPts val="800"/>
                        </a:spcAft>
                        <a:buNone/>
                      </a:pPr>
                      <a:r>
                        <a:rPr lang="en-GB" sz="800" kern="100">
                          <a:effectLst/>
                        </a:rPr>
                        <a:t>Change Reading Books </a:t>
                      </a:r>
                    </a:p>
                    <a:p>
                      <a:pPr>
                        <a:lnSpc>
                          <a:spcPct val="115000"/>
                        </a:lnSpc>
                        <a:spcAft>
                          <a:spcPts val="800"/>
                        </a:spcAft>
                        <a:buNone/>
                      </a:pPr>
                      <a:r>
                        <a:rPr lang="en-GB" sz="800" kern="100">
                          <a:effectLst/>
                        </a:rPr>
                        <a:t>Homework marked</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Morning Activities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Register</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Phonic groups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English</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English</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Maths</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Maths</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Story Time</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Spelling</a:t>
                      </a:r>
                    </a:p>
                    <a:p>
                      <a:pPr>
                        <a:lnSpc>
                          <a:spcPct val="115000"/>
                        </a:lnSpc>
                        <a:spcAft>
                          <a:spcPts val="800"/>
                        </a:spcAft>
                        <a:buNone/>
                      </a:pPr>
                      <a:r>
                        <a:rPr lang="en-GB" sz="800" kern="100">
                          <a:effectLst/>
                        </a:rPr>
                        <a:t>-Readers</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Guided Reading</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Topic</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buNone/>
                      </a:pPr>
                      <a:endParaRPr lang="en-GB" sz="800" kern="100">
                        <a:effectLst/>
                        <a:latin typeface="Aptos" panose="020B0004020202020204" pitchFamily="34" charset="0"/>
                      </a:endParaRPr>
                    </a:p>
                  </a:txBody>
                  <a:tcPr marL="48282" marR="48282" marT="0" marB="0"/>
                </a:tc>
                <a:extLst>
                  <a:ext uri="{0D108BD9-81ED-4DB2-BD59-A6C34878D82A}">
                    <a16:rowId xmlns:a16="http://schemas.microsoft.com/office/drawing/2014/main" val="152892506"/>
                  </a:ext>
                </a:extLst>
              </a:tr>
              <a:tr h="934479">
                <a:tc>
                  <a:txBody>
                    <a:bodyPr/>
                    <a:lstStyle/>
                    <a:p>
                      <a:pPr>
                        <a:lnSpc>
                          <a:spcPct val="115000"/>
                        </a:lnSpc>
                        <a:spcAft>
                          <a:spcPts val="800"/>
                        </a:spcAft>
                        <a:buNone/>
                      </a:pPr>
                      <a:r>
                        <a:rPr lang="en-GB" sz="800" kern="100">
                          <a:effectLst/>
                        </a:rPr>
                        <a:t>Wed</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Morning Activities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Register</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Phonic groups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English</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English</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Maths</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Maths</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Story Time</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Spelling</a:t>
                      </a:r>
                    </a:p>
                    <a:p>
                      <a:pPr>
                        <a:lnSpc>
                          <a:spcPct val="115000"/>
                        </a:lnSpc>
                        <a:spcAft>
                          <a:spcPts val="800"/>
                        </a:spcAft>
                        <a:buNone/>
                      </a:pPr>
                      <a:r>
                        <a:rPr lang="en-GB" sz="800" kern="100">
                          <a:effectLst/>
                        </a:rPr>
                        <a:t>-Readers</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Guided Reading </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Topic</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buNone/>
                      </a:pPr>
                      <a:endParaRPr lang="en-GB" sz="800" kern="100">
                        <a:effectLst/>
                        <a:latin typeface="Aptos" panose="020B0004020202020204" pitchFamily="34" charset="0"/>
                      </a:endParaRPr>
                    </a:p>
                  </a:txBody>
                  <a:tcPr marL="48282" marR="48282" marT="0" marB="0"/>
                </a:tc>
                <a:extLst>
                  <a:ext uri="{0D108BD9-81ED-4DB2-BD59-A6C34878D82A}">
                    <a16:rowId xmlns:a16="http://schemas.microsoft.com/office/drawing/2014/main" val="2614871601"/>
                  </a:ext>
                </a:extLst>
              </a:tr>
              <a:tr h="976549">
                <a:tc>
                  <a:txBody>
                    <a:bodyPr/>
                    <a:lstStyle/>
                    <a:p>
                      <a:pPr>
                        <a:lnSpc>
                          <a:spcPct val="115000"/>
                        </a:lnSpc>
                        <a:spcAft>
                          <a:spcPts val="800"/>
                        </a:spcAft>
                        <a:buNone/>
                      </a:pPr>
                      <a:r>
                        <a:rPr lang="en-GB" sz="800" kern="100">
                          <a:effectLst/>
                        </a:rPr>
                        <a:t>Thurs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Morning Activities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Register</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Phonic groups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SPAG English</a:t>
                      </a:r>
                    </a:p>
                    <a:p>
                      <a:pPr>
                        <a:lnSpc>
                          <a:spcPct val="115000"/>
                        </a:lnSpc>
                        <a:spcAft>
                          <a:spcPts val="800"/>
                        </a:spcAft>
                        <a:buNone/>
                      </a:pPr>
                      <a:r>
                        <a:rPr lang="en-GB" sz="800" kern="100">
                          <a:effectLst/>
                        </a:rPr>
                        <a:t>Y2 SPAG English</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Maths</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Maths</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R.E Input</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R.E Input</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Spelling</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HRSE</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Guided Reading </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R.E</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R.E</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buNone/>
                      </a:pPr>
                      <a:endParaRPr lang="en-GB" sz="800" kern="100">
                        <a:effectLst/>
                        <a:latin typeface="Aptos" panose="020B0004020202020204" pitchFamily="34" charset="0"/>
                      </a:endParaRPr>
                    </a:p>
                  </a:txBody>
                  <a:tcPr marL="48282" marR="48282" marT="0" marB="0"/>
                </a:tc>
                <a:extLst>
                  <a:ext uri="{0D108BD9-81ED-4DB2-BD59-A6C34878D82A}">
                    <a16:rowId xmlns:a16="http://schemas.microsoft.com/office/drawing/2014/main" val="4264325952"/>
                  </a:ext>
                </a:extLst>
              </a:tr>
              <a:tr h="1350755">
                <a:tc>
                  <a:txBody>
                    <a:bodyPr/>
                    <a:lstStyle/>
                    <a:p>
                      <a:pPr>
                        <a:lnSpc>
                          <a:spcPct val="115000"/>
                        </a:lnSpc>
                        <a:spcAft>
                          <a:spcPts val="800"/>
                        </a:spcAft>
                        <a:buNone/>
                      </a:pPr>
                      <a:r>
                        <a:rPr lang="en-GB" sz="800" kern="100">
                          <a:effectLst/>
                        </a:rPr>
                        <a:t>Fri</a:t>
                      </a:r>
                    </a:p>
                    <a:p>
                      <a:pPr>
                        <a:lnSpc>
                          <a:spcPct val="115000"/>
                        </a:lnSpc>
                        <a:spcAft>
                          <a:spcPts val="800"/>
                        </a:spcAft>
                        <a:buNone/>
                      </a:pPr>
                      <a:r>
                        <a:rPr lang="en-GB" sz="800" kern="100">
                          <a:effectLst/>
                        </a:rPr>
                        <a:t>Change Reading Books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Morning Activities</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Register</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P.E</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P.E</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Y1 Maths</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Y2 Maths</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Story Time</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Spelling</a:t>
                      </a:r>
                    </a:p>
                    <a:p>
                      <a:pPr>
                        <a:lnSpc>
                          <a:spcPct val="115000"/>
                        </a:lnSpc>
                        <a:spcAft>
                          <a:spcPts val="800"/>
                        </a:spcAft>
                        <a:buNone/>
                      </a:pPr>
                      <a:r>
                        <a:rPr lang="en-GB" sz="800" kern="100">
                          <a:effectLst/>
                        </a:rPr>
                        <a:t>-Computing</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 </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Computing</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a:effectLst/>
                        </a:rPr>
                        <a:t>Spelling Test</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 </a:t>
                      </a:r>
                    </a:p>
                    <a:p>
                      <a:pPr>
                        <a:lnSpc>
                          <a:spcPct val="115000"/>
                        </a:lnSpc>
                        <a:spcAft>
                          <a:spcPts val="800"/>
                        </a:spcAft>
                        <a:buNone/>
                      </a:pPr>
                      <a:r>
                        <a:rPr lang="en-GB" sz="800" kern="100">
                          <a:effectLst/>
                        </a:rPr>
                        <a:t> </a:t>
                      </a:r>
                      <a:endParaRPr lang="en-GB" sz="800" kern="10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tc>
                  <a:txBody>
                    <a:bodyPr/>
                    <a:lstStyle/>
                    <a:p>
                      <a:pPr>
                        <a:lnSpc>
                          <a:spcPct val="115000"/>
                        </a:lnSpc>
                        <a:spcAft>
                          <a:spcPts val="800"/>
                        </a:spcAft>
                        <a:buNone/>
                      </a:pPr>
                      <a:r>
                        <a:rPr lang="en-GB" sz="800" kern="100" dirty="0">
                          <a:effectLst/>
                        </a:rPr>
                        <a:t>Assembly</a:t>
                      </a:r>
                      <a:endParaRPr lang="en-GB"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8282" marR="48282" marT="0" marB="0"/>
                </a:tc>
                <a:extLst>
                  <a:ext uri="{0D108BD9-81ED-4DB2-BD59-A6C34878D82A}">
                    <a16:rowId xmlns:a16="http://schemas.microsoft.com/office/drawing/2014/main" val="3355865798"/>
                  </a:ext>
                </a:extLst>
              </a:tr>
            </a:tbl>
          </a:graphicData>
        </a:graphic>
      </p:graphicFrame>
    </p:spTree>
    <p:extLst>
      <p:ext uri="{BB962C8B-B14F-4D97-AF65-F5344CB8AC3E}">
        <p14:creationId xmlns:p14="http://schemas.microsoft.com/office/powerpoint/2010/main" val="2200856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5F792-3A6B-4666-AF92-4490AAFFF3FE}"/>
              </a:ext>
            </a:extLst>
          </p:cNvPr>
          <p:cNvSpPr>
            <a:spLocks noGrp="1"/>
          </p:cNvSpPr>
          <p:nvPr>
            <p:ph type="title"/>
          </p:nvPr>
        </p:nvSpPr>
        <p:spPr/>
        <p:txBody>
          <a:bodyPr/>
          <a:lstStyle/>
          <a:p>
            <a:r>
              <a:rPr lang="en-GB" dirty="0"/>
              <a:t>Curriculum</a:t>
            </a:r>
          </a:p>
        </p:txBody>
      </p:sp>
      <p:sp>
        <p:nvSpPr>
          <p:cNvPr id="3" name="Content Placeholder 2">
            <a:extLst>
              <a:ext uri="{FF2B5EF4-FFF2-40B4-BE49-F238E27FC236}">
                <a16:creationId xmlns:a16="http://schemas.microsoft.com/office/drawing/2014/main" id="{61636601-A2CC-4F9A-B139-43A7B4D31646}"/>
              </a:ext>
            </a:extLst>
          </p:cNvPr>
          <p:cNvSpPr>
            <a:spLocks noGrp="1"/>
          </p:cNvSpPr>
          <p:nvPr>
            <p:ph idx="1"/>
          </p:nvPr>
        </p:nvSpPr>
        <p:spPr>
          <a:xfrm>
            <a:off x="107504" y="1600200"/>
            <a:ext cx="8579296" cy="4876800"/>
          </a:xfrm>
        </p:spPr>
        <p:txBody>
          <a:bodyPr>
            <a:normAutofit/>
          </a:bodyPr>
          <a:lstStyle/>
          <a:p>
            <a:r>
              <a:rPr lang="en-GB" dirty="0"/>
              <a:t>Year 1 Maths </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4" name="Picture 3"/>
          <p:cNvPicPr>
            <a:picLocks noChangeAspect="1"/>
          </p:cNvPicPr>
          <p:nvPr/>
        </p:nvPicPr>
        <p:blipFill>
          <a:blip r:embed="rId2"/>
          <a:stretch>
            <a:fillRect/>
          </a:stretch>
        </p:blipFill>
        <p:spPr>
          <a:xfrm>
            <a:off x="7971864" y="5661247"/>
            <a:ext cx="1172135" cy="1172135"/>
          </a:xfrm>
          <a:prstGeom prst="rect">
            <a:avLst/>
          </a:prstGeom>
        </p:spPr>
      </p:pic>
      <p:pic>
        <p:nvPicPr>
          <p:cNvPr id="5" name="Picture 4">
            <a:extLst>
              <a:ext uri="{FF2B5EF4-FFF2-40B4-BE49-F238E27FC236}">
                <a16:creationId xmlns:a16="http://schemas.microsoft.com/office/drawing/2014/main" id="{E77F1199-78DC-9AB9-A82B-72CAE5017BF8}"/>
              </a:ext>
            </a:extLst>
          </p:cNvPr>
          <p:cNvPicPr>
            <a:picLocks noChangeAspect="1"/>
          </p:cNvPicPr>
          <p:nvPr/>
        </p:nvPicPr>
        <p:blipFill>
          <a:blip r:embed="rId3"/>
          <a:stretch>
            <a:fillRect/>
          </a:stretch>
        </p:blipFill>
        <p:spPr>
          <a:xfrm>
            <a:off x="167457" y="1343860"/>
            <a:ext cx="8809086" cy="5389479"/>
          </a:xfrm>
          <a:prstGeom prst="rect">
            <a:avLst/>
          </a:prstGeom>
        </p:spPr>
      </p:pic>
      <p:pic>
        <p:nvPicPr>
          <p:cNvPr id="6" name="Picture 5">
            <a:extLst>
              <a:ext uri="{FF2B5EF4-FFF2-40B4-BE49-F238E27FC236}">
                <a16:creationId xmlns:a16="http://schemas.microsoft.com/office/drawing/2014/main" id="{A41D3EF4-2AE6-A817-4812-D6367EA32411}"/>
              </a:ext>
            </a:extLst>
          </p:cNvPr>
          <p:cNvPicPr>
            <a:picLocks noChangeAspect="1"/>
          </p:cNvPicPr>
          <p:nvPr/>
        </p:nvPicPr>
        <p:blipFill>
          <a:blip r:embed="rId4"/>
          <a:stretch>
            <a:fillRect/>
          </a:stretch>
        </p:blipFill>
        <p:spPr>
          <a:xfrm>
            <a:off x="7844637" y="5462828"/>
            <a:ext cx="1426588" cy="1426588"/>
          </a:xfrm>
          <a:prstGeom prst="rect">
            <a:avLst/>
          </a:prstGeom>
        </p:spPr>
      </p:pic>
    </p:spTree>
    <p:extLst>
      <p:ext uri="{BB962C8B-B14F-4D97-AF65-F5344CB8AC3E}">
        <p14:creationId xmlns:p14="http://schemas.microsoft.com/office/powerpoint/2010/main" val="1772368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259994-8C1A-1819-CA1E-EC93AB6E62B4}"/>
              </a:ext>
            </a:extLst>
          </p:cNvPr>
          <p:cNvPicPr>
            <a:picLocks noChangeAspect="1"/>
          </p:cNvPicPr>
          <p:nvPr/>
        </p:nvPicPr>
        <p:blipFill>
          <a:blip r:embed="rId2"/>
          <a:stretch>
            <a:fillRect/>
          </a:stretch>
        </p:blipFill>
        <p:spPr>
          <a:xfrm>
            <a:off x="185548" y="459990"/>
            <a:ext cx="8772904" cy="5938019"/>
          </a:xfrm>
          <a:prstGeom prst="rect">
            <a:avLst/>
          </a:prstGeom>
        </p:spPr>
      </p:pic>
      <p:pic>
        <p:nvPicPr>
          <p:cNvPr id="3" name="Picture 2">
            <a:extLst>
              <a:ext uri="{FF2B5EF4-FFF2-40B4-BE49-F238E27FC236}">
                <a16:creationId xmlns:a16="http://schemas.microsoft.com/office/drawing/2014/main" id="{9284A86E-2ACF-43DF-1158-AF63B929F825}"/>
              </a:ext>
            </a:extLst>
          </p:cNvPr>
          <p:cNvPicPr>
            <a:picLocks noChangeAspect="1"/>
          </p:cNvPicPr>
          <p:nvPr/>
        </p:nvPicPr>
        <p:blipFill>
          <a:blip r:embed="rId3"/>
          <a:stretch>
            <a:fillRect/>
          </a:stretch>
        </p:blipFill>
        <p:spPr>
          <a:xfrm>
            <a:off x="7685328" y="5431412"/>
            <a:ext cx="1426588" cy="1426588"/>
          </a:xfrm>
          <a:prstGeom prst="rect">
            <a:avLst/>
          </a:prstGeom>
        </p:spPr>
      </p:pic>
    </p:spTree>
    <p:extLst>
      <p:ext uri="{BB962C8B-B14F-4D97-AF65-F5344CB8AC3E}">
        <p14:creationId xmlns:p14="http://schemas.microsoft.com/office/powerpoint/2010/main" val="3099821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6165C9-9638-FC38-8A4A-969E36BE1EAF}"/>
              </a:ext>
            </a:extLst>
          </p:cNvPr>
          <p:cNvPicPr>
            <a:picLocks noChangeAspect="1"/>
          </p:cNvPicPr>
          <p:nvPr/>
        </p:nvPicPr>
        <p:blipFill>
          <a:blip r:embed="rId2"/>
          <a:stretch>
            <a:fillRect/>
          </a:stretch>
        </p:blipFill>
        <p:spPr>
          <a:xfrm>
            <a:off x="0" y="510806"/>
            <a:ext cx="9144000" cy="5836387"/>
          </a:xfrm>
          <a:prstGeom prst="rect">
            <a:avLst/>
          </a:prstGeom>
        </p:spPr>
      </p:pic>
      <p:pic>
        <p:nvPicPr>
          <p:cNvPr id="3" name="Picture 2">
            <a:extLst>
              <a:ext uri="{FF2B5EF4-FFF2-40B4-BE49-F238E27FC236}">
                <a16:creationId xmlns:a16="http://schemas.microsoft.com/office/drawing/2014/main" id="{772BF7A8-20A8-BA82-3A1E-545CAE191701}"/>
              </a:ext>
            </a:extLst>
          </p:cNvPr>
          <p:cNvPicPr>
            <a:picLocks noChangeAspect="1"/>
          </p:cNvPicPr>
          <p:nvPr/>
        </p:nvPicPr>
        <p:blipFill>
          <a:blip r:embed="rId3"/>
          <a:stretch>
            <a:fillRect/>
          </a:stretch>
        </p:blipFill>
        <p:spPr>
          <a:xfrm>
            <a:off x="7717412" y="5412085"/>
            <a:ext cx="1426588" cy="1426588"/>
          </a:xfrm>
          <a:prstGeom prst="rect">
            <a:avLst/>
          </a:prstGeom>
        </p:spPr>
      </p:pic>
    </p:spTree>
    <p:extLst>
      <p:ext uri="{BB962C8B-B14F-4D97-AF65-F5344CB8AC3E}">
        <p14:creationId xmlns:p14="http://schemas.microsoft.com/office/powerpoint/2010/main" val="1821250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954AEF-64BD-E565-C719-C6BD094F9177}"/>
              </a:ext>
            </a:extLst>
          </p:cNvPr>
          <p:cNvPicPr>
            <a:picLocks noChangeAspect="1"/>
          </p:cNvPicPr>
          <p:nvPr/>
        </p:nvPicPr>
        <p:blipFill>
          <a:blip r:embed="rId2"/>
          <a:stretch>
            <a:fillRect/>
          </a:stretch>
        </p:blipFill>
        <p:spPr>
          <a:xfrm>
            <a:off x="0" y="592199"/>
            <a:ext cx="9144000" cy="5673602"/>
          </a:xfrm>
          <a:prstGeom prst="rect">
            <a:avLst/>
          </a:prstGeom>
        </p:spPr>
      </p:pic>
      <p:pic>
        <p:nvPicPr>
          <p:cNvPr id="3" name="Picture 2">
            <a:extLst>
              <a:ext uri="{FF2B5EF4-FFF2-40B4-BE49-F238E27FC236}">
                <a16:creationId xmlns:a16="http://schemas.microsoft.com/office/drawing/2014/main" id="{A2179A3F-872E-DA9B-7FF0-16EB52600A7A}"/>
              </a:ext>
            </a:extLst>
          </p:cNvPr>
          <p:cNvPicPr>
            <a:picLocks noChangeAspect="1"/>
          </p:cNvPicPr>
          <p:nvPr/>
        </p:nvPicPr>
        <p:blipFill>
          <a:blip r:embed="rId3"/>
          <a:stretch>
            <a:fillRect/>
          </a:stretch>
        </p:blipFill>
        <p:spPr>
          <a:xfrm>
            <a:off x="7717412" y="5443807"/>
            <a:ext cx="1426588" cy="1426588"/>
          </a:xfrm>
          <a:prstGeom prst="rect">
            <a:avLst/>
          </a:prstGeom>
        </p:spPr>
      </p:pic>
    </p:spTree>
    <p:extLst>
      <p:ext uri="{BB962C8B-B14F-4D97-AF65-F5344CB8AC3E}">
        <p14:creationId xmlns:p14="http://schemas.microsoft.com/office/powerpoint/2010/main" val="771764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D4095E-9C3A-46BD-1A6F-D8DB7251232C}"/>
              </a:ext>
            </a:extLst>
          </p:cNvPr>
          <p:cNvPicPr>
            <a:picLocks noChangeAspect="1"/>
          </p:cNvPicPr>
          <p:nvPr/>
        </p:nvPicPr>
        <p:blipFill>
          <a:blip r:embed="rId2"/>
          <a:stretch>
            <a:fillRect/>
          </a:stretch>
        </p:blipFill>
        <p:spPr>
          <a:xfrm>
            <a:off x="0" y="1091779"/>
            <a:ext cx="9144000" cy="4674442"/>
          </a:xfrm>
          <a:prstGeom prst="rect">
            <a:avLst/>
          </a:prstGeom>
        </p:spPr>
      </p:pic>
      <p:pic>
        <p:nvPicPr>
          <p:cNvPr id="4" name="Picture 3">
            <a:extLst>
              <a:ext uri="{FF2B5EF4-FFF2-40B4-BE49-F238E27FC236}">
                <a16:creationId xmlns:a16="http://schemas.microsoft.com/office/drawing/2014/main" id="{8330F86B-DB0A-C806-3D96-A6D42C90E3F8}"/>
              </a:ext>
            </a:extLst>
          </p:cNvPr>
          <p:cNvPicPr>
            <a:picLocks noChangeAspect="1"/>
          </p:cNvPicPr>
          <p:nvPr/>
        </p:nvPicPr>
        <p:blipFill>
          <a:blip r:embed="rId3"/>
          <a:stretch>
            <a:fillRect/>
          </a:stretch>
        </p:blipFill>
        <p:spPr>
          <a:xfrm>
            <a:off x="7733454" y="5431412"/>
            <a:ext cx="1426588" cy="1426588"/>
          </a:xfrm>
          <a:prstGeom prst="rect">
            <a:avLst/>
          </a:prstGeom>
        </p:spPr>
      </p:pic>
    </p:spTree>
    <p:extLst>
      <p:ext uri="{BB962C8B-B14F-4D97-AF65-F5344CB8AC3E}">
        <p14:creationId xmlns:p14="http://schemas.microsoft.com/office/powerpoint/2010/main" val="395801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6C261F-5CD4-9D2D-253F-9053B5A7064D}"/>
              </a:ext>
            </a:extLst>
          </p:cNvPr>
          <p:cNvPicPr>
            <a:picLocks noChangeAspect="1"/>
          </p:cNvPicPr>
          <p:nvPr/>
        </p:nvPicPr>
        <p:blipFill>
          <a:blip r:embed="rId2"/>
          <a:stretch>
            <a:fillRect/>
          </a:stretch>
        </p:blipFill>
        <p:spPr>
          <a:xfrm>
            <a:off x="0" y="692823"/>
            <a:ext cx="9144000" cy="5472354"/>
          </a:xfrm>
          <a:prstGeom prst="rect">
            <a:avLst/>
          </a:prstGeom>
        </p:spPr>
      </p:pic>
      <p:pic>
        <p:nvPicPr>
          <p:cNvPr id="3" name="Picture 2">
            <a:extLst>
              <a:ext uri="{FF2B5EF4-FFF2-40B4-BE49-F238E27FC236}">
                <a16:creationId xmlns:a16="http://schemas.microsoft.com/office/drawing/2014/main" id="{C7520056-CF47-B2FE-6C78-5C4C2BDF9D6B}"/>
              </a:ext>
            </a:extLst>
          </p:cNvPr>
          <p:cNvPicPr>
            <a:picLocks noChangeAspect="1"/>
          </p:cNvPicPr>
          <p:nvPr/>
        </p:nvPicPr>
        <p:blipFill>
          <a:blip r:embed="rId3"/>
          <a:stretch>
            <a:fillRect/>
          </a:stretch>
        </p:blipFill>
        <p:spPr>
          <a:xfrm>
            <a:off x="7717775" y="5459123"/>
            <a:ext cx="1426588" cy="1426588"/>
          </a:xfrm>
          <a:prstGeom prst="rect">
            <a:avLst/>
          </a:prstGeom>
        </p:spPr>
      </p:pic>
    </p:spTree>
    <p:extLst>
      <p:ext uri="{BB962C8B-B14F-4D97-AF65-F5344CB8AC3E}">
        <p14:creationId xmlns:p14="http://schemas.microsoft.com/office/powerpoint/2010/main" val="2759438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Homework</a:t>
            </a:r>
          </a:p>
        </p:txBody>
      </p:sp>
      <p:sp>
        <p:nvSpPr>
          <p:cNvPr id="3" name="Content Placeholder 2"/>
          <p:cNvSpPr>
            <a:spLocks noGrp="1"/>
          </p:cNvSpPr>
          <p:nvPr>
            <p:ph idx="1"/>
          </p:nvPr>
        </p:nvSpPr>
        <p:spPr/>
        <p:txBody>
          <a:bodyPr>
            <a:normAutofit lnSpcReduction="10000"/>
          </a:bodyPr>
          <a:lstStyle/>
          <a:p>
            <a:r>
              <a:rPr lang="en-GB" dirty="0"/>
              <a:t>Reading books will be sent home every Tuesday and Friday</a:t>
            </a:r>
          </a:p>
          <a:p>
            <a:r>
              <a:rPr lang="en-GB" dirty="0"/>
              <a:t>Please read with your child and sign the diary to say the book has been read so we can change it for a new one.</a:t>
            </a:r>
          </a:p>
          <a:p>
            <a:r>
              <a:rPr lang="en-GB" dirty="0"/>
              <a:t>Every two weeks there will be a piece of ‘Talk Homework’ published on our class page. Please discuss the questions with your child and your family. It doesn’t have to be returned to school.</a:t>
            </a:r>
          </a:p>
          <a:p>
            <a:r>
              <a:rPr lang="en-GB" dirty="0"/>
              <a:t>Homework and spellings are sent in a half termly pack.</a:t>
            </a:r>
          </a:p>
          <a:p>
            <a:r>
              <a:rPr lang="en-GB" dirty="0"/>
              <a:t>Please help your child to complete one page a week and learn the weekly spelling list. Please return the whole pack each Tuesday so homework can be marked </a:t>
            </a:r>
          </a:p>
          <a:p>
            <a:r>
              <a:rPr lang="en-GB" dirty="0"/>
              <a:t>Spellings will be checked every Friday.</a:t>
            </a:r>
          </a:p>
        </p:txBody>
      </p:sp>
      <p:pic>
        <p:nvPicPr>
          <p:cNvPr id="4" name="Picture 3"/>
          <p:cNvPicPr>
            <a:picLocks noChangeAspect="1"/>
          </p:cNvPicPr>
          <p:nvPr/>
        </p:nvPicPr>
        <p:blipFill>
          <a:blip r:embed="rId2"/>
          <a:stretch>
            <a:fillRect/>
          </a:stretch>
        </p:blipFill>
        <p:spPr>
          <a:xfrm>
            <a:off x="7715250" y="5405426"/>
            <a:ext cx="1428750" cy="1428750"/>
          </a:xfrm>
          <a:prstGeom prst="rect">
            <a:avLst/>
          </a:prstGeom>
        </p:spPr>
      </p:pic>
    </p:spTree>
    <p:extLst>
      <p:ext uri="{BB962C8B-B14F-4D97-AF65-F5344CB8AC3E}">
        <p14:creationId xmlns:p14="http://schemas.microsoft.com/office/powerpoint/2010/main" val="4114579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058A0-6716-D862-2811-A7D7B76E2F5D}"/>
              </a:ext>
            </a:extLst>
          </p:cNvPr>
          <p:cNvSpPr>
            <a:spLocks noGrp="1"/>
          </p:cNvSpPr>
          <p:nvPr>
            <p:ph type="title"/>
          </p:nvPr>
        </p:nvSpPr>
        <p:spPr/>
        <p:txBody>
          <a:bodyPr/>
          <a:lstStyle/>
          <a:p>
            <a:r>
              <a:rPr lang="en-GB" dirty="0"/>
              <a:t>Assessment</a:t>
            </a:r>
          </a:p>
        </p:txBody>
      </p:sp>
      <p:sp>
        <p:nvSpPr>
          <p:cNvPr id="3" name="Content Placeholder 2">
            <a:extLst>
              <a:ext uri="{FF2B5EF4-FFF2-40B4-BE49-F238E27FC236}">
                <a16:creationId xmlns:a16="http://schemas.microsoft.com/office/drawing/2014/main" id="{45F6F203-C842-6EE6-053D-46E4C61A1CEF}"/>
              </a:ext>
            </a:extLst>
          </p:cNvPr>
          <p:cNvSpPr>
            <a:spLocks noGrp="1"/>
          </p:cNvSpPr>
          <p:nvPr>
            <p:ph idx="1"/>
          </p:nvPr>
        </p:nvSpPr>
        <p:spPr/>
        <p:txBody>
          <a:bodyPr>
            <a:normAutofit lnSpcReduction="10000"/>
          </a:bodyPr>
          <a:lstStyle/>
          <a:p>
            <a:r>
              <a:rPr lang="en-GB" dirty="0"/>
              <a:t>Year 1 Phonics Screening takes place in June</a:t>
            </a:r>
          </a:p>
          <a:p>
            <a:r>
              <a:rPr lang="en-GB" dirty="0"/>
              <a:t>Child is asked to read a series of real and non-sense words by a teacher they are familiar with.</a:t>
            </a:r>
          </a:p>
          <a:p>
            <a:r>
              <a:rPr lang="en-GB" dirty="0"/>
              <a:t>The child’s score is recorded and the information is sent to DfE.</a:t>
            </a:r>
          </a:p>
          <a:p>
            <a:r>
              <a:rPr lang="en-GB" dirty="0"/>
              <a:t>The DfE then calculate a pass score which is usually 31/32 out and 40.</a:t>
            </a:r>
          </a:p>
          <a:p>
            <a:endParaRPr lang="en-GB" dirty="0"/>
          </a:p>
          <a:p>
            <a:r>
              <a:rPr lang="en-GB" dirty="0"/>
              <a:t>Year 2 SATS papers in reading, mental arithmetic, maths reasoning and spelling and grammar are now optional</a:t>
            </a:r>
          </a:p>
          <a:p>
            <a:r>
              <a:rPr lang="en-GB" dirty="0"/>
              <a:t>Assessments will be carried out as in other year groups but the results are not sent to DfE</a:t>
            </a:r>
          </a:p>
          <a:p>
            <a:endParaRPr lang="en-GB" dirty="0"/>
          </a:p>
        </p:txBody>
      </p:sp>
      <p:pic>
        <p:nvPicPr>
          <p:cNvPr id="4" name="Picture 3">
            <a:extLst>
              <a:ext uri="{FF2B5EF4-FFF2-40B4-BE49-F238E27FC236}">
                <a16:creationId xmlns:a16="http://schemas.microsoft.com/office/drawing/2014/main" id="{97CAE86A-E9CC-861C-5CFB-31EAE97BF358}"/>
              </a:ext>
            </a:extLst>
          </p:cNvPr>
          <p:cNvPicPr>
            <a:picLocks noChangeAspect="1"/>
          </p:cNvPicPr>
          <p:nvPr/>
        </p:nvPicPr>
        <p:blipFill>
          <a:blip r:embed="rId2"/>
          <a:stretch>
            <a:fillRect/>
          </a:stretch>
        </p:blipFill>
        <p:spPr>
          <a:xfrm>
            <a:off x="7812360" y="5440937"/>
            <a:ext cx="1426588" cy="1426588"/>
          </a:xfrm>
          <a:prstGeom prst="rect">
            <a:avLst/>
          </a:prstGeom>
        </p:spPr>
      </p:pic>
    </p:spTree>
    <p:extLst>
      <p:ext uri="{BB962C8B-B14F-4D97-AF65-F5344CB8AC3E}">
        <p14:creationId xmlns:p14="http://schemas.microsoft.com/office/powerpoint/2010/main" val="2021196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FF4BF-292F-4CE0-9D9D-DBFAEE5718CB}"/>
              </a:ext>
            </a:extLst>
          </p:cNvPr>
          <p:cNvSpPr>
            <a:spLocks noGrp="1"/>
          </p:cNvSpPr>
          <p:nvPr>
            <p:ph type="title"/>
          </p:nvPr>
        </p:nvSpPr>
        <p:spPr/>
        <p:txBody>
          <a:bodyPr/>
          <a:lstStyle/>
          <a:p>
            <a:r>
              <a:rPr lang="en-GB" dirty="0"/>
              <a:t>Extra Information</a:t>
            </a:r>
          </a:p>
        </p:txBody>
      </p:sp>
      <p:sp>
        <p:nvSpPr>
          <p:cNvPr id="3" name="Content Placeholder 2">
            <a:extLst>
              <a:ext uri="{FF2B5EF4-FFF2-40B4-BE49-F238E27FC236}">
                <a16:creationId xmlns:a16="http://schemas.microsoft.com/office/drawing/2014/main" id="{F0F089BE-998E-436F-87E0-601B2D3DB952}"/>
              </a:ext>
            </a:extLst>
          </p:cNvPr>
          <p:cNvSpPr>
            <a:spLocks noGrp="1"/>
          </p:cNvSpPr>
          <p:nvPr>
            <p:ph idx="1"/>
          </p:nvPr>
        </p:nvSpPr>
        <p:spPr>
          <a:xfrm>
            <a:off x="251520" y="1340768"/>
            <a:ext cx="8435280" cy="5136232"/>
          </a:xfrm>
          <a:noFill/>
        </p:spPr>
        <p:txBody>
          <a:bodyPr>
            <a:normAutofit fontScale="92500" lnSpcReduction="10000"/>
          </a:bodyPr>
          <a:lstStyle/>
          <a:p>
            <a:r>
              <a:rPr lang="en-US" dirty="0"/>
              <a:t>No nuts or contains nuts food items</a:t>
            </a:r>
          </a:p>
          <a:p>
            <a:r>
              <a:rPr lang="en-US" dirty="0"/>
              <a:t>P.E is on </a:t>
            </a:r>
            <a:r>
              <a:rPr lang="en-US" dirty="0" smtClean="0"/>
              <a:t>Fridays</a:t>
            </a:r>
          </a:p>
          <a:p>
            <a:r>
              <a:rPr lang="en-US" dirty="0" smtClean="0"/>
              <a:t>No smart watches </a:t>
            </a:r>
            <a:endParaRPr lang="en-GB" dirty="0"/>
          </a:p>
          <a:p>
            <a:r>
              <a:rPr lang="en-GB" dirty="0"/>
              <a:t>Please send in a water bottle with your child’s name on (with water in and not juice)</a:t>
            </a:r>
          </a:p>
          <a:p>
            <a:r>
              <a:rPr lang="en-GB" dirty="0"/>
              <a:t>Inhalers please send in with your child’s name on and how often they may need it</a:t>
            </a:r>
          </a:p>
          <a:p>
            <a:r>
              <a:rPr lang="en-GB" dirty="0"/>
              <a:t>Sun cream and sun hats can be sent in with your child’s name on</a:t>
            </a:r>
          </a:p>
          <a:p>
            <a:r>
              <a:rPr lang="en-GB" dirty="0"/>
              <a:t>Website is full of information and pictures weekly</a:t>
            </a:r>
          </a:p>
          <a:p>
            <a:r>
              <a:rPr lang="en-GB" dirty="0"/>
              <a:t>Please no jewellery and just small earring studs</a:t>
            </a:r>
          </a:p>
          <a:p>
            <a:r>
              <a:rPr lang="en-GB" dirty="0"/>
              <a:t>Individual and class photos 5</a:t>
            </a:r>
            <a:r>
              <a:rPr lang="en-GB" baseline="30000" dirty="0"/>
              <a:t>th</a:t>
            </a:r>
            <a:r>
              <a:rPr lang="en-GB" dirty="0"/>
              <a:t> October</a:t>
            </a:r>
          </a:p>
          <a:p>
            <a:r>
              <a:rPr lang="en-GB" dirty="0"/>
              <a:t>Open day </a:t>
            </a:r>
            <a:r>
              <a:rPr lang="en-GB" dirty="0" smtClean="0"/>
              <a:t>8</a:t>
            </a:r>
            <a:r>
              <a:rPr lang="en-GB" baseline="30000" dirty="0" smtClean="0"/>
              <a:t>th</a:t>
            </a:r>
            <a:r>
              <a:rPr lang="en-GB" dirty="0" smtClean="0"/>
              <a:t> October</a:t>
            </a:r>
            <a:endParaRPr lang="en-GB" dirty="0"/>
          </a:p>
          <a:p>
            <a:r>
              <a:rPr lang="en-GB" dirty="0"/>
              <a:t>Harvest Service </a:t>
            </a:r>
            <a:r>
              <a:rPr lang="en-GB" dirty="0" smtClean="0"/>
              <a:t>23</a:t>
            </a:r>
            <a:r>
              <a:rPr lang="en-GB" baseline="30000" dirty="0" smtClean="0"/>
              <a:t>rd</a:t>
            </a:r>
            <a:r>
              <a:rPr lang="en-GB" dirty="0" smtClean="0"/>
              <a:t> October</a:t>
            </a:r>
            <a:endParaRPr lang="en-US" dirty="0"/>
          </a:p>
          <a:p>
            <a:r>
              <a:rPr lang="en-US" dirty="0"/>
              <a:t>Online safety –webpage information and monthly newsletter</a:t>
            </a:r>
            <a:endParaRPr lang="en-GB" dirty="0"/>
          </a:p>
          <a:p>
            <a:pPr marL="0" indent="0">
              <a:buNone/>
            </a:pPr>
            <a:endParaRPr lang="en-GB" dirty="0"/>
          </a:p>
          <a:p>
            <a:pPr>
              <a:buFontTx/>
              <a:buChar char="-"/>
            </a:pPr>
            <a:endParaRPr lang="en-GB" dirty="0"/>
          </a:p>
        </p:txBody>
      </p:sp>
      <p:pic>
        <p:nvPicPr>
          <p:cNvPr id="4" name="Picture 3"/>
          <p:cNvPicPr>
            <a:picLocks noChangeAspect="1"/>
          </p:cNvPicPr>
          <p:nvPr/>
        </p:nvPicPr>
        <p:blipFill>
          <a:blip r:embed="rId2"/>
          <a:stretch>
            <a:fillRect/>
          </a:stretch>
        </p:blipFill>
        <p:spPr>
          <a:xfrm>
            <a:off x="8028384" y="5429250"/>
            <a:ext cx="1145852" cy="1428750"/>
          </a:xfrm>
          <a:prstGeom prst="rect">
            <a:avLst/>
          </a:prstGeom>
        </p:spPr>
      </p:pic>
    </p:spTree>
    <p:extLst>
      <p:ext uri="{BB962C8B-B14F-4D97-AF65-F5344CB8AC3E}">
        <p14:creationId xmlns:p14="http://schemas.microsoft.com/office/powerpoint/2010/main" val="1044741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HRSE</a:t>
            </a:r>
            <a:endParaRPr lang="en-GB" dirty="0"/>
          </a:p>
        </p:txBody>
      </p:sp>
      <p:sp>
        <p:nvSpPr>
          <p:cNvPr id="3" name="Content Placeholder 2"/>
          <p:cNvSpPr>
            <a:spLocks noGrp="1"/>
          </p:cNvSpPr>
          <p:nvPr>
            <p:ph idx="1"/>
          </p:nvPr>
        </p:nvSpPr>
        <p:spPr/>
        <p:txBody>
          <a:bodyPr>
            <a:normAutofit fontScale="70000" lnSpcReduction="20000"/>
          </a:bodyPr>
          <a:lstStyle/>
          <a:p>
            <a:pPr fontAlgn="base"/>
            <a:r>
              <a:rPr lang="en-GB" dirty="0"/>
              <a:t>HRSE stands for Human Relationships and Sex Education.</a:t>
            </a:r>
          </a:p>
          <a:p>
            <a:pPr fontAlgn="base"/>
            <a:r>
              <a:rPr lang="en-GB" dirty="0"/>
              <a:t>It has recently been updated for 2026-2027.  These updates will be taught in the next academic year and continue to be vital as HRSE relates to children’s relationships with themselves, others and God and keeping themselves safe and healthy.</a:t>
            </a:r>
          </a:p>
          <a:p>
            <a:pPr fontAlgn="base"/>
            <a:r>
              <a:rPr lang="en-GB" dirty="0"/>
              <a:t>This year we have made the decision to use </a:t>
            </a:r>
            <a:r>
              <a:rPr lang="en-GB" dirty="0" err="1"/>
              <a:t>TenTen:Life</a:t>
            </a:r>
            <a:r>
              <a:rPr lang="en-GB" dirty="0"/>
              <a:t> to the Full, in order to support our teaching of HRSE.  You will be provided with a parent link so that you can access this excellent resource at home through their Parent Portal.</a:t>
            </a:r>
          </a:p>
          <a:p>
            <a:pPr fontAlgn="base"/>
            <a:r>
              <a:rPr lang="en-GB" dirty="0"/>
              <a:t>The Online Parent Portal is a tool that provides you with information about the programme content that your children will be following in school. You can also access suggestions for further activity and discussion at home linked to the sessions taught in school.</a:t>
            </a:r>
          </a:p>
          <a:p>
            <a:pPr fontAlgn="base"/>
            <a:r>
              <a:rPr lang="en-GB" dirty="0"/>
              <a:t>Please see the HRSE section on the school website for more information about this.  If you have any questions, please don't hesitate to ask.</a:t>
            </a:r>
          </a:p>
          <a:p>
            <a:pPr fontAlgn="base"/>
            <a:r>
              <a:rPr lang="en-GB" dirty="0"/>
              <a:t>Username: parents-</a:t>
            </a:r>
            <a:r>
              <a:rPr lang="en-GB" dirty="0" err="1"/>
              <a:t>st</a:t>
            </a:r>
            <a:r>
              <a:rPr lang="en-GB" dirty="0"/>
              <a:t>-</a:t>
            </a:r>
            <a:r>
              <a:rPr lang="en-GB" dirty="0" err="1"/>
              <a:t>clares</a:t>
            </a:r>
            <a:r>
              <a:rPr lang="en-GB" dirty="0"/>
              <a:t>-catholic-primary-school</a:t>
            </a:r>
          </a:p>
          <a:p>
            <a:pPr fontAlgn="base"/>
            <a:r>
              <a:rPr lang="en-GB" dirty="0"/>
              <a:t>Password: </a:t>
            </a:r>
            <a:r>
              <a:rPr lang="en-GB" dirty="0" err="1"/>
              <a:t>StClare’s</a:t>
            </a:r>
            <a:endParaRPr lang="en-GB" dirty="0"/>
          </a:p>
          <a:p>
            <a:pPr fontAlgn="base"/>
            <a:r>
              <a:rPr lang="en-GB" dirty="0"/>
              <a:t>Parent Portal: </a:t>
            </a:r>
            <a:r>
              <a:rPr lang="en-GB" dirty="0">
                <a:hlinkClick r:id="rId2" tooltip="https://www.tentenresources.co.uk/parent-portal/"/>
              </a:rPr>
              <a:t>https://www.tentenresources.co.uk/parent-portal/</a:t>
            </a:r>
            <a:endParaRPr lang="en-GB" dirty="0"/>
          </a:p>
          <a:p>
            <a:pPr marL="0" indent="0">
              <a:buNone/>
            </a:pPr>
            <a:r>
              <a:rPr lang="en-GB" dirty="0"/>
              <a:t/>
            </a:r>
            <a:br>
              <a:rPr lang="en-GB" dirty="0"/>
            </a:br>
            <a:endParaRPr lang="en-GB" dirty="0"/>
          </a:p>
        </p:txBody>
      </p:sp>
      <p:pic>
        <p:nvPicPr>
          <p:cNvPr id="4" name="Picture 3">
            <a:extLst>
              <a:ext uri="{FF2B5EF4-FFF2-40B4-BE49-F238E27FC236}">
                <a16:creationId xmlns:a16="http://schemas.microsoft.com/office/drawing/2014/main" id="{97CAE86A-E9CC-861C-5CFB-31EAE97BF358}"/>
              </a:ext>
            </a:extLst>
          </p:cNvPr>
          <p:cNvPicPr>
            <a:picLocks noChangeAspect="1"/>
          </p:cNvPicPr>
          <p:nvPr/>
        </p:nvPicPr>
        <p:blipFill>
          <a:blip r:embed="rId3"/>
          <a:stretch>
            <a:fillRect/>
          </a:stretch>
        </p:blipFill>
        <p:spPr>
          <a:xfrm>
            <a:off x="7812360" y="5440937"/>
            <a:ext cx="1426588" cy="1426588"/>
          </a:xfrm>
          <a:prstGeom prst="rect">
            <a:avLst/>
          </a:prstGeom>
        </p:spPr>
      </p:pic>
    </p:spTree>
    <p:extLst>
      <p:ext uri="{BB962C8B-B14F-4D97-AF65-F5344CB8AC3E}">
        <p14:creationId xmlns:p14="http://schemas.microsoft.com/office/powerpoint/2010/main" val="3128513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Thank You</a:t>
            </a:r>
          </a:p>
        </p:txBody>
      </p:sp>
      <p:sp>
        <p:nvSpPr>
          <p:cNvPr id="3" name="Content Placeholder 2"/>
          <p:cNvSpPr>
            <a:spLocks noGrp="1"/>
          </p:cNvSpPr>
          <p:nvPr>
            <p:ph idx="1"/>
          </p:nvPr>
        </p:nvSpPr>
        <p:spPr/>
        <p:txBody>
          <a:bodyPr/>
          <a:lstStyle/>
          <a:p>
            <a:r>
              <a:rPr lang="en-GB" dirty="0"/>
              <a:t>Any questions?</a:t>
            </a:r>
          </a:p>
        </p:txBody>
      </p:sp>
      <p:pic>
        <p:nvPicPr>
          <p:cNvPr id="4" name="Picture 3"/>
          <p:cNvPicPr>
            <a:picLocks noChangeAspect="1"/>
          </p:cNvPicPr>
          <p:nvPr/>
        </p:nvPicPr>
        <p:blipFill>
          <a:blip r:embed="rId3"/>
          <a:stretch>
            <a:fillRect/>
          </a:stretch>
        </p:blipFill>
        <p:spPr>
          <a:xfrm>
            <a:off x="7715250" y="5401227"/>
            <a:ext cx="1428750" cy="1428750"/>
          </a:xfrm>
          <a:prstGeom prst="rect">
            <a:avLst/>
          </a:prstGeom>
        </p:spPr>
      </p:pic>
    </p:spTree>
    <p:extLst>
      <p:ext uri="{BB962C8B-B14F-4D97-AF65-F5344CB8AC3E}">
        <p14:creationId xmlns:p14="http://schemas.microsoft.com/office/powerpoint/2010/main" val="19249604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Clarit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1171</TotalTime>
  <Words>474</Words>
  <Application>Microsoft Office PowerPoint</Application>
  <PresentationFormat>On-screen Show (4:3)</PresentationFormat>
  <Paragraphs>180</Paragraphs>
  <Slides>13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Times New Roman</vt:lpstr>
      <vt:lpstr>Wingdings</vt:lpstr>
      <vt:lpstr>Clarity</vt:lpstr>
      <vt:lpstr>Welcome to Hazel Class</vt:lpstr>
      <vt:lpstr>PowerPoint Presentation</vt:lpstr>
      <vt:lpstr>Curriculum</vt:lpstr>
      <vt:lpstr>PowerPoint Presentation</vt:lpstr>
      <vt:lpstr>PowerPoint Presentation</vt:lpstr>
      <vt:lpstr>PowerPoint Presentation</vt:lpstr>
      <vt:lpstr>PowerPoint Presentation</vt:lpstr>
      <vt:lpstr>PowerPoint Presentation</vt:lpstr>
      <vt:lpstr>Homework</vt:lpstr>
      <vt:lpstr>Assessment</vt:lpstr>
      <vt:lpstr>Extra Information</vt:lpstr>
      <vt:lpstr>HRSE</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Class 2</dc:title>
  <dc:creator>Steven Cummings</dc:creator>
  <cp:lastModifiedBy>A Scott (SCL Staff)</cp:lastModifiedBy>
  <cp:revision>45</cp:revision>
  <cp:lastPrinted>2017-09-19T15:58:34Z</cp:lastPrinted>
  <dcterms:created xsi:type="dcterms:W3CDTF">2017-09-17T19:11:25Z</dcterms:created>
  <dcterms:modified xsi:type="dcterms:W3CDTF">2026-09-02T14:58:14Z</dcterms:modified>
</cp:coreProperties>
</file>