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79" r:id="rId3"/>
    <p:sldId id="259" r:id="rId4"/>
    <p:sldId id="283" r:id="rId5"/>
    <p:sldId id="281" r:id="rId6"/>
    <p:sldId id="287" r:id="rId7"/>
    <p:sldId id="301" r:id="rId8"/>
    <p:sldId id="257" r:id="rId9"/>
    <p:sldId id="290" r:id="rId10"/>
    <p:sldId id="293" r:id="rId11"/>
    <p:sldId id="294" r:id="rId12"/>
    <p:sldId id="295" r:id="rId13"/>
    <p:sldId id="282" r:id="rId14"/>
    <p:sldId id="298" r:id="rId15"/>
    <p:sldId id="299" r:id="rId16"/>
    <p:sldId id="274" r:id="rId17"/>
    <p:sldId id="285" r:id="rId18"/>
    <p:sldId id="300" r:id="rId19"/>
    <p:sldId id="284" r:id="rId20"/>
    <p:sldId id="276" r:id="rId21"/>
    <p:sldId id="266"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85" autoAdjust="0"/>
  </p:normalViewPr>
  <p:slideViewPr>
    <p:cSldViewPr>
      <p:cViewPr varScale="1">
        <p:scale>
          <a:sx n="56" d="100"/>
          <a:sy n="56" d="100"/>
        </p:scale>
        <p:origin x="1806" y="27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1D2729-1AB8-49BD-A6F9-D2FA4BBA7EAB}" type="datetimeFigureOut">
              <a:rPr lang="en-GB" smtClean="0"/>
              <a:t>07/01/2026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4346C3-15EE-4785-9FA6-ED09E0DFD0F0}" type="slidenum">
              <a:rPr lang="en-GB" smtClean="0"/>
              <a:t>‹#›</a:t>
            </a:fld>
            <a:endParaRPr lang="en-GB"/>
          </a:p>
        </p:txBody>
      </p:sp>
    </p:spTree>
    <p:extLst>
      <p:ext uri="{BB962C8B-B14F-4D97-AF65-F5344CB8AC3E}">
        <p14:creationId xmlns:p14="http://schemas.microsoft.com/office/powerpoint/2010/main" val="388106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94DEC6-B955-4D2A-A7A6-F9F99990B1F5}" type="datetimeFigureOut">
              <a:rPr lang="en-GB" smtClean="0"/>
              <a:t>07/01/2026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5997B5-F03F-4120-B454-E9A50EDCF4DF}" type="slidenum">
              <a:rPr lang="en-GB" smtClean="0"/>
              <a:t>‹#›</a:t>
            </a:fld>
            <a:endParaRPr lang="en-GB"/>
          </a:p>
        </p:txBody>
      </p:sp>
    </p:spTree>
    <p:extLst>
      <p:ext uri="{BB962C8B-B14F-4D97-AF65-F5344CB8AC3E}">
        <p14:creationId xmlns:p14="http://schemas.microsoft.com/office/powerpoint/2010/main" val="20422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5997B5-F03F-4120-B454-E9A50EDCF4DF}" type="slidenum">
              <a:rPr lang="en-GB" smtClean="0"/>
              <a:t>1</a:t>
            </a:fld>
            <a:endParaRPr lang="en-GB"/>
          </a:p>
        </p:txBody>
      </p:sp>
    </p:spTree>
    <p:extLst>
      <p:ext uri="{BB962C8B-B14F-4D97-AF65-F5344CB8AC3E}">
        <p14:creationId xmlns:p14="http://schemas.microsoft.com/office/powerpoint/2010/main" val="288658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LCC picked up our</a:t>
            </a:r>
            <a:r>
              <a:rPr lang="en-GB" baseline="0" dirty="0"/>
              <a:t> </a:t>
            </a:r>
            <a:r>
              <a:rPr lang="en-GB" baseline="0" dirty="0" err="1"/>
              <a:t>attendence</a:t>
            </a:r>
            <a:r>
              <a:rPr lang="en-GB" baseline="0" dirty="0"/>
              <a:t> was not high enough, therefore push on attendance.</a:t>
            </a:r>
          </a:p>
          <a:p>
            <a:r>
              <a:rPr lang="en-GB" baseline="0" dirty="0"/>
              <a:t>FINES: 5 days or 10 sessions in 1 term or 7 days or 14 sessions over 2 terms.</a:t>
            </a:r>
          </a:p>
          <a:p>
            <a:endParaRPr lang="en-GB" baseline="0" dirty="0"/>
          </a:p>
          <a:p>
            <a:r>
              <a:rPr lang="en-GB" baseline="0" dirty="0"/>
              <a:t>Phonics handout – go into more detail on next slide.</a:t>
            </a:r>
            <a:endParaRPr lang="en-GB" dirty="0"/>
          </a:p>
        </p:txBody>
      </p:sp>
      <p:sp>
        <p:nvSpPr>
          <p:cNvPr id="4" name="Slide Number Placeholder 3"/>
          <p:cNvSpPr>
            <a:spLocks noGrp="1"/>
          </p:cNvSpPr>
          <p:nvPr>
            <p:ph type="sldNum" sz="quarter" idx="10"/>
          </p:nvPr>
        </p:nvSpPr>
        <p:spPr/>
        <p:txBody>
          <a:bodyPr/>
          <a:lstStyle/>
          <a:p>
            <a:fld id="{3A5997B5-F03F-4120-B454-E9A50EDCF4DF}" type="slidenum">
              <a:rPr lang="en-GB" smtClean="0"/>
              <a:t>3</a:t>
            </a:fld>
            <a:endParaRPr lang="en-GB"/>
          </a:p>
        </p:txBody>
      </p:sp>
    </p:spTree>
    <p:extLst>
      <p:ext uri="{BB962C8B-B14F-4D97-AF65-F5344CB8AC3E}">
        <p14:creationId xmlns:p14="http://schemas.microsoft.com/office/powerpoint/2010/main" val="81544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5997B5-F03F-4120-B454-E9A50EDCF4DF}" type="slidenum">
              <a:rPr lang="en-GB" smtClean="0"/>
              <a:t>20</a:t>
            </a:fld>
            <a:endParaRPr lang="en-GB"/>
          </a:p>
        </p:txBody>
      </p:sp>
    </p:spTree>
    <p:extLst>
      <p:ext uri="{BB962C8B-B14F-4D97-AF65-F5344CB8AC3E}">
        <p14:creationId xmlns:p14="http://schemas.microsoft.com/office/powerpoint/2010/main" val="223537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5997B5-F03F-4120-B454-E9A50EDCF4DF}" type="slidenum">
              <a:rPr lang="en-GB" smtClean="0"/>
              <a:t>21</a:t>
            </a:fld>
            <a:endParaRPr lang="en-GB"/>
          </a:p>
        </p:txBody>
      </p:sp>
    </p:spTree>
    <p:extLst>
      <p:ext uri="{BB962C8B-B14F-4D97-AF65-F5344CB8AC3E}">
        <p14:creationId xmlns:p14="http://schemas.microsoft.com/office/powerpoint/2010/main" val="171274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4576A3-DF82-47F2-9290-68FEB8F6FA2B}"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6D08F6-3A43-4B21-9DC5-F365F356A44A}"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76A3-DF82-47F2-9290-68FEB8F6FA2B}"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576A3-DF82-47F2-9290-68FEB8F6FA2B}"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76A3-DF82-47F2-9290-68FEB8F6FA2B}"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576A3-DF82-47F2-9290-68FEB8F6FA2B}"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6D08F6-3A43-4B21-9DC5-F365F356A44A}"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4576A3-DF82-47F2-9290-68FEB8F6FA2B}"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4576A3-DF82-47F2-9290-68FEB8F6FA2B}" type="datetimeFigureOut">
              <a:rPr lang="en-GB" smtClean="0"/>
              <a:t>07/01/2026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6D08F6-3A43-4B21-9DC5-F365F356A44A}"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4576A3-DF82-47F2-9290-68FEB8F6FA2B}" type="datetimeFigureOut">
              <a:rPr lang="en-GB" smtClean="0"/>
              <a:t>07/01/2026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76A3-DF82-47F2-9290-68FEB8F6FA2B}" type="datetimeFigureOut">
              <a:rPr lang="en-GB" smtClean="0"/>
              <a:t>07/01/2026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76A3-DF82-47F2-9290-68FEB8F6FA2B}"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6D08F6-3A43-4B21-9DC5-F365F356A44A}"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76A3-DF82-47F2-9290-68FEB8F6FA2B}"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6D08F6-3A43-4B21-9DC5-F365F356A44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4576A3-DF82-47F2-9290-68FEB8F6FA2B}" type="datetimeFigureOut">
              <a:rPr lang="en-GB" smtClean="0"/>
              <a:t>07/01/2026</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26D08F6-3A43-4B21-9DC5-F365F356A44A}" type="slidenum">
              <a:rPr lang="en-GB" smtClean="0"/>
              <a:t>‹#›</a:t>
            </a:fld>
            <a:endParaRPr lang="en-GB"/>
          </a:p>
        </p:txBody>
      </p:sp>
      <p:pic>
        <p:nvPicPr>
          <p:cNvPr id="9" name="Picture 2" descr="Image result for st clare's primary school prest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526269">
            <a:off x="7989369" y="5752194"/>
            <a:ext cx="915485" cy="85234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Welcome Back</a:t>
            </a:r>
          </a:p>
        </p:txBody>
      </p:sp>
      <p:sp>
        <p:nvSpPr>
          <p:cNvPr id="3" name="Subtitle 2"/>
          <p:cNvSpPr>
            <a:spLocks noGrp="1"/>
          </p:cNvSpPr>
          <p:nvPr>
            <p:ph type="subTitle" idx="1"/>
          </p:nvPr>
        </p:nvSpPr>
        <p:spPr>
          <a:xfrm>
            <a:off x="685800" y="3505200"/>
            <a:ext cx="6400800" cy="2516088"/>
          </a:xfrm>
        </p:spPr>
        <p:txBody>
          <a:bodyPr>
            <a:normAutofit/>
          </a:bodyPr>
          <a:lstStyle/>
          <a:p>
            <a:r>
              <a:rPr lang="en-GB" dirty="0"/>
              <a:t>Miss Scott</a:t>
            </a:r>
          </a:p>
          <a:p>
            <a:r>
              <a:rPr lang="en-GB" dirty="0"/>
              <a:t>Mr Boardman</a:t>
            </a:r>
          </a:p>
          <a:p>
            <a:r>
              <a:rPr lang="en-GB" dirty="0"/>
              <a:t>Mrs Dahiru</a:t>
            </a:r>
          </a:p>
          <a:p>
            <a:r>
              <a:rPr lang="en-GB" dirty="0"/>
              <a:t>Mrs Noonan</a:t>
            </a:r>
          </a:p>
          <a:p>
            <a:r>
              <a:rPr lang="en-GB" dirty="0"/>
              <a:t>St Clare’s Catholic Primary School</a:t>
            </a:r>
          </a:p>
        </p:txBody>
      </p:sp>
    </p:spTree>
    <p:extLst>
      <p:ext uri="{BB962C8B-B14F-4D97-AF65-F5344CB8AC3E}">
        <p14:creationId xmlns:p14="http://schemas.microsoft.com/office/powerpoint/2010/main" val="118119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C1218255-EEDB-F50C-EC88-1CA804173285}"/>
              </a:ext>
            </a:extLst>
          </p:cNvPr>
          <p:cNvGrpSpPr>
            <a:grpSpLocks/>
          </p:cNvGrpSpPr>
          <p:nvPr/>
        </p:nvGrpSpPr>
        <p:grpSpPr bwMode="auto">
          <a:xfrm>
            <a:off x="366713" y="1228725"/>
            <a:ext cx="8429625" cy="5329238"/>
            <a:chOff x="366713" y="1228725"/>
            <a:chExt cx="8429625" cy="5329238"/>
          </a:xfrm>
        </p:grpSpPr>
        <p:sp>
          <p:nvSpPr>
            <p:cNvPr id="11" name="Rectangle 10">
              <a:extLst>
                <a:ext uri="{FF2B5EF4-FFF2-40B4-BE49-F238E27FC236}">
                  <a16:creationId xmlns:a16="http://schemas.microsoft.com/office/drawing/2014/main" id="{46CCFCD5-9B39-4A75-A037-E0D248CA362A}"/>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9227" name="Picture 2">
              <a:extLst>
                <a:ext uri="{FF2B5EF4-FFF2-40B4-BE49-F238E27FC236}">
                  <a16:creationId xmlns:a16="http://schemas.microsoft.com/office/drawing/2014/main" id="{159286C9-BFCC-98AD-1319-8240751474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472648A3-7F36-4103-BC7B-2EDBD7B5079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3">
            <a:extLst>
              <a:ext uri="{FF2B5EF4-FFF2-40B4-BE49-F238E27FC236}">
                <a16:creationId xmlns:a16="http://schemas.microsoft.com/office/drawing/2014/main" id="{A2FA71C7-5820-309A-26D4-E0E58606D058}"/>
              </a:ext>
            </a:extLst>
          </p:cNvPr>
          <p:cNvSpPr>
            <a:spLocks noChangeArrowheads="1"/>
          </p:cNvSpPr>
          <p:nvPr/>
        </p:nvSpPr>
        <p:spPr bwMode="auto">
          <a:xfrm>
            <a:off x="530225" y="412750"/>
            <a:ext cx="591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pic>
        <p:nvPicPr>
          <p:cNvPr id="9221" name="Picture 14">
            <a:extLst>
              <a:ext uri="{FF2B5EF4-FFF2-40B4-BE49-F238E27FC236}">
                <a16:creationId xmlns:a16="http://schemas.microsoft.com/office/drawing/2014/main" id="{2BBE4965-AF17-1B55-2FD2-D9E91A8CD1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a:extLst>
              <a:ext uri="{FF2B5EF4-FFF2-40B4-BE49-F238E27FC236}">
                <a16:creationId xmlns:a16="http://schemas.microsoft.com/office/drawing/2014/main" id="{6D71FF50-5B49-3E2C-6F75-C1A1F7B3AE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descr="Image result for st clares catholic primary school preston">
            <a:extLst>
              <a:ext uri="{FF2B5EF4-FFF2-40B4-BE49-F238E27FC236}">
                <a16:creationId xmlns:a16="http://schemas.microsoft.com/office/drawing/2014/main" id="{7FC06D54-713B-A0C4-6225-CE33AF269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638" y="106363"/>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96A142-F1E8-40D1-92BB-98186424FC30}"/>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3">
            <a:extLst>
              <a:ext uri="{FF2B5EF4-FFF2-40B4-BE49-F238E27FC236}">
                <a16:creationId xmlns:a16="http://schemas.microsoft.com/office/drawing/2014/main" id="{7785C344-EF00-3517-FE08-9E7F0F7A78D6}"/>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pic>
        <p:nvPicPr>
          <p:cNvPr id="10244" name="Picture 14">
            <a:extLst>
              <a:ext uri="{FF2B5EF4-FFF2-40B4-BE49-F238E27FC236}">
                <a16:creationId xmlns:a16="http://schemas.microsoft.com/office/drawing/2014/main" id="{BE3EBEB1-691D-C199-540F-F77CC0F88A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C542DC6-4D45-433B-9BBF-CFA00C7BAC3D}"/>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pic>
        <p:nvPicPr>
          <p:cNvPr id="10248" name="Picture 4">
            <a:extLst>
              <a:ext uri="{FF2B5EF4-FFF2-40B4-BE49-F238E27FC236}">
                <a16:creationId xmlns:a16="http://schemas.microsoft.com/office/drawing/2014/main" id="{4640ED7F-90AD-ADE3-F40D-FD70BFEAA9BD}"/>
              </a:ext>
            </a:extLst>
          </p:cNvPr>
          <p:cNvPicPr>
            <a:picLocks noChangeAspect="1"/>
          </p:cNvPicPr>
          <p:nvPr/>
        </p:nvPicPr>
        <p:blipFill>
          <a:blip r:embed="rId3">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Image result for st clares catholic primary school preston">
            <a:extLst>
              <a:ext uri="{FF2B5EF4-FFF2-40B4-BE49-F238E27FC236}">
                <a16:creationId xmlns:a16="http://schemas.microsoft.com/office/drawing/2014/main" id="{B9EE1C01-53E1-58E7-2416-E14409B90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88" y="166688"/>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F2142-F254-4409-99D0-ECA5A54073A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1B03953C-1639-A209-8018-D417419DACE9}"/>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sp>
        <p:nvSpPr>
          <p:cNvPr id="4" name="see all button">
            <a:extLst>
              <a:ext uri="{FF2B5EF4-FFF2-40B4-BE49-F238E27FC236}">
                <a16:creationId xmlns:a16="http://schemas.microsoft.com/office/drawing/2014/main" id="{FCE99DFF-D95E-446A-8862-E68F82C010E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2293" name="Picture 14">
            <a:extLst>
              <a:ext uri="{FF2B5EF4-FFF2-40B4-BE49-F238E27FC236}">
                <a16:creationId xmlns:a16="http://schemas.microsoft.com/office/drawing/2014/main" id="{EC9DA2FE-BB98-4D0C-F7C2-6B9DC408C2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6C61F6E-F6C4-4B46-A48D-CE41B202B7D7}"/>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pic>
        <p:nvPicPr>
          <p:cNvPr id="12297" name="Picture 2">
            <a:extLst>
              <a:ext uri="{FF2B5EF4-FFF2-40B4-BE49-F238E27FC236}">
                <a16:creationId xmlns:a16="http://schemas.microsoft.com/office/drawing/2014/main" id="{4EEA2378-0340-0D66-1EBE-58FC867388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5">
            <a:extLst>
              <a:ext uri="{FF2B5EF4-FFF2-40B4-BE49-F238E27FC236}">
                <a16:creationId xmlns:a16="http://schemas.microsoft.com/office/drawing/2014/main" id="{55506BE7-5E20-D491-E38C-B7D36471BA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descr="Image result for st clares catholic primary school preston">
            <a:extLst>
              <a:ext uri="{FF2B5EF4-FFF2-40B4-BE49-F238E27FC236}">
                <a16:creationId xmlns:a16="http://schemas.microsoft.com/office/drawing/2014/main" id="{AF2FA242-5F67-807F-9535-0D576B2E5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450" y="0"/>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F35302-58C1-400E-BB0F-DF9EF478A47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3D258905-2872-E929-7E7E-FC76B14226A5}"/>
              </a:ext>
            </a:extLst>
          </p:cNvPr>
          <p:cNvSpPr>
            <a:spLocks noChangeArrowheads="1"/>
          </p:cNvSpPr>
          <p:nvPr/>
        </p:nvSpPr>
        <p:spPr bwMode="auto">
          <a:xfrm>
            <a:off x="407988" y="401638"/>
            <a:ext cx="762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Spelling, Punctuation and Grammar</a:t>
            </a:r>
          </a:p>
        </p:txBody>
      </p:sp>
      <p:sp>
        <p:nvSpPr>
          <p:cNvPr id="11" name="Rectangle 10">
            <a:extLst>
              <a:ext uri="{FF2B5EF4-FFF2-40B4-BE49-F238E27FC236}">
                <a16:creationId xmlns:a16="http://schemas.microsoft.com/office/drawing/2014/main" id="{9ABC8520-7A94-4575-A198-C92B50056F5B}"/>
              </a:ext>
            </a:extLst>
          </p:cNvPr>
          <p:cNvSpPr/>
          <p:nvPr/>
        </p:nvSpPr>
        <p:spPr>
          <a:xfrm>
            <a:off x="366713" y="1177925"/>
            <a:ext cx="8420100" cy="54435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endParaRPr lang="en-GB" sz="1600" dirty="0">
              <a:solidFill>
                <a:schemeClr val="bg2">
                  <a:lumMod val="10000"/>
                </a:schemeClr>
              </a:solidFill>
              <a:latin typeface="Tuffy" panose="020B0603060100000000" pitchFamily="34" charset="0"/>
            </a:endParaRPr>
          </a:p>
          <a:p>
            <a:pPr marL="182562">
              <a:defRPr/>
            </a:pPr>
            <a:r>
              <a:rPr lang="en-GB" sz="2400" dirty="0">
                <a:solidFill>
                  <a:schemeClr val="bg2">
                    <a:lumMod val="10000"/>
                  </a:schemeClr>
                </a:solidFill>
                <a:latin typeface="Arial" panose="020B0604020202020204" pitchFamily="34" charset="0"/>
                <a:cs typeface="Arial" panose="020B0604020202020204" pitchFamily="34" charset="0"/>
              </a:rPr>
              <a:t>The test consists of two separate papers:</a:t>
            </a:r>
          </a:p>
          <a:p>
            <a:pPr marL="468312" indent="-285750">
              <a:buFont typeface="Arial" panose="020B0604020202020204" pitchFamily="34" charset="0"/>
              <a:buChar char="•"/>
              <a:defRPr/>
            </a:pPr>
            <a:r>
              <a:rPr lang="en-GB" sz="2400" b="1" dirty="0">
                <a:solidFill>
                  <a:schemeClr val="tx1"/>
                </a:solidFill>
                <a:latin typeface="Arial" panose="020B0604020202020204" pitchFamily="34" charset="0"/>
                <a:cs typeface="Arial" panose="020B0604020202020204" pitchFamily="34" charset="0"/>
              </a:rPr>
              <a:t>Paper 1: Spelling</a:t>
            </a:r>
            <a:r>
              <a:rPr lang="en-GB" sz="2400" dirty="0">
                <a:solidFill>
                  <a:schemeClr val="tx1"/>
                </a:solidFill>
                <a:latin typeface="Arial" panose="020B0604020202020204" pitchFamily="34" charset="0"/>
                <a:cs typeface="Arial" panose="020B0604020202020204" pitchFamily="34" charset="0"/>
              </a:rPr>
              <a:t> - pupils to spell 20 missing words within a test booklet.. </a:t>
            </a:r>
          </a:p>
          <a:p>
            <a:pPr marL="468312" indent="-285750">
              <a:buFont typeface="Arial" panose="020B0604020202020204" pitchFamily="34" charset="0"/>
              <a:buChar char="•"/>
              <a:defRPr/>
            </a:pPr>
            <a:endParaRPr lang="en-GB" sz="2400" dirty="0">
              <a:solidFill>
                <a:schemeClr val="tx1"/>
              </a:solidFill>
              <a:latin typeface="Arial" panose="020B0604020202020204" pitchFamily="34" charset="0"/>
              <a:cs typeface="Arial" panose="020B0604020202020204" pitchFamily="34" charset="0"/>
            </a:endParaRPr>
          </a:p>
          <a:p>
            <a:pPr marL="468312" indent="-285750">
              <a:buFont typeface="Arial" panose="020B0604020202020204" pitchFamily="34" charset="0"/>
              <a:buChar char="•"/>
              <a:defRPr/>
            </a:pPr>
            <a:r>
              <a:rPr lang="en-GB" sz="2400" b="1" dirty="0">
                <a:solidFill>
                  <a:schemeClr val="tx1"/>
                </a:solidFill>
                <a:latin typeface="Arial" panose="020B0604020202020204" pitchFamily="34" charset="0"/>
                <a:cs typeface="Arial" panose="020B0604020202020204" pitchFamily="34" charset="0"/>
              </a:rPr>
              <a:t>Paper 2: Grammar, Punctuation and Vocabulary </a:t>
            </a:r>
            <a:r>
              <a:rPr lang="en-GB" sz="2400" dirty="0">
                <a:solidFill>
                  <a:schemeClr val="tx1"/>
                </a:solidFill>
                <a:latin typeface="Arial" panose="020B0604020202020204" pitchFamily="34" charset="0"/>
                <a:cs typeface="Arial" panose="020B0604020202020204" pitchFamily="34" charset="0"/>
              </a:rPr>
              <a:t>- a combined question and answer booklet focusing on pupils’ knowledge of grammar, punctuation and vocabulary. </a:t>
            </a:r>
          </a:p>
          <a:p>
            <a:pPr marL="468312" indent="-285750">
              <a:buFont typeface="Arial" panose="020B0604020202020204" pitchFamily="34" charset="0"/>
              <a:buChar char="•"/>
              <a:defRPr/>
            </a:pPr>
            <a:endParaRPr lang="en-GB" sz="1600" dirty="0">
              <a:solidFill>
                <a:schemeClr val="tx1"/>
              </a:solidFill>
              <a:latin typeface="Tuffy" panose="020B0603060100000000" pitchFamily="34" charset="0"/>
            </a:endParaRPr>
          </a:p>
        </p:txBody>
      </p:sp>
      <p:pic>
        <p:nvPicPr>
          <p:cNvPr id="13319" name="Picture 14">
            <a:extLst>
              <a:ext uri="{FF2B5EF4-FFF2-40B4-BE49-F238E27FC236}">
                <a16:creationId xmlns:a16="http://schemas.microsoft.com/office/drawing/2014/main" id="{48EF1EB6-6CC9-5443-26BB-3519D0216C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Image result for st clares catholic primary school preston">
            <a:extLst>
              <a:ext uri="{FF2B5EF4-FFF2-40B4-BE49-F238E27FC236}">
                <a16:creationId xmlns:a16="http://schemas.microsoft.com/office/drawing/2014/main" id="{27AC2E9B-7A39-10EE-B729-2C4FE44CE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69863"/>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722FA-E8AA-4033-B683-D7B38AE5F14E}"/>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Grammar, Punctuation and Vocabulary Paper</a:t>
            </a:r>
          </a:p>
        </p:txBody>
      </p:sp>
      <p:sp>
        <p:nvSpPr>
          <p:cNvPr id="9" name="Rectangle 8">
            <a:extLst>
              <a:ext uri="{FF2B5EF4-FFF2-40B4-BE49-F238E27FC236}">
                <a16:creationId xmlns:a16="http://schemas.microsoft.com/office/drawing/2014/main" id="{D8952021-4238-421E-967D-55EA3AA6DBC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0" name="Rectangle 3">
            <a:extLst>
              <a:ext uri="{FF2B5EF4-FFF2-40B4-BE49-F238E27FC236}">
                <a16:creationId xmlns:a16="http://schemas.microsoft.com/office/drawing/2014/main" id="{703C9725-13CB-EFC8-4051-96D8D76A8030}"/>
              </a:ext>
            </a:extLst>
          </p:cNvPr>
          <p:cNvSpPr>
            <a:spLocks noChangeArrowheads="1"/>
          </p:cNvSpPr>
          <p:nvPr/>
        </p:nvSpPr>
        <p:spPr bwMode="auto">
          <a:xfrm>
            <a:off x="492125" y="511175"/>
            <a:ext cx="811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a:solidFill>
                  <a:schemeClr val="bg1"/>
                </a:solidFill>
                <a:latin typeface="Tuffy" pitchFamily="34" charset="0"/>
              </a:rPr>
              <a:t>Grammar, Punctuation &amp; Spelling: Sample Questions</a:t>
            </a:r>
          </a:p>
        </p:txBody>
      </p:sp>
      <p:pic>
        <p:nvPicPr>
          <p:cNvPr id="14343" name="Picture 14">
            <a:extLst>
              <a:ext uri="{FF2B5EF4-FFF2-40B4-BE49-F238E27FC236}">
                <a16:creationId xmlns:a16="http://schemas.microsoft.com/office/drawing/2014/main" id="{E7122D14-B00A-B4DC-F2AA-D31704691F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a:extLst>
              <a:ext uri="{FF2B5EF4-FFF2-40B4-BE49-F238E27FC236}">
                <a16:creationId xmlns:a16="http://schemas.microsoft.com/office/drawing/2014/main" id="{D009E166-E2B1-3DA2-18F1-ECFCE054A5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930400"/>
            <a:ext cx="7493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Image result for st clares catholic primary school preston">
            <a:extLst>
              <a:ext uri="{FF2B5EF4-FFF2-40B4-BE49-F238E27FC236}">
                <a16:creationId xmlns:a16="http://schemas.microsoft.com/office/drawing/2014/main" id="{E4408279-D46F-D303-EE17-35195A32F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88" y="98425"/>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80276-8484-4ED6-BFDE-8F768FAA4546}"/>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Spelling Paper</a:t>
            </a:r>
          </a:p>
        </p:txBody>
      </p:sp>
      <p:sp>
        <p:nvSpPr>
          <p:cNvPr id="9" name="Rectangle 8">
            <a:extLst>
              <a:ext uri="{FF2B5EF4-FFF2-40B4-BE49-F238E27FC236}">
                <a16:creationId xmlns:a16="http://schemas.microsoft.com/office/drawing/2014/main" id="{F1D1D24E-350D-473B-846E-322BCF52128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6" name="Picture 14">
            <a:extLst>
              <a:ext uri="{FF2B5EF4-FFF2-40B4-BE49-F238E27FC236}">
                <a16:creationId xmlns:a16="http://schemas.microsoft.com/office/drawing/2014/main" id="{1E5A5FF9-AE3B-FCD7-8D36-A74542DE01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3">
            <a:extLst>
              <a:ext uri="{FF2B5EF4-FFF2-40B4-BE49-F238E27FC236}">
                <a16:creationId xmlns:a16="http://schemas.microsoft.com/office/drawing/2014/main" id="{5669C2B0-072C-A293-8340-E052C85921C9}"/>
              </a:ext>
            </a:extLst>
          </p:cNvPr>
          <p:cNvSpPr>
            <a:spLocks noChangeArrowheads="1"/>
          </p:cNvSpPr>
          <p:nvPr/>
        </p:nvSpPr>
        <p:spPr bwMode="auto">
          <a:xfrm>
            <a:off x="492125" y="511175"/>
            <a:ext cx="811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a:solidFill>
                  <a:schemeClr val="bg1"/>
                </a:solidFill>
                <a:latin typeface="Tuffy" pitchFamily="34" charset="0"/>
              </a:rPr>
              <a:t>Grammar, Punctuation &amp; Spelling: Sample Questions</a:t>
            </a:r>
          </a:p>
        </p:txBody>
      </p:sp>
      <p:pic>
        <p:nvPicPr>
          <p:cNvPr id="15368" name="Picture 2">
            <a:extLst>
              <a:ext uri="{FF2B5EF4-FFF2-40B4-BE49-F238E27FC236}">
                <a16:creationId xmlns:a16="http://schemas.microsoft.com/office/drawing/2014/main" id="{59E87F41-05B7-1921-AF85-A536D773C6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790700"/>
            <a:ext cx="77660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29ADDA7-9B48-4D00-B1A3-25950CDBCFDC}"/>
              </a:ext>
            </a:extLst>
          </p:cNvPr>
          <p:cNvSpPr txBox="1"/>
          <p:nvPr/>
        </p:nvSpPr>
        <p:spPr>
          <a:xfrm>
            <a:off x="542925" y="5229225"/>
            <a:ext cx="7413625" cy="923925"/>
          </a:xfrm>
          <a:prstGeom prst="rect">
            <a:avLst/>
          </a:prstGeom>
          <a:noFill/>
        </p:spPr>
        <p:txBody>
          <a:bodyPr>
            <a:spAutoFit/>
          </a:bodyPr>
          <a:lstStyle/>
          <a:p>
            <a:pPr>
              <a:defRPr/>
            </a:pPr>
            <a:r>
              <a:rPr lang="en-GB" dirty="0">
                <a:solidFill>
                  <a:schemeClr val="bg2">
                    <a:lumMod val="10000"/>
                  </a:schemeClr>
                </a:solidFill>
                <a:latin typeface="Tuffy" panose="020B0603060100000000" pitchFamily="34" charset="0"/>
              </a:rPr>
              <a:t>Within the assessment, the spelling words are read out to the children to fill into the gaps within the sentences. In this example, the missing spelling words are: </a:t>
            </a:r>
            <a:r>
              <a:rPr lang="en-GB" b="1" dirty="0">
                <a:solidFill>
                  <a:schemeClr val="bg2">
                    <a:lumMod val="10000"/>
                  </a:schemeClr>
                </a:solidFill>
                <a:latin typeface="Tuffy" panose="020B0603060100000000" pitchFamily="34" charset="0"/>
              </a:rPr>
              <a:t>pack, sky, shell </a:t>
            </a:r>
            <a:r>
              <a:rPr lang="en-GB" dirty="0">
                <a:solidFill>
                  <a:schemeClr val="bg2">
                    <a:lumMod val="10000"/>
                  </a:schemeClr>
                </a:solidFill>
                <a:latin typeface="Tuffy" panose="020B0603060100000000" pitchFamily="34" charset="0"/>
              </a:rPr>
              <a:t>and</a:t>
            </a:r>
            <a:r>
              <a:rPr lang="en-GB" b="1" dirty="0">
                <a:solidFill>
                  <a:schemeClr val="bg2">
                    <a:lumMod val="10000"/>
                  </a:schemeClr>
                </a:solidFill>
                <a:latin typeface="Tuffy" panose="020B0603060100000000" pitchFamily="34" charset="0"/>
              </a:rPr>
              <a:t> baby</a:t>
            </a:r>
            <a:r>
              <a:rPr lang="en-GB" dirty="0">
                <a:solidFill>
                  <a:schemeClr val="bg2">
                    <a:lumMod val="10000"/>
                  </a:schemeClr>
                </a:solidFill>
                <a:latin typeface="Tuffy" panose="020B0603060100000000" pitchFamily="34" charset="0"/>
              </a:rPr>
              <a:t>.</a:t>
            </a:r>
            <a:endParaRPr lang="en-GB" dirty="0"/>
          </a:p>
        </p:txBody>
      </p:sp>
      <p:pic>
        <p:nvPicPr>
          <p:cNvPr id="15370" name="Picture 11" descr="Image result for st clares catholic primary school preston">
            <a:extLst>
              <a:ext uri="{FF2B5EF4-FFF2-40B4-BE49-F238E27FC236}">
                <a16:creationId xmlns:a16="http://schemas.microsoft.com/office/drawing/2014/main" id="{9AD1C573-0BC6-E7E4-4FF2-1A124CC40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88" y="169863"/>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193FF8-02AD-42C3-A103-3E2F5CC5B2CA}"/>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Rectangle 3">
            <a:extLst>
              <a:ext uri="{FF2B5EF4-FFF2-40B4-BE49-F238E27FC236}">
                <a16:creationId xmlns:a16="http://schemas.microsoft.com/office/drawing/2014/main" id="{3D1F8C9E-F11A-A71D-3C88-C579799EA17F}"/>
              </a:ext>
            </a:extLst>
          </p:cNvPr>
          <p:cNvSpPr>
            <a:spLocks noChangeArrowheads="1"/>
          </p:cNvSpPr>
          <p:nvPr/>
        </p:nvSpPr>
        <p:spPr bwMode="auto">
          <a:xfrm>
            <a:off x="407988" y="427038"/>
            <a:ext cx="250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Mathematics</a:t>
            </a:r>
          </a:p>
        </p:txBody>
      </p:sp>
      <p:sp>
        <p:nvSpPr>
          <p:cNvPr id="15" name="Rectangle 14">
            <a:extLst>
              <a:ext uri="{FF2B5EF4-FFF2-40B4-BE49-F238E27FC236}">
                <a16:creationId xmlns:a16="http://schemas.microsoft.com/office/drawing/2014/main" id="{1CBE553D-A53F-48C3-815C-EF383C65BA76}"/>
              </a:ext>
            </a:extLst>
          </p:cNvPr>
          <p:cNvSpPr/>
          <p:nvPr/>
        </p:nvSpPr>
        <p:spPr>
          <a:xfrm>
            <a:off x="350838"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2400" dirty="0">
                <a:solidFill>
                  <a:schemeClr val="bg2">
                    <a:lumMod val="10000"/>
                  </a:schemeClr>
                </a:solidFill>
                <a:latin typeface="Arial" panose="020B0604020202020204" pitchFamily="34" charset="0"/>
                <a:cs typeface="Arial" panose="020B0604020202020204" pitchFamily="34" charset="0"/>
              </a:rPr>
              <a:t>Children will sit two tests: </a:t>
            </a:r>
            <a:r>
              <a:rPr lang="en-GB" sz="2400" b="1" dirty="0">
                <a:solidFill>
                  <a:schemeClr val="bg2">
                    <a:lumMod val="10000"/>
                  </a:schemeClr>
                </a:solidFill>
                <a:latin typeface="Arial" panose="020B0604020202020204" pitchFamily="34" charset="0"/>
                <a:cs typeface="Arial" panose="020B0604020202020204" pitchFamily="34" charset="0"/>
              </a:rPr>
              <a:t>Paper 1 and Paper 2:</a:t>
            </a:r>
          </a:p>
          <a:p>
            <a:pPr marL="342900" indent="-160338">
              <a:defRPr/>
            </a:pPr>
            <a:endParaRPr lang="en-GB" sz="2400" dirty="0">
              <a:solidFill>
                <a:schemeClr val="bg2">
                  <a:lumMod val="10000"/>
                </a:schemeClr>
              </a:solidFill>
              <a:latin typeface="Arial" panose="020B0604020202020204" pitchFamily="34" charset="0"/>
              <a:cs typeface="Arial" panose="020B0604020202020204" pitchFamily="34" charset="0"/>
            </a:endParaRPr>
          </a:p>
          <a:p>
            <a:pPr marL="468312" indent="-285750">
              <a:buFont typeface="Arial" panose="020B0604020202020204" pitchFamily="34" charset="0"/>
              <a:buChar char="•"/>
              <a:defRPr/>
            </a:pPr>
            <a:r>
              <a:rPr lang="en-GB" sz="2400" b="1" dirty="0">
                <a:solidFill>
                  <a:schemeClr val="bg2">
                    <a:lumMod val="10000"/>
                  </a:schemeClr>
                </a:solidFill>
                <a:latin typeface="Arial" panose="020B0604020202020204" pitchFamily="34" charset="0"/>
                <a:cs typeface="Arial" panose="020B0604020202020204" pitchFamily="34" charset="0"/>
              </a:rPr>
              <a:t>Paper 1: Arithmetic</a:t>
            </a:r>
            <a:r>
              <a:rPr lang="en-GB" sz="2400" dirty="0">
                <a:solidFill>
                  <a:schemeClr val="bg2">
                    <a:lumMod val="10000"/>
                  </a:schemeClr>
                </a:solidFill>
                <a:latin typeface="Arial" panose="020B0604020202020204" pitchFamily="34" charset="0"/>
                <a:cs typeface="Arial" panose="020B0604020202020204" pitchFamily="34" charset="0"/>
              </a:rPr>
              <a:t> -</a:t>
            </a:r>
          </a:p>
          <a:p>
            <a:pPr marL="468312" indent="-285750">
              <a:buFont typeface="Arial" panose="020B0604020202020204" pitchFamily="34" charset="0"/>
              <a:buChar char="•"/>
              <a:defRPr/>
            </a:pPr>
            <a:r>
              <a:rPr lang="en-GB" sz="2400" b="1" dirty="0">
                <a:solidFill>
                  <a:schemeClr val="bg2">
                    <a:lumMod val="10000"/>
                  </a:schemeClr>
                </a:solidFill>
                <a:latin typeface="Arial" panose="020B0604020202020204" pitchFamily="34" charset="0"/>
                <a:cs typeface="Arial" panose="020B0604020202020204" pitchFamily="34" charset="0"/>
              </a:rPr>
              <a:t>Paper 2: Reasoning </a:t>
            </a:r>
            <a:r>
              <a:rPr lang="en-GB" sz="2400" dirty="0">
                <a:solidFill>
                  <a:schemeClr val="bg2">
                    <a:lumMod val="10000"/>
                  </a:schemeClr>
                </a:solidFill>
                <a:latin typeface="Arial" panose="020B0604020202020204" pitchFamily="34" charset="0"/>
                <a:cs typeface="Arial" panose="020B0604020202020204" pitchFamily="34" charset="0"/>
              </a:rPr>
              <a:t>-.</a:t>
            </a:r>
          </a:p>
        </p:txBody>
      </p:sp>
      <p:pic>
        <p:nvPicPr>
          <p:cNvPr id="16391" name="Picture 14">
            <a:extLst>
              <a:ext uri="{FF2B5EF4-FFF2-40B4-BE49-F238E27FC236}">
                <a16:creationId xmlns:a16="http://schemas.microsoft.com/office/drawing/2014/main" id="{1B52BACF-47C3-BD44-7B41-1E5E0D1AC3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Image result for st clares catholic primary school preston">
            <a:extLst>
              <a:ext uri="{FF2B5EF4-FFF2-40B4-BE49-F238E27FC236}">
                <a16:creationId xmlns:a16="http://schemas.microsoft.com/office/drawing/2014/main" id="{890BEB68-87F9-BBC1-A276-734F6C2BA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0" y="76200"/>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B9F552-40B4-44D4-BA77-47C09AC6743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Rectangle 3">
            <a:extLst>
              <a:ext uri="{FF2B5EF4-FFF2-40B4-BE49-F238E27FC236}">
                <a16:creationId xmlns:a16="http://schemas.microsoft.com/office/drawing/2014/main" id="{E28E92F3-9981-D387-3D23-EDAF5F4534F5}"/>
              </a:ext>
            </a:extLst>
          </p:cNvPr>
          <p:cNvSpPr>
            <a:spLocks noChangeArrowheads="1"/>
          </p:cNvSpPr>
          <p:nvPr/>
        </p:nvSpPr>
        <p:spPr bwMode="auto">
          <a:xfrm>
            <a:off x="407988" y="427038"/>
            <a:ext cx="4794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Mathe: Sample Questions</a:t>
            </a:r>
          </a:p>
        </p:txBody>
      </p:sp>
      <p:sp>
        <p:nvSpPr>
          <p:cNvPr id="10" name="Rectangle 9">
            <a:extLst>
              <a:ext uri="{FF2B5EF4-FFF2-40B4-BE49-F238E27FC236}">
                <a16:creationId xmlns:a16="http://schemas.microsoft.com/office/drawing/2014/main" id="{F20F415B-4B3B-4D3D-99A2-B15B329E5F4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pic>
        <p:nvPicPr>
          <p:cNvPr id="17415" name="Picture 14">
            <a:extLst>
              <a:ext uri="{FF2B5EF4-FFF2-40B4-BE49-F238E27FC236}">
                <a16:creationId xmlns:a16="http://schemas.microsoft.com/office/drawing/2014/main" id="{F5C96512-942A-EC38-34FE-A460151836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088EF93A-732A-43C5-9F26-4EF1E3312BD6}"/>
              </a:ext>
            </a:extLst>
          </p:cNvPr>
          <p:cNvPicPr>
            <a:picLocks noChangeAspect="1"/>
          </p:cNvPicPr>
          <p:nvPr/>
        </p:nvPicPr>
        <p:blipFill rotWithShape="1">
          <a:blip r:embed="rId3"/>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Image result for st clares catholic primary school preston">
            <a:extLst>
              <a:ext uri="{FF2B5EF4-FFF2-40B4-BE49-F238E27FC236}">
                <a16:creationId xmlns:a16="http://schemas.microsoft.com/office/drawing/2014/main" id="{31EABADB-DF31-00B3-37A1-CC2F797A1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88" y="169863"/>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002913-CA95-4C6A-ABBD-DF0690937AC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Rectangle 3">
            <a:extLst>
              <a:ext uri="{FF2B5EF4-FFF2-40B4-BE49-F238E27FC236}">
                <a16:creationId xmlns:a16="http://schemas.microsoft.com/office/drawing/2014/main" id="{6A7FB2A7-C93B-6BC4-A160-53FE23B64D2B}"/>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Maths: Sample Questions</a:t>
            </a:r>
          </a:p>
        </p:txBody>
      </p:sp>
      <p:sp>
        <p:nvSpPr>
          <p:cNvPr id="10" name="Rectangle 9">
            <a:extLst>
              <a:ext uri="{FF2B5EF4-FFF2-40B4-BE49-F238E27FC236}">
                <a16:creationId xmlns:a16="http://schemas.microsoft.com/office/drawing/2014/main" id="{76FBDF9F-F115-4912-AA1B-988E4253AC73}"/>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pic>
        <p:nvPicPr>
          <p:cNvPr id="18439" name="Picture 14">
            <a:extLst>
              <a:ext uri="{FF2B5EF4-FFF2-40B4-BE49-F238E27FC236}">
                <a16:creationId xmlns:a16="http://schemas.microsoft.com/office/drawing/2014/main" id="{883F5CCE-35B3-03ED-D2FA-0D9B97BC1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a:extLst>
              <a:ext uri="{FF2B5EF4-FFF2-40B4-BE49-F238E27FC236}">
                <a16:creationId xmlns:a16="http://schemas.microsoft.com/office/drawing/2014/main" id="{22F461BC-D515-4B0C-B4A2-0521104A00E8}"/>
              </a:ext>
            </a:extLst>
          </p:cNvPr>
          <p:cNvPicPr>
            <a:picLocks noChangeAspect="1"/>
          </p:cNvPicPr>
          <p:nvPr/>
        </p:nvPicPr>
        <p:blipFill rotWithShape="1">
          <a:blip r:embed="rId3"/>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Image result for st clares catholic primary school preston">
            <a:extLst>
              <a:ext uri="{FF2B5EF4-FFF2-40B4-BE49-F238E27FC236}">
                <a16:creationId xmlns:a16="http://schemas.microsoft.com/office/drawing/2014/main" id="{DE967E1E-D735-3CB3-6549-4DD2F57EF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88" y="76200"/>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91CC-92EA-6F44-4B35-08AEC80DD197}"/>
              </a:ext>
            </a:extLst>
          </p:cNvPr>
          <p:cNvSpPr>
            <a:spLocks noGrp="1"/>
          </p:cNvSpPr>
          <p:nvPr>
            <p:ph type="title"/>
          </p:nvPr>
        </p:nvSpPr>
        <p:spPr/>
        <p:txBody>
          <a:bodyPr/>
          <a:lstStyle/>
          <a:p>
            <a:r>
              <a:rPr lang="en-GB" dirty="0"/>
              <a:t>Dates for the diary</a:t>
            </a:r>
          </a:p>
        </p:txBody>
      </p:sp>
      <p:sp>
        <p:nvSpPr>
          <p:cNvPr id="3" name="Content Placeholder 2">
            <a:extLst>
              <a:ext uri="{FF2B5EF4-FFF2-40B4-BE49-F238E27FC236}">
                <a16:creationId xmlns:a16="http://schemas.microsoft.com/office/drawing/2014/main" id="{F82802D5-742F-B92C-E7B7-808B7423CEBB}"/>
              </a:ext>
            </a:extLst>
          </p:cNvPr>
          <p:cNvSpPr>
            <a:spLocks noGrp="1"/>
          </p:cNvSpPr>
          <p:nvPr>
            <p:ph idx="1"/>
          </p:nvPr>
        </p:nvSpPr>
        <p:spPr/>
        <p:txBody>
          <a:bodyPr>
            <a:normAutofit/>
          </a:bodyPr>
          <a:lstStyle/>
          <a:p>
            <a:pPr marL="0" indent="0">
              <a:buNone/>
            </a:pPr>
            <a:endParaRPr lang="en-GB" dirty="0"/>
          </a:p>
          <a:p>
            <a:r>
              <a:rPr lang="en-GB" dirty="0"/>
              <a:t>5th March World Book Day</a:t>
            </a:r>
          </a:p>
          <a:p>
            <a:endParaRPr lang="en-GB" dirty="0"/>
          </a:p>
          <a:p>
            <a:pPr marL="0" indent="0">
              <a:buNone/>
            </a:pPr>
            <a:endParaRPr lang="en-US" dirty="0"/>
          </a:p>
          <a:p>
            <a:endParaRPr lang="en-GB" dirty="0"/>
          </a:p>
          <a:p>
            <a:endParaRPr lang="en-GB" dirty="0"/>
          </a:p>
        </p:txBody>
      </p:sp>
    </p:spTree>
    <p:extLst>
      <p:ext uri="{BB962C8B-B14F-4D97-AF65-F5344CB8AC3E}">
        <p14:creationId xmlns:p14="http://schemas.microsoft.com/office/powerpoint/2010/main" val="147152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915F-C9DE-48FB-927A-E807C37C7832}"/>
              </a:ext>
            </a:extLst>
          </p:cNvPr>
          <p:cNvSpPr>
            <a:spLocks noGrp="1"/>
          </p:cNvSpPr>
          <p:nvPr>
            <p:ph type="title"/>
          </p:nvPr>
        </p:nvSpPr>
        <p:spPr/>
        <p:txBody>
          <a:bodyPr/>
          <a:lstStyle/>
          <a:p>
            <a:r>
              <a:rPr lang="en-GB" dirty="0"/>
              <a:t>Hello</a:t>
            </a:r>
          </a:p>
        </p:txBody>
      </p:sp>
      <p:sp>
        <p:nvSpPr>
          <p:cNvPr id="3" name="Content Placeholder 2">
            <a:extLst>
              <a:ext uri="{FF2B5EF4-FFF2-40B4-BE49-F238E27FC236}">
                <a16:creationId xmlns:a16="http://schemas.microsoft.com/office/drawing/2014/main" id="{ECC8D3CB-30B8-4507-B49E-965564BA6071}"/>
              </a:ext>
            </a:extLst>
          </p:cNvPr>
          <p:cNvSpPr>
            <a:spLocks noGrp="1"/>
          </p:cNvSpPr>
          <p:nvPr>
            <p:ph idx="1"/>
          </p:nvPr>
        </p:nvSpPr>
        <p:spPr/>
        <p:txBody>
          <a:bodyPr>
            <a:normAutofit/>
          </a:bodyPr>
          <a:lstStyle/>
          <a:p>
            <a:r>
              <a:rPr lang="en-GB" dirty="0"/>
              <a:t>Welcome back and it is lovely to see you all. It is great to be back!</a:t>
            </a:r>
          </a:p>
          <a:p>
            <a:r>
              <a:rPr lang="en-GB" dirty="0"/>
              <a:t>Thank you for lovely cards, cakes and presents.</a:t>
            </a:r>
          </a:p>
          <a:p>
            <a:pPr marL="0" indent="0">
              <a:buNone/>
            </a:pPr>
            <a:endParaRPr lang="en-GB" dirty="0"/>
          </a:p>
        </p:txBody>
      </p:sp>
    </p:spTree>
    <p:extLst>
      <p:ext uri="{BB962C8B-B14F-4D97-AF65-F5344CB8AC3E}">
        <p14:creationId xmlns:p14="http://schemas.microsoft.com/office/powerpoint/2010/main" val="422733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a:t>
            </a:r>
            <a:r>
              <a:rPr lang="en-GB"/>
              <a:t>can you </a:t>
            </a:r>
            <a:r>
              <a:rPr lang="en-GB" dirty="0"/>
              <a:t>help at home? </a:t>
            </a:r>
          </a:p>
        </p:txBody>
      </p:sp>
      <p:sp>
        <p:nvSpPr>
          <p:cNvPr id="3" name="Content Placeholder 2"/>
          <p:cNvSpPr>
            <a:spLocks noGrp="1"/>
          </p:cNvSpPr>
          <p:nvPr>
            <p:ph idx="1"/>
          </p:nvPr>
        </p:nvSpPr>
        <p:spPr/>
        <p:txBody>
          <a:bodyPr>
            <a:normAutofit/>
          </a:bodyPr>
          <a:lstStyle/>
          <a:p>
            <a:pPr>
              <a:defRPr/>
            </a:pPr>
            <a:r>
              <a:rPr lang="en-GB" dirty="0"/>
              <a:t>Read, Read, Read!</a:t>
            </a:r>
          </a:p>
          <a:p>
            <a:pPr>
              <a:defRPr/>
            </a:pPr>
            <a:r>
              <a:rPr lang="en-GB" dirty="0"/>
              <a:t>Discussion using bookmark</a:t>
            </a:r>
          </a:p>
          <a:p>
            <a:pPr>
              <a:defRPr/>
            </a:pPr>
            <a:r>
              <a:rPr lang="en-GB" dirty="0"/>
              <a:t>Encourage children to speak in full sentences.</a:t>
            </a:r>
          </a:p>
          <a:p>
            <a:pPr>
              <a:defRPr/>
            </a:pPr>
            <a:r>
              <a:rPr lang="en-GB" dirty="0"/>
              <a:t>Maths flashcards</a:t>
            </a:r>
          </a:p>
          <a:p>
            <a:pPr>
              <a:defRPr/>
            </a:pPr>
            <a:r>
              <a:rPr lang="en-GB" dirty="0">
                <a:solidFill>
                  <a:schemeClr val="bg2">
                    <a:lumMod val="10000"/>
                  </a:schemeClr>
                </a:solidFill>
              </a:rPr>
              <a:t>Complete homework tasks</a:t>
            </a:r>
          </a:p>
          <a:p>
            <a:pPr>
              <a:defRPr/>
            </a:pPr>
            <a:r>
              <a:rPr lang="en-GB" dirty="0">
                <a:solidFill>
                  <a:schemeClr val="bg2">
                    <a:lumMod val="10000"/>
                  </a:schemeClr>
                </a:solidFill>
              </a:rPr>
              <a:t>Ensure your child has the best possible attendance at school.</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429246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t>Any questions?</a:t>
            </a:r>
          </a:p>
        </p:txBody>
      </p:sp>
    </p:spTree>
    <p:extLst>
      <p:ext uri="{BB962C8B-B14F-4D97-AF65-F5344CB8AC3E}">
        <p14:creationId xmlns:p14="http://schemas.microsoft.com/office/powerpoint/2010/main" val="192496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Routine</a:t>
            </a:r>
          </a:p>
        </p:txBody>
      </p:sp>
      <p:sp>
        <p:nvSpPr>
          <p:cNvPr id="3" name="Content Placeholder 2"/>
          <p:cNvSpPr>
            <a:spLocks noGrp="1"/>
          </p:cNvSpPr>
          <p:nvPr>
            <p:ph idx="1"/>
          </p:nvPr>
        </p:nvSpPr>
        <p:spPr/>
        <p:txBody>
          <a:bodyPr>
            <a:normAutofit/>
          </a:bodyPr>
          <a:lstStyle/>
          <a:p>
            <a:r>
              <a:rPr lang="en-GB" dirty="0"/>
              <a:t>Book changing days Monday and Fridays. Each time your child will receive 2 books ( 4 each week).</a:t>
            </a:r>
          </a:p>
          <a:p>
            <a:r>
              <a:rPr lang="en-GB" dirty="0"/>
              <a:t>One piece of homework each week either maths or English in homework book. Homework sent back to school each Friday.</a:t>
            </a:r>
          </a:p>
          <a:p>
            <a:r>
              <a:rPr lang="en-GB" dirty="0"/>
              <a:t>Spellings for each week in front of homework book and will be checked each Friday.</a:t>
            </a:r>
          </a:p>
          <a:p>
            <a:r>
              <a:rPr lang="en-GB" dirty="0"/>
              <a:t>P.E still on Fridays.</a:t>
            </a:r>
          </a:p>
          <a:p>
            <a:r>
              <a:rPr lang="en-GB" dirty="0"/>
              <a:t>Forest School for Year 1 every Tuesday, please bring in £1.</a:t>
            </a:r>
          </a:p>
          <a:p>
            <a:pPr marL="0" indent="0">
              <a:buNone/>
            </a:pPr>
            <a:endParaRPr lang="en-GB" dirty="0"/>
          </a:p>
        </p:txBody>
      </p:sp>
    </p:spTree>
    <p:extLst>
      <p:ext uri="{BB962C8B-B14F-4D97-AF65-F5344CB8AC3E}">
        <p14:creationId xmlns:p14="http://schemas.microsoft.com/office/powerpoint/2010/main" val="117630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CD46-FEE1-C70E-D34E-A15402C00F54}"/>
              </a:ext>
            </a:extLst>
          </p:cNvPr>
          <p:cNvSpPr>
            <a:spLocks noGrp="1"/>
          </p:cNvSpPr>
          <p:nvPr>
            <p:ph type="title"/>
          </p:nvPr>
        </p:nvSpPr>
        <p:spPr/>
        <p:txBody>
          <a:bodyPr/>
          <a:lstStyle/>
          <a:p>
            <a:r>
              <a:rPr lang="en-GB" dirty="0"/>
              <a:t>What is new?</a:t>
            </a:r>
          </a:p>
        </p:txBody>
      </p:sp>
      <p:sp>
        <p:nvSpPr>
          <p:cNvPr id="3" name="Content Placeholder 2">
            <a:extLst>
              <a:ext uri="{FF2B5EF4-FFF2-40B4-BE49-F238E27FC236}">
                <a16:creationId xmlns:a16="http://schemas.microsoft.com/office/drawing/2014/main" id="{7485C2DB-608A-2589-A5A2-A7BCCF030FD1}"/>
              </a:ext>
            </a:extLst>
          </p:cNvPr>
          <p:cNvSpPr>
            <a:spLocks noGrp="1"/>
          </p:cNvSpPr>
          <p:nvPr>
            <p:ph idx="1"/>
          </p:nvPr>
        </p:nvSpPr>
        <p:spPr>
          <a:xfrm>
            <a:off x="457200" y="1340768"/>
            <a:ext cx="8229600" cy="5136232"/>
          </a:xfrm>
        </p:spPr>
        <p:txBody>
          <a:bodyPr>
            <a:normAutofit/>
          </a:bodyPr>
          <a:lstStyle/>
          <a:p>
            <a:r>
              <a:rPr lang="en-GB" dirty="0"/>
              <a:t>Forest school sessions for each year one child and you should have received the letter. Forest school is led by Mrs Lee and supported by Mr Boardman. It is an outdoor education approach where learners develop confidence, self-esteem, and skills through regular, hands-on experiences in natural settings. It focuses on play, supported risk-taking, and learner-led exploration, fostering connection to nature and independence</a:t>
            </a:r>
          </a:p>
          <a:p>
            <a:r>
              <a:rPr lang="en-GB" dirty="0"/>
              <a:t>Reading comprehension tasks for homework and we will be including comprehension bookmarks to support reading with your child.</a:t>
            </a:r>
          </a:p>
          <a:p>
            <a:r>
              <a:rPr lang="en-GB" dirty="0"/>
              <a:t>Maths problems keyrings will be sent home to help children memorise simple number facts.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9139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776B-229E-4A69-B396-117989CE9FFA}"/>
              </a:ext>
            </a:extLst>
          </p:cNvPr>
          <p:cNvSpPr>
            <a:spLocks noGrp="1"/>
          </p:cNvSpPr>
          <p:nvPr>
            <p:ph type="title"/>
          </p:nvPr>
        </p:nvSpPr>
        <p:spPr/>
        <p:txBody>
          <a:bodyPr/>
          <a:lstStyle/>
          <a:p>
            <a:r>
              <a:rPr lang="en-US" dirty="0"/>
              <a:t>Information</a:t>
            </a:r>
            <a:endParaRPr lang="en-GB" dirty="0"/>
          </a:p>
        </p:txBody>
      </p:sp>
      <p:sp>
        <p:nvSpPr>
          <p:cNvPr id="3" name="Content Placeholder 2">
            <a:extLst>
              <a:ext uri="{FF2B5EF4-FFF2-40B4-BE49-F238E27FC236}">
                <a16:creationId xmlns:a16="http://schemas.microsoft.com/office/drawing/2014/main" id="{EFA016A8-A6F6-4CFB-929F-29E59F5594DF}"/>
              </a:ext>
            </a:extLst>
          </p:cNvPr>
          <p:cNvSpPr>
            <a:spLocks noGrp="1"/>
          </p:cNvSpPr>
          <p:nvPr>
            <p:ph idx="1"/>
          </p:nvPr>
        </p:nvSpPr>
        <p:spPr/>
        <p:txBody>
          <a:bodyPr>
            <a:normAutofit fontScale="92500" lnSpcReduction="10000"/>
          </a:bodyPr>
          <a:lstStyle/>
          <a:p>
            <a:r>
              <a:rPr lang="en-US" dirty="0"/>
              <a:t>Phonics new sounds and moving on to alternative pronunciations. We will provide a mat to support work at home.</a:t>
            </a:r>
          </a:p>
          <a:p>
            <a:r>
              <a:rPr lang="en-US" dirty="0"/>
              <a:t>This is the technique for split digraphs. </a:t>
            </a:r>
          </a:p>
          <a:p>
            <a:pPr marL="0" indent="0">
              <a:buNone/>
            </a:pPr>
            <a:r>
              <a:rPr lang="en-US" b="1" u="sng" dirty="0"/>
              <a:t>Reading</a:t>
            </a:r>
          </a:p>
          <a:p>
            <a:pPr marL="0" indent="0">
              <a:buNone/>
            </a:pPr>
            <a:r>
              <a:rPr lang="en-US" dirty="0"/>
              <a:t>-Look for e at the end and find its best friend</a:t>
            </a:r>
          </a:p>
          <a:p>
            <a:pPr marL="0" indent="0">
              <a:buNone/>
            </a:pPr>
            <a:endParaRPr lang="en-US" dirty="0"/>
          </a:p>
          <a:p>
            <a:pPr marL="0" indent="0">
              <a:buNone/>
            </a:pPr>
            <a:r>
              <a:rPr lang="en-US" dirty="0"/>
              <a:t>                 </a:t>
            </a:r>
            <a:r>
              <a:rPr lang="en-US" sz="4400" dirty="0"/>
              <a:t> </a:t>
            </a:r>
            <a:r>
              <a:rPr lang="en-US" sz="6000" dirty="0"/>
              <a:t>make</a:t>
            </a:r>
          </a:p>
          <a:p>
            <a:pPr marL="0" indent="0">
              <a:buNone/>
            </a:pPr>
            <a:r>
              <a:rPr lang="en-US" b="1" u="sng" dirty="0"/>
              <a:t>Writing</a:t>
            </a:r>
          </a:p>
          <a:p>
            <a:pPr marL="0" indent="0">
              <a:buNone/>
            </a:pPr>
            <a:r>
              <a:rPr lang="en-US" dirty="0"/>
              <a:t>-Sound out the word, try and picture it does it have a split digraph?</a:t>
            </a:r>
          </a:p>
          <a:p>
            <a:pPr marL="0" indent="0">
              <a:buNone/>
            </a:pPr>
            <a:r>
              <a:rPr lang="en-US" dirty="0"/>
              <a:t>-Write it and make sure the best friends are split up by the last sound.</a:t>
            </a:r>
          </a:p>
          <a:p>
            <a:pPr marL="0" indent="0">
              <a:buNone/>
            </a:pPr>
            <a:endParaRPr lang="en-GB" dirty="0"/>
          </a:p>
        </p:txBody>
      </p:sp>
      <p:sp>
        <p:nvSpPr>
          <p:cNvPr id="4" name="Arc 3">
            <a:extLst>
              <a:ext uri="{FF2B5EF4-FFF2-40B4-BE49-F238E27FC236}">
                <a16:creationId xmlns:a16="http://schemas.microsoft.com/office/drawing/2014/main" id="{4347347C-9ACE-DC66-D611-0F309DA1C8E8}"/>
              </a:ext>
            </a:extLst>
          </p:cNvPr>
          <p:cNvSpPr/>
          <p:nvPr/>
        </p:nvSpPr>
        <p:spPr>
          <a:xfrm flipV="1">
            <a:off x="2699792" y="4085958"/>
            <a:ext cx="1008112" cy="792088"/>
          </a:xfrm>
          <a:prstGeom prst="arc">
            <a:avLst>
              <a:gd name="adj1" fmla="val 1146381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70115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BB91-DCE1-8875-B7E7-5332CC1F398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DA7296F-8F82-2523-EDC1-395CF87AAD17}"/>
              </a:ext>
            </a:extLst>
          </p:cNvPr>
          <p:cNvSpPr>
            <a:spLocks noGrp="1"/>
          </p:cNvSpPr>
          <p:nvPr>
            <p:ph idx="1"/>
          </p:nvPr>
        </p:nvSpPr>
        <p:spPr/>
        <p:txBody>
          <a:bodyPr/>
          <a:lstStyle/>
          <a:p>
            <a:r>
              <a:rPr lang="en-GB" dirty="0"/>
              <a:t>Children also need to be able to read nonsense words such as </a:t>
            </a:r>
            <a:r>
              <a:rPr lang="en-GB" dirty="0" err="1"/>
              <a:t>sprine</a:t>
            </a:r>
            <a:r>
              <a:rPr lang="en-GB" dirty="0"/>
              <a:t>.</a:t>
            </a:r>
          </a:p>
          <a:p>
            <a:r>
              <a:rPr lang="en-GB" dirty="0"/>
              <a:t>We are preparing for phonics screening for year 1 and any year 2 children that required further support.</a:t>
            </a:r>
          </a:p>
          <a:p>
            <a:endParaRPr lang="en-GB" dirty="0"/>
          </a:p>
        </p:txBody>
      </p:sp>
    </p:spTree>
    <p:extLst>
      <p:ext uri="{BB962C8B-B14F-4D97-AF65-F5344CB8AC3E}">
        <p14:creationId xmlns:p14="http://schemas.microsoft.com/office/powerpoint/2010/main" val="60925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1610-1DE2-8693-BD88-DE44CA7344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DFD399-D457-B14C-06CF-B115B836C8B3}"/>
              </a:ext>
            </a:extLst>
          </p:cNvPr>
          <p:cNvSpPr>
            <a:spLocks noGrp="1"/>
          </p:cNvSpPr>
          <p:nvPr>
            <p:ph idx="1"/>
          </p:nvPr>
        </p:nvSpPr>
        <p:spPr>
          <a:xfrm>
            <a:off x="457200" y="533400"/>
            <a:ext cx="8229600" cy="5943600"/>
          </a:xfrm>
        </p:spPr>
        <p:txBody>
          <a:bodyPr>
            <a:normAutofit/>
          </a:bodyPr>
          <a:lstStyle/>
          <a:p>
            <a:pPr marL="0" indent="0" algn="ctr">
              <a:buNone/>
            </a:pPr>
            <a:r>
              <a:rPr lang="en-GB" sz="3600" dirty="0"/>
              <a:t>National Year of Reading 2026</a:t>
            </a:r>
          </a:p>
        </p:txBody>
      </p:sp>
      <p:pic>
        <p:nvPicPr>
          <p:cNvPr id="2050" name="Picture 2">
            <a:extLst>
              <a:ext uri="{FF2B5EF4-FFF2-40B4-BE49-F238E27FC236}">
                <a16:creationId xmlns:a16="http://schemas.microsoft.com/office/drawing/2014/main" id="{75C170C7-1CA9-9EDC-E62C-4AAF1E570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787" y="1196752"/>
            <a:ext cx="1114425" cy="1057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89F32EC-4693-C3FE-CB54-05F2F4B83CC8}"/>
              </a:ext>
            </a:extLst>
          </p:cNvPr>
          <p:cNvSpPr>
            <a:spLocks noChangeArrowheads="1"/>
          </p:cNvSpPr>
          <p:nvPr/>
        </p:nvSpPr>
        <p:spPr bwMode="auto">
          <a:xfrm>
            <a:off x="606387" y="2254027"/>
            <a:ext cx="7931224" cy="36625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rPr>
              <a:t> </a:t>
            </a:r>
            <a:endParaRPr kumimoji="0" lang="en-US" altLang="en-US" sz="1400" b="0" i="0" u="none" strike="noStrike" cap="none" normalizeH="0" baseline="0" dirty="0">
              <a:ln>
                <a:noFill/>
              </a:ln>
              <a:solidFill>
                <a:schemeClr val="tx1"/>
              </a:solidFill>
              <a:effectLst/>
            </a:endParaRPr>
          </a:p>
          <a:p>
            <a:pPr lvl="0" algn="ctr"/>
            <a:r>
              <a:rPr kumimoji="0" lang="en-US" altLang="en-US" sz="1400" b="0" i="0" u="none" strike="noStrike" cap="none" normalizeH="0" baseline="0" dirty="0">
                <a:ln>
                  <a:noFill/>
                </a:ln>
                <a:solidFill>
                  <a:srgbClr val="000000"/>
                </a:solidFill>
                <a:effectLst/>
                <a:latin typeface="Aptos" panose="020B0004020202020204" pitchFamily="34" charset="0"/>
              </a:rPr>
              <a:t>       </a:t>
            </a:r>
            <a:r>
              <a:rPr kumimoji="0" lang="en-US" altLang="en-US" sz="1600" b="0" i="0" u="none" strike="noStrike" cap="none" normalizeH="0" baseline="0" dirty="0">
                <a:ln>
                  <a:noFill/>
                </a:ln>
                <a:solidFill>
                  <a:srgbClr val="000000"/>
                </a:solidFill>
                <a:effectLst/>
                <a:latin typeface="Aptos" panose="020B0004020202020204" pitchFamily="34" charset="0"/>
              </a:rPr>
              <a:t> 2026 </a:t>
            </a:r>
            <a:r>
              <a:rPr lang="en-US" altLang="en-US" sz="1600" dirty="0">
                <a:solidFill>
                  <a:srgbClr val="000000"/>
                </a:solidFill>
                <a:latin typeface="Aptos" panose="020B0004020202020204" pitchFamily="34" charset="0"/>
              </a:rPr>
              <a:t> is the National Year of Reading. Each month throughout the year we are going to have a reading themed activities. To kick start this year, we are running a competition - asking each child to take a picture of themselves, reading their </a:t>
            </a:r>
            <a:r>
              <a:rPr lang="en-US" altLang="en-US" sz="1600" dirty="0" err="1">
                <a:solidFill>
                  <a:srgbClr val="000000"/>
                </a:solidFill>
                <a:latin typeface="Aptos" panose="020B0004020202020204" pitchFamily="34" charset="0"/>
              </a:rPr>
              <a:t>favourite</a:t>
            </a:r>
            <a:r>
              <a:rPr lang="en-US" altLang="en-US" sz="1600" dirty="0">
                <a:solidFill>
                  <a:srgbClr val="000000"/>
                </a:solidFill>
                <a:latin typeface="Aptos" panose="020B0004020202020204" pitchFamily="34" charset="0"/>
              </a:rPr>
              <a:t> book, in an unusual place. </a:t>
            </a:r>
            <a:endParaRPr lang="en-US" altLang="en-US" sz="1600" dirty="0"/>
          </a:p>
          <a:p>
            <a:pPr lvl="0" algn="ctr"/>
            <a:r>
              <a:rPr lang="en-US" altLang="en-US" sz="1600" dirty="0">
                <a:solidFill>
                  <a:srgbClr val="000000"/>
                </a:solidFill>
                <a:latin typeface="Aptos" panose="020B0004020202020204" pitchFamily="34" charset="0"/>
              </a:rPr>
              <a:t>Along with the picture, we would like a mini review - 1/2 sentences saying why they like this book and why they would recommend it. </a:t>
            </a:r>
            <a:endParaRPr lang="en-US" altLang="en-US" sz="1600" dirty="0"/>
          </a:p>
          <a:p>
            <a:pPr lvl="0" algn="ctr"/>
            <a:r>
              <a:rPr lang="en-US" altLang="en-US" sz="1600" dirty="0">
                <a:solidFill>
                  <a:srgbClr val="000000"/>
                </a:solidFill>
                <a:latin typeface="Aptos" panose="020B0004020202020204" pitchFamily="34" charset="0"/>
              </a:rPr>
              <a:t>Details of where to email photos, will be sent out via Arbor, can be found on this weeks Newsletter or on our social media feeds, once launched </a:t>
            </a:r>
            <a:r>
              <a:rPr kumimoji="0" lang="en-US" altLang="en-US" sz="1600" b="0" i="0" u="none" strike="noStrike" cap="none" normalizeH="0" baseline="0" dirty="0">
                <a:ln>
                  <a:noFill/>
                </a:ln>
                <a:solidFill>
                  <a:srgbClr val="000000"/>
                </a:solidFill>
                <a:effectLst/>
                <a:latin typeface="Aptos" panose="020B0004020202020204" pitchFamily="34" charset="0"/>
              </a:rPr>
              <a:t> </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ptos" panose="020B00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ptos" panose="020B0004020202020204" pitchFamily="34" charset="0"/>
              </a:rPr>
              <a:t>Competition closing date: Friday 23rd </a:t>
            </a:r>
            <a:r>
              <a:rPr kumimoji="0" lang="en-US" altLang="en-US" sz="1600" b="0" i="0" u="none" strike="noStrike" cap="none" normalizeH="0" baseline="0" dirty="0">
                <a:ln>
                  <a:noFill/>
                </a:ln>
                <a:solidFill>
                  <a:srgbClr val="000000"/>
                </a:solidFill>
                <a:effectLst/>
                <a:latin typeface="inherit"/>
              </a:rPr>
              <a:t>January</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ptos" panose="020B0004020202020204" pitchFamily="34" charset="0"/>
              </a:rPr>
              <a:t>Prizes - book vouchers will be rewarded to the most imaginative pictures. </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Aptos" panose="020B0004020202020204" pitchFamily="34" charset="0"/>
              </a:rPr>
            </a:b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ptos" panose="020B0004020202020204" pitchFamily="34" charset="0"/>
              </a:rPr>
              <a:t>Details of future events to follow.</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993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55D3-00A1-4C04-A15A-578F7B07C191}"/>
              </a:ext>
            </a:extLst>
          </p:cNvPr>
          <p:cNvSpPr>
            <a:spLocks noGrp="1"/>
          </p:cNvSpPr>
          <p:nvPr>
            <p:ph type="title"/>
          </p:nvPr>
        </p:nvSpPr>
        <p:spPr>
          <a:xfrm>
            <a:off x="1" y="870942"/>
            <a:ext cx="4484801" cy="994172"/>
          </a:xfrm>
        </p:spPr>
        <p:txBody>
          <a:bodyPr>
            <a:normAutofit fontScale="90000"/>
          </a:bodyPr>
          <a:lstStyle/>
          <a:p>
            <a:r>
              <a:rPr lang="en-GB" b="1" u="sng" dirty="0"/>
              <a:t>National Numeracy Challenge</a:t>
            </a:r>
          </a:p>
        </p:txBody>
      </p:sp>
      <p:sp>
        <p:nvSpPr>
          <p:cNvPr id="3" name="Content Placeholder 2">
            <a:extLst>
              <a:ext uri="{FF2B5EF4-FFF2-40B4-BE49-F238E27FC236}">
                <a16:creationId xmlns:a16="http://schemas.microsoft.com/office/drawing/2014/main" id="{52300A20-2F33-4864-8BCB-610ACA10CEAB}"/>
              </a:ext>
            </a:extLst>
          </p:cNvPr>
          <p:cNvSpPr>
            <a:spLocks noGrp="1"/>
          </p:cNvSpPr>
          <p:nvPr>
            <p:ph idx="1"/>
          </p:nvPr>
        </p:nvSpPr>
        <p:spPr>
          <a:xfrm>
            <a:off x="87200" y="1967257"/>
            <a:ext cx="4004238" cy="3522716"/>
          </a:xfrm>
        </p:spPr>
        <p:txBody>
          <a:bodyPr>
            <a:normAutofit/>
          </a:bodyPr>
          <a:lstStyle/>
          <a:p>
            <a:pPr marL="0" indent="0">
              <a:buNone/>
            </a:pPr>
            <a:r>
              <a:rPr lang="en-GB" sz="1800" dirty="0"/>
              <a:t>The National Numeracy Strategy is to help your child to enjoy maths through engaging activities that are </a:t>
            </a:r>
            <a:r>
              <a:rPr lang="en-GB" sz="1800" b="1" dirty="0"/>
              <a:t>done together with an adult</a:t>
            </a:r>
            <a:r>
              <a:rPr lang="en-GB" sz="1800" dirty="0"/>
              <a:t>. </a:t>
            </a:r>
          </a:p>
          <a:p>
            <a:pPr marL="0" indent="0">
              <a:buNone/>
            </a:pPr>
            <a:r>
              <a:rPr lang="en-GB" sz="1800" b="1" u="sng" dirty="0"/>
              <a:t>How can you help?</a:t>
            </a:r>
          </a:p>
          <a:p>
            <a:pPr marL="0" indent="0">
              <a:buNone/>
            </a:pPr>
            <a:r>
              <a:rPr lang="en-GB" sz="1800" dirty="0"/>
              <a:t>Our first impressions of maths and numbers were influenced by the grown-ups around us. We can make sure our children have a positive introduction to numbers even if we didn’t. Here are the National Numeracy’s Top Tips. </a:t>
            </a:r>
          </a:p>
        </p:txBody>
      </p:sp>
      <p:pic>
        <p:nvPicPr>
          <p:cNvPr id="9" name="Picture 8">
            <a:extLst>
              <a:ext uri="{FF2B5EF4-FFF2-40B4-BE49-F238E27FC236}">
                <a16:creationId xmlns:a16="http://schemas.microsoft.com/office/drawing/2014/main" id="{996663BA-B0BA-4A3C-82E9-E37CDD3D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437" y="947170"/>
            <a:ext cx="5052563" cy="4963661"/>
          </a:xfrm>
          <a:prstGeom prst="rect">
            <a:avLst/>
          </a:prstGeom>
        </p:spPr>
      </p:pic>
      <p:sp>
        <p:nvSpPr>
          <p:cNvPr id="10" name="TextBox 9">
            <a:extLst>
              <a:ext uri="{FF2B5EF4-FFF2-40B4-BE49-F238E27FC236}">
                <a16:creationId xmlns:a16="http://schemas.microsoft.com/office/drawing/2014/main" id="{A2583393-BBF9-4520-B842-54D2C1454BAD}"/>
              </a:ext>
            </a:extLst>
          </p:cNvPr>
          <p:cNvSpPr txBox="1"/>
          <p:nvPr/>
        </p:nvSpPr>
        <p:spPr>
          <a:xfrm>
            <a:off x="87200" y="5039848"/>
            <a:ext cx="4004238" cy="1131079"/>
          </a:xfrm>
          <a:prstGeom prst="rect">
            <a:avLst/>
          </a:prstGeom>
          <a:noFill/>
        </p:spPr>
        <p:txBody>
          <a:bodyPr wrap="square" rtlCol="0">
            <a:spAutoFit/>
          </a:bodyPr>
          <a:lstStyle/>
          <a:p>
            <a:r>
              <a:rPr lang="en-GB" sz="1350" dirty="0"/>
              <a:t>If you have any questions or feedback, please speak to your class teacher at the end of the meeting. Positive or negative comments are welcome as it helps us to report back to the National Numeracy Strategy team. </a:t>
            </a:r>
          </a:p>
        </p:txBody>
      </p:sp>
    </p:spTree>
    <p:extLst>
      <p:ext uri="{BB962C8B-B14F-4D97-AF65-F5344CB8AC3E}">
        <p14:creationId xmlns:p14="http://schemas.microsoft.com/office/powerpoint/2010/main" val="16524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5FE83B-A2E2-4A10-9D8A-D57AF9754DE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3">
            <a:extLst>
              <a:ext uri="{FF2B5EF4-FFF2-40B4-BE49-F238E27FC236}">
                <a16:creationId xmlns:a16="http://schemas.microsoft.com/office/drawing/2014/main" id="{049143C2-D113-E300-7199-9974B4E1DB0D}"/>
              </a:ext>
            </a:extLst>
          </p:cNvPr>
          <p:cNvSpPr>
            <a:spLocks noChangeArrowheads="1"/>
          </p:cNvSpPr>
          <p:nvPr/>
        </p:nvSpPr>
        <p:spPr bwMode="auto">
          <a:xfrm>
            <a:off x="407988" y="4016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a:t>
            </a:r>
          </a:p>
        </p:txBody>
      </p:sp>
      <p:sp>
        <p:nvSpPr>
          <p:cNvPr id="4" name="see all button">
            <a:extLst>
              <a:ext uri="{FF2B5EF4-FFF2-40B4-BE49-F238E27FC236}">
                <a16:creationId xmlns:a16="http://schemas.microsoft.com/office/drawing/2014/main" id="{D5CEB501-F892-4BC1-8594-D3FD68453914}"/>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8197" name="Picture 14">
            <a:extLst>
              <a:ext uri="{FF2B5EF4-FFF2-40B4-BE49-F238E27FC236}">
                <a16:creationId xmlns:a16="http://schemas.microsoft.com/office/drawing/2014/main" id="{06834D90-9AD2-310E-0D7E-557BB067F0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D1F6360-207C-4E9F-96F1-6D2055B7716D}"/>
              </a:ext>
            </a:extLst>
          </p:cNvPr>
          <p:cNvSpPr/>
          <p:nvPr/>
        </p:nvSpPr>
        <p:spPr>
          <a:xfrm>
            <a:off x="352425"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EDEDBCB5-C4CC-46FB-9227-6D93D025DA38}"/>
              </a:ext>
            </a:extLst>
          </p:cNvPr>
          <p:cNvSpPr/>
          <p:nvPr/>
        </p:nvSpPr>
        <p:spPr>
          <a:xfrm>
            <a:off x="352425" y="122237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3600" b="1" u="sng" dirty="0">
                <a:solidFill>
                  <a:schemeClr val="bg2">
                    <a:lumMod val="10000"/>
                  </a:schemeClr>
                </a:solidFill>
              </a:rPr>
              <a:t>Year 2 SATs</a:t>
            </a:r>
          </a:p>
          <a:p>
            <a:pPr marL="182562">
              <a:defRPr/>
            </a:pPr>
            <a:endParaRPr lang="en-GB" sz="1600" dirty="0">
              <a:solidFill>
                <a:schemeClr val="bg2">
                  <a:lumMod val="10000"/>
                </a:schemeClr>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a:p>
            <a:pPr marL="182562">
              <a:defRPr/>
            </a:pPr>
            <a:r>
              <a:rPr lang="en-GB" sz="2400" dirty="0">
                <a:solidFill>
                  <a:schemeClr val="bg2">
                    <a:lumMod val="10000"/>
                  </a:schemeClr>
                </a:solidFill>
                <a:latin typeface="Arial" panose="020B0604020202020204" pitchFamily="34" charset="0"/>
                <a:cs typeface="Arial" panose="020B0604020202020204" pitchFamily="34" charset="0"/>
              </a:rPr>
              <a:t>The Reading Test consists of two separate papers:</a:t>
            </a:r>
          </a:p>
          <a:p>
            <a:pPr marL="182562">
              <a:defRPr/>
            </a:pPr>
            <a:endParaRPr lang="en-GB" sz="24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400" b="1" dirty="0">
                <a:solidFill>
                  <a:schemeClr val="bg2">
                    <a:lumMod val="10000"/>
                  </a:schemeClr>
                </a:solidFill>
                <a:latin typeface="Arial" panose="020B0604020202020204" pitchFamily="34" charset="0"/>
                <a:cs typeface="Arial" panose="020B0604020202020204" pitchFamily="34" charset="0"/>
              </a:rPr>
              <a:t>Paper 1 </a:t>
            </a:r>
            <a:r>
              <a:rPr lang="en-GB" sz="2400" dirty="0">
                <a:solidFill>
                  <a:schemeClr val="bg2">
                    <a:lumMod val="10000"/>
                  </a:schemeClr>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consists of a combined reading prompt and answer booklet. </a:t>
            </a:r>
          </a:p>
          <a:p>
            <a:pPr marL="342900" indent="-160338">
              <a:buFont typeface="Arial" panose="020B0604020202020204" pitchFamily="34" charset="0"/>
              <a:buChar char="•"/>
              <a:defRPr/>
            </a:pPr>
            <a:r>
              <a:rPr lang="en-GB" sz="2400" b="1" dirty="0">
                <a:solidFill>
                  <a:schemeClr val="bg2">
                    <a:lumMod val="10000"/>
                  </a:schemeClr>
                </a:solidFill>
                <a:latin typeface="Arial" panose="020B0604020202020204" pitchFamily="34" charset="0"/>
                <a:cs typeface="Arial" panose="020B0604020202020204" pitchFamily="34" charset="0"/>
              </a:rPr>
              <a:t>Paper 2 </a:t>
            </a:r>
            <a:r>
              <a:rPr lang="en-GB" sz="2400" dirty="0">
                <a:solidFill>
                  <a:schemeClr val="bg2">
                    <a:lumMod val="10000"/>
                  </a:schemeClr>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consists of an answer booklet and a separate reading booklet. </a:t>
            </a:r>
            <a:endParaRPr lang="en-GB" sz="24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Arial" panose="020B0604020202020204" pitchFamily="34" charset="0"/>
                <a:cs typeface="Arial" panose="020B0604020202020204"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pic>
        <p:nvPicPr>
          <p:cNvPr id="8202" name="Picture 11" descr="Image result for st clares catholic primary school preston">
            <a:extLst>
              <a:ext uri="{FF2B5EF4-FFF2-40B4-BE49-F238E27FC236}">
                <a16:creationId xmlns:a16="http://schemas.microsoft.com/office/drawing/2014/main" id="{805FCB73-216C-D699-B18A-28484989E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381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1123</TotalTime>
  <Words>1108</Words>
  <Application>Microsoft Office PowerPoint</Application>
  <PresentationFormat>On-screen Show (4:3)</PresentationFormat>
  <Paragraphs>142</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inherit</vt:lpstr>
      <vt:lpstr>Tuffy</vt:lpstr>
      <vt:lpstr>Clarity</vt:lpstr>
      <vt:lpstr>Welcome Back</vt:lpstr>
      <vt:lpstr>Hello</vt:lpstr>
      <vt:lpstr>Routine</vt:lpstr>
      <vt:lpstr>What is new?</vt:lpstr>
      <vt:lpstr>Information</vt:lpstr>
      <vt:lpstr>PowerPoint Presentation</vt:lpstr>
      <vt:lpstr>PowerPoint Presentation</vt:lpstr>
      <vt:lpstr>National Numeracy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Dates for the diary</vt:lpstr>
      <vt:lpstr>How can you help at home?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2</dc:title>
  <dc:creator>Steven Cummings</dc:creator>
  <cp:lastModifiedBy>anna scott</cp:lastModifiedBy>
  <cp:revision>43</cp:revision>
  <cp:lastPrinted>2017-09-19T15:58:34Z</cp:lastPrinted>
  <dcterms:created xsi:type="dcterms:W3CDTF">2017-09-17T19:11:25Z</dcterms:created>
  <dcterms:modified xsi:type="dcterms:W3CDTF">2026-01-07T15:42:24Z</dcterms:modified>
</cp:coreProperties>
</file>