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7"/>
  </p:notesMasterIdLst>
  <p:handoutMasterIdLst>
    <p:handoutMasterId r:id="rId18"/>
  </p:handoutMasterIdLst>
  <p:sldIdLst>
    <p:sldId id="256" r:id="rId5"/>
    <p:sldId id="283" r:id="rId6"/>
    <p:sldId id="285" r:id="rId7"/>
    <p:sldId id="279" r:id="rId8"/>
    <p:sldId id="288" r:id="rId9"/>
    <p:sldId id="293" r:id="rId10"/>
    <p:sldId id="259" r:id="rId11"/>
    <p:sldId id="280" r:id="rId12"/>
    <p:sldId id="282" r:id="rId13"/>
    <p:sldId id="281" r:id="rId14"/>
    <p:sldId id="266" r:id="rId15"/>
    <p:sldId id="290" r:id="rId16"/>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59" d="100"/>
          <a:sy n="59" d="100"/>
        </p:scale>
        <p:origin x="1500" y="28"/>
      </p:cViewPr>
      <p:guideLst>
        <p:guide orient="horz" pos="2160"/>
        <p:guide pos="2880"/>
      </p:guideLst>
    </p:cSldViewPr>
  </p:slideViewPr>
  <p:notesTextViewPr>
    <p:cViewPr>
      <p:scale>
        <a:sx n="1" d="1"/>
        <a:sy n="1" d="1"/>
      </p:scale>
      <p:origin x="0" y="0"/>
    </p:cViewPr>
  </p:notesTextViewPr>
  <p:notesViewPr>
    <p:cSldViewPr snapToGrid="0">
      <p:cViewPr>
        <p:scale>
          <a:sx n="1" d="2"/>
          <a:sy n="1" d="2"/>
        </p:scale>
        <p:origin x="0" y="0"/>
      </p:cViewPr>
      <p:guideLst>
        <p:guide orient="horz" pos="3127"/>
        <p:guide pos="2141"/>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 Clack (SCL Staff)" userId="7e5ae0fb-37d2-4762-9948-5d2de5451076" providerId="ADAL" clId="{C0FEA952-8910-440A-8FEA-DBB640A0C9F2}"/>
    <pc:docChg chg="undo redo custSel delSld modSld sldOrd">
      <pc:chgData name="S Clack (SCL Staff)" userId="7e5ae0fb-37d2-4762-9948-5d2de5451076" providerId="ADAL" clId="{C0FEA952-8910-440A-8FEA-DBB640A0C9F2}" dt="2026-09-02T07:15:57.230" v="196" actId="1076"/>
      <pc:docMkLst>
        <pc:docMk/>
      </pc:docMkLst>
      <pc:sldChg chg="modSp mod">
        <pc:chgData name="S Clack (SCL Staff)" userId="7e5ae0fb-37d2-4762-9948-5d2de5451076" providerId="ADAL" clId="{C0FEA952-8910-440A-8FEA-DBB640A0C9F2}" dt="2026-08-31T07:53:35.087" v="32" actId="20577"/>
        <pc:sldMkLst>
          <pc:docMk/>
          <pc:sldMk cId="1181197872" sldId="256"/>
        </pc:sldMkLst>
        <pc:spChg chg="mod">
          <ac:chgData name="S Clack (SCL Staff)" userId="7e5ae0fb-37d2-4762-9948-5d2de5451076" providerId="ADAL" clId="{C0FEA952-8910-440A-8FEA-DBB640A0C9F2}" dt="2026-08-31T07:53:35.087" v="32" actId="20577"/>
          <ac:spMkLst>
            <pc:docMk/>
            <pc:sldMk cId="1181197872" sldId="256"/>
            <ac:spMk id="3" creationId="{00000000-0000-0000-0000-000000000000}"/>
          </ac:spMkLst>
        </pc:spChg>
      </pc:sldChg>
      <pc:sldChg chg="modSp mod">
        <pc:chgData name="S Clack (SCL Staff)" userId="7e5ae0fb-37d2-4762-9948-5d2de5451076" providerId="ADAL" clId="{C0FEA952-8910-440A-8FEA-DBB640A0C9F2}" dt="2026-08-31T07:55:22.933" v="66" actId="27636"/>
        <pc:sldMkLst>
          <pc:docMk/>
          <pc:sldMk cId="1176309372" sldId="259"/>
        </pc:sldMkLst>
        <pc:spChg chg="mod">
          <ac:chgData name="S Clack (SCL Staff)" userId="7e5ae0fb-37d2-4762-9948-5d2de5451076" providerId="ADAL" clId="{C0FEA952-8910-440A-8FEA-DBB640A0C9F2}" dt="2026-08-31T07:55:22.933" v="66" actId="27636"/>
          <ac:spMkLst>
            <pc:docMk/>
            <pc:sldMk cId="1176309372" sldId="259"/>
            <ac:spMk id="3" creationId="{00000000-0000-0000-0000-000000000000}"/>
          </ac:spMkLst>
        </pc:spChg>
        <pc:picChg chg="mod">
          <ac:chgData name="S Clack (SCL Staff)" userId="7e5ae0fb-37d2-4762-9948-5d2de5451076" providerId="ADAL" clId="{C0FEA952-8910-440A-8FEA-DBB640A0C9F2}" dt="2026-08-31T07:55:07.935" v="63" actId="1076"/>
          <ac:picMkLst>
            <pc:docMk/>
            <pc:sldMk cId="1176309372" sldId="259"/>
            <ac:picMk id="4" creationId="{00000000-0000-0000-0000-000000000000}"/>
          </ac:picMkLst>
        </pc:picChg>
      </pc:sldChg>
      <pc:sldChg chg="ord">
        <pc:chgData name="S Clack (SCL Staff)" userId="7e5ae0fb-37d2-4762-9948-5d2de5451076" providerId="ADAL" clId="{C0FEA952-8910-440A-8FEA-DBB640A0C9F2}" dt="2026-09-02T07:14:48.208" v="138"/>
        <pc:sldMkLst>
          <pc:docMk/>
          <pc:sldMk cId="1772368392" sldId="279"/>
        </pc:sldMkLst>
      </pc:sldChg>
      <pc:sldChg chg="modSp mod">
        <pc:chgData name="S Clack (SCL Staff)" userId="7e5ae0fb-37d2-4762-9948-5d2de5451076" providerId="ADAL" clId="{C0FEA952-8910-440A-8FEA-DBB640A0C9F2}" dt="2026-08-31T07:55:43.551" v="80" actId="20577"/>
        <pc:sldMkLst>
          <pc:docMk/>
          <pc:sldMk cId="2327139343" sldId="280"/>
        </pc:sldMkLst>
        <pc:spChg chg="mod">
          <ac:chgData name="S Clack (SCL Staff)" userId="7e5ae0fb-37d2-4762-9948-5d2de5451076" providerId="ADAL" clId="{C0FEA952-8910-440A-8FEA-DBB640A0C9F2}" dt="2026-08-31T07:55:43.551" v="80" actId="20577"/>
          <ac:spMkLst>
            <pc:docMk/>
            <pc:sldMk cId="2327139343" sldId="280"/>
            <ac:spMk id="3" creationId="{F1FCA6B6-CADB-4A69-BD46-9420391F4A41}"/>
          </ac:spMkLst>
        </pc:spChg>
      </pc:sldChg>
      <pc:sldChg chg="modSp mod">
        <pc:chgData name="S Clack (SCL Staff)" userId="7e5ae0fb-37d2-4762-9948-5d2de5451076" providerId="ADAL" clId="{C0FEA952-8910-440A-8FEA-DBB640A0C9F2}" dt="2026-08-31T07:56:48.672" v="122" actId="20577"/>
        <pc:sldMkLst>
          <pc:docMk/>
          <pc:sldMk cId="1044741945" sldId="281"/>
        </pc:sldMkLst>
        <pc:spChg chg="mod">
          <ac:chgData name="S Clack (SCL Staff)" userId="7e5ae0fb-37d2-4762-9948-5d2de5451076" providerId="ADAL" clId="{C0FEA952-8910-440A-8FEA-DBB640A0C9F2}" dt="2026-08-31T07:56:48.672" v="122" actId="20577"/>
          <ac:spMkLst>
            <pc:docMk/>
            <pc:sldMk cId="1044741945" sldId="281"/>
            <ac:spMk id="3" creationId="{F0F089BE-998E-436F-87E0-601B2D3DB952}"/>
          </ac:spMkLst>
        </pc:spChg>
      </pc:sldChg>
      <pc:sldChg chg="modSp mod">
        <pc:chgData name="S Clack (SCL Staff)" userId="7e5ae0fb-37d2-4762-9948-5d2de5451076" providerId="ADAL" clId="{C0FEA952-8910-440A-8FEA-DBB640A0C9F2}" dt="2026-09-02T07:15:57.230" v="196" actId="1076"/>
        <pc:sldMkLst>
          <pc:docMk/>
          <pc:sldMk cId="2847580698" sldId="288"/>
        </pc:sldMkLst>
        <pc:spChg chg="mod">
          <ac:chgData name="S Clack (SCL Staff)" userId="7e5ae0fb-37d2-4762-9948-5d2de5451076" providerId="ADAL" clId="{C0FEA952-8910-440A-8FEA-DBB640A0C9F2}" dt="2026-09-02T07:15:57.230" v="196" actId="1076"/>
          <ac:spMkLst>
            <pc:docMk/>
            <pc:sldMk cId="2847580698" sldId="288"/>
            <ac:spMk id="4" creationId="{1F918178-8224-47B1-A584-00A8F2C6678B}"/>
          </ac:spMkLst>
        </pc:spChg>
      </pc:sldChg>
      <pc:sldChg chg="del">
        <pc:chgData name="S Clack (SCL Staff)" userId="7e5ae0fb-37d2-4762-9948-5d2de5451076" providerId="ADAL" clId="{C0FEA952-8910-440A-8FEA-DBB640A0C9F2}" dt="2026-08-31T07:56:12.334" v="81" actId="47"/>
        <pc:sldMkLst>
          <pc:docMk/>
          <pc:sldMk cId="2648215685" sldId="292"/>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6332"/>
          </a:xfrm>
          <a:prstGeom prst="rect">
            <a:avLst/>
          </a:prstGeom>
        </p:spPr>
        <p:txBody>
          <a:bodyPr vert="horz" lIns="91440" tIns="45720" rIns="91440" bIns="45720" rtlCol="0"/>
          <a:lstStyle>
            <a:lvl1pPr algn="r">
              <a:defRPr sz="1200"/>
            </a:lvl1pPr>
          </a:lstStyle>
          <a:p>
            <a:fld id="{C31D2729-1AB8-49BD-A6F9-D2FA4BBA7EAB}" type="datetimeFigureOut">
              <a:rPr lang="en-GB" smtClean="0"/>
              <a:t>02/09/2026</a:t>
            </a:fld>
            <a:endParaRPr lang="en-GB"/>
          </a:p>
        </p:txBody>
      </p:sp>
      <p:sp>
        <p:nvSpPr>
          <p:cNvPr id="4" name="Footer Placeholder 3"/>
          <p:cNvSpPr>
            <a:spLocks noGrp="1"/>
          </p:cNvSpPr>
          <p:nvPr>
            <p:ph type="ftr" sz="quarter" idx="2"/>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28583"/>
            <a:ext cx="2945659" cy="496332"/>
          </a:xfrm>
          <a:prstGeom prst="rect">
            <a:avLst/>
          </a:prstGeom>
        </p:spPr>
        <p:txBody>
          <a:bodyPr vert="horz" lIns="91440" tIns="45720" rIns="91440" bIns="45720" rtlCol="0" anchor="b"/>
          <a:lstStyle>
            <a:lvl1pPr algn="r">
              <a:defRPr sz="1200"/>
            </a:lvl1pPr>
          </a:lstStyle>
          <a:p>
            <a:fld id="{054346C3-15EE-4785-9FA6-ED09E0DFD0F0}" type="slidenum">
              <a:rPr lang="en-GB" smtClean="0"/>
              <a:t>‹#›</a:t>
            </a:fld>
            <a:endParaRPr lang="en-GB"/>
          </a:p>
        </p:txBody>
      </p:sp>
    </p:spTree>
    <p:extLst>
      <p:ext uri="{BB962C8B-B14F-4D97-AF65-F5344CB8AC3E}">
        <p14:creationId xmlns:p14="http://schemas.microsoft.com/office/powerpoint/2010/main" val="38810670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9094DEC6-B955-4D2A-A7A6-F9F99990B1F5}" type="datetimeFigureOut">
              <a:rPr lang="en-GB" smtClean="0"/>
              <a:t>02/09/2026</a:t>
            </a:fld>
            <a:endParaRPr lang="en-GB"/>
          </a:p>
        </p:txBody>
      </p:sp>
      <p:sp>
        <p:nvSpPr>
          <p:cNvPr id="4" name="Slide Image Placeholder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3A5997B5-F03F-4120-B454-E9A50EDCF4DF}" type="slidenum">
              <a:rPr lang="en-GB" smtClean="0"/>
              <a:t>‹#›</a:t>
            </a:fld>
            <a:endParaRPr lang="en-GB"/>
          </a:p>
        </p:txBody>
      </p:sp>
    </p:spTree>
    <p:extLst>
      <p:ext uri="{BB962C8B-B14F-4D97-AF65-F5344CB8AC3E}">
        <p14:creationId xmlns:p14="http://schemas.microsoft.com/office/powerpoint/2010/main" val="2042232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A5997B5-F03F-4120-B454-E9A50EDCF4DF}" type="slidenum">
              <a:rPr lang="en-GB" smtClean="0"/>
              <a:t>1</a:t>
            </a:fld>
            <a:endParaRPr lang="en-GB"/>
          </a:p>
        </p:txBody>
      </p:sp>
    </p:spTree>
    <p:extLst>
      <p:ext uri="{BB962C8B-B14F-4D97-AF65-F5344CB8AC3E}">
        <p14:creationId xmlns:p14="http://schemas.microsoft.com/office/powerpoint/2010/main" val="28865815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aseline="0"/>
          </a:p>
          <a:p>
            <a:r>
              <a:rPr lang="en-GB" baseline="0"/>
              <a:t>Phonics handout – go into more detail on next slide.</a:t>
            </a:r>
            <a:endParaRPr lang="en-GB"/>
          </a:p>
        </p:txBody>
      </p:sp>
      <p:sp>
        <p:nvSpPr>
          <p:cNvPr id="4" name="Slide Number Placeholder 3"/>
          <p:cNvSpPr>
            <a:spLocks noGrp="1"/>
          </p:cNvSpPr>
          <p:nvPr>
            <p:ph type="sldNum" sz="quarter" idx="10"/>
          </p:nvPr>
        </p:nvSpPr>
        <p:spPr/>
        <p:txBody>
          <a:bodyPr/>
          <a:lstStyle/>
          <a:p>
            <a:fld id="{3A5997B5-F03F-4120-B454-E9A50EDCF4DF}" type="slidenum">
              <a:rPr lang="en-GB" smtClean="0"/>
              <a:t>7</a:t>
            </a:fld>
            <a:endParaRPr lang="en-GB"/>
          </a:p>
        </p:txBody>
      </p:sp>
    </p:spTree>
    <p:extLst>
      <p:ext uri="{BB962C8B-B14F-4D97-AF65-F5344CB8AC3E}">
        <p14:creationId xmlns:p14="http://schemas.microsoft.com/office/powerpoint/2010/main" val="8154450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A5997B5-F03F-4120-B454-E9A50EDCF4DF}" type="slidenum">
              <a:rPr lang="en-GB" smtClean="0"/>
              <a:t>11</a:t>
            </a:fld>
            <a:endParaRPr lang="en-GB"/>
          </a:p>
        </p:txBody>
      </p:sp>
    </p:spTree>
    <p:extLst>
      <p:ext uri="{BB962C8B-B14F-4D97-AF65-F5344CB8AC3E}">
        <p14:creationId xmlns:p14="http://schemas.microsoft.com/office/powerpoint/2010/main" val="17127423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3A5997B5-F03F-4120-B454-E9A50EDCF4DF}" type="slidenum">
              <a:rPr lang="en-GB" smtClean="0"/>
              <a:t>12</a:t>
            </a:fld>
            <a:endParaRPr lang="en-GB"/>
          </a:p>
        </p:txBody>
      </p:sp>
    </p:spTree>
    <p:extLst>
      <p:ext uri="{BB962C8B-B14F-4D97-AF65-F5344CB8AC3E}">
        <p14:creationId xmlns:p14="http://schemas.microsoft.com/office/powerpoint/2010/main" val="30951925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a:t>Click to edit Master title style</a:t>
            </a:r>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9F4576A3-DF82-47F2-9290-68FEB8F6FA2B}"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26D08F6-3A43-4B21-9DC5-F365F356A44A}" type="slidenum">
              <a:rPr lang="en-GB" smtClean="0"/>
              <a:t>‹#›</a:t>
            </a:fld>
            <a:endParaRPr lang="en-GB"/>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F4576A3-DF82-47F2-9290-68FEB8F6FA2B}"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26D08F6-3A43-4B21-9DC5-F365F356A44A}"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a:t>Click to edit Master title style</a:t>
            </a:r>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4576A3-DF82-47F2-9290-68FEB8F6FA2B}"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26D08F6-3A43-4B21-9DC5-F365F356A44A}" type="slidenum">
              <a:rPr lang="en-GB" smtClean="0"/>
              <a:t>‹#›</a:t>
            </a:fld>
            <a:endParaRPr lang="en-GB"/>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F4576A3-DF82-47F2-9290-68FEB8F6FA2B}" type="datetimeFigureOut">
              <a:rPr lang="en-GB" smtClean="0"/>
              <a:t>02/09/2026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26D08F6-3A43-4B21-9DC5-F365F356A44A}"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9F4576A3-DF82-47F2-9290-68FEB8F6FA2B}" type="datetimeFigureOut">
              <a:rPr lang="en-GB" smtClean="0"/>
              <a:t>02/09/2026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C26D08F6-3A43-4B21-9DC5-F365F356A44A}" type="slidenum">
              <a:rPr lang="en-GB" smtClean="0"/>
              <a:t>‹#›</a:t>
            </a:fld>
            <a:endParaRPr lang="en-GB"/>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9F4576A3-DF82-47F2-9290-68FEB8F6FA2B}" type="datetimeFigureOut">
              <a:rPr lang="en-GB" smtClean="0"/>
              <a:t>02/09/2026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C26D08F6-3A43-4B21-9DC5-F365F356A44A}"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F4576A3-DF82-47F2-9290-68FEB8F6FA2B}" type="datetimeFigureOut">
              <a:rPr lang="en-GB" smtClean="0"/>
              <a:t>02/09/2026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C26D08F6-3A43-4B21-9DC5-F365F356A44A}"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a:t>Click to edit Master title style</a:t>
            </a:r>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F4576A3-DF82-47F2-9290-68FEB8F6FA2B}" type="datetimeFigureOut">
              <a:rPr lang="en-GB" smtClean="0"/>
              <a:t>02/09/2026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26D08F6-3A43-4B21-9DC5-F365F356A44A}" type="slidenum">
              <a:rPr lang="en-GB" smtClean="0"/>
              <a:t>‹#›</a:t>
            </a:fld>
            <a:endParaRPr lang="en-GB"/>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a:t>Click to edit Master title style</a:t>
            </a:r>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9F4576A3-DF82-47F2-9290-68FEB8F6FA2B}" type="datetimeFigureOut">
              <a:rPr lang="en-GB" smtClean="0"/>
              <a:t>02/09/2026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C26D08F6-3A43-4B21-9DC5-F365F356A44A}"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F4576A3-DF82-47F2-9290-68FEB8F6FA2B}"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26D08F6-3A43-4B21-9DC5-F365F356A44A}"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a:t>Click to edit Master title style</a:t>
            </a:r>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9F4576A3-DF82-47F2-9290-68FEB8F6FA2B}" type="datetimeFigureOut">
              <a:rPr lang="en-GB" smtClean="0"/>
              <a:t>02/09/2026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C26D08F6-3A43-4B21-9DC5-F365F356A44A}"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9F4576A3-DF82-47F2-9290-68FEB8F6FA2B}" type="datetimeFigureOut">
              <a:rPr lang="en-GB" smtClean="0"/>
              <a:t>02/09/2026</a:t>
            </a:fld>
            <a:endParaRPr lang="en-GB"/>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GB"/>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C26D08F6-3A43-4B21-9DC5-F365F356A44A}" type="slidenum">
              <a:rPr lang="en-GB" smtClean="0"/>
              <a:t>‹#›</a:t>
            </a:fld>
            <a:endParaRPr lang="en-GB"/>
          </a:p>
        </p:txBody>
      </p:sp>
      <p:pic>
        <p:nvPicPr>
          <p:cNvPr id="9" name="Picture 2" descr="Image result for st clare's primary school preston"/>
          <p:cNvPicPr>
            <a:picLocks noChangeAspect="1" noChangeArrowheads="1"/>
          </p:cNvPicPr>
          <p:nvPr userDrawn="1"/>
        </p:nvPicPr>
        <p:blipFill>
          <a:blip>
            <a:extLst>
              <a:ext uri="{28A0092B-C50C-407E-A947-70E740481C1C}">
                <a14:useLocalDpi xmlns:a14="http://schemas.microsoft.com/office/drawing/2010/main" val="0"/>
              </a:ext>
            </a:extLst>
          </a:blip>
          <a:srcRect/>
          <a:stretch>
            <a:fillRect/>
          </a:stretch>
        </p:blipFill>
        <p:spPr bwMode="auto">
          <a:xfrm rot="526269">
            <a:off x="7989369" y="5752194"/>
            <a:ext cx="915485" cy="852349"/>
          </a:xfrm>
          <a:prstGeom prst="rect">
            <a:avLst/>
          </a:prstGeom>
          <a:noFill/>
          <a:extLst>
            <a:ext uri="{909E8E84-426E-40DD-AFC4-6F175D3DCCD1}">
              <a14:hiddenFill xmlns:a14="http://schemas.microsoft.com/office/drawing/2010/main">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st-clares.lancs.sch.uk/rowan/"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tentenresources.co.uk/parent-portal/" TargetMode="External"/><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cid:31ae327f-1db9-428d-a053-f41c971d6949@GBRP123.PROD.OUTLOOK.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st-clares.lancs.sch.uk/computing/" TargetMode="Externa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63652" y="1371600"/>
            <a:ext cx="8820472" cy="1927225"/>
          </a:xfrm>
        </p:spPr>
        <p:txBody>
          <a:bodyPr/>
          <a:lstStyle/>
          <a:p>
            <a:r>
              <a:rPr lang="en-GB" sz="4800"/>
              <a:t>Rowan Class</a:t>
            </a:r>
          </a:p>
        </p:txBody>
      </p:sp>
      <p:sp>
        <p:nvSpPr>
          <p:cNvPr id="3" name="Subtitle 2"/>
          <p:cNvSpPr>
            <a:spLocks noGrp="1"/>
          </p:cNvSpPr>
          <p:nvPr>
            <p:ph type="subTitle" idx="1"/>
          </p:nvPr>
        </p:nvSpPr>
        <p:spPr>
          <a:xfrm>
            <a:off x="685800" y="3505200"/>
            <a:ext cx="6400800" cy="2516088"/>
          </a:xfrm>
        </p:spPr>
        <p:txBody>
          <a:bodyPr>
            <a:normAutofit lnSpcReduction="10000"/>
          </a:bodyPr>
          <a:lstStyle/>
          <a:p>
            <a:r>
              <a:rPr lang="en-GB" sz="2000" dirty="0"/>
              <a:t>Mrs. Clack (Class Teacher)</a:t>
            </a:r>
          </a:p>
          <a:p>
            <a:r>
              <a:rPr lang="en-GB" sz="2000" dirty="0"/>
              <a:t>Mrs. Donaldson (Higher Level Teaching Assistant)</a:t>
            </a:r>
          </a:p>
          <a:p>
            <a:r>
              <a:rPr lang="en-GB" sz="2000" dirty="0"/>
              <a:t>Miss. Lowe (Teaching Assistant)</a:t>
            </a:r>
          </a:p>
          <a:p>
            <a:r>
              <a:rPr lang="en-GB" sz="2000" dirty="0"/>
              <a:t>Miss. Clarkson (Teaching Assistant)</a:t>
            </a:r>
          </a:p>
          <a:p>
            <a:r>
              <a:rPr lang="en-GB" sz="2000" dirty="0"/>
              <a:t>Mrs. Hobbs (Teaching Assistant)</a:t>
            </a:r>
          </a:p>
          <a:p>
            <a:endParaRPr lang="en-GB" sz="2000" dirty="0"/>
          </a:p>
          <a:p>
            <a:r>
              <a:rPr lang="en-GB" sz="2000" dirty="0"/>
              <a:t>St. Clare’s Catholic Primary School</a:t>
            </a:r>
          </a:p>
        </p:txBody>
      </p:sp>
      <p:pic>
        <p:nvPicPr>
          <p:cNvPr id="4" name="Picture 3"/>
          <p:cNvPicPr>
            <a:picLocks noChangeAspect="1"/>
          </p:cNvPicPr>
          <p:nvPr/>
        </p:nvPicPr>
        <p:blipFill>
          <a:blip r:embed="rId3"/>
          <a:stretch>
            <a:fillRect/>
          </a:stretch>
        </p:blipFill>
        <p:spPr>
          <a:xfrm>
            <a:off x="7596336" y="5420873"/>
            <a:ext cx="1428750" cy="1428750"/>
          </a:xfrm>
          <a:prstGeom prst="rect">
            <a:avLst/>
          </a:prstGeom>
        </p:spPr>
      </p:pic>
      <p:pic>
        <p:nvPicPr>
          <p:cNvPr id="5" name="Picture 4">
            <a:extLst>
              <a:ext uri="{FF2B5EF4-FFF2-40B4-BE49-F238E27FC236}">
                <a16:creationId xmlns:a16="http://schemas.microsoft.com/office/drawing/2014/main" id="{81E28F9D-5FFA-4F7A-90EB-3AC71E8C53E9}"/>
              </a:ext>
            </a:extLst>
          </p:cNvPr>
          <p:cNvPicPr>
            <a:picLocks noChangeAspect="1"/>
          </p:cNvPicPr>
          <p:nvPr/>
        </p:nvPicPr>
        <p:blipFill>
          <a:blip r:embed="rId4"/>
          <a:stretch>
            <a:fillRect/>
          </a:stretch>
        </p:blipFill>
        <p:spPr>
          <a:xfrm>
            <a:off x="5220072" y="565494"/>
            <a:ext cx="3600400" cy="2733331"/>
          </a:xfrm>
          <a:prstGeom prst="rect">
            <a:avLst/>
          </a:prstGeom>
        </p:spPr>
      </p:pic>
    </p:spTree>
    <p:extLst>
      <p:ext uri="{BB962C8B-B14F-4D97-AF65-F5344CB8AC3E}">
        <p14:creationId xmlns:p14="http://schemas.microsoft.com/office/powerpoint/2010/main" val="11811978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45A8EFF-4C83-41E6-B27C-9A652A25135F}"/>
              </a:ext>
            </a:extLst>
          </p:cNvPr>
          <p:cNvPicPr>
            <a:picLocks noChangeAspect="1"/>
          </p:cNvPicPr>
          <p:nvPr/>
        </p:nvPicPr>
        <p:blipFill>
          <a:blip r:embed="rId2"/>
          <a:stretch>
            <a:fillRect/>
          </a:stretch>
        </p:blipFill>
        <p:spPr>
          <a:xfrm>
            <a:off x="7715250" y="5373216"/>
            <a:ext cx="1428750" cy="1428750"/>
          </a:xfrm>
          <a:prstGeom prst="rect">
            <a:avLst/>
          </a:prstGeom>
        </p:spPr>
      </p:pic>
      <p:sp>
        <p:nvSpPr>
          <p:cNvPr id="4" name="Rectangle 3">
            <a:extLst>
              <a:ext uri="{FF2B5EF4-FFF2-40B4-BE49-F238E27FC236}">
                <a16:creationId xmlns:a16="http://schemas.microsoft.com/office/drawing/2014/main" id="{D8EFB8A6-DA7B-43D7-A170-F455B141707A}"/>
              </a:ext>
            </a:extLst>
          </p:cNvPr>
          <p:cNvSpPr/>
          <p:nvPr/>
        </p:nvSpPr>
        <p:spPr>
          <a:xfrm>
            <a:off x="539552" y="908720"/>
            <a:ext cx="8352928" cy="4401205"/>
          </a:xfrm>
          <a:prstGeom prst="rect">
            <a:avLst/>
          </a:prstGeom>
        </p:spPr>
        <p:txBody>
          <a:bodyPr wrap="square">
            <a:spAutoFit/>
          </a:bodyPr>
          <a:lstStyle/>
          <a:p>
            <a:r>
              <a:rPr lang="en-GB" sz="4000" dirty="0"/>
              <a:t>A warm welcome…</a:t>
            </a:r>
          </a:p>
          <a:p>
            <a:endParaRPr lang="en-GB" sz="2000" dirty="0"/>
          </a:p>
          <a:p>
            <a:endParaRPr lang="en-GB" sz="2000" dirty="0"/>
          </a:p>
          <a:p>
            <a:r>
              <a:rPr lang="en-GB" sz="2000" dirty="0"/>
              <a:t>It has been wonderful to welcome your children into our family here at St. Clare’s Catholic Primary School. Their first year at school marks the beginning of a new and exciting academic year, along with all the learning opportunities, experiences and fresh challenges that it entails.</a:t>
            </a:r>
          </a:p>
          <a:p>
            <a:r>
              <a:rPr lang="en-GB" sz="2000" dirty="0"/>
              <a:t> </a:t>
            </a:r>
          </a:p>
          <a:p>
            <a:r>
              <a:rPr lang="en-GB" sz="2000" dirty="0"/>
              <a:t>We are very much looking forward to working with you and your children, as they begin a new chapter of their educational journey.</a:t>
            </a:r>
          </a:p>
          <a:p>
            <a:endParaRPr lang="en-GB" sz="2000" dirty="0"/>
          </a:p>
          <a:p>
            <a:endParaRPr lang="en-GB" sz="2000" b="1" dirty="0"/>
          </a:p>
          <a:p>
            <a:r>
              <a:rPr lang="en-GB" sz="2000" dirty="0"/>
              <a:t>Play, learn and grow together with Christ</a:t>
            </a:r>
          </a:p>
        </p:txBody>
      </p:sp>
    </p:spTree>
    <p:extLst>
      <p:ext uri="{BB962C8B-B14F-4D97-AF65-F5344CB8AC3E}">
        <p14:creationId xmlns:p14="http://schemas.microsoft.com/office/powerpoint/2010/main" val="13654454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45A8EFF-4C83-41E6-B27C-9A652A25135F}"/>
              </a:ext>
            </a:extLst>
          </p:cNvPr>
          <p:cNvPicPr>
            <a:picLocks noChangeAspect="1"/>
          </p:cNvPicPr>
          <p:nvPr/>
        </p:nvPicPr>
        <p:blipFill>
          <a:blip r:embed="rId2"/>
          <a:stretch>
            <a:fillRect/>
          </a:stretch>
        </p:blipFill>
        <p:spPr>
          <a:xfrm>
            <a:off x="7812360" y="5373216"/>
            <a:ext cx="1331640" cy="1368152"/>
          </a:xfrm>
          <a:prstGeom prst="rect">
            <a:avLst/>
          </a:prstGeom>
        </p:spPr>
      </p:pic>
      <p:sp>
        <p:nvSpPr>
          <p:cNvPr id="4" name="Rectangle 3">
            <a:extLst>
              <a:ext uri="{FF2B5EF4-FFF2-40B4-BE49-F238E27FC236}">
                <a16:creationId xmlns:a16="http://schemas.microsoft.com/office/drawing/2014/main" id="{CF6F1857-8169-434E-8A36-CCF12F0BED00}"/>
              </a:ext>
            </a:extLst>
          </p:cNvPr>
          <p:cNvSpPr/>
          <p:nvPr/>
        </p:nvSpPr>
        <p:spPr>
          <a:xfrm>
            <a:off x="467544" y="476672"/>
            <a:ext cx="7488832" cy="6740307"/>
          </a:xfrm>
          <a:prstGeom prst="rect">
            <a:avLst/>
          </a:prstGeom>
        </p:spPr>
        <p:txBody>
          <a:bodyPr wrap="square">
            <a:spAutoFit/>
          </a:bodyPr>
          <a:lstStyle/>
          <a:p>
            <a:r>
              <a:rPr lang="en-US" altLang="en-US" sz="4000" dirty="0"/>
              <a:t>Seven areas of learning</a:t>
            </a:r>
          </a:p>
          <a:p>
            <a:endParaRPr lang="en-US" dirty="0"/>
          </a:p>
          <a:p>
            <a:r>
              <a:rPr lang="en-US" altLang="en-US" sz="2000" dirty="0">
                <a:cs typeface="Arial" panose="020B0604020202020204" pitchFamily="34" charset="0"/>
              </a:rPr>
              <a:t>These are the different topics we cover throughout the year.</a:t>
            </a:r>
          </a:p>
          <a:p>
            <a:endParaRPr lang="en-US" altLang="en-US" sz="2000" dirty="0">
              <a:cs typeface="Arial" panose="020B0604020202020204" pitchFamily="34" charset="0"/>
            </a:endParaRPr>
          </a:p>
          <a:p>
            <a:r>
              <a:rPr lang="en-US" altLang="en-US" sz="2000" b="1" dirty="0">
                <a:cs typeface="Arial" panose="020B0604020202020204" pitchFamily="34" charset="0"/>
              </a:rPr>
              <a:t>Three Prime Areas:</a:t>
            </a:r>
          </a:p>
          <a:p>
            <a:endParaRPr lang="en-US" altLang="en-US" sz="2000" b="1" dirty="0">
              <a:cs typeface="Arial" panose="020B0604020202020204" pitchFamily="34" charset="0"/>
            </a:endParaRPr>
          </a:p>
          <a:p>
            <a:pPr marL="457200" indent="-457200">
              <a:buFont typeface="Wingdings" panose="05000000000000000000" pitchFamily="2" charset="2"/>
              <a:buChar char="v"/>
            </a:pPr>
            <a:r>
              <a:rPr lang="en-US" altLang="en-US" sz="2000" dirty="0">
                <a:cs typeface="Arial" panose="020B0604020202020204" pitchFamily="34" charset="0"/>
              </a:rPr>
              <a:t>Communication and Language</a:t>
            </a:r>
          </a:p>
          <a:p>
            <a:pPr marL="457200" indent="-457200">
              <a:buFont typeface="Wingdings" panose="05000000000000000000" pitchFamily="2" charset="2"/>
              <a:buChar char="v"/>
            </a:pPr>
            <a:r>
              <a:rPr lang="en-US" altLang="en-US" sz="2000" dirty="0">
                <a:cs typeface="Arial" panose="020B0604020202020204" pitchFamily="34" charset="0"/>
              </a:rPr>
              <a:t>Physical Development</a:t>
            </a:r>
          </a:p>
          <a:p>
            <a:pPr marL="457200" indent="-457200">
              <a:buFont typeface="Wingdings" panose="05000000000000000000" pitchFamily="2" charset="2"/>
              <a:buChar char="v"/>
            </a:pPr>
            <a:r>
              <a:rPr lang="en-US" altLang="en-US" sz="2000" dirty="0">
                <a:cs typeface="Arial" panose="020B0604020202020204" pitchFamily="34" charset="0"/>
              </a:rPr>
              <a:t>Personal, Social and Emotional Development</a:t>
            </a:r>
          </a:p>
          <a:p>
            <a:pPr marL="457200" indent="-457200">
              <a:buFont typeface="Wingdings" panose="05000000000000000000" pitchFamily="2" charset="2"/>
              <a:buChar char="v"/>
            </a:pPr>
            <a:endParaRPr lang="en-US" altLang="en-US" sz="2000" dirty="0">
              <a:cs typeface="Arial" panose="020B0604020202020204" pitchFamily="34" charset="0"/>
            </a:endParaRPr>
          </a:p>
          <a:p>
            <a:r>
              <a:rPr lang="en-US" altLang="en-US" sz="2000" b="1" dirty="0">
                <a:cs typeface="Arial" panose="020B0604020202020204" pitchFamily="34" charset="0"/>
              </a:rPr>
              <a:t>Four Specific Areas:</a:t>
            </a:r>
          </a:p>
          <a:p>
            <a:endParaRPr lang="en-US" altLang="en-US" sz="2000" b="1" dirty="0">
              <a:cs typeface="Arial" panose="020B0604020202020204" pitchFamily="34" charset="0"/>
            </a:endParaRPr>
          </a:p>
          <a:p>
            <a:pPr marL="457200" indent="-457200">
              <a:buFont typeface="Wingdings" panose="05000000000000000000" pitchFamily="2" charset="2"/>
              <a:buChar char="v"/>
            </a:pPr>
            <a:r>
              <a:rPr lang="en-US" altLang="en-US" sz="2000" dirty="0">
                <a:cs typeface="Arial" panose="020B0604020202020204" pitchFamily="34" charset="0"/>
              </a:rPr>
              <a:t>Literacy</a:t>
            </a:r>
          </a:p>
          <a:p>
            <a:pPr marL="457200" indent="-457200">
              <a:buFont typeface="Wingdings" panose="05000000000000000000" pitchFamily="2" charset="2"/>
              <a:buChar char="v"/>
            </a:pPr>
            <a:r>
              <a:rPr lang="en-US" altLang="en-US" sz="2000" dirty="0">
                <a:cs typeface="Arial" panose="020B0604020202020204" pitchFamily="34" charset="0"/>
              </a:rPr>
              <a:t>Mathematics</a:t>
            </a:r>
          </a:p>
          <a:p>
            <a:pPr marL="457200" indent="-457200">
              <a:buFont typeface="Wingdings" panose="05000000000000000000" pitchFamily="2" charset="2"/>
              <a:buChar char="v"/>
            </a:pPr>
            <a:r>
              <a:rPr lang="en-US" altLang="en-US" sz="2000" dirty="0">
                <a:cs typeface="Arial" panose="020B0604020202020204" pitchFamily="34" charset="0"/>
              </a:rPr>
              <a:t>Understanding the World</a:t>
            </a:r>
          </a:p>
          <a:p>
            <a:pPr marL="457200" indent="-457200">
              <a:buFont typeface="Wingdings" panose="05000000000000000000" pitchFamily="2" charset="2"/>
              <a:buChar char="v"/>
            </a:pPr>
            <a:r>
              <a:rPr lang="en-US" altLang="en-US" sz="2000" dirty="0">
                <a:cs typeface="Arial" panose="020B0604020202020204" pitchFamily="34" charset="0"/>
              </a:rPr>
              <a:t>Expressive Arts and Design</a:t>
            </a:r>
          </a:p>
          <a:p>
            <a:pPr marL="457200" indent="-457200">
              <a:buFont typeface="Wingdings" panose="05000000000000000000" pitchFamily="2" charset="2"/>
              <a:buChar char="v"/>
            </a:pPr>
            <a:endParaRPr lang="en-US" altLang="en-US" sz="2000" dirty="0">
              <a:cs typeface="Arial" panose="020B0604020202020204" pitchFamily="34" charset="0"/>
            </a:endParaRPr>
          </a:p>
          <a:p>
            <a:endParaRPr lang="en-US" sz="2000" dirty="0">
              <a:cs typeface="Arial" panose="020B0604020202020204" pitchFamily="34" charset="0"/>
            </a:endParaRPr>
          </a:p>
          <a:p>
            <a:endParaRPr lang="en-US" dirty="0"/>
          </a:p>
          <a:p>
            <a:endParaRPr lang="en-US" dirty="0"/>
          </a:p>
          <a:p>
            <a:endParaRPr lang="en-US" dirty="0"/>
          </a:p>
        </p:txBody>
      </p:sp>
    </p:spTree>
    <p:extLst>
      <p:ext uri="{BB962C8B-B14F-4D97-AF65-F5344CB8AC3E}">
        <p14:creationId xmlns:p14="http://schemas.microsoft.com/office/powerpoint/2010/main" val="26611487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85F792-3A6B-4666-AF92-4490AAFFF3FE}"/>
              </a:ext>
            </a:extLst>
          </p:cNvPr>
          <p:cNvSpPr>
            <a:spLocks noGrp="1"/>
          </p:cNvSpPr>
          <p:nvPr>
            <p:ph type="title"/>
          </p:nvPr>
        </p:nvSpPr>
        <p:spPr/>
        <p:txBody>
          <a:bodyPr/>
          <a:lstStyle/>
          <a:p>
            <a:r>
              <a:rPr lang="en-GB"/>
              <a:t>Characteristics of Effective Learning </a:t>
            </a:r>
          </a:p>
        </p:txBody>
      </p:sp>
      <p:sp>
        <p:nvSpPr>
          <p:cNvPr id="3" name="Content Placeholder 2">
            <a:extLst>
              <a:ext uri="{FF2B5EF4-FFF2-40B4-BE49-F238E27FC236}">
                <a16:creationId xmlns:a16="http://schemas.microsoft.com/office/drawing/2014/main" id="{61636601-A2CC-4F9A-B139-43A7B4D31646}"/>
              </a:ext>
            </a:extLst>
          </p:cNvPr>
          <p:cNvSpPr>
            <a:spLocks noGrp="1"/>
          </p:cNvSpPr>
          <p:nvPr>
            <p:ph idx="1"/>
          </p:nvPr>
        </p:nvSpPr>
        <p:spPr>
          <a:xfrm>
            <a:off x="120090" y="1844824"/>
            <a:ext cx="8579296" cy="4876800"/>
          </a:xfrm>
        </p:spPr>
        <p:txBody>
          <a:bodyPr>
            <a:normAutofit/>
          </a:bodyPr>
          <a:lstStyle/>
          <a:p>
            <a:pPr marL="0" indent="0">
              <a:buNone/>
            </a:pPr>
            <a:r>
              <a:rPr lang="en-GB" sz="2000"/>
              <a:t>These are the skills we encourage the children to demonstrate:</a:t>
            </a:r>
          </a:p>
          <a:p>
            <a:pPr marL="0" indent="0">
              <a:buNone/>
            </a:pPr>
            <a:endParaRPr lang="en-GB" sz="2000"/>
          </a:p>
          <a:p>
            <a:pPr marL="0" indent="0">
              <a:buNone/>
            </a:pPr>
            <a:r>
              <a:rPr lang="en-GB" sz="2000"/>
              <a:t>• </a:t>
            </a:r>
            <a:r>
              <a:rPr lang="en-GB" sz="2000" b="1"/>
              <a:t>Playing and exploring</a:t>
            </a:r>
            <a:r>
              <a:rPr lang="en-GB" sz="2000"/>
              <a:t> – children investigate and experience things, and ‘have a go.’</a:t>
            </a:r>
          </a:p>
          <a:p>
            <a:pPr marL="0" indent="0">
              <a:buNone/>
            </a:pPr>
            <a:r>
              <a:rPr lang="en-GB" sz="2000"/>
              <a:t>• </a:t>
            </a:r>
            <a:r>
              <a:rPr lang="en-GB" sz="2000" b="1"/>
              <a:t>Active learning</a:t>
            </a:r>
            <a:r>
              <a:rPr lang="en-GB" sz="2000"/>
              <a:t> – children concentrate and keep on trying if they encounter difficulties and enjoy achieving. </a:t>
            </a:r>
          </a:p>
          <a:p>
            <a:pPr marL="0" indent="0">
              <a:buNone/>
            </a:pPr>
            <a:r>
              <a:rPr lang="en-GB" sz="2000"/>
              <a:t>• </a:t>
            </a:r>
            <a:r>
              <a:rPr lang="en-GB" sz="2000" b="1"/>
              <a:t>Creating and thinking critically</a:t>
            </a:r>
            <a:r>
              <a:rPr lang="en-GB" sz="2000"/>
              <a:t> – children have and develop their own ideas, make links between ideas and develop strategies for doing things. </a:t>
            </a:r>
          </a:p>
          <a:p>
            <a:pPr marL="0" indent="0">
              <a:buNone/>
            </a:pPr>
            <a:endParaRPr lang="en-GB" sz="2000"/>
          </a:p>
          <a:p>
            <a:pPr marL="0" indent="0">
              <a:buNone/>
            </a:pPr>
            <a:r>
              <a:rPr lang="en-GB" sz="2000"/>
              <a:t>Each half term a planner is available on our webpage, that explains in more detail what we will be learning.</a:t>
            </a:r>
          </a:p>
          <a:p>
            <a:pPr marL="0" indent="0">
              <a:buNone/>
            </a:pPr>
            <a:r>
              <a:rPr lang="en-GB" sz="2000"/>
              <a:t> </a:t>
            </a:r>
            <a:r>
              <a:rPr lang="en-GB" sz="2000">
                <a:hlinkClick r:id="rId2"/>
              </a:rPr>
              <a:t>https://st-clares.lancs.sch.uk/rowan/</a:t>
            </a:r>
            <a:r>
              <a:rPr lang="en-GB" sz="2000"/>
              <a:t> </a:t>
            </a:r>
            <a:endParaRPr lang="en-GB" sz="2000">
              <a:highlight>
                <a:srgbClr val="FFFF00"/>
              </a:highlight>
            </a:endParaRPr>
          </a:p>
        </p:txBody>
      </p:sp>
      <p:pic>
        <p:nvPicPr>
          <p:cNvPr id="4" name="Picture 3"/>
          <p:cNvPicPr>
            <a:picLocks noChangeAspect="1"/>
          </p:cNvPicPr>
          <p:nvPr/>
        </p:nvPicPr>
        <p:blipFill>
          <a:blip r:embed="rId3"/>
          <a:stretch>
            <a:fillRect/>
          </a:stretch>
        </p:blipFill>
        <p:spPr>
          <a:xfrm>
            <a:off x="7740352" y="5429735"/>
            <a:ext cx="1403647" cy="1403647"/>
          </a:xfrm>
          <a:prstGeom prst="rect">
            <a:avLst/>
          </a:prstGeom>
        </p:spPr>
      </p:pic>
    </p:spTree>
    <p:extLst>
      <p:ext uri="{BB962C8B-B14F-4D97-AF65-F5344CB8AC3E}">
        <p14:creationId xmlns:p14="http://schemas.microsoft.com/office/powerpoint/2010/main" val="17723683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45A8EFF-4C83-41E6-B27C-9A652A25135F}"/>
              </a:ext>
            </a:extLst>
          </p:cNvPr>
          <p:cNvPicPr>
            <a:picLocks noChangeAspect="1"/>
          </p:cNvPicPr>
          <p:nvPr/>
        </p:nvPicPr>
        <p:blipFill>
          <a:blip r:embed="rId2"/>
          <a:stretch>
            <a:fillRect/>
          </a:stretch>
        </p:blipFill>
        <p:spPr>
          <a:xfrm>
            <a:off x="7715250" y="5157192"/>
            <a:ext cx="1428750" cy="1428750"/>
          </a:xfrm>
          <a:prstGeom prst="rect">
            <a:avLst/>
          </a:prstGeom>
        </p:spPr>
      </p:pic>
      <p:sp>
        <p:nvSpPr>
          <p:cNvPr id="4" name="Rectangle 3">
            <a:extLst>
              <a:ext uri="{FF2B5EF4-FFF2-40B4-BE49-F238E27FC236}">
                <a16:creationId xmlns:a16="http://schemas.microsoft.com/office/drawing/2014/main" id="{1F918178-8224-47B1-A584-00A8F2C6678B}"/>
              </a:ext>
            </a:extLst>
          </p:cNvPr>
          <p:cNvSpPr/>
          <p:nvPr/>
        </p:nvSpPr>
        <p:spPr>
          <a:xfrm>
            <a:off x="463352" y="152315"/>
            <a:ext cx="8064896" cy="8789586"/>
          </a:xfrm>
          <a:prstGeom prst="rect">
            <a:avLst/>
          </a:prstGeom>
        </p:spPr>
        <p:txBody>
          <a:bodyPr wrap="square">
            <a:spAutoFit/>
          </a:bodyPr>
          <a:lstStyle/>
          <a:p>
            <a:endParaRPr lang="en-GB" sz="2000" dirty="0">
              <a:latin typeface="+mj-lt"/>
            </a:endParaRPr>
          </a:p>
          <a:p>
            <a:pPr marL="0" indent="0" algn="l" rtl="0" fontAlgn="base">
              <a:spcBef>
                <a:spcPts val="432"/>
              </a:spcBef>
              <a:spcAft>
                <a:spcPts val="0"/>
              </a:spcAft>
            </a:pPr>
            <a:r>
              <a:rPr lang="en-GB" sz="2000" b="0" i="0" dirty="0">
                <a:solidFill>
                  <a:srgbClr val="000000"/>
                </a:solidFill>
                <a:effectLst/>
                <a:latin typeface="+mj-lt"/>
              </a:rPr>
              <a:t>HRSE stands for Human Relationships and Sex Education.</a:t>
            </a:r>
          </a:p>
          <a:p>
            <a:pPr marL="0" indent="0" algn="l" rtl="0" fontAlgn="base">
              <a:spcBef>
                <a:spcPts val="432"/>
              </a:spcBef>
              <a:spcAft>
                <a:spcPts val="0"/>
              </a:spcAft>
            </a:pPr>
            <a:r>
              <a:rPr lang="en-GB" sz="2000" b="0" i="0" dirty="0">
                <a:solidFill>
                  <a:srgbClr val="000000"/>
                </a:solidFill>
                <a:effectLst/>
                <a:latin typeface="+mj-lt"/>
              </a:rPr>
              <a:t>It has recently been updated for 2026-2027.  These updates will be taught in the next academic year and continue to be vital as HRSE relates to children’s relationships with themselves, others and God and keeping themselves safe and healthy.</a:t>
            </a:r>
          </a:p>
          <a:p>
            <a:pPr marL="0" indent="0" algn="l" rtl="0" fontAlgn="base">
              <a:spcBef>
                <a:spcPts val="432"/>
              </a:spcBef>
              <a:spcAft>
                <a:spcPts val="0"/>
              </a:spcAft>
            </a:pPr>
            <a:r>
              <a:rPr lang="en-GB" sz="2000" b="0" i="0" dirty="0">
                <a:solidFill>
                  <a:srgbClr val="000000"/>
                </a:solidFill>
                <a:effectLst/>
                <a:latin typeface="+mj-lt"/>
              </a:rPr>
              <a:t>This year we have made the decision to use </a:t>
            </a:r>
            <a:r>
              <a:rPr lang="en-GB" sz="2000" b="0" i="0" dirty="0" err="1">
                <a:solidFill>
                  <a:srgbClr val="000000"/>
                </a:solidFill>
                <a:effectLst/>
                <a:latin typeface="+mj-lt"/>
              </a:rPr>
              <a:t>TenTen:Life</a:t>
            </a:r>
            <a:r>
              <a:rPr lang="en-GB" sz="2000" b="0" i="0" dirty="0">
                <a:solidFill>
                  <a:srgbClr val="000000"/>
                </a:solidFill>
                <a:effectLst/>
                <a:latin typeface="+mj-lt"/>
              </a:rPr>
              <a:t> to the Full, in order to support our teaching of HRSE.  You will be provided with a parent link so that you can access this excellent resource at home through their Parent Portal.</a:t>
            </a:r>
          </a:p>
          <a:p>
            <a:pPr marL="0" indent="0" algn="l" rtl="0" fontAlgn="base">
              <a:spcBef>
                <a:spcPts val="432"/>
              </a:spcBef>
              <a:spcAft>
                <a:spcPts val="0"/>
              </a:spcAft>
            </a:pPr>
            <a:r>
              <a:rPr lang="en-GB" sz="2000" b="0" i="0" dirty="0">
                <a:solidFill>
                  <a:srgbClr val="000000"/>
                </a:solidFill>
                <a:effectLst/>
                <a:latin typeface="+mj-lt"/>
              </a:rPr>
              <a:t>The Online Parent Portal is a tool that provides you with information about the programme content that your children will be following in school. You can also access suggestions for further activity and discussion at home linked to the sessions taught in school.</a:t>
            </a:r>
          </a:p>
          <a:p>
            <a:pPr marL="0" indent="0" algn="l" rtl="0" fontAlgn="base">
              <a:spcBef>
                <a:spcPts val="432"/>
              </a:spcBef>
              <a:spcAft>
                <a:spcPts val="0"/>
              </a:spcAft>
            </a:pPr>
            <a:r>
              <a:rPr lang="en-GB" sz="2000" b="0" i="0" dirty="0">
                <a:solidFill>
                  <a:srgbClr val="000000"/>
                </a:solidFill>
                <a:effectLst/>
                <a:latin typeface="+mj-lt"/>
              </a:rPr>
              <a:t>Please see the HRSE section on the school website for more information about this.  If you have any questions, please don't hesitate to ask.</a:t>
            </a:r>
          </a:p>
          <a:p>
            <a:pPr marL="0" indent="0" algn="l" rtl="0" fontAlgn="base">
              <a:spcBef>
                <a:spcPts val="504"/>
              </a:spcBef>
              <a:spcAft>
                <a:spcPts val="0"/>
              </a:spcAft>
            </a:pPr>
            <a:r>
              <a:rPr lang="en-GB" sz="2000" b="0" i="0" dirty="0">
                <a:solidFill>
                  <a:srgbClr val="000000"/>
                </a:solidFill>
                <a:effectLst/>
                <a:latin typeface="+mj-lt"/>
              </a:rPr>
              <a:t>Username: parents-</a:t>
            </a:r>
            <a:r>
              <a:rPr lang="en-GB" sz="2000" b="0" i="0" dirty="0" err="1">
                <a:solidFill>
                  <a:srgbClr val="000000"/>
                </a:solidFill>
                <a:effectLst/>
                <a:latin typeface="+mj-lt"/>
              </a:rPr>
              <a:t>st</a:t>
            </a:r>
            <a:r>
              <a:rPr lang="en-GB" sz="2000" b="0" i="0" dirty="0">
                <a:solidFill>
                  <a:srgbClr val="000000"/>
                </a:solidFill>
                <a:effectLst/>
                <a:latin typeface="+mj-lt"/>
              </a:rPr>
              <a:t>-</a:t>
            </a:r>
            <a:r>
              <a:rPr lang="en-GB" sz="2000" b="0" i="0" dirty="0" err="1">
                <a:solidFill>
                  <a:srgbClr val="000000"/>
                </a:solidFill>
                <a:effectLst/>
                <a:latin typeface="+mj-lt"/>
              </a:rPr>
              <a:t>clares</a:t>
            </a:r>
            <a:r>
              <a:rPr lang="en-GB" sz="2000" b="0" i="0" dirty="0">
                <a:solidFill>
                  <a:srgbClr val="000000"/>
                </a:solidFill>
                <a:effectLst/>
                <a:latin typeface="+mj-lt"/>
              </a:rPr>
              <a:t>-catholic-primary-school</a:t>
            </a:r>
          </a:p>
          <a:p>
            <a:pPr marL="0" indent="0" algn="l" rtl="0" fontAlgn="base">
              <a:spcBef>
                <a:spcPts val="504"/>
              </a:spcBef>
              <a:spcAft>
                <a:spcPts val="0"/>
              </a:spcAft>
            </a:pPr>
            <a:r>
              <a:rPr lang="en-GB" sz="2000" b="0" i="0" dirty="0">
                <a:solidFill>
                  <a:srgbClr val="000000"/>
                </a:solidFill>
                <a:effectLst/>
                <a:latin typeface="+mj-lt"/>
              </a:rPr>
              <a:t>Password: </a:t>
            </a:r>
            <a:r>
              <a:rPr lang="en-GB" sz="2000" b="0" i="0" dirty="0" err="1">
                <a:solidFill>
                  <a:srgbClr val="000000"/>
                </a:solidFill>
                <a:effectLst/>
                <a:latin typeface="+mj-lt"/>
              </a:rPr>
              <a:t>StClare’s</a:t>
            </a:r>
            <a:endParaRPr lang="en-GB" sz="2000" b="0" i="0" dirty="0">
              <a:solidFill>
                <a:srgbClr val="000000"/>
              </a:solidFill>
              <a:effectLst/>
              <a:latin typeface="+mj-lt"/>
            </a:endParaRPr>
          </a:p>
          <a:p>
            <a:pPr marL="0" indent="0" algn="l" rtl="0" fontAlgn="base">
              <a:spcBef>
                <a:spcPts val="504"/>
              </a:spcBef>
              <a:spcAft>
                <a:spcPts val="0"/>
              </a:spcAft>
            </a:pPr>
            <a:r>
              <a:rPr lang="en-GB" sz="2000" b="0" i="0" dirty="0">
                <a:solidFill>
                  <a:srgbClr val="000000"/>
                </a:solidFill>
                <a:effectLst/>
                <a:latin typeface="+mj-lt"/>
              </a:rPr>
              <a:t>Parent Portal: </a:t>
            </a:r>
            <a:r>
              <a:rPr lang="en-GB" sz="2000" b="0" i="0" dirty="0">
                <a:solidFill>
                  <a:srgbClr val="000000"/>
                </a:solidFill>
                <a:effectLst/>
                <a:latin typeface="+mj-lt"/>
                <a:hlinkClick r:id="rId3" tooltip="https://www.tentenresources.co.uk/parent-portal/"/>
              </a:rPr>
              <a:t>https://www.tentenresources.co.uk/parent-portal/</a:t>
            </a:r>
            <a:endParaRPr lang="en-GB" sz="2000" b="0" i="0" dirty="0">
              <a:solidFill>
                <a:srgbClr val="000000"/>
              </a:solidFill>
              <a:effectLst/>
              <a:latin typeface="+mj-lt"/>
            </a:endParaRPr>
          </a:p>
          <a:p>
            <a:pPr algn="l" fontAlgn="base"/>
            <a:br>
              <a:rPr lang="en-GB" sz="2000" b="0" i="0" dirty="0">
                <a:solidFill>
                  <a:srgbClr val="000000"/>
                </a:solidFill>
                <a:effectLst/>
                <a:latin typeface="Aptos" panose="020B0004020202020204" pitchFamily="34" charset="0"/>
              </a:rPr>
            </a:br>
            <a:endParaRPr lang="en-GB" sz="2000" b="0" i="0" dirty="0">
              <a:solidFill>
                <a:srgbClr val="000000"/>
              </a:solidFill>
              <a:effectLst/>
              <a:latin typeface="Aptos" panose="020B0004020202020204" pitchFamily="34" charset="0"/>
            </a:endParaRPr>
          </a:p>
          <a:p>
            <a:pPr algn="l" fontAlgn="base"/>
            <a:br>
              <a:rPr lang="en-GB" sz="1800" b="0" i="0" dirty="0">
                <a:solidFill>
                  <a:srgbClr val="000000"/>
                </a:solidFill>
                <a:effectLst/>
                <a:latin typeface="Aptos" panose="020B0004020202020204" pitchFamily="34" charset="0"/>
              </a:rPr>
            </a:br>
            <a:endParaRPr lang="en-GB" sz="1800" b="0" i="0" dirty="0">
              <a:solidFill>
                <a:srgbClr val="000000"/>
              </a:solidFill>
              <a:effectLst/>
              <a:latin typeface="Aptos" panose="020B0004020202020204" pitchFamily="34" charset="0"/>
            </a:endParaRPr>
          </a:p>
          <a:p>
            <a:br>
              <a:rPr lang="en-GB" sz="2000" b="0" i="0" dirty="0">
                <a:solidFill>
                  <a:srgbClr val="242424"/>
                </a:solidFill>
                <a:effectLst/>
                <a:latin typeface="Segoe UI" panose="020B0502040204020203" pitchFamily="34" charset="0"/>
              </a:rPr>
            </a:br>
            <a:endParaRPr lang="en-GB" sz="2000" dirty="0"/>
          </a:p>
          <a:p>
            <a:endParaRPr lang="en-GB" sz="2000" dirty="0"/>
          </a:p>
        </p:txBody>
      </p:sp>
    </p:spTree>
    <p:extLst>
      <p:ext uri="{BB962C8B-B14F-4D97-AF65-F5344CB8AC3E}">
        <p14:creationId xmlns:p14="http://schemas.microsoft.com/office/powerpoint/2010/main" val="28475806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45A8EFF-4C83-41E6-B27C-9A652A25135F}"/>
              </a:ext>
            </a:extLst>
          </p:cNvPr>
          <p:cNvPicPr>
            <a:picLocks noChangeAspect="1"/>
          </p:cNvPicPr>
          <p:nvPr/>
        </p:nvPicPr>
        <p:blipFill>
          <a:blip r:embed="rId2"/>
          <a:stretch>
            <a:fillRect/>
          </a:stretch>
        </p:blipFill>
        <p:spPr>
          <a:xfrm>
            <a:off x="7787258" y="5229200"/>
            <a:ext cx="1356742" cy="1356742"/>
          </a:xfrm>
          <a:prstGeom prst="rect">
            <a:avLst/>
          </a:prstGeom>
        </p:spPr>
      </p:pic>
      <p:pic>
        <p:nvPicPr>
          <p:cNvPr id="4" name="Content Placeholder 3" descr="cid:31ae327f-1db9-428d-a053-f41c971d6949@GBRP123.PROD.OUTLOOK.COM">
            <a:extLst>
              <a:ext uri="{FF2B5EF4-FFF2-40B4-BE49-F238E27FC236}">
                <a16:creationId xmlns:a16="http://schemas.microsoft.com/office/drawing/2014/main" id="{7C9160E9-B594-4861-90B4-B9E75ED03F06}"/>
              </a:ext>
            </a:extLst>
          </p:cNvPr>
          <p:cNvPicPr>
            <a:picLocks/>
          </p:cNvPicPr>
          <p:nvPr/>
        </p:nvPicPr>
        <p:blipFill>
          <a:blip r:embed="rId3" r:link="rId4">
            <a:extLst>
              <a:ext uri="{28A0092B-C50C-407E-A947-70E740481C1C}">
                <a14:useLocalDpi xmlns:a14="http://schemas.microsoft.com/office/drawing/2010/main" val="0"/>
              </a:ext>
            </a:extLst>
          </a:blip>
          <a:srcRect/>
          <a:stretch>
            <a:fillRect/>
          </a:stretch>
        </p:blipFill>
        <p:spPr bwMode="auto">
          <a:xfrm>
            <a:off x="590287" y="764704"/>
            <a:ext cx="7196971" cy="4922201"/>
          </a:xfrm>
          <a:prstGeom prst="rect">
            <a:avLst/>
          </a:prstGeom>
          <a:noFill/>
          <a:ln w="107950">
            <a:solidFill>
              <a:schemeClr val="tx1"/>
            </a:solidFill>
          </a:ln>
        </p:spPr>
      </p:pic>
    </p:spTree>
    <p:extLst>
      <p:ext uri="{BB962C8B-B14F-4D97-AF65-F5344CB8AC3E}">
        <p14:creationId xmlns:p14="http://schemas.microsoft.com/office/powerpoint/2010/main" val="34186154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Daily Routine</a:t>
            </a:r>
          </a:p>
        </p:txBody>
      </p:sp>
      <p:sp>
        <p:nvSpPr>
          <p:cNvPr id="3" name="Content Placeholder 2"/>
          <p:cNvSpPr>
            <a:spLocks noGrp="1"/>
          </p:cNvSpPr>
          <p:nvPr>
            <p:ph idx="1"/>
          </p:nvPr>
        </p:nvSpPr>
        <p:spPr>
          <a:xfrm>
            <a:off x="198407" y="990600"/>
            <a:ext cx="8229600" cy="4876800"/>
          </a:xfrm>
        </p:spPr>
        <p:txBody>
          <a:bodyPr>
            <a:normAutofit fontScale="92500" lnSpcReduction="10000"/>
          </a:bodyPr>
          <a:lstStyle/>
          <a:p>
            <a:endParaRPr lang="en-GB" dirty="0"/>
          </a:p>
          <a:p>
            <a:r>
              <a:rPr lang="en-GB" dirty="0"/>
              <a:t>The school gate opens at 8:40am</a:t>
            </a:r>
          </a:p>
          <a:p>
            <a:pPr marL="0" indent="0">
              <a:buNone/>
            </a:pPr>
            <a:endParaRPr lang="en-GB" dirty="0"/>
          </a:p>
          <a:p>
            <a:pPr lvl="0"/>
            <a:r>
              <a:rPr lang="en-GB" dirty="0"/>
              <a:t>Children come in and spend time in the different areas and we have daily exercise challenges</a:t>
            </a:r>
          </a:p>
          <a:p>
            <a:pPr marL="0" indent="0">
              <a:buNone/>
            </a:pPr>
            <a:endParaRPr lang="en-GB" dirty="0"/>
          </a:p>
          <a:p>
            <a:r>
              <a:rPr lang="en-GB" dirty="0"/>
              <a:t>Daily English and maths sessions</a:t>
            </a:r>
          </a:p>
          <a:p>
            <a:endParaRPr lang="en-GB" dirty="0"/>
          </a:p>
          <a:p>
            <a:r>
              <a:rPr lang="en-GB" dirty="0"/>
              <a:t>Daily guided snack and chat sessions </a:t>
            </a:r>
          </a:p>
          <a:p>
            <a:endParaRPr lang="en-GB" dirty="0"/>
          </a:p>
          <a:p>
            <a:r>
              <a:rPr lang="en-GB" dirty="0"/>
              <a:t>Daily phonics sessions</a:t>
            </a:r>
          </a:p>
          <a:p>
            <a:endParaRPr lang="en-GB" dirty="0"/>
          </a:p>
          <a:p>
            <a:r>
              <a:rPr lang="en-GB" dirty="0"/>
              <a:t>Understanding of the world, expressive art and design sessions</a:t>
            </a:r>
          </a:p>
        </p:txBody>
      </p:sp>
      <p:pic>
        <p:nvPicPr>
          <p:cNvPr id="4" name="Picture 3"/>
          <p:cNvPicPr>
            <a:picLocks noChangeAspect="1"/>
          </p:cNvPicPr>
          <p:nvPr/>
        </p:nvPicPr>
        <p:blipFill>
          <a:blip r:embed="rId3"/>
          <a:stretch>
            <a:fillRect/>
          </a:stretch>
        </p:blipFill>
        <p:spPr>
          <a:xfrm>
            <a:off x="7829631" y="5661248"/>
            <a:ext cx="1196752" cy="1196752"/>
          </a:xfrm>
          <a:prstGeom prst="rect">
            <a:avLst/>
          </a:prstGeom>
        </p:spPr>
      </p:pic>
    </p:spTree>
    <p:extLst>
      <p:ext uri="{BB962C8B-B14F-4D97-AF65-F5344CB8AC3E}">
        <p14:creationId xmlns:p14="http://schemas.microsoft.com/office/powerpoint/2010/main" val="11763093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1FCA6B6-CADB-4A69-BD46-9420391F4A41}"/>
              </a:ext>
            </a:extLst>
          </p:cNvPr>
          <p:cNvSpPr>
            <a:spLocks noGrp="1"/>
          </p:cNvSpPr>
          <p:nvPr>
            <p:ph idx="1"/>
          </p:nvPr>
        </p:nvSpPr>
        <p:spPr>
          <a:xfrm>
            <a:off x="323528" y="990600"/>
            <a:ext cx="8496944" cy="5534744"/>
          </a:xfrm>
        </p:spPr>
        <p:txBody>
          <a:bodyPr>
            <a:normAutofit fontScale="47500" lnSpcReduction="20000"/>
          </a:bodyPr>
          <a:lstStyle/>
          <a:p>
            <a:r>
              <a:rPr lang="en-GB" sz="3600" dirty="0"/>
              <a:t>Lunchtime - children are supported and monitored by staff</a:t>
            </a:r>
          </a:p>
          <a:p>
            <a:pPr marL="0" indent="0">
              <a:buNone/>
            </a:pPr>
            <a:endParaRPr lang="en-GB" sz="2900" dirty="0"/>
          </a:p>
          <a:p>
            <a:pPr marL="0" indent="0">
              <a:buNone/>
            </a:pPr>
            <a:endParaRPr lang="en-GB" sz="2900" dirty="0"/>
          </a:p>
          <a:p>
            <a:pPr marL="0" indent="0">
              <a:buNone/>
            </a:pPr>
            <a:endParaRPr lang="en-GB" sz="2900" dirty="0"/>
          </a:p>
          <a:p>
            <a:pPr marL="0" indent="0">
              <a:buNone/>
            </a:pPr>
            <a:endParaRPr lang="en-GB" sz="2900" dirty="0"/>
          </a:p>
          <a:p>
            <a:pPr marL="0" indent="0">
              <a:buNone/>
            </a:pPr>
            <a:endParaRPr lang="en-GB" sz="2900" dirty="0"/>
          </a:p>
          <a:p>
            <a:pPr marL="0" indent="0">
              <a:buNone/>
            </a:pPr>
            <a:endParaRPr lang="en-GB" sz="2900" dirty="0"/>
          </a:p>
          <a:p>
            <a:pPr marL="0" indent="0">
              <a:buNone/>
            </a:pPr>
            <a:endParaRPr lang="en-GB" sz="2900" dirty="0"/>
          </a:p>
          <a:p>
            <a:pPr marL="0" indent="0">
              <a:buNone/>
            </a:pPr>
            <a:endParaRPr lang="en-GB" sz="2900" dirty="0"/>
          </a:p>
          <a:p>
            <a:pPr marL="0" indent="0">
              <a:buNone/>
            </a:pPr>
            <a:endParaRPr lang="en-GB" sz="2900" dirty="0"/>
          </a:p>
          <a:p>
            <a:pPr marL="0" indent="0">
              <a:buNone/>
            </a:pPr>
            <a:endParaRPr lang="en-GB" sz="2900" dirty="0"/>
          </a:p>
          <a:p>
            <a:pPr marL="0" indent="0">
              <a:buNone/>
            </a:pPr>
            <a:endParaRPr lang="en-GB" sz="2900" dirty="0"/>
          </a:p>
          <a:p>
            <a:pPr marL="0" indent="0">
              <a:buNone/>
            </a:pPr>
            <a:endParaRPr lang="en-GB" sz="2900" dirty="0"/>
          </a:p>
          <a:p>
            <a:r>
              <a:rPr lang="en-GB" sz="3600" dirty="0"/>
              <a:t>Physical Education (P.E) sessions are every Thursday. Please send your child’s P.E kit in a bag and it will stay in school</a:t>
            </a:r>
          </a:p>
          <a:p>
            <a:endParaRPr lang="en-GB" sz="3600" dirty="0"/>
          </a:p>
          <a:p>
            <a:r>
              <a:rPr lang="en-GB" sz="3600" dirty="0"/>
              <a:t>P.E kit – Red logo t-shirt, black shorts, black pumps.</a:t>
            </a:r>
          </a:p>
          <a:p>
            <a:pPr lvl="1"/>
            <a:r>
              <a:rPr lang="en-GB" sz="3600" dirty="0"/>
              <a:t>Outdoor – St. Clare’s hoodie, black jogging pants</a:t>
            </a:r>
          </a:p>
          <a:p>
            <a:pPr lvl="1"/>
            <a:endParaRPr lang="en-GB" sz="3600" dirty="0"/>
          </a:p>
          <a:p>
            <a:pPr>
              <a:buFontTx/>
              <a:buChar char="-"/>
            </a:pPr>
            <a:r>
              <a:rPr lang="en-GB" sz="3600" dirty="0"/>
              <a:t>All hair tied back</a:t>
            </a:r>
          </a:p>
          <a:p>
            <a:pPr>
              <a:buFontTx/>
              <a:buChar char="-"/>
            </a:pPr>
            <a:r>
              <a:rPr lang="en-GB" sz="3600" dirty="0"/>
              <a:t>Earrings removed</a:t>
            </a:r>
          </a:p>
          <a:p>
            <a:pPr>
              <a:buFontTx/>
              <a:buChar char="-"/>
            </a:pPr>
            <a:r>
              <a:rPr lang="en-GB" sz="3600" dirty="0"/>
              <a:t>All items should be clearly named</a:t>
            </a:r>
          </a:p>
          <a:p>
            <a:pPr marL="0" indent="0">
              <a:buNone/>
            </a:pPr>
            <a:endParaRPr lang="en-GB" dirty="0"/>
          </a:p>
        </p:txBody>
      </p:sp>
      <p:pic>
        <p:nvPicPr>
          <p:cNvPr id="4" name="Picture 3"/>
          <p:cNvPicPr>
            <a:picLocks noChangeAspect="1"/>
          </p:cNvPicPr>
          <p:nvPr/>
        </p:nvPicPr>
        <p:blipFill>
          <a:blip r:embed="rId2"/>
          <a:stretch>
            <a:fillRect/>
          </a:stretch>
        </p:blipFill>
        <p:spPr>
          <a:xfrm>
            <a:off x="7715250" y="5429250"/>
            <a:ext cx="1428750" cy="1428750"/>
          </a:xfrm>
          <a:prstGeom prst="rect">
            <a:avLst/>
          </a:prstGeom>
        </p:spPr>
      </p:pic>
      <p:pic>
        <p:nvPicPr>
          <p:cNvPr id="5" name="Picture 4">
            <a:extLst>
              <a:ext uri="{FF2B5EF4-FFF2-40B4-BE49-F238E27FC236}">
                <a16:creationId xmlns:a16="http://schemas.microsoft.com/office/drawing/2014/main" id="{ADCB6762-B8B4-4302-838A-90E8969E7396}"/>
              </a:ext>
            </a:extLst>
          </p:cNvPr>
          <p:cNvPicPr>
            <a:picLocks noChangeAspect="1"/>
          </p:cNvPicPr>
          <p:nvPr/>
        </p:nvPicPr>
        <p:blipFill>
          <a:blip r:embed="rId3"/>
          <a:stretch>
            <a:fillRect/>
          </a:stretch>
        </p:blipFill>
        <p:spPr>
          <a:xfrm>
            <a:off x="2915816" y="1340767"/>
            <a:ext cx="2664296" cy="2439597"/>
          </a:xfrm>
          <a:prstGeom prst="rect">
            <a:avLst/>
          </a:prstGeom>
        </p:spPr>
      </p:pic>
    </p:spTree>
    <p:extLst>
      <p:ext uri="{BB962C8B-B14F-4D97-AF65-F5344CB8AC3E}">
        <p14:creationId xmlns:p14="http://schemas.microsoft.com/office/powerpoint/2010/main" val="23271393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Homework</a:t>
            </a:r>
          </a:p>
        </p:txBody>
      </p:sp>
      <p:sp>
        <p:nvSpPr>
          <p:cNvPr id="3" name="Content Placeholder 2"/>
          <p:cNvSpPr>
            <a:spLocks noGrp="1"/>
          </p:cNvSpPr>
          <p:nvPr>
            <p:ph idx="1"/>
          </p:nvPr>
        </p:nvSpPr>
        <p:spPr>
          <a:xfrm>
            <a:off x="457200" y="3489201"/>
            <a:ext cx="8229600" cy="4876800"/>
          </a:xfrm>
        </p:spPr>
        <p:txBody>
          <a:bodyPr>
            <a:normAutofit/>
          </a:bodyPr>
          <a:lstStyle/>
          <a:p>
            <a:r>
              <a:rPr lang="en-GB" sz="2000" dirty="0"/>
              <a:t>Reading books will be sent home every Monday and Thursday. Please read with your child and sign their diary to say the book has been read so we can change it for a new one.</a:t>
            </a:r>
          </a:p>
          <a:p>
            <a:endParaRPr lang="en-GB" sz="2000" dirty="0"/>
          </a:p>
          <a:p>
            <a:r>
              <a:rPr lang="en-GB" sz="2000" dirty="0"/>
              <a:t>Later in the term, additional tasks will be sent home to support your child with their next steps for learning.</a:t>
            </a:r>
          </a:p>
          <a:p>
            <a:endParaRPr lang="en-GB" sz="2000" dirty="0"/>
          </a:p>
          <a:p>
            <a:endParaRPr lang="en-GB" sz="2000" dirty="0">
              <a:highlight>
                <a:srgbClr val="FFFF00"/>
              </a:highlight>
            </a:endParaRPr>
          </a:p>
          <a:p>
            <a:pPr marL="0" indent="0">
              <a:buNone/>
            </a:pPr>
            <a:endParaRPr lang="en-GB" sz="2000" dirty="0">
              <a:highlight>
                <a:srgbClr val="FFFF00"/>
              </a:highlight>
            </a:endParaRPr>
          </a:p>
        </p:txBody>
      </p:sp>
      <p:pic>
        <p:nvPicPr>
          <p:cNvPr id="4" name="Picture 3"/>
          <p:cNvPicPr>
            <a:picLocks noChangeAspect="1"/>
          </p:cNvPicPr>
          <p:nvPr/>
        </p:nvPicPr>
        <p:blipFill>
          <a:blip r:embed="rId2"/>
          <a:stretch>
            <a:fillRect/>
          </a:stretch>
        </p:blipFill>
        <p:spPr>
          <a:xfrm>
            <a:off x="7669016" y="5429250"/>
            <a:ext cx="1428750" cy="1428750"/>
          </a:xfrm>
          <a:prstGeom prst="rect">
            <a:avLst/>
          </a:prstGeom>
        </p:spPr>
      </p:pic>
      <p:pic>
        <p:nvPicPr>
          <p:cNvPr id="5" name="Picture 2" descr="Image 1 - &amp;#034;The more that you read&amp;#034; Dr. Seuss Quote METAL SIGN WALL PLAQUE print poster a5">
            <a:extLst>
              <a:ext uri="{FF2B5EF4-FFF2-40B4-BE49-F238E27FC236}">
                <a16:creationId xmlns:a16="http://schemas.microsoft.com/office/drawing/2014/main" id="{D45E466E-A41D-4F59-8A56-AB60F01577F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807" t="15485" r="19823" b="5913"/>
          <a:stretch/>
        </p:blipFill>
        <p:spPr bwMode="auto">
          <a:xfrm>
            <a:off x="6370886" y="533400"/>
            <a:ext cx="2596259" cy="26642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145792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FF4BF-292F-4CE0-9D9D-DBFAEE5718CB}"/>
              </a:ext>
            </a:extLst>
          </p:cNvPr>
          <p:cNvSpPr>
            <a:spLocks noGrp="1"/>
          </p:cNvSpPr>
          <p:nvPr>
            <p:ph type="title"/>
          </p:nvPr>
        </p:nvSpPr>
        <p:spPr/>
        <p:txBody>
          <a:bodyPr/>
          <a:lstStyle/>
          <a:p>
            <a:r>
              <a:rPr lang="en-GB"/>
              <a:t>Extra Information</a:t>
            </a:r>
          </a:p>
        </p:txBody>
      </p:sp>
      <p:sp>
        <p:nvSpPr>
          <p:cNvPr id="3" name="Content Placeholder 2">
            <a:extLst>
              <a:ext uri="{FF2B5EF4-FFF2-40B4-BE49-F238E27FC236}">
                <a16:creationId xmlns:a16="http://schemas.microsoft.com/office/drawing/2014/main" id="{F0F089BE-998E-436F-87E0-601B2D3DB952}"/>
              </a:ext>
            </a:extLst>
          </p:cNvPr>
          <p:cNvSpPr>
            <a:spLocks noGrp="1"/>
          </p:cNvSpPr>
          <p:nvPr>
            <p:ph idx="1"/>
          </p:nvPr>
        </p:nvSpPr>
        <p:spPr>
          <a:xfrm>
            <a:off x="215516" y="1539757"/>
            <a:ext cx="8712968" cy="4876800"/>
          </a:xfrm>
        </p:spPr>
        <p:txBody>
          <a:bodyPr>
            <a:normAutofit fontScale="85000" lnSpcReduction="20000"/>
          </a:bodyPr>
          <a:lstStyle/>
          <a:p>
            <a:r>
              <a:rPr lang="en-GB" dirty="0"/>
              <a:t>Please send in wellies with your child’s name on</a:t>
            </a:r>
          </a:p>
          <a:p>
            <a:r>
              <a:rPr lang="en-GB" dirty="0"/>
              <a:t>Please send in a water bottle with your child’s name on (with water in and not juice)</a:t>
            </a:r>
          </a:p>
          <a:p>
            <a:r>
              <a:rPr lang="en-GB" dirty="0"/>
              <a:t>Inhalers - please send in with your child’s name on and how often they may need it</a:t>
            </a:r>
          </a:p>
          <a:p>
            <a:r>
              <a:rPr lang="en-GB" dirty="0"/>
              <a:t>Sun cream and sun hats can be sent in with your child’s name on</a:t>
            </a:r>
          </a:p>
          <a:p>
            <a:r>
              <a:rPr lang="en-GB" dirty="0"/>
              <a:t>Please sign up for the school app (Arbor)</a:t>
            </a:r>
          </a:p>
          <a:p>
            <a:r>
              <a:rPr lang="en-GB" dirty="0"/>
              <a:t>Please no jewellery and just small earring studs</a:t>
            </a:r>
          </a:p>
          <a:p>
            <a:r>
              <a:rPr lang="en-GB" dirty="0"/>
              <a:t>Another date for the diary, coffee morning to raise </a:t>
            </a:r>
          </a:p>
          <a:p>
            <a:pPr marL="0" indent="0">
              <a:buNone/>
            </a:pPr>
            <a:r>
              <a:rPr lang="en-GB" dirty="0"/>
              <a:t>  money for</a:t>
            </a:r>
            <a:r>
              <a:rPr lang="en-US" dirty="0"/>
              <a:t> </a:t>
            </a:r>
            <a:r>
              <a:rPr lang="en-GB" b="1" dirty="0"/>
              <a:t>MacMillan Cancer Support, Monday 28</a:t>
            </a:r>
            <a:r>
              <a:rPr lang="en-GB" b="1" baseline="30000" dirty="0"/>
              <a:t>th</a:t>
            </a:r>
            <a:r>
              <a:rPr lang="en-GB" b="1" dirty="0"/>
              <a:t> September</a:t>
            </a:r>
          </a:p>
          <a:p>
            <a:r>
              <a:rPr lang="en-US" dirty="0"/>
              <a:t>Phonics parent workshops – Autumn 2026</a:t>
            </a:r>
          </a:p>
          <a:p>
            <a:r>
              <a:rPr lang="en-US" dirty="0"/>
              <a:t>Online safety –webpage information and monthly newsletter</a:t>
            </a:r>
          </a:p>
          <a:p>
            <a:pPr marL="0" indent="0">
              <a:buNone/>
            </a:pPr>
            <a:r>
              <a:rPr lang="en-GB" dirty="0"/>
              <a:t>   Please use the link to our online safety page. Here you will  find   </a:t>
            </a:r>
          </a:p>
          <a:p>
            <a:pPr marL="0" indent="0">
              <a:buNone/>
            </a:pPr>
            <a:r>
              <a:rPr lang="en-GB" dirty="0"/>
              <a:t>   useful links for parents and carers: </a:t>
            </a:r>
          </a:p>
          <a:p>
            <a:pPr marL="0" indent="0">
              <a:buNone/>
            </a:pPr>
            <a:r>
              <a:rPr lang="en-GB" dirty="0">
                <a:hlinkClick r:id="rId2"/>
              </a:rPr>
              <a:t>https://st-clares.lancs.sch.uk/computing/</a:t>
            </a:r>
            <a:r>
              <a:rPr lang="en-GB" dirty="0"/>
              <a:t> </a:t>
            </a:r>
          </a:p>
          <a:p>
            <a:pPr marL="0" indent="0">
              <a:buNone/>
            </a:pPr>
            <a:endParaRPr lang="en-GB" dirty="0"/>
          </a:p>
          <a:p>
            <a:pPr>
              <a:buFontTx/>
              <a:buChar char="-"/>
            </a:pPr>
            <a:endParaRPr lang="en-GB" dirty="0"/>
          </a:p>
        </p:txBody>
      </p:sp>
      <p:pic>
        <p:nvPicPr>
          <p:cNvPr id="4" name="Picture 3"/>
          <p:cNvPicPr>
            <a:picLocks noChangeAspect="1"/>
          </p:cNvPicPr>
          <p:nvPr/>
        </p:nvPicPr>
        <p:blipFill>
          <a:blip r:embed="rId3"/>
          <a:stretch>
            <a:fillRect/>
          </a:stretch>
        </p:blipFill>
        <p:spPr>
          <a:xfrm>
            <a:off x="7710116" y="5339464"/>
            <a:ext cx="1433884" cy="1518536"/>
          </a:xfrm>
          <a:prstGeom prst="rect">
            <a:avLst/>
          </a:prstGeom>
        </p:spPr>
      </p:pic>
    </p:spTree>
    <p:extLst>
      <p:ext uri="{BB962C8B-B14F-4D97-AF65-F5344CB8AC3E}">
        <p14:creationId xmlns:p14="http://schemas.microsoft.com/office/powerpoint/2010/main" val="10447419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51923"/>
            <a:ext cx="8333509" cy="2092036"/>
          </a:xfrm>
        </p:spPr>
        <p:txBody>
          <a:bodyPr>
            <a:normAutofit fontScale="90000"/>
          </a:bodyPr>
          <a:lstStyle/>
          <a:p>
            <a:br>
              <a:rPr lang="en-GB"/>
            </a:br>
            <a:br>
              <a:rPr lang="en-GB"/>
            </a:br>
            <a:br>
              <a:rPr lang="en-GB"/>
            </a:br>
            <a:br>
              <a:rPr lang="en-GB"/>
            </a:br>
            <a:br>
              <a:rPr lang="en-GB"/>
            </a:br>
            <a:br>
              <a:rPr lang="en-GB"/>
            </a:br>
            <a:r>
              <a:rPr lang="en-GB" sz="3600">
                <a:solidFill>
                  <a:schemeClr val="tx1"/>
                </a:solidFill>
                <a:latin typeface="Arial" panose="020B0604020202020204" pitchFamily="34" charset="0"/>
                <a:cs typeface="Arial" panose="020B0604020202020204" pitchFamily="34" charset="0"/>
              </a:rPr>
              <a:t>Finally, we very much value the partnership we have with parents and we are always happy to discuss any further queries you may have. </a:t>
            </a:r>
            <a:br>
              <a:rPr lang="en-GB" sz="3600">
                <a:solidFill>
                  <a:schemeClr val="tx1"/>
                </a:solidFill>
                <a:latin typeface="Arial" panose="020B0604020202020204" pitchFamily="34" charset="0"/>
                <a:cs typeface="Arial" panose="020B0604020202020204" pitchFamily="34" charset="0"/>
              </a:rPr>
            </a:br>
            <a:br>
              <a:rPr lang="en-GB" sz="3600">
                <a:solidFill>
                  <a:schemeClr val="tx1"/>
                </a:solidFill>
                <a:latin typeface="Arial" panose="020B0604020202020204" pitchFamily="34" charset="0"/>
                <a:cs typeface="Arial" panose="020B0604020202020204" pitchFamily="34" charset="0"/>
              </a:rPr>
            </a:br>
            <a:r>
              <a:rPr lang="en-GB" sz="3600">
                <a:solidFill>
                  <a:schemeClr val="tx1"/>
                </a:solidFill>
                <a:latin typeface="Arial" panose="020B0604020202020204" pitchFamily="34" charset="0"/>
                <a:cs typeface="Arial" panose="020B0604020202020204" pitchFamily="34" charset="0"/>
              </a:rPr>
              <a:t>Many </a:t>
            </a:r>
            <a:r>
              <a:rPr lang="en-GB" sz="3600">
                <a:solidFill>
                  <a:schemeClr val="tx1"/>
                </a:solidFill>
                <a:latin typeface="Arial Body"/>
                <a:cs typeface="Arial" panose="020B0604020202020204" pitchFamily="34" charset="0"/>
              </a:rPr>
              <a:t>thanks</a:t>
            </a:r>
            <a:r>
              <a:rPr lang="en-GB" sz="3600">
                <a:solidFill>
                  <a:schemeClr val="tx1"/>
                </a:solidFill>
                <a:latin typeface="Arial" panose="020B0604020202020204" pitchFamily="34" charset="0"/>
                <a:cs typeface="Arial" panose="020B0604020202020204" pitchFamily="34" charset="0"/>
              </a:rPr>
              <a:t> for your continued support.</a:t>
            </a:r>
          </a:p>
        </p:txBody>
      </p:sp>
      <p:sp>
        <p:nvSpPr>
          <p:cNvPr id="3" name="Content Placeholder 2"/>
          <p:cNvSpPr>
            <a:spLocks noGrp="1"/>
          </p:cNvSpPr>
          <p:nvPr>
            <p:ph idx="1"/>
          </p:nvPr>
        </p:nvSpPr>
        <p:spPr/>
        <p:txBody>
          <a:bodyPr/>
          <a:lstStyle/>
          <a:p>
            <a:endParaRPr lang="en-GB"/>
          </a:p>
          <a:p>
            <a:endParaRPr lang="en-GB"/>
          </a:p>
          <a:p>
            <a:endParaRPr lang="en-GB"/>
          </a:p>
        </p:txBody>
      </p:sp>
      <p:pic>
        <p:nvPicPr>
          <p:cNvPr id="4" name="Picture 3"/>
          <p:cNvPicPr>
            <a:picLocks noChangeAspect="1"/>
          </p:cNvPicPr>
          <p:nvPr/>
        </p:nvPicPr>
        <p:blipFill>
          <a:blip r:embed="rId3"/>
          <a:stretch>
            <a:fillRect/>
          </a:stretch>
        </p:blipFill>
        <p:spPr>
          <a:xfrm>
            <a:off x="7715250" y="5401227"/>
            <a:ext cx="1428750" cy="1428750"/>
          </a:xfrm>
          <a:prstGeom prst="rect">
            <a:avLst/>
          </a:prstGeom>
        </p:spPr>
      </p:pic>
    </p:spTree>
    <p:extLst>
      <p:ext uri="{BB962C8B-B14F-4D97-AF65-F5344CB8AC3E}">
        <p14:creationId xmlns:p14="http://schemas.microsoft.com/office/powerpoint/2010/main" val="19249604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59832" y="1104900"/>
            <a:ext cx="8229600" cy="990600"/>
          </a:xfrm>
        </p:spPr>
        <p:txBody>
          <a:bodyPr>
            <a:normAutofit fontScale="90000"/>
          </a:bodyPr>
          <a:lstStyle/>
          <a:p>
            <a:br>
              <a:rPr lang="en-GB"/>
            </a:br>
            <a:br>
              <a:rPr lang="en-GB"/>
            </a:br>
            <a:br>
              <a:rPr lang="en-GB"/>
            </a:br>
            <a:br>
              <a:rPr lang="en-GB"/>
            </a:br>
            <a:br>
              <a:rPr lang="en-GB"/>
            </a:br>
            <a:br>
              <a:rPr lang="en-GB"/>
            </a:br>
            <a:r>
              <a:rPr lang="en-GB"/>
              <a:t> Questions</a:t>
            </a:r>
          </a:p>
        </p:txBody>
      </p:sp>
      <p:sp>
        <p:nvSpPr>
          <p:cNvPr id="3" name="Content Placeholder 2"/>
          <p:cNvSpPr>
            <a:spLocks noGrp="1"/>
          </p:cNvSpPr>
          <p:nvPr>
            <p:ph idx="1"/>
          </p:nvPr>
        </p:nvSpPr>
        <p:spPr/>
        <p:txBody>
          <a:bodyPr/>
          <a:lstStyle/>
          <a:p>
            <a:endParaRPr lang="en-GB"/>
          </a:p>
          <a:p>
            <a:endParaRPr lang="en-GB"/>
          </a:p>
          <a:p>
            <a:endParaRPr lang="en-GB"/>
          </a:p>
        </p:txBody>
      </p:sp>
      <p:pic>
        <p:nvPicPr>
          <p:cNvPr id="4" name="Picture 3"/>
          <p:cNvPicPr>
            <a:picLocks noChangeAspect="1"/>
          </p:cNvPicPr>
          <p:nvPr/>
        </p:nvPicPr>
        <p:blipFill>
          <a:blip r:embed="rId3"/>
          <a:stretch>
            <a:fillRect/>
          </a:stretch>
        </p:blipFill>
        <p:spPr>
          <a:xfrm>
            <a:off x="7715250" y="5401227"/>
            <a:ext cx="1428750" cy="1428750"/>
          </a:xfrm>
          <a:prstGeom prst="rect">
            <a:avLst/>
          </a:prstGeom>
        </p:spPr>
      </p:pic>
    </p:spTree>
    <p:extLst>
      <p:ext uri="{BB962C8B-B14F-4D97-AF65-F5344CB8AC3E}">
        <p14:creationId xmlns:p14="http://schemas.microsoft.com/office/powerpoint/2010/main" val="404023424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NULL"/></Relationships>
</file>

<file path=ppt/theme/theme1.xml><?xml version="1.0" encoding="utf-8"?>
<a:theme xmlns:a="http://schemas.openxmlformats.org/drawingml/2006/main" name="Clarity">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6C4AA31AD5564449CEEAF8B4C258944" ma:contentTypeVersion="15" ma:contentTypeDescription="Create a new document." ma:contentTypeScope="" ma:versionID="0b0b8b8e866de77329f22e37ca3fb10a">
  <xsd:schema xmlns:xsd="http://www.w3.org/2001/XMLSchema" xmlns:xs="http://www.w3.org/2001/XMLSchema" xmlns:p="http://schemas.microsoft.com/office/2006/metadata/properties" xmlns:ns3="4ea77d51-0320-4390-bb52-128040451f6c" xmlns:ns4="b3716c10-d2dc-44c7-9999-ccf77e6df160" targetNamespace="http://schemas.microsoft.com/office/2006/metadata/properties" ma:root="true" ma:fieldsID="5b0f71d0d7f77aeebaeafd0487d1643a" ns3:_="" ns4:_="">
    <xsd:import namespace="4ea77d51-0320-4390-bb52-128040451f6c"/>
    <xsd:import namespace="b3716c10-d2dc-44c7-9999-ccf77e6df160"/>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LengthInSeconds" minOccurs="0"/>
                <xsd:element ref="ns4:SharedWithUsers" minOccurs="0"/>
                <xsd:element ref="ns4:SharedWithDetails" minOccurs="0"/>
                <xsd:element ref="ns4:SharingHintHash" minOccurs="0"/>
                <xsd:element ref="ns3:MediaServiceAutoTags" minOccurs="0"/>
                <xsd:element ref="ns3:MediaServiceGenerationTime" minOccurs="0"/>
                <xsd:element ref="ns3:MediaServiceEventHashCode" minOccurs="0"/>
                <xsd:element ref="ns3:MediaServiceOCR" minOccurs="0"/>
                <xsd:element ref="ns3:_activity" minOccurs="0"/>
                <xsd:element ref="ns3:MediaServiceObjectDetectorVersions" minOccurs="0"/>
                <xsd:element ref="ns3:MediaServiceSearchProperties" minOccurs="0"/>
                <xsd:element ref="ns3: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ea77d51-0320-4390-bb52-128040451f6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Length (seconds)" ma:internalName="MediaLengthInSeconds" ma:readOnly="true">
      <xsd:simpleType>
        <xsd:restriction base="dms:Unknown"/>
      </xsd:simpleType>
    </xsd:element>
    <xsd:element name="MediaServiceAutoTags" ma:index="15" nillable="true" ma:displayName="Tags" ma:internalName="MediaServiceAutoTags"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_activity" ma:index="19" nillable="true" ma:displayName="_activity" ma:hidden="true" ma:internalName="_activity">
      <xsd:simpleType>
        <xsd:restriction base="dms:Note"/>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SystemTags" ma:index="2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3716c10-d2dc-44c7-9999-ccf77e6df160"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activity xmlns="4ea77d51-0320-4390-bb52-128040451f6c"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EAEB2109-E8C0-4EE4-AB7E-07D083A7519A}">
  <ds:schemaRefs>
    <ds:schemaRef ds:uri="4ea77d51-0320-4390-bb52-128040451f6c"/>
    <ds:schemaRef ds:uri="b3716c10-d2dc-44c7-9999-ccf77e6df16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71A2D3DA-FBD9-4011-BA73-5F4DB3AD457D}">
  <ds:schemaRefs>
    <ds:schemaRef ds:uri="4ea77d51-0320-4390-bb52-128040451f6c"/>
    <ds:schemaRef ds:uri="b3716c10-d2dc-44c7-9999-ccf77e6df16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40B67E1B-1852-4EB6-A914-2ED36352E09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Clarity</Template>
  <TotalTime>26</TotalTime>
  <Words>877</Words>
  <Application>Microsoft Office PowerPoint</Application>
  <PresentationFormat>On-screen Show (4:3)</PresentationFormat>
  <Paragraphs>120</Paragraphs>
  <Slides>12</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Aptos</vt:lpstr>
      <vt:lpstr>Arial</vt:lpstr>
      <vt:lpstr>Arial Body</vt:lpstr>
      <vt:lpstr>Calibri</vt:lpstr>
      <vt:lpstr>Segoe UI</vt:lpstr>
      <vt:lpstr>Wingdings</vt:lpstr>
      <vt:lpstr>Clarity</vt:lpstr>
      <vt:lpstr>Rowan Class</vt:lpstr>
      <vt:lpstr>PowerPoint Presentation</vt:lpstr>
      <vt:lpstr>PowerPoint Presentation</vt:lpstr>
      <vt:lpstr>Characteristics of Effective Learning </vt:lpstr>
      <vt:lpstr>PowerPoint Presentation</vt:lpstr>
      <vt:lpstr>PowerPoint Presentation</vt:lpstr>
      <vt:lpstr>Daily Routine</vt:lpstr>
      <vt:lpstr>PowerPoint Presentation</vt:lpstr>
      <vt:lpstr>Homework</vt:lpstr>
      <vt:lpstr>Extra Information</vt:lpstr>
      <vt:lpstr>      Finally, we very much value the partnership we have with parents and we are always happy to discuss any further queries you may have.   Many thanks for your continued support.</vt:lpstr>
      <vt:lpstr>       Questions</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Class 2</dc:title>
  <dc:creator>Steven Cummings</dc:creator>
  <cp:lastModifiedBy>S Clack (SCL Staff)</cp:lastModifiedBy>
  <cp:revision>2</cp:revision>
  <cp:lastPrinted>2017-09-19T15:58:34Z</cp:lastPrinted>
  <dcterms:created xsi:type="dcterms:W3CDTF">2017-09-17T19:11:25Z</dcterms:created>
  <dcterms:modified xsi:type="dcterms:W3CDTF">2026-09-02T07:27:51Z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0x01010066C4AA31AD5564449CEEAF8B4C258944</vt:lpwstr>
  </property>
</Properties>
</file>