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6" r:id="rId8"/>
    <p:sldId id="263" r:id="rId9"/>
    <p:sldId id="267" r:id="rId10"/>
    <p:sldId id="264" r:id="rId11"/>
    <p:sldId id="265" r:id="rId12"/>
  </p:sldIdLst>
  <p:sldSz cx="18288000" cy="10287000"/>
  <p:notesSz cx="6858000" cy="9144000"/>
  <p:embeddedFontLst>
    <p:embeddedFont>
      <p:font typeface="Apricots" panose="020B0604020202020204" charset="0"/>
      <p:regular r:id="rId13"/>
    </p:embeddedFont>
    <p:embeddedFont>
      <p:font typeface="Calibri" panose="020F0502020204030204" pitchFamily="34" charset="0"/>
      <p:regular r:id="rId14"/>
      <p:bold r:id="rId15"/>
      <p:italic r:id="rId16"/>
      <p:boldItalic r:id="rId17"/>
    </p:embeddedFont>
    <p:embeddedFont>
      <p:font typeface="Canva Sans Bold" panose="020B0604020202020204" charset="0"/>
      <p:regular r:id="rId18"/>
    </p:embeddedFont>
    <p:embeddedFont>
      <p:font typeface="Comic Sans" panose="020B0604020202020204" charset="0"/>
      <p:regular r:id="rId19"/>
    </p:embeddedFont>
    <p:embeddedFont>
      <p:font typeface="Comic Sans Bold" panose="020B0604020202020204" charset="0"/>
      <p:regular r:id="rId20"/>
    </p:embeddedFont>
    <p:embeddedFont>
      <p:font typeface="KG Primary Penmanship"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934417" y="4285911"/>
            <a:ext cx="16647108" cy="1413849"/>
          </a:xfrm>
          <a:prstGeom prst="rect">
            <a:avLst/>
          </a:prstGeom>
        </p:spPr>
        <p:txBody>
          <a:bodyPr wrap="square" lIns="0" tIns="0" rIns="0" bIns="0" rtlCol="0" anchor="t">
            <a:spAutoFit/>
          </a:bodyPr>
          <a:lstStyle/>
          <a:p>
            <a:pPr algn="ctr">
              <a:lnSpc>
                <a:spcPts val="9899"/>
              </a:lnSpc>
            </a:pPr>
            <a:r>
              <a:rPr lang="en-US" sz="12000" b="1" dirty="0">
                <a:solidFill>
                  <a:srgbClr val="DC97A9"/>
                </a:solidFill>
                <a:latin typeface="KG Primary Penmanship"/>
                <a:ea typeface="KG Primary Penmanship"/>
                <a:cs typeface="KG Primary Penmanship"/>
                <a:sym typeface="KG Primary Penmanship"/>
              </a:rPr>
              <a:t>WELCOME TO WILLOW CLASS!</a:t>
            </a:r>
          </a:p>
        </p:txBody>
      </p:sp>
      <p:sp>
        <p:nvSpPr>
          <p:cNvPr id="4" name="TextBox 4"/>
          <p:cNvSpPr txBox="1"/>
          <p:nvPr/>
        </p:nvSpPr>
        <p:spPr>
          <a:xfrm>
            <a:off x="1961666" y="5757862"/>
            <a:ext cx="10757204" cy="4197353"/>
          </a:xfrm>
          <a:prstGeom prst="rect">
            <a:avLst/>
          </a:prstGeom>
        </p:spPr>
        <p:txBody>
          <a:bodyPr lIns="0" tIns="0" rIns="0" bIns="0" rtlCol="0" anchor="t">
            <a:spAutoFit/>
          </a:bodyPr>
          <a:lstStyle/>
          <a:p>
            <a:pPr algn="ctr">
              <a:lnSpc>
                <a:spcPts val="11199"/>
              </a:lnSpc>
            </a:pPr>
            <a:r>
              <a:rPr lang="en-US" sz="7200" dirty="0">
                <a:solidFill>
                  <a:srgbClr val="DC97A9"/>
                </a:solidFill>
                <a:latin typeface="Comic Sans"/>
                <a:ea typeface="Comic Sans"/>
                <a:cs typeface="Comic Sans"/>
                <a:sym typeface="Comic Sans"/>
              </a:rPr>
              <a:t>Miss Salt</a:t>
            </a:r>
          </a:p>
          <a:p>
            <a:pPr algn="ctr">
              <a:lnSpc>
                <a:spcPts val="11199"/>
              </a:lnSpc>
            </a:pPr>
            <a:r>
              <a:rPr lang="en-US" sz="7200" dirty="0">
                <a:solidFill>
                  <a:srgbClr val="DC97A9"/>
                </a:solidFill>
                <a:latin typeface="Comic Sans"/>
                <a:ea typeface="Comic Sans"/>
                <a:cs typeface="Comic Sans"/>
                <a:sym typeface="Comic Sans"/>
              </a:rPr>
              <a:t>Miss Martinez</a:t>
            </a:r>
          </a:p>
          <a:p>
            <a:pPr algn="ctr">
              <a:lnSpc>
                <a:spcPts val="11199"/>
              </a:lnSpc>
              <a:spcBef>
                <a:spcPct val="0"/>
              </a:spcBef>
            </a:pPr>
            <a:r>
              <a:rPr lang="en-US" sz="7200" dirty="0">
                <a:solidFill>
                  <a:srgbClr val="DC97A9"/>
                </a:solidFill>
                <a:latin typeface="Comic Sans"/>
                <a:ea typeface="Comic Sans"/>
                <a:cs typeface="Comic Sans"/>
                <a:sym typeface="Comic Sans"/>
              </a:rPr>
              <a:t>PPA - </a:t>
            </a:r>
            <a:r>
              <a:rPr lang="en-US" sz="7200" dirty="0" err="1">
                <a:solidFill>
                  <a:srgbClr val="DC97A9"/>
                </a:solidFill>
                <a:latin typeface="Comic Sans"/>
                <a:ea typeface="Comic Sans"/>
                <a:cs typeface="Comic Sans"/>
                <a:sym typeface="Comic Sans"/>
              </a:rPr>
              <a:t>Mrs</a:t>
            </a:r>
            <a:r>
              <a:rPr lang="en-US" sz="7200" dirty="0">
                <a:solidFill>
                  <a:srgbClr val="DC97A9"/>
                </a:solidFill>
                <a:latin typeface="Comic Sans"/>
                <a:ea typeface="Comic Sans"/>
                <a:cs typeface="Comic Sans"/>
                <a:sym typeface="Comic Sans"/>
              </a:rPr>
              <a:t> Noonan</a:t>
            </a:r>
          </a:p>
        </p:txBody>
      </p:sp>
      <p:sp>
        <p:nvSpPr>
          <p:cNvPr id="5" name="Freeform 5"/>
          <p:cNvSpPr/>
          <p:nvPr/>
        </p:nvSpPr>
        <p:spPr>
          <a:xfrm>
            <a:off x="0" y="-375212"/>
            <a:ext cx="18515942" cy="4281812"/>
          </a:xfrm>
          <a:custGeom>
            <a:avLst/>
            <a:gdLst/>
            <a:ahLst/>
            <a:cxnLst/>
            <a:rect l="l" t="t" r="r" b="b"/>
            <a:pathLst>
              <a:path w="18515942" h="4281812">
                <a:moveTo>
                  <a:pt x="0" y="0"/>
                </a:moveTo>
                <a:lnTo>
                  <a:pt x="18515942" y="0"/>
                </a:lnTo>
                <a:lnTo>
                  <a:pt x="18515942" y="4281812"/>
                </a:lnTo>
                <a:lnTo>
                  <a:pt x="0" y="4281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0" y="4572"/>
            <a:ext cx="18288000" cy="2560320"/>
          </a:xfrm>
          <a:custGeom>
            <a:avLst/>
            <a:gdLst/>
            <a:ahLst/>
            <a:cxnLst/>
            <a:rect l="l" t="t" r="r" b="b"/>
            <a:pathLst>
              <a:path w="18288000" h="2560320">
                <a:moveTo>
                  <a:pt x="0" y="0"/>
                </a:moveTo>
                <a:lnTo>
                  <a:pt x="18288000" y="0"/>
                </a:lnTo>
                <a:lnTo>
                  <a:pt x="18288000" y="2560320"/>
                </a:lnTo>
                <a:lnTo>
                  <a:pt x="0" y="2560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284638" y="4464262"/>
            <a:ext cx="13718725" cy="4271010"/>
          </a:xfrm>
          <a:prstGeom prst="rect">
            <a:avLst/>
          </a:prstGeom>
        </p:spPr>
        <p:txBody>
          <a:bodyPr lIns="0" tIns="0" rIns="0" bIns="0" rtlCol="0" anchor="t">
            <a:spAutoFit/>
          </a:bodyPr>
          <a:lstStyle/>
          <a:p>
            <a:pPr marL="971547" lvl="1" indent="-485773" algn="ctr">
              <a:lnSpc>
                <a:spcPts val="5669"/>
              </a:lnSpc>
              <a:buFont typeface="Arial"/>
              <a:buChar char="•"/>
            </a:pPr>
            <a:r>
              <a:rPr lang="en-US" sz="4499">
                <a:solidFill>
                  <a:srgbClr val="000000"/>
                </a:solidFill>
                <a:latin typeface="Comic Sans"/>
                <a:ea typeface="Comic Sans"/>
                <a:cs typeface="Comic Sans"/>
                <a:sym typeface="Comic Sans"/>
              </a:rPr>
              <a:t>If your child requires an inhaler please send it into class labelled with your child’s name and the dosage required.</a:t>
            </a:r>
          </a:p>
          <a:p>
            <a:pPr algn="ctr">
              <a:lnSpc>
                <a:spcPts val="5669"/>
              </a:lnSpc>
            </a:pPr>
            <a:endParaRPr lang="en-US" sz="4499">
              <a:solidFill>
                <a:srgbClr val="000000"/>
              </a:solidFill>
              <a:latin typeface="Comic Sans"/>
              <a:ea typeface="Comic Sans"/>
              <a:cs typeface="Comic Sans"/>
              <a:sym typeface="Comic Sans"/>
            </a:endParaRPr>
          </a:p>
          <a:p>
            <a:pPr marL="971547" lvl="1" indent="-485773" algn="ctr">
              <a:lnSpc>
                <a:spcPts val="5669"/>
              </a:lnSpc>
              <a:buFont typeface="Arial"/>
              <a:buChar char="•"/>
            </a:pPr>
            <a:r>
              <a:rPr lang="en-US" sz="4499" b="1">
                <a:solidFill>
                  <a:srgbClr val="000000"/>
                </a:solidFill>
                <a:latin typeface="Comic Sans Bold"/>
                <a:ea typeface="Comic Sans Bold"/>
                <a:cs typeface="Comic Sans Bold"/>
                <a:sym typeface="Comic Sans Bold"/>
              </a:rPr>
              <a:t>NO NUTS SCHOOL</a:t>
            </a:r>
          </a:p>
          <a:p>
            <a:pPr algn="ctr">
              <a:lnSpc>
                <a:spcPts val="5669"/>
              </a:lnSpc>
            </a:pPr>
            <a:endParaRPr lang="en-US" sz="4499" b="1">
              <a:solidFill>
                <a:srgbClr val="000000"/>
              </a:solidFill>
              <a:latin typeface="Comic Sans Bold"/>
              <a:ea typeface="Comic Sans Bold"/>
              <a:cs typeface="Comic Sans Bold"/>
              <a:sym typeface="Comic Sans Bold"/>
            </a:endParaRPr>
          </a:p>
        </p:txBody>
      </p:sp>
      <p:sp>
        <p:nvSpPr>
          <p:cNvPr id="5" name="TextBox 5"/>
          <p:cNvSpPr txBox="1"/>
          <p:nvPr/>
        </p:nvSpPr>
        <p:spPr>
          <a:xfrm>
            <a:off x="4342448" y="3031653"/>
            <a:ext cx="9603104" cy="1144270"/>
          </a:xfrm>
          <a:prstGeom prst="rect">
            <a:avLst/>
          </a:prstGeom>
        </p:spPr>
        <p:txBody>
          <a:bodyPr lIns="0" tIns="0" rIns="0" bIns="0" rtlCol="0" anchor="t">
            <a:spAutoFit/>
          </a:bodyPr>
          <a:lstStyle/>
          <a:p>
            <a:pPr algn="ctr">
              <a:lnSpc>
                <a:spcPts val="9379"/>
              </a:lnSpc>
              <a:spcBef>
                <a:spcPct val="0"/>
              </a:spcBef>
            </a:pPr>
            <a:r>
              <a:rPr lang="en-US" sz="6699">
                <a:solidFill>
                  <a:srgbClr val="000000"/>
                </a:solidFill>
                <a:latin typeface="Comic Sans"/>
                <a:ea typeface="Comic Sans"/>
                <a:cs typeface="Comic Sans"/>
                <a:sym typeface="Comic Sans"/>
              </a:rPr>
              <a:t>MEDICAL:</a:t>
            </a:r>
          </a:p>
        </p:txBody>
      </p:sp>
      <p:grpSp>
        <p:nvGrpSpPr>
          <p:cNvPr id="6" name="Group 6"/>
          <p:cNvGrpSpPr/>
          <p:nvPr/>
        </p:nvGrpSpPr>
        <p:grpSpPr>
          <a:xfrm>
            <a:off x="-701383" y="-4248904"/>
            <a:ext cx="19690766" cy="4540523"/>
            <a:chOff x="0" y="0"/>
            <a:chExt cx="5186045" cy="1195858"/>
          </a:xfrm>
        </p:grpSpPr>
        <p:sp>
          <p:nvSpPr>
            <p:cNvPr id="7" name="Freeform 7"/>
            <p:cNvSpPr/>
            <p:nvPr/>
          </p:nvSpPr>
          <p:spPr>
            <a:xfrm>
              <a:off x="0" y="0"/>
              <a:ext cx="5186045" cy="1195858"/>
            </a:xfrm>
            <a:custGeom>
              <a:avLst/>
              <a:gdLst/>
              <a:ahLst/>
              <a:cxnLst/>
              <a:rect l="l" t="t" r="r" b="b"/>
              <a:pathLst>
                <a:path w="5186045" h="1195858">
                  <a:moveTo>
                    <a:pt x="20052" y="0"/>
                  </a:moveTo>
                  <a:lnTo>
                    <a:pt x="5165994" y="0"/>
                  </a:lnTo>
                  <a:cubicBezTo>
                    <a:pt x="5177068" y="0"/>
                    <a:pt x="5186045" y="8978"/>
                    <a:pt x="5186045" y="20052"/>
                  </a:cubicBezTo>
                  <a:lnTo>
                    <a:pt x="5186045" y="1175806"/>
                  </a:lnTo>
                  <a:cubicBezTo>
                    <a:pt x="5186045" y="1181124"/>
                    <a:pt x="5183933" y="1186224"/>
                    <a:pt x="5180173" y="1189985"/>
                  </a:cubicBezTo>
                  <a:cubicBezTo>
                    <a:pt x="5176412" y="1193745"/>
                    <a:pt x="5171311" y="1195858"/>
                    <a:pt x="5165994" y="1195858"/>
                  </a:cubicBezTo>
                  <a:lnTo>
                    <a:pt x="20052" y="1195858"/>
                  </a:lnTo>
                  <a:cubicBezTo>
                    <a:pt x="8978" y="1195858"/>
                    <a:pt x="0" y="1186880"/>
                    <a:pt x="0" y="1175806"/>
                  </a:cubicBezTo>
                  <a:lnTo>
                    <a:pt x="0" y="20052"/>
                  </a:lnTo>
                  <a:cubicBezTo>
                    <a:pt x="0" y="8978"/>
                    <a:pt x="8978" y="0"/>
                    <a:pt x="20052" y="0"/>
                  </a:cubicBezTo>
                  <a:close/>
                </a:path>
              </a:pathLst>
            </a:custGeom>
            <a:solidFill>
              <a:srgbClr val="DC97A9"/>
            </a:solidFill>
          </p:spPr>
        </p:sp>
        <p:sp>
          <p:nvSpPr>
            <p:cNvPr id="8" name="TextBox 8"/>
            <p:cNvSpPr txBox="1"/>
            <p:nvPr/>
          </p:nvSpPr>
          <p:spPr>
            <a:xfrm>
              <a:off x="0" y="-38100"/>
              <a:ext cx="5186045" cy="1233958"/>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1793673" y="4943475"/>
            <a:ext cx="14700654" cy="17176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Apricots"/>
                <a:ea typeface="Apricots"/>
                <a:cs typeface="Apricots"/>
                <a:sym typeface="Apricots"/>
              </a:rPr>
              <a:t>Thank you!</a:t>
            </a:r>
          </a:p>
        </p:txBody>
      </p:sp>
      <p:sp>
        <p:nvSpPr>
          <p:cNvPr id="4" name="TextBox 4"/>
          <p:cNvSpPr txBox="1"/>
          <p:nvPr/>
        </p:nvSpPr>
        <p:spPr>
          <a:xfrm>
            <a:off x="1793673" y="7581424"/>
            <a:ext cx="14700654" cy="837058"/>
          </a:xfrm>
          <a:prstGeom prst="rect">
            <a:avLst/>
          </a:prstGeom>
        </p:spPr>
        <p:txBody>
          <a:bodyPr lIns="0" tIns="0" rIns="0" bIns="0" rtlCol="0" anchor="t">
            <a:spAutoFit/>
          </a:bodyPr>
          <a:lstStyle/>
          <a:p>
            <a:pPr algn="ctr">
              <a:lnSpc>
                <a:spcPts val="6324"/>
              </a:lnSpc>
            </a:pPr>
            <a:r>
              <a:rPr lang="en-US" sz="6200">
                <a:solidFill>
                  <a:srgbClr val="000000"/>
                </a:solidFill>
                <a:latin typeface="Comic Sans"/>
                <a:ea typeface="Comic Sans"/>
                <a:cs typeface="Comic Sans"/>
                <a:sym typeface="Comic Sans"/>
              </a:rPr>
              <a:t>Any questions?</a:t>
            </a:r>
          </a:p>
        </p:txBody>
      </p:sp>
      <p:sp>
        <p:nvSpPr>
          <p:cNvPr id="5" name="Freeform 5"/>
          <p:cNvSpPr/>
          <p:nvPr/>
        </p:nvSpPr>
        <p:spPr>
          <a:xfrm>
            <a:off x="0" y="0"/>
            <a:ext cx="18288000" cy="4823460"/>
          </a:xfrm>
          <a:custGeom>
            <a:avLst/>
            <a:gdLst/>
            <a:ahLst/>
            <a:cxnLst/>
            <a:rect l="l" t="t" r="r" b="b"/>
            <a:pathLst>
              <a:path w="18288000" h="4823460">
                <a:moveTo>
                  <a:pt x="0" y="0"/>
                </a:moveTo>
                <a:lnTo>
                  <a:pt x="18288000" y="0"/>
                </a:lnTo>
                <a:lnTo>
                  <a:pt x="18288000" y="4823460"/>
                </a:lnTo>
                <a:lnTo>
                  <a:pt x="0" y="4823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0" y="6722251"/>
            <a:ext cx="18288000" cy="3131820"/>
          </a:xfrm>
          <a:custGeom>
            <a:avLst/>
            <a:gdLst/>
            <a:ahLst/>
            <a:cxnLst/>
            <a:rect l="l" t="t" r="r" b="b"/>
            <a:pathLst>
              <a:path w="18288000" h="3131820">
                <a:moveTo>
                  <a:pt x="0" y="0"/>
                </a:moveTo>
                <a:lnTo>
                  <a:pt x="18288000" y="0"/>
                </a:lnTo>
                <a:lnTo>
                  <a:pt x="18288000" y="3131820"/>
                </a:lnTo>
                <a:lnTo>
                  <a:pt x="0" y="31318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211701" y="2703544"/>
            <a:ext cx="11864599" cy="3207385"/>
          </a:xfrm>
          <a:prstGeom prst="rect">
            <a:avLst/>
          </a:prstGeom>
        </p:spPr>
        <p:txBody>
          <a:bodyPr lIns="0" tIns="0" rIns="0" bIns="0" rtlCol="0" anchor="t">
            <a:spAutoFit/>
          </a:bodyPr>
          <a:lstStyle/>
          <a:p>
            <a:pPr algn="ctr">
              <a:lnSpc>
                <a:spcPts val="6439"/>
              </a:lnSpc>
            </a:pPr>
            <a:r>
              <a:rPr lang="en-US" sz="4599">
                <a:solidFill>
                  <a:srgbClr val="000000"/>
                </a:solidFill>
                <a:latin typeface="Comic Sans"/>
                <a:ea typeface="Comic Sans"/>
                <a:cs typeface="Comic Sans"/>
                <a:sym typeface="Comic Sans"/>
              </a:rPr>
              <a:t>8:40 - Doors open</a:t>
            </a:r>
          </a:p>
          <a:p>
            <a:pPr marL="993136" lvl="1" indent="-496568" algn="ctr">
              <a:lnSpc>
                <a:spcPts val="6439"/>
              </a:lnSpc>
              <a:buFont typeface="Arial"/>
              <a:buChar char="•"/>
            </a:pPr>
            <a:r>
              <a:rPr lang="en-US" sz="4599">
                <a:solidFill>
                  <a:srgbClr val="000000"/>
                </a:solidFill>
                <a:latin typeface="Comic Sans"/>
                <a:ea typeface="Comic Sans"/>
                <a:cs typeface="Comic Sans"/>
                <a:sym typeface="Comic Sans"/>
              </a:rPr>
              <a:t>Phonics first thing! </a:t>
            </a:r>
          </a:p>
          <a:p>
            <a:pPr marL="993136" lvl="1" indent="-496568" algn="ctr">
              <a:lnSpc>
                <a:spcPts val="6439"/>
              </a:lnSpc>
              <a:buFont typeface="Arial"/>
              <a:buChar char="•"/>
            </a:pPr>
            <a:r>
              <a:rPr lang="en-US" sz="4599">
                <a:solidFill>
                  <a:srgbClr val="000000"/>
                </a:solidFill>
                <a:latin typeface="Comic Sans"/>
                <a:ea typeface="Comic Sans"/>
                <a:cs typeface="Comic Sans"/>
                <a:sym typeface="Comic Sans"/>
              </a:rPr>
              <a:t>Daily English and Maths</a:t>
            </a:r>
          </a:p>
          <a:p>
            <a:pPr marL="993136" lvl="1" indent="-496568" algn="ctr">
              <a:lnSpc>
                <a:spcPts val="6439"/>
              </a:lnSpc>
              <a:spcBef>
                <a:spcPct val="0"/>
              </a:spcBef>
              <a:buFont typeface="Arial"/>
              <a:buChar char="•"/>
            </a:pPr>
            <a:r>
              <a:rPr lang="en-US" sz="4599">
                <a:solidFill>
                  <a:srgbClr val="000000"/>
                </a:solidFill>
                <a:latin typeface="Comic Sans"/>
                <a:ea typeface="Comic Sans"/>
                <a:cs typeface="Comic Sans"/>
                <a:sym typeface="Comic Sans"/>
              </a:rPr>
              <a:t>Topic subjects in the afternoon</a:t>
            </a:r>
          </a:p>
        </p:txBody>
      </p:sp>
      <p:sp>
        <p:nvSpPr>
          <p:cNvPr id="5" name="TextBox 5"/>
          <p:cNvSpPr txBox="1"/>
          <p:nvPr/>
        </p:nvSpPr>
        <p:spPr>
          <a:xfrm>
            <a:off x="4220687" y="1405158"/>
            <a:ext cx="9846626" cy="1111250"/>
          </a:xfrm>
          <a:prstGeom prst="rect">
            <a:avLst/>
          </a:prstGeom>
        </p:spPr>
        <p:txBody>
          <a:bodyPr lIns="0" tIns="0" rIns="0" bIns="0" rtlCol="0" anchor="t">
            <a:spAutoFit/>
          </a:bodyPr>
          <a:lstStyle/>
          <a:p>
            <a:pPr algn="ctr">
              <a:lnSpc>
                <a:spcPts val="9099"/>
              </a:lnSpc>
              <a:spcBef>
                <a:spcPct val="0"/>
              </a:spcBef>
            </a:pPr>
            <a:r>
              <a:rPr lang="en-US" sz="6499">
                <a:solidFill>
                  <a:srgbClr val="000000"/>
                </a:solidFill>
                <a:latin typeface="Comic Sans"/>
                <a:ea typeface="Comic Sans"/>
                <a:cs typeface="Comic Sans"/>
                <a:sym typeface="Comic Sans"/>
              </a:rPr>
              <a:t>A TYPICAL DAY:</a:t>
            </a:r>
          </a:p>
        </p:txBody>
      </p:sp>
      <p:grpSp>
        <p:nvGrpSpPr>
          <p:cNvPr id="6" name="Group 6"/>
          <p:cNvGrpSpPr/>
          <p:nvPr/>
        </p:nvGrpSpPr>
        <p:grpSpPr>
          <a:xfrm>
            <a:off x="-701383" y="-4248904"/>
            <a:ext cx="19690766" cy="4540523"/>
            <a:chOff x="0" y="0"/>
            <a:chExt cx="5186045" cy="1195858"/>
          </a:xfrm>
        </p:grpSpPr>
        <p:sp>
          <p:nvSpPr>
            <p:cNvPr id="7" name="Freeform 7"/>
            <p:cNvSpPr/>
            <p:nvPr/>
          </p:nvSpPr>
          <p:spPr>
            <a:xfrm>
              <a:off x="0" y="0"/>
              <a:ext cx="5186045" cy="1195858"/>
            </a:xfrm>
            <a:custGeom>
              <a:avLst/>
              <a:gdLst/>
              <a:ahLst/>
              <a:cxnLst/>
              <a:rect l="l" t="t" r="r" b="b"/>
              <a:pathLst>
                <a:path w="5186045" h="1195858">
                  <a:moveTo>
                    <a:pt x="20052" y="0"/>
                  </a:moveTo>
                  <a:lnTo>
                    <a:pt x="5165994" y="0"/>
                  </a:lnTo>
                  <a:cubicBezTo>
                    <a:pt x="5177068" y="0"/>
                    <a:pt x="5186045" y="8978"/>
                    <a:pt x="5186045" y="20052"/>
                  </a:cubicBezTo>
                  <a:lnTo>
                    <a:pt x="5186045" y="1175806"/>
                  </a:lnTo>
                  <a:cubicBezTo>
                    <a:pt x="5186045" y="1181124"/>
                    <a:pt x="5183933" y="1186224"/>
                    <a:pt x="5180173" y="1189985"/>
                  </a:cubicBezTo>
                  <a:cubicBezTo>
                    <a:pt x="5176412" y="1193745"/>
                    <a:pt x="5171311" y="1195858"/>
                    <a:pt x="5165994" y="1195858"/>
                  </a:cubicBezTo>
                  <a:lnTo>
                    <a:pt x="20052" y="1195858"/>
                  </a:lnTo>
                  <a:cubicBezTo>
                    <a:pt x="8978" y="1195858"/>
                    <a:pt x="0" y="1186880"/>
                    <a:pt x="0" y="1175806"/>
                  </a:cubicBezTo>
                  <a:lnTo>
                    <a:pt x="0" y="20052"/>
                  </a:lnTo>
                  <a:cubicBezTo>
                    <a:pt x="0" y="8978"/>
                    <a:pt x="8978" y="0"/>
                    <a:pt x="20052" y="0"/>
                  </a:cubicBezTo>
                  <a:close/>
                </a:path>
              </a:pathLst>
            </a:custGeom>
            <a:solidFill>
              <a:srgbClr val="DC97A9"/>
            </a:solidFill>
          </p:spPr>
        </p:sp>
        <p:sp>
          <p:nvSpPr>
            <p:cNvPr id="8" name="TextBox 8"/>
            <p:cNvSpPr txBox="1"/>
            <p:nvPr/>
          </p:nvSpPr>
          <p:spPr>
            <a:xfrm>
              <a:off x="0" y="-38100"/>
              <a:ext cx="5186045" cy="1233958"/>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536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0" y="4572"/>
            <a:ext cx="18288000" cy="2560320"/>
          </a:xfrm>
          <a:custGeom>
            <a:avLst/>
            <a:gdLst/>
            <a:ahLst/>
            <a:cxnLst/>
            <a:rect l="l" t="t" r="r" b="b"/>
            <a:pathLst>
              <a:path w="18288000" h="2560320">
                <a:moveTo>
                  <a:pt x="0" y="0"/>
                </a:moveTo>
                <a:lnTo>
                  <a:pt x="18288000" y="0"/>
                </a:lnTo>
                <a:lnTo>
                  <a:pt x="18288000" y="2560320"/>
                </a:lnTo>
                <a:lnTo>
                  <a:pt x="0" y="2560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495299" y="3896018"/>
            <a:ext cx="11010900" cy="5694316"/>
          </a:xfrm>
          <a:prstGeom prst="rect">
            <a:avLst/>
          </a:prstGeom>
        </p:spPr>
        <p:txBody>
          <a:bodyPr wrap="square" lIns="0" tIns="0" rIns="0" bIns="0" rtlCol="0" anchor="t">
            <a:spAutoFit/>
          </a:bodyPr>
          <a:lstStyle/>
          <a:p>
            <a:pPr marL="863599" lvl="1" indent="-431800" algn="ctr">
              <a:lnSpc>
                <a:spcPts val="5599"/>
              </a:lnSpc>
              <a:buFont typeface="Arial"/>
              <a:buChar char="•"/>
            </a:pPr>
            <a:r>
              <a:rPr lang="en-US" sz="3999" dirty="0">
                <a:solidFill>
                  <a:srgbClr val="000000"/>
                </a:solidFill>
                <a:latin typeface="Comic Sans"/>
                <a:ea typeface="Comic Sans"/>
                <a:cs typeface="Comic Sans"/>
                <a:sym typeface="Comic Sans"/>
              </a:rPr>
              <a:t>The phonics screening test takes place in June. </a:t>
            </a:r>
          </a:p>
          <a:p>
            <a:pPr marL="863599" lvl="1" indent="-431800" algn="ctr">
              <a:lnSpc>
                <a:spcPts val="5599"/>
              </a:lnSpc>
              <a:buFont typeface="Arial"/>
              <a:buChar char="•"/>
            </a:pPr>
            <a:r>
              <a:rPr lang="en-US" sz="3999" dirty="0">
                <a:solidFill>
                  <a:srgbClr val="000000"/>
                </a:solidFill>
                <a:latin typeface="Comic Sans"/>
                <a:ea typeface="Comic Sans"/>
                <a:cs typeface="Comic Sans"/>
                <a:sym typeface="Comic Sans"/>
              </a:rPr>
              <a:t>They will be asked to read ‘real’ and ‘nonsense’ words.</a:t>
            </a:r>
          </a:p>
          <a:p>
            <a:pPr marL="863599" lvl="1" indent="-431800" algn="ctr">
              <a:lnSpc>
                <a:spcPts val="5599"/>
              </a:lnSpc>
              <a:buFont typeface="Arial"/>
              <a:buChar char="•"/>
            </a:pPr>
            <a:r>
              <a:rPr lang="en-US" sz="3999" dirty="0">
                <a:solidFill>
                  <a:srgbClr val="000000"/>
                </a:solidFill>
                <a:latin typeface="Comic Sans"/>
                <a:ea typeface="Comic Sans"/>
                <a:cs typeface="Comic Sans"/>
                <a:sym typeface="Comic Sans"/>
              </a:rPr>
              <a:t>It will be administered by a different teacher that they are not familiar with.</a:t>
            </a:r>
          </a:p>
          <a:p>
            <a:pPr marL="863599" lvl="1" indent="-431800" algn="ctr">
              <a:lnSpc>
                <a:spcPts val="5599"/>
              </a:lnSpc>
              <a:spcBef>
                <a:spcPct val="0"/>
              </a:spcBef>
              <a:buFont typeface="Arial"/>
              <a:buChar char="•"/>
            </a:pPr>
            <a:r>
              <a:rPr lang="en-US" sz="3999" dirty="0">
                <a:solidFill>
                  <a:srgbClr val="000000"/>
                </a:solidFill>
                <a:latin typeface="Comic Sans"/>
                <a:ea typeface="Comic Sans"/>
                <a:cs typeface="Comic Sans"/>
                <a:sym typeface="Comic Sans"/>
              </a:rPr>
              <a:t>The pass rate changes every year but is usually around 32 out of 40. </a:t>
            </a:r>
          </a:p>
        </p:txBody>
      </p:sp>
      <p:sp>
        <p:nvSpPr>
          <p:cNvPr id="5" name="TextBox 5"/>
          <p:cNvSpPr txBox="1"/>
          <p:nvPr/>
        </p:nvSpPr>
        <p:spPr>
          <a:xfrm>
            <a:off x="-1892991" y="2674830"/>
            <a:ext cx="15787481" cy="1111250"/>
          </a:xfrm>
          <a:prstGeom prst="rect">
            <a:avLst/>
          </a:prstGeom>
        </p:spPr>
        <p:txBody>
          <a:bodyPr lIns="0" tIns="0" rIns="0" bIns="0" rtlCol="0" anchor="t">
            <a:spAutoFit/>
          </a:bodyPr>
          <a:lstStyle/>
          <a:p>
            <a:pPr algn="ctr">
              <a:lnSpc>
                <a:spcPts val="9099"/>
              </a:lnSpc>
              <a:spcBef>
                <a:spcPct val="0"/>
              </a:spcBef>
            </a:pPr>
            <a:r>
              <a:rPr lang="en-US" sz="6499" dirty="0">
                <a:solidFill>
                  <a:srgbClr val="000000"/>
                </a:solidFill>
                <a:latin typeface="Comic Sans"/>
                <a:ea typeface="Comic Sans"/>
                <a:cs typeface="Comic Sans"/>
                <a:sym typeface="Comic Sans"/>
              </a:rPr>
              <a:t>PHONICS:</a:t>
            </a:r>
          </a:p>
        </p:txBody>
      </p:sp>
      <p:sp>
        <p:nvSpPr>
          <p:cNvPr id="9" name="TextBox 7">
            <a:extLst>
              <a:ext uri="{FF2B5EF4-FFF2-40B4-BE49-F238E27FC236}">
                <a16:creationId xmlns:a16="http://schemas.microsoft.com/office/drawing/2014/main" id="{7BA12155-232D-45B4-A143-087297F716C3}"/>
              </a:ext>
            </a:extLst>
          </p:cNvPr>
          <p:cNvSpPr txBox="1"/>
          <p:nvPr/>
        </p:nvSpPr>
        <p:spPr>
          <a:xfrm>
            <a:off x="12001498" y="3099182"/>
            <a:ext cx="5741675" cy="6468502"/>
          </a:xfrm>
          <a:prstGeom prst="rect">
            <a:avLst/>
          </a:prstGeom>
          <a:solidFill>
            <a:schemeClr val="accent1">
              <a:lumMod val="20000"/>
              <a:lumOff val="80000"/>
            </a:schemeClr>
          </a:solidFill>
        </p:spPr>
        <p:txBody>
          <a:bodyPr wrap="square" lIns="0" tIns="0" rIns="0" bIns="0" rtlCol="0" anchor="t">
            <a:spAutoFit/>
          </a:bodyPr>
          <a:lstStyle/>
          <a:p>
            <a:pPr algn="ctr">
              <a:lnSpc>
                <a:spcPts val="12880"/>
              </a:lnSpc>
            </a:pPr>
            <a:r>
              <a:rPr lang="en-US" sz="8000" b="1" dirty="0">
                <a:solidFill>
                  <a:srgbClr val="000000"/>
                </a:solidFill>
                <a:latin typeface="Canva Sans Bold"/>
                <a:ea typeface="Canva Sans Bold"/>
                <a:cs typeface="Canva Sans Bold"/>
                <a:sym typeface="Canva Sans Bold"/>
              </a:rPr>
              <a:t>Sea</a:t>
            </a:r>
          </a:p>
          <a:p>
            <a:pPr algn="ctr">
              <a:lnSpc>
                <a:spcPts val="12880"/>
              </a:lnSpc>
            </a:pPr>
            <a:r>
              <a:rPr lang="en-US" sz="8000" b="1" dirty="0" err="1">
                <a:solidFill>
                  <a:srgbClr val="000000"/>
                </a:solidFill>
                <a:latin typeface="Canva Sans Bold"/>
                <a:ea typeface="Canva Sans Bold"/>
                <a:cs typeface="Canva Sans Bold"/>
                <a:sym typeface="Canva Sans Bold"/>
              </a:rPr>
              <a:t>Cloin</a:t>
            </a:r>
            <a:endParaRPr lang="en-US" sz="8000" b="1" dirty="0">
              <a:solidFill>
                <a:srgbClr val="000000"/>
              </a:solidFill>
              <a:latin typeface="Canva Sans Bold"/>
              <a:ea typeface="Canva Sans Bold"/>
              <a:cs typeface="Canva Sans Bold"/>
              <a:sym typeface="Canva Sans Bold"/>
            </a:endParaRPr>
          </a:p>
          <a:p>
            <a:pPr algn="ctr">
              <a:lnSpc>
                <a:spcPts val="12880"/>
              </a:lnSpc>
            </a:pPr>
            <a:r>
              <a:rPr lang="en-US" sz="8000" b="1" dirty="0">
                <a:solidFill>
                  <a:srgbClr val="000000"/>
                </a:solidFill>
                <a:latin typeface="Canva Sans Bold"/>
                <a:ea typeface="Canva Sans Bold"/>
                <a:cs typeface="Canva Sans Bold"/>
                <a:sym typeface="Canva Sans Bold"/>
              </a:rPr>
              <a:t>Shup</a:t>
            </a:r>
          </a:p>
          <a:p>
            <a:pPr algn="ctr">
              <a:lnSpc>
                <a:spcPts val="12880"/>
              </a:lnSpc>
            </a:pPr>
            <a:r>
              <a:rPr lang="en-US" sz="8000" b="1" dirty="0">
                <a:solidFill>
                  <a:srgbClr val="000000"/>
                </a:solidFill>
                <a:latin typeface="Canva Sans Bold"/>
                <a:ea typeface="Canva Sans Bold"/>
                <a:cs typeface="Canva Sans Bold"/>
                <a:sym typeface="Canva Sans Bold"/>
              </a:rPr>
              <a:t>Kite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0476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0" y="7736991"/>
            <a:ext cx="18288000" cy="3131820"/>
          </a:xfrm>
          <a:custGeom>
            <a:avLst/>
            <a:gdLst/>
            <a:ahLst/>
            <a:cxnLst/>
            <a:rect l="l" t="t" r="r" b="b"/>
            <a:pathLst>
              <a:path w="18288000" h="3131820">
                <a:moveTo>
                  <a:pt x="0" y="0"/>
                </a:moveTo>
                <a:lnTo>
                  <a:pt x="18288000" y="0"/>
                </a:lnTo>
                <a:lnTo>
                  <a:pt x="18288000" y="3131820"/>
                </a:lnTo>
                <a:lnTo>
                  <a:pt x="0" y="31318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200613" y="371215"/>
            <a:ext cx="13886774" cy="1111250"/>
          </a:xfrm>
          <a:prstGeom prst="rect">
            <a:avLst/>
          </a:prstGeom>
        </p:spPr>
        <p:txBody>
          <a:bodyPr lIns="0" tIns="0" rIns="0" bIns="0" rtlCol="0" anchor="t">
            <a:spAutoFit/>
          </a:bodyPr>
          <a:lstStyle/>
          <a:p>
            <a:pPr algn="ctr">
              <a:lnSpc>
                <a:spcPts val="9099"/>
              </a:lnSpc>
              <a:spcBef>
                <a:spcPct val="0"/>
              </a:spcBef>
            </a:pPr>
            <a:r>
              <a:rPr lang="en-US" sz="6499" dirty="0">
                <a:solidFill>
                  <a:srgbClr val="000000"/>
                </a:solidFill>
                <a:latin typeface="Comic Sans"/>
                <a:ea typeface="Comic Sans"/>
                <a:cs typeface="Comic Sans"/>
                <a:sym typeface="Comic Sans"/>
              </a:rPr>
              <a:t>HOW YOU CAN HELP AT HOME:</a:t>
            </a:r>
          </a:p>
        </p:txBody>
      </p:sp>
      <p:sp>
        <p:nvSpPr>
          <p:cNvPr id="5" name="TextBox 5"/>
          <p:cNvSpPr txBox="1"/>
          <p:nvPr/>
        </p:nvSpPr>
        <p:spPr>
          <a:xfrm>
            <a:off x="381000" y="1562061"/>
            <a:ext cx="17526000" cy="7130670"/>
          </a:xfrm>
          <a:prstGeom prst="rect">
            <a:avLst/>
          </a:prstGeom>
        </p:spPr>
        <p:txBody>
          <a:bodyPr wrap="square" lIns="0" tIns="0" rIns="0" bIns="0" rtlCol="0" anchor="t">
            <a:spAutoFit/>
          </a:bodyPr>
          <a:lstStyle/>
          <a:p>
            <a:pPr marL="863606" lvl="1" indent="-431803" algn="ctr">
              <a:lnSpc>
                <a:spcPts val="5600"/>
              </a:lnSpc>
              <a:buFont typeface="Arial"/>
              <a:buChar char="•"/>
            </a:pPr>
            <a:r>
              <a:rPr lang="en-US" sz="4000" dirty="0">
                <a:solidFill>
                  <a:srgbClr val="000000"/>
                </a:solidFill>
                <a:latin typeface="Comic Sans"/>
                <a:ea typeface="Comic Sans"/>
                <a:cs typeface="Comic Sans"/>
                <a:sym typeface="Comic Sans"/>
              </a:rPr>
              <a:t>Read, read, read! Aim to read with them everyday and ask them questions about what they’re reading.</a:t>
            </a:r>
          </a:p>
          <a:p>
            <a:pPr marL="863606" lvl="1" indent="-431803" algn="ctr">
              <a:lnSpc>
                <a:spcPts val="5600"/>
              </a:lnSpc>
              <a:buFont typeface="Arial"/>
              <a:buChar char="•"/>
            </a:pPr>
            <a:r>
              <a:rPr lang="en-US" sz="4000" dirty="0">
                <a:solidFill>
                  <a:srgbClr val="000000"/>
                </a:solidFill>
                <a:latin typeface="Comic Sans"/>
                <a:ea typeface="Comic Sans"/>
                <a:cs typeface="Comic Sans"/>
                <a:sym typeface="Comic Sans"/>
              </a:rPr>
              <a:t>Encourage them to write - it can be anything (shopping lists, cards, poems, etc.)</a:t>
            </a:r>
          </a:p>
          <a:p>
            <a:pPr marL="863606" lvl="1" indent="-431803" algn="ctr">
              <a:lnSpc>
                <a:spcPts val="5600"/>
              </a:lnSpc>
              <a:buFont typeface="Arial"/>
              <a:buChar char="•"/>
            </a:pPr>
            <a:r>
              <a:rPr lang="en-US" sz="4000" dirty="0">
                <a:solidFill>
                  <a:srgbClr val="000000"/>
                </a:solidFill>
                <a:latin typeface="Comic Sans"/>
                <a:ea typeface="Comic Sans"/>
                <a:cs typeface="Comic Sans"/>
                <a:sym typeface="Comic Sans"/>
              </a:rPr>
              <a:t>Playing I Spy - you could even adjust this to make it more phonics based, e.g. ‘I spy something containing the ‘oi’ sound.</a:t>
            </a:r>
          </a:p>
          <a:p>
            <a:pPr marL="863606" lvl="1" indent="-431803" algn="ctr">
              <a:lnSpc>
                <a:spcPts val="5600"/>
              </a:lnSpc>
              <a:buFont typeface="Arial"/>
              <a:buChar char="•"/>
            </a:pPr>
            <a:r>
              <a:rPr lang="en-US" sz="4000" dirty="0">
                <a:solidFill>
                  <a:srgbClr val="000000"/>
                </a:solidFill>
                <a:latin typeface="Comic Sans"/>
                <a:ea typeface="Comic Sans"/>
                <a:cs typeface="Comic Sans"/>
                <a:sym typeface="Comic Sans"/>
              </a:rPr>
              <a:t>Flashcards, games, videos etc.</a:t>
            </a:r>
          </a:p>
          <a:p>
            <a:pPr marL="431803" lvl="1" algn="ctr">
              <a:lnSpc>
                <a:spcPts val="5600"/>
              </a:lnSpc>
            </a:pPr>
            <a:endParaRPr lang="en-US" sz="4000" dirty="0">
              <a:solidFill>
                <a:srgbClr val="000000"/>
              </a:solidFill>
              <a:latin typeface="Comic Sans"/>
              <a:ea typeface="Comic Sans"/>
              <a:cs typeface="Comic Sans"/>
              <a:sym typeface="Comic Sans"/>
            </a:endParaRPr>
          </a:p>
          <a:p>
            <a:pPr marL="863606" lvl="1" indent="-431803" algn="ctr">
              <a:lnSpc>
                <a:spcPts val="5600"/>
              </a:lnSpc>
              <a:spcBef>
                <a:spcPct val="0"/>
              </a:spcBef>
              <a:buFont typeface="Arial"/>
              <a:buChar char="•"/>
            </a:pPr>
            <a:r>
              <a:rPr lang="en-US" sz="4000" dirty="0">
                <a:solidFill>
                  <a:srgbClr val="000000"/>
                </a:solidFill>
                <a:latin typeface="Comic Sans"/>
                <a:ea typeface="Comic Sans"/>
                <a:cs typeface="Comic Sans"/>
                <a:sym typeface="Comic Sans"/>
              </a:rPr>
              <a:t>Handwriting sheets</a:t>
            </a:r>
          </a:p>
          <a:p>
            <a:pPr marL="863606" lvl="1" indent="-431803" algn="ctr">
              <a:lnSpc>
                <a:spcPts val="5600"/>
              </a:lnSpc>
              <a:spcBef>
                <a:spcPct val="0"/>
              </a:spcBef>
              <a:buFont typeface="Arial"/>
              <a:buChar char="•"/>
            </a:pPr>
            <a:r>
              <a:rPr lang="en-US" sz="4000" dirty="0">
                <a:solidFill>
                  <a:srgbClr val="000000"/>
                </a:solidFill>
                <a:latin typeface="Comic Sans"/>
                <a:ea typeface="Comic Sans"/>
                <a:cs typeface="Comic Sans"/>
                <a:sym typeface="Comic Sans"/>
              </a:rPr>
              <a:t>Times table practice – 2’s, 5’s, 10’s</a:t>
            </a:r>
          </a:p>
        </p:txBody>
      </p:sp>
      <p:grpSp>
        <p:nvGrpSpPr>
          <p:cNvPr id="6" name="Group 6"/>
          <p:cNvGrpSpPr/>
          <p:nvPr/>
        </p:nvGrpSpPr>
        <p:grpSpPr>
          <a:xfrm>
            <a:off x="-701383" y="-4248904"/>
            <a:ext cx="19690766" cy="4540523"/>
            <a:chOff x="0" y="0"/>
            <a:chExt cx="5186045" cy="1195858"/>
          </a:xfrm>
        </p:grpSpPr>
        <p:sp>
          <p:nvSpPr>
            <p:cNvPr id="7" name="Freeform 7"/>
            <p:cNvSpPr/>
            <p:nvPr/>
          </p:nvSpPr>
          <p:spPr>
            <a:xfrm>
              <a:off x="0" y="0"/>
              <a:ext cx="5186045" cy="1195858"/>
            </a:xfrm>
            <a:custGeom>
              <a:avLst/>
              <a:gdLst/>
              <a:ahLst/>
              <a:cxnLst/>
              <a:rect l="l" t="t" r="r" b="b"/>
              <a:pathLst>
                <a:path w="5186045" h="1195858">
                  <a:moveTo>
                    <a:pt x="20052" y="0"/>
                  </a:moveTo>
                  <a:lnTo>
                    <a:pt x="5165994" y="0"/>
                  </a:lnTo>
                  <a:cubicBezTo>
                    <a:pt x="5177068" y="0"/>
                    <a:pt x="5186045" y="8978"/>
                    <a:pt x="5186045" y="20052"/>
                  </a:cubicBezTo>
                  <a:lnTo>
                    <a:pt x="5186045" y="1175806"/>
                  </a:lnTo>
                  <a:cubicBezTo>
                    <a:pt x="5186045" y="1181124"/>
                    <a:pt x="5183933" y="1186224"/>
                    <a:pt x="5180173" y="1189985"/>
                  </a:cubicBezTo>
                  <a:cubicBezTo>
                    <a:pt x="5176412" y="1193745"/>
                    <a:pt x="5171311" y="1195858"/>
                    <a:pt x="5165994" y="1195858"/>
                  </a:cubicBezTo>
                  <a:lnTo>
                    <a:pt x="20052" y="1195858"/>
                  </a:lnTo>
                  <a:cubicBezTo>
                    <a:pt x="8978" y="1195858"/>
                    <a:pt x="0" y="1186880"/>
                    <a:pt x="0" y="1175806"/>
                  </a:cubicBezTo>
                  <a:lnTo>
                    <a:pt x="0" y="20052"/>
                  </a:lnTo>
                  <a:cubicBezTo>
                    <a:pt x="0" y="8978"/>
                    <a:pt x="8978" y="0"/>
                    <a:pt x="20052" y="0"/>
                  </a:cubicBezTo>
                  <a:close/>
                </a:path>
              </a:pathLst>
            </a:custGeom>
            <a:solidFill>
              <a:srgbClr val="F2CB7C"/>
            </a:solidFill>
          </p:spPr>
        </p:sp>
        <p:sp>
          <p:nvSpPr>
            <p:cNvPr id="8" name="TextBox 8"/>
            <p:cNvSpPr txBox="1"/>
            <p:nvPr/>
          </p:nvSpPr>
          <p:spPr>
            <a:xfrm>
              <a:off x="0" y="-38100"/>
              <a:ext cx="5186045" cy="1233958"/>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098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0" y="4572"/>
            <a:ext cx="18288000" cy="2560320"/>
          </a:xfrm>
          <a:custGeom>
            <a:avLst/>
            <a:gdLst/>
            <a:ahLst/>
            <a:cxnLst/>
            <a:rect l="l" t="t" r="r" b="b"/>
            <a:pathLst>
              <a:path w="18288000" h="2560320">
                <a:moveTo>
                  <a:pt x="0" y="0"/>
                </a:moveTo>
                <a:lnTo>
                  <a:pt x="18288000" y="0"/>
                </a:lnTo>
                <a:lnTo>
                  <a:pt x="18288000" y="2560320"/>
                </a:lnTo>
                <a:lnTo>
                  <a:pt x="0" y="2560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284637" y="4085146"/>
            <a:ext cx="13718725" cy="5078891"/>
          </a:xfrm>
          <a:prstGeom prst="rect">
            <a:avLst/>
          </a:prstGeom>
        </p:spPr>
        <p:txBody>
          <a:bodyPr lIns="0" tIns="0" rIns="0" bIns="0" rtlCol="0" anchor="t">
            <a:spAutoFit/>
          </a:bodyPr>
          <a:lstStyle/>
          <a:p>
            <a:pPr marL="971547" lvl="1" indent="-485773" algn="ctr">
              <a:lnSpc>
                <a:spcPts val="5669"/>
              </a:lnSpc>
              <a:buFont typeface="Arial"/>
              <a:buChar char="•"/>
            </a:pPr>
            <a:r>
              <a:rPr lang="en-US" sz="4499" dirty="0">
                <a:solidFill>
                  <a:srgbClr val="000000"/>
                </a:solidFill>
                <a:latin typeface="Comic Sans"/>
                <a:ea typeface="Comic Sans"/>
                <a:cs typeface="Comic Sans"/>
                <a:sym typeface="Comic Sans"/>
              </a:rPr>
              <a:t>PE lessons are every Tuesday afternoon.</a:t>
            </a:r>
          </a:p>
          <a:p>
            <a:pPr marL="971547" lvl="1" indent="-485773" algn="ctr">
              <a:lnSpc>
                <a:spcPts val="5669"/>
              </a:lnSpc>
              <a:buFont typeface="Arial"/>
              <a:buChar char="•"/>
            </a:pPr>
            <a:r>
              <a:rPr lang="en-US" sz="4499" dirty="0">
                <a:solidFill>
                  <a:srgbClr val="000000"/>
                </a:solidFill>
                <a:latin typeface="Comic Sans"/>
                <a:ea typeface="Comic Sans"/>
                <a:cs typeface="Comic Sans"/>
                <a:sym typeface="Comic Sans"/>
              </a:rPr>
              <a:t>They will need to bring their PE top, red school hoodies, black shorts, and black PE pumps.</a:t>
            </a:r>
          </a:p>
          <a:p>
            <a:pPr marL="971547" lvl="1" indent="-485773" algn="ctr">
              <a:lnSpc>
                <a:spcPts val="5669"/>
              </a:lnSpc>
              <a:buFont typeface="Arial"/>
              <a:buChar char="•"/>
            </a:pPr>
            <a:r>
              <a:rPr lang="en-US" sz="4499" dirty="0">
                <a:solidFill>
                  <a:srgbClr val="000000"/>
                </a:solidFill>
                <a:latin typeface="Comic Sans"/>
                <a:ea typeface="Comic Sans"/>
                <a:cs typeface="Comic Sans"/>
                <a:sym typeface="Comic Sans"/>
              </a:rPr>
              <a:t>Please no earrings for PE (at other times, one pair of plain stud earrings are allowed)</a:t>
            </a:r>
          </a:p>
          <a:p>
            <a:pPr marL="971547" lvl="1" indent="-485773" algn="ctr">
              <a:lnSpc>
                <a:spcPts val="5669"/>
              </a:lnSpc>
              <a:buFont typeface="Arial"/>
              <a:buChar char="•"/>
            </a:pPr>
            <a:r>
              <a:rPr lang="en-US" sz="4499" dirty="0">
                <a:solidFill>
                  <a:srgbClr val="000000"/>
                </a:solidFill>
                <a:latin typeface="Comic Sans"/>
                <a:ea typeface="Comic Sans"/>
                <a:cs typeface="Comic Sans"/>
                <a:sym typeface="Comic Sans"/>
              </a:rPr>
              <a:t>Please label your PE kit and other school uniform items :)</a:t>
            </a:r>
          </a:p>
        </p:txBody>
      </p:sp>
      <p:sp>
        <p:nvSpPr>
          <p:cNvPr id="5" name="TextBox 5"/>
          <p:cNvSpPr txBox="1"/>
          <p:nvPr/>
        </p:nvSpPr>
        <p:spPr>
          <a:xfrm>
            <a:off x="4342448" y="2564892"/>
            <a:ext cx="9603104" cy="1144270"/>
          </a:xfrm>
          <a:prstGeom prst="rect">
            <a:avLst/>
          </a:prstGeom>
        </p:spPr>
        <p:txBody>
          <a:bodyPr lIns="0" tIns="0" rIns="0" bIns="0" rtlCol="0" anchor="t">
            <a:spAutoFit/>
          </a:bodyPr>
          <a:lstStyle/>
          <a:p>
            <a:pPr algn="ctr">
              <a:lnSpc>
                <a:spcPts val="9379"/>
              </a:lnSpc>
              <a:spcBef>
                <a:spcPct val="0"/>
              </a:spcBef>
            </a:pPr>
            <a:r>
              <a:rPr lang="en-US" sz="6699" dirty="0">
                <a:solidFill>
                  <a:srgbClr val="000000"/>
                </a:solidFill>
                <a:latin typeface="Comic Sans"/>
                <a:ea typeface="Comic Sans"/>
                <a:cs typeface="Comic Sans"/>
                <a:sym typeface="Comic Sans"/>
              </a:rPr>
              <a:t>PE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75952" y="2512448"/>
            <a:ext cx="18136095" cy="6822052"/>
            <a:chOff x="0" y="116341"/>
            <a:chExt cx="24181460" cy="7880232"/>
          </a:xfrm>
        </p:grpSpPr>
        <p:sp>
          <p:nvSpPr>
            <p:cNvPr id="4" name="TextBox 4"/>
            <p:cNvSpPr txBox="1"/>
            <p:nvPr/>
          </p:nvSpPr>
          <p:spPr>
            <a:xfrm>
              <a:off x="0" y="116341"/>
              <a:ext cx="24181460" cy="1402529"/>
            </a:xfrm>
            <a:prstGeom prst="rect">
              <a:avLst/>
            </a:prstGeom>
          </p:spPr>
          <p:txBody>
            <a:bodyPr lIns="0" tIns="0" rIns="0" bIns="0" rtlCol="0" anchor="t">
              <a:spAutoFit/>
            </a:bodyPr>
            <a:lstStyle/>
            <a:p>
              <a:pPr algn="ctr">
                <a:lnSpc>
                  <a:spcPts val="8855"/>
                </a:lnSpc>
                <a:spcBef>
                  <a:spcPct val="0"/>
                </a:spcBef>
              </a:pPr>
              <a:r>
                <a:rPr lang="en-US" sz="6325" dirty="0">
                  <a:solidFill>
                    <a:srgbClr val="000000"/>
                  </a:solidFill>
                  <a:latin typeface="Comic Sans"/>
                  <a:ea typeface="Comic Sans"/>
                  <a:cs typeface="Comic Sans"/>
                  <a:sym typeface="Comic Sans"/>
                </a:rPr>
                <a:t>HOMEWORK AND READING BOOKS: </a:t>
              </a:r>
            </a:p>
          </p:txBody>
        </p:sp>
        <p:sp>
          <p:nvSpPr>
            <p:cNvPr id="5" name="TextBox 5"/>
            <p:cNvSpPr txBox="1"/>
            <p:nvPr/>
          </p:nvSpPr>
          <p:spPr>
            <a:xfrm>
              <a:off x="719822" y="1635211"/>
              <a:ext cx="22741817" cy="6361362"/>
            </a:xfrm>
            <a:prstGeom prst="rect">
              <a:avLst/>
            </a:prstGeom>
          </p:spPr>
          <p:txBody>
            <a:bodyPr lIns="0" tIns="0" rIns="0" bIns="0" rtlCol="0" anchor="t">
              <a:spAutoFit/>
            </a:bodyPr>
            <a:lstStyle/>
            <a:p>
              <a:pPr marL="840443" lvl="1" indent="-420221" algn="ctr">
                <a:lnSpc>
                  <a:spcPts val="5449"/>
                </a:lnSpc>
                <a:buFont typeface="Arial"/>
                <a:buChar char="•"/>
              </a:pPr>
              <a:r>
                <a:rPr lang="en-US" sz="3892" dirty="0">
                  <a:solidFill>
                    <a:srgbClr val="000000"/>
                  </a:solidFill>
                  <a:latin typeface="Comic Sans"/>
                  <a:ea typeface="Comic Sans"/>
                  <a:cs typeface="Comic Sans"/>
                  <a:sym typeface="Comic Sans"/>
                </a:rPr>
                <a:t>Reading books will be changed every Monday and Thursday. Please try to write a comment and sign their reading records every time you hear them read.</a:t>
              </a:r>
            </a:p>
            <a:p>
              <a:pPr marL="840443" lvl="1" indent="-420221" algn="ctr">
                <a:lnSpc>
                  <a:spcPts val="5449"/>
                </a:lnSpc>
                <a:spcBef>
                  <a:spcPct val="0"/>
                </a:spcBef>
                <a:buFont typeface="Arial"/>
                <a:buChar char="•"/>
              </a:pPr>
              <a:r>
                <a:rPr lang="en-US" sz="3892" dirty="0">
                  <a:solidFill>
                    <a:srgbClr val="000000"/>
                  </a:solidFill>
                  <a:latin typeface="Comic Sans"/>
                  <a:ea typeface="Comic Sans"/>
                  <a:cs typeface="Comic Sans"/>
                  <a:sym typeface="Comic Sans"/>
                </a:rPr>
                <a:t>There will be a variety of different homework tasks throughout the term and they will have clear instructions with it so you are able to effectively help your child. This will be given on a Wednesday and due back on the Monday.</a:t>
              </a:r>
            </a:p>
          </p:txBody>
        </p:sp>
      </p:grpSp>
      <p:sp>
        <p:nvSpPr>
          <p:cNvPr id="6" name="Freeform 6"/>
          <p:cNvSpPr/>
          <p:nvPr/>
        </p:nvSpPr>
        <p:spPr>
          <a:xfrm>
            <a:off x="-1028700" y="-2411730"/>
            <a:ext cx="18288000" cy="4823460"/>
          </a:xfrm>
          <a:custGeom>
            <a:avLst/>
            <a:gdLst/>
            <a:ahLst/>
            <a:cxnLst/>
            <a:rect l="l" t="t" r="r" b="b"/>
            <a:pathLst>
              <a:path w="18288000" h="4823460">
                <a:moveTo>
                  <a:pt x="0" y="0"/>
                </a:moveTo>
                <a:lnTo>
                  <a:pt x="18288000" y="0"/>
                </a:lnTo>
                <a:lnTo>
                  <a:pt x="18288000" y="4823460"/>
                </a:lnTo>
                <a:lnTo>
                  <a:pt x="0" y="4823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D1FDEEFC-CF07-4725-9A10-D26DF85D700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5" name="Title 1">
            <a:extLst>
              <a:ext uri="{FF2B5EF4-FFF2-40B4-BE49-F238E27FC236}">
                <a16:creationId xmlns:a16="http://schemas.microsoft.com/office/drawing/2014/main" id="{DA2F03FC-2DF4-4EBC-B7AA-A6D639EB1113}"/>
              </a:ext>
            </a:extLst>
          </p:cNvPr>
          <p:cNvSpPr txBox="1">
            <a:spLocks/>
          </p:cNvSpPr>
          <p:nvPr/>
        </p:nvSpPr>
        <p:spPr>
          <a:xfrm>
            <a:off x="381000" y="620131"/>
            <a:ext cx="9000045" cy="9926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ysClr val="windowText" lastClr="000000"/>
                </a:solidFill>
                <a:effectLst/>
                <a:uLnTx/>
                <a:uFillTx/>
                <a:latin typeface="Comic Sans" panose="020B0604020202020204" charset="0"/>
              </a:rPr>
              <a:t>National Numeracy Challenge</a:t>
            </a:r>
          </a:p>
        </p:txBody>
      </p:sp>
      <p:pic>
        <p:nvPicPr>
          <p:cNvPr id="6" name="Picture 5">
            <a:extLst>
              <a:ext uri="{FF2B5EF4-FFF2-40B4-BE49-F238E27FC236}">
                <a16:creationId xmlns:a16="http://schemas.microsoft.com/office/drawing/2014/main" id="{EFCA6BEF-BBF4-4B28-A50F-163AE4D23764}"/>
              </a:ext>
            </a:extLst>
          </p:cNvPr>
          <p:cNvPicPr>
            <a:picLocks noChangeAspect="1"/>
          </p:cNvPicPr>
          <p:nvPr/>
        </p:nvPicPr>
        <p:blipFill>
          <a:blip r:embed="rId3"/>
          <a:stretch>
            <a:fillRect/>
          </a:stretch>
        </p:blipFill>
        <p:spPr>
          <a:xfrm>
            <a:off x="13716000" y="287763"/>
            <a:ext cx="3924300" cy="1657350"/>
          </a:xfrm>
          <a:prstGeom prst="rect">
            <a:avLst/>
          </a:prstGeom>
        </p:spPr>
      </p:pic>
      <p:sp>
        <p:nvSpPr>
          <p:cNvPr id="7" name="TextBox 6">
            <a:extLst>
              <a:ext uri="{FF2B5EF4-FFF2-40B4-BE49-F238E27FC236}">
                <a16:creationId xmlns:a16="http://schemas.microsoft.com/office/drawing/2014/main" id="{54FBC1CF-23EC-4165-8455-624D6EE3CCD0}"/>
              </a:ext>
            </a:extLst>
          </p:cNvPr>
          <p:cNvSpPr txBox="1"/>
          <p:nvPr/>
        </p:nvSpPr>
        <p:spPr>
          <a:xfrm>
            <a:off x="576606" y="2061230"/>
            <a:ext cx="17254194" cy="824841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Comic Sans" panose="020B0604020202020204" charset="0"/>
              </a:rPr>
              <a:t>Proven to improve children’s and parents’ confidence in maths, this family engagement resource aims to promote enjoyment of maths through discussion and working together on everyday maths.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prstClr val="black"/>
              </a:solidFill>
              <a:effectLst/>
              <a:uLnTx/>
              <a:uFillTx/>
              <a:latin typeface="Comic Sans" panose="020B060402020202020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Comic Sans" panose="020B0604020202020204" charset="0"/>
              </a:rPr>
              <a:t>The scrapbook you will receive, contains short, fun, ‘real life’ activities for you to do with your children. They are aligned to the English National Curriculum, with a strong focus on problem solving and reasoning.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Comic Sans" panose="020B0604020202020204" charset="0"/>
              </a:rPr>
              <a:t>There are 30 activities, one for each week of the school year for you to do together with your child at home as their homework.</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Comic Sans" panose="020B0604020202020204" charset="0"/>
              </a:rPr>
              <a:t>National numeracy is also free to join for parents.  We know lots of parents may have anxieties around maths themselves and feel they struggle to support their child. There are lots of resources on there to help you become more positive about maths as it is something we often use every day.  We will be holding some sessions throughout the year to support you with maths.  If you would like any more information please take a look at our website or on our newsletters which will often include lots of information through the year about National Numeracy.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1455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649959" y="2185485"/>
            <a:ext cx="16988081" cy="7450140"/>
          </a:xfrm>
          <a:prstGeom prst="rect">
            <a:avLst/>
          </a:prstGeom>
        </p:spPr>
        <p:txBody>
          <a:bodyPr lIns="0" tIns="0" rIns="0" bIns="0" rtlCol="0" anchor="t">
            <a:spAutoFit/>
          </a:bodyPr>
          <a:lstStyle/>
          <a:p>
            <a:pPr marL="760065" lvl="1" indent="-380032" algn="ctr">
              <a:lnSpc>
                <a:spcPts val="4928"/>
              </a:lnSpc>
              <a:buFont typeface="Arial"/>
              <a:buChar char="•"/>
            </a:pPr>
            <a:r>
              <a:rPr lang="en-US" sz="3520" dirty="0">
                <a:solidFill>
                  <a:srgbClr val="000000"/>
                </a:solidFill>
                <a:latin typeface="Comic Sans"/>
                <a:ea typeface="Comic Sans"/>
                <a:cs typeface="Comic Sans"/>
                <a:sym typeface="Comic Sans"/>
              </a:rPr>
              <a:t>RE = Creation and covenant</a:t>
            </a:r>
          </a:p>
          <a:p>
            <a:pPr marL="760065" lvl="1" indent="-380032" algn="ctr">
              <a:lnSpc>
                <a:spcPts val="4928"/>
              </a:lnSpc>
              <a:buFont typeface="Arial"/>
              <a:buChar char="•"/>
            </a:pPr>
            <a:r>
              <a:rPr lang="en-US" sz="3520" dirty="0">
                <a:solidFill>
                  <a:srgbClr val="000000"/>
                </a:solidFill>
                <a:latin typeface="Comic Sans"/>
                <a:ea typeface="Comic Sans"/>
                <a:cs typeface="Comic Sans"/>
                <a:sym typeface="Comic Sans"/>
              </a:rPr>
              <a:t>HRSE (Human Relationships and Sex Education) = Communicating our feelings, when to tell an adult, the groups we belong to, the roles within our family.</a:t>
            </a:r>
          </a:p>
          <a:p>
            <a:pPr marL="760065" lvl="1" indent="-380032" algn="ctr">
              <a:lnSpc>
                <a:spcPts val="4928"/>
              </a:lnSpc>
              <a:buFont typeface="Arial"/>
              <a:buChar char="•"/>
            </a:pPr>
            <a:r>
              <a:rPr lang="en-US" sz="3520" dirty="0">
                <a:solidFill>
                  <a:srgbClr val="000000"/>
                </a:solidFill>
                <a:latin typeface="Comic Sans"/>
                <a:ea typeface="Comic Sans"/>
                <a:cs typeface="Comic Sans"/>
                <a:sym typeface="Comic Sans"/>
              </a:rPr>
              <a:t>English = Lost and Found (Oliver Jefferies) - stories, poems, and non-chronological reports</a:t>
            </a:r>
          </a:p>
          <a:p>
            <a:pPr marL="760065" lvl="1" indent="-380032" algn="ctr">
              <a:lnSpc>
                <a:spcPts val="4928"/>
              </a:lnSpc>
              <a:buFont typeface="Arial"/>
              <a:buChar char="•"/>
            </a:pPr>
            <a:r>
              <a:rPr lang="en-US" sz="3520" dirty="0" err="1">
                <a:solidFill>
                  <a:srgbClr val="000000"/>
                </a:solidFill>
                <a:latin typeface="Comic Sans"/>
                <a:ea typeface="Comic Sans"/>
                <a:cs typeface="Comic Sans"/>
                <a:sym typeface="Comic Sans"/>
              </a:rPr>
              <a:t>Maths</a:t>
            </a:r>
            <a:r>
              <a:rPr lang="en-US" sz="3520" dirty="0">
                <a:solidFill>
                  <a:srgbClr val="000000"/>
                </a:solidFill>
                <a:latin typeface="Comic Sans"/>
                <a:ea typeface="Comic Sans"/>
                <a:cs typeface="Comic Sans"/>
                <a:sym typeface="Comic Sans"/>
              </a:rPr>
              <a:t> = </a:t>
            </a:r>
            <a:r>
              <a:rPr lang="en-US" sz="3520" dirty="0" err="1">
                <a:solidFill>
                  <a:srgbClr val="000000"/>
                </a:solidFill>
                <a:latin typeface="Comic Sans"/>
                <a:ea typeface="Comic Sans"/>
                <a:cs typeface="Comic Sans"/>
                <a:sym typeface="Comic Sans"/>
              </a:rPr>
              <a:t>recognising</a:t>
            </a:r>
            <a:r>
              <a:rPr lang="en-US" sz="3520" dirty="0">
                <a:solidFill>
                  <a:srgbClr val="000000"/>
                </a:solidFill>
                <a:latin typeface="Comic Sans"/>
                <a:ea typeface="Comic Sans"/>
                <a:cs typeface="Comic Sans"/>
                <a:sym typeface="Comic Sans"/>
              </a:rPr>
              <a:t> teen numbers, number bonds and subtraction facts to 20, describing length, height, and mass.</a:t>
            </a:r>
          </a:p>
          <a:p>
            <a:pPr marL="760065" lvl="1" indent="-380032" algn="ctr">
              <a:lnSpc>
                <a:spcPts val="4928"/>
              </a:lnSpc>
              <a:buFont typeface="Arial"/>
              <a:buChar char="•"/>
            </a:pPr>
            <a:r>
              <a:rPr lang="en-US" sz="3520" dirty="0">
                <a:solidFill>
                  <a:srgbClr val="000000"/>
                </a:solidFill>
                <a:latin typeface="Comic Sans"/>
                <a:ea typeface="Comic Sans"/>
                <a:cs typeface="Comic Sans"/>
                <a:sym typeface="Comic Sans"/>
              </a:rPr>
              <a:t>Science = Animals</a:t>
            </a:r>
          </a:p>
          <a:p>
            <a:pPr marL="760065" lvl="1" indent="-380032" algn="ctr">
              <a:lnSpc>
                <a:spcPts val="4928"/>
              </a:lnSpc>
              <a:buFont typeface="Arial"/>
              <a:buChar char="•"/>
            </a:pPr>
            <a:r>
              <a:rPr lang="en-US" sz="3520" dirty="0">
                <a:solidFill>
                  <a:srgbClr val="000000"/>
                </a:solidFill>
                <a:latin typeface="Comic Sans"/>
                <a:ea typeface="Comic Sans"/>
                <a:cs typeface="Comic Sans"/>
                <a:sym typeface="Comic Sans"/>
              </a:rPr>
              <a:t>Computing = Grouping and Sorting</a:t>
            </a:r>
          </a:p>
          <a:p>
            <a:pPr marL="760065" lvl="1" indent="-380032" algn="ctr">
              <a:lnSpc>
                <a:spcPts val="4928"/>
              </a:lnSpc>
              <a:buFont typeface="Arial"/>
              <a:buChar char="•"/>
            </a:pPr>
            <a:r>
              <a:rPr lang="en-US" sz="3520" dirty="0">
                <a:solidFill>
                  <a:srgbClr val="000000"/>
                </a:solidFill>
                <a:latin typeface="Comic Sans"/>
                <a:ea typeface="Comic Sans"/>
                <a:cs typeface="Comic Sans"/>
                <a:sym typeface="Comic Sans"/>
              </a:rPr>
              <a:t>E-Safety = Online relationships, Self-Image and Identity</a:t>
            </a:r>
          </a:p>
          <a:p>
            <a:pPr marL="760065" lvl="1" indent="-380032" algn="ctr">
              <a:lnSpc>
                <a:spcPts val="4928"/>
              </a:lnSpc>
              <a:buFont typeface="Arial"/>
              <a:buChar char="•"/>
            </a:pPr>
            <a:r>
              <a:rPr lang="en-US" sz="3520" dirty="0">
                <a:solidFill>
                  <a:srgbClr val="000000"/>
                </a:solidFill>
                <a:latin typeface="Comic Sans"/>
                <a:ea typeface="Comic Sans"/>
                <a:cs typeface="Comic Sans"/>
                <a:sym typeface="Comic Sans"/>
              </a:rPr>
              <a:t>Geography = Continents and Oceans</a:t>
            </a:r>
          </a:p>
          <a:p>
            <a:pPr algn="ctr">
              <a:lnSpc>
                <a:spcPts val="4928"/>
              </a:lnSpc>
              <a:spcBef>
                <a:spcPct val="0"/>
              </a:spcBef>
            </a:pPr>
            <a:endParaRPr lang="en-US" sz="3520" dirty="0">
              <a:solidFill>
                <a:srgbClr val="000000"/>
              </a:solidFill>
              <a:latin typeface="Comic Sans"/>
              <a:ea typeface="Comic Sans"/>
              <a:cs typeface="Comic Sans"/>
              <a:sym typeface="Comic Sans"/>
            </a:endParaRPr>
          </a:p>
        </p:txBody>
      </p:sp>
      <p:sp>
        <p:nvSpPr>
          <p:cNvPr id="4" name="TextBox 4"/>
          <p:cNvSpPr txBox="1"/>
          <p:nvPr/>
        </p:nvSpPr>
        <p:spPr>
          <a:xfrm>
            <a:off x="1488180" y="770239"/>
            <a:ext cx="15311637" cy="936625"/>
          </a:xfrm>
          <a:prstGeom prst="rect">
            <a:avLst/>
          </a:prstGeom>
        </p:spPr>
        <p:txBody>
          <a:bodyPr lIns="0" tIns="0" rIns="0" bIns="0" rtlCol="0" anchor="t">
            <a:spAutoFit/>
          </a:bodyPr>
          <a:lstStyle/>
          <a:p>
            <a:pPr algn="ctr">
              <a:lnSpc>
                <a:spcPts val="7700"/>
              </a:lnSpc>
              <a:spcBef>
                <a:spcPct val="0"/>
              </a:spcBef>
            </a:pPr>
            <a:r>
              <a:rPr lang="en-US" sz="5500" dirty="0">
                <a:solidFill>
                  <a:srgbClr val="000000"/>
                </a:solidFill>
                <a:latin typeface="Comic Sans"/>
                <a:ea typeface="Comic Sans"/>
                <a:cs typeface="Comic Sans"/>
                <a:sym typeface="Comic Sans"/>
              </a:rPr>
              <a:t>OUR TOPICS THIS HALF-TERM:</a:t>
            </a:r>
          </a:p>
        </p:txBody>
      </p:sp>
      <p:grpSp>
        <p:nvGrpSpPr>
          <p:cNvPr id="5" name="Group 5"/>
          <p:cNvGrpSpPr/>
          <p:nvPr/>
        </p:nvGrpSpPr>
        <p:grpSpPr>
          <a:xfrm>
            <a:off x="-701383" y="-4248904"/>
            <a:ext cx="19690766" cy="4540523"/>
            <a:chOff x="0" y="0"/>
            <a:chExt cx="5186045" cy="1195858"/>
          </a:xfrm>
        </p:grpSpPr>
        <p:sp>
          <p:nvSpPr>
            <p:cNvPr id="6" name="Freeform 6"/>
            <p:cNvSpPr/>
            <p:nvPr/>
          </p:nvSpPr>
          <p:spPr>
            <a:xfrm>
              <a:off x="0" y="0"/>
              <a:ext cx="5186045" cy="1195858"/>
            </a:xfrm>
            <a:custGeom>
              <a:avLst/>
              <a:gdLst/>
              <a:ahLst/>
              <a:cxnLst/>
              <a:rect l="l" t="t" r="r" b="b"/>
              <a:pathLst>
                <a:path w="5186045" h="1195858">
                  <a:moveTo>
                    <a:pt x="20052" y="0"/>
                  </a:moveTo>
                  <a:lnTo>
                    <a:pt x="5165994" y="0"/>
                  </a:lnTo>
                  <a:cubicBezTo>
                    <a:pt x="5177068" y="0"/>
                    <a:pt x="5186045" y="8978"/>
                    <a:pt x="5186045" y="20052"/>
                  </a:cubicBezTo>
                  <a:lnTo>
                    <a:pt x="5186045" y="1175806"/>
                  </a:lnTo>
                  <a:cubicBezTo>
                    <a:pt x="5186045" y="1181124"/>
                    <a:pt x="5183933" y="1186224"/>
                    <a:pt x="5180173" y="1189985"/>
                  </a:cubicBezTo>
                  <a:cubicBezTo>
                    <a:pt x="5176412" y="1193745"/>
                    <a:pt x="5171311" y="1195858"/>
                    <a:pt x="5165994" y="1195858"/>
                  </a:cubicBezTo>
                  <a:lnTo>
                    <a:pt x="20052" y="1195858"/>
                  </a:lnTo>
                  <a:cubicBezTo>
                    <a:pt x="8978" y="1195858"/>
                    <a:pt x="0" y="1186880"/>
                    <a:pt x="0" y="1175806"/>
                  </a:cubicBezTo>
                  <a:lnTo>
                    <a:pt x="0" y="20052"/>
                  </a:lnTo>
                  <a:cubicBezTo>
                    <a:pt x="0" y="8978"/>
                    <a:pt x="8978" y="0"/>
                    <a:pt x="20052" y="0"/>
                  </a:cubicBezTo>
                  <a:close/>
                </a:path>
              </a:pathLst>
            </a:custGeom>
            <a:solidFill>
              <a:srgbClr val="ADDAD7"/>
            </a:solidFill>
          </p:spPr>
        </p:sp>
        <p:sp>
          <p:nvSpPr>
            <p:cNvPr id="7" name="TextBox 7"/>
            <p:cNvSpPr txBox="1"/>
            <p:nvPr/>
          </p:nvSpPr>
          <p:spPr>
            <a:xfrm>
              <a:off x="0" y="-38100"/>
              <a:ext cx="5186045" cy="1233958"/>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 y="-2743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0" y="4572"/>
            <a:ext cx="18288000" cy="2560320"/>
          </a:xfrm>
          <a:custGeom>
            <a:avLst/>
            <a:gdLst/>
            <a:ahLst/>
            <a:cxnLst/>
            <a:rect l="l" t="t" r="r" b="b"/>
            <a:pathLst>
              <a:path w="18288000" h="2560320">
                <a:moveTo>
                  <a:pt x="0" y="0"/>
                </a:moveTo>
                <a:lnTo>
                  <a:pt x="18288000" y="0"/>
                </a:lnTo>
                <a:lnTo>
                  <a:pt x="18288000" y="2560320"/>
                </a:lnTo>
                <a:lnTo>
                  <a:pt x="0" y="2560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713817" y="3545467"/>
            <a:ext cx="14860363" cy="6155531"/>
          </a:xfrm>
          <a:prstGeom prst="rect">
            <a:avLst/>
          </a:prstGeom>
        </p:spPr>
        <p:txBody>
          <a:bodyPr wrap="square" lIns="0" tIns="0" rIns="0" bIns="0" rtlCol="0" anchor="t">
            <a:spAutoFit/>
          </a:bodyPr>
          <a:lstStyle/>
          <a:p>
            <a:pPr marL="571500" indent="-571500" algn="ctr" fontAlgn="base">
              <a:buFont typeface="Arial" panose="020B0604020202020204" pitchFamily="34" charset="0"/>
              <a:buChar char="•"/>
            </a:pPr>
            <a:r>
              <a:rPr lang="en-GB" sz="4000" dirty="0">
                <a:latin typeface="Comic Sans" panose="020B0604020202020204" charset="0"/>
              </a:rPr>
              <a:t>HRSE stands for Human Relationships and Sex Education.</a:t>
            </a:r>
          </a:p>
          <a:p>
            <a:pPr marL="571500" indent="-571500" algn="ctr" fontAlgn="base">
              <a:buFont typeface="Arial" panose="020B0604020202020204" pitchFamily="34" charset="0"/>
              <a:buChar char="•"/>
            </a:pPr>
            <a:r>
              <a:rPr lang="en-GB" sz="4000" dirty="0">
                <a:latin typeface="Comic Sans" panose="020B0604020202020204" charset="0"/>
              </a:rPr>
              <a:t>This subject was made statutory in 2020 and is especially important after the pandemic as it relates to children’s relationships with themselves, others and God.</a:t>
            </a:r>
          </a:p>
          <a:p>
            <a:pPr marL="571500" indent="-571500" algn="ctr" fontAlgn="base">
              <a:buFont typeface="Arial" panose="020B0604020202020204" pitchFamily="34" charset="0"/>
              <a:buChar char="•"/>
            </a:pPr>
            <a:r>
              <a:rPr lang="en-GB" sz="4000" dirty="0">
                <a:latin typeface="Comic Sans" panose="020B0604020202020204" charset="0"/>
              </a:rPr>
              <a:t>We have incorporated PSHE objectives into our HRSE curriculum to ensure all children have the skills and understanding to lead confident, healthy and independent lives, building on their relationships with God and others.</a:t>
            </a:r>
          </a:p>
          <a:p>
            <a:pPr marL="571500" indent="-571500" algn="ctr" fontAlgn="base">
              <a:buFont typeface="Arial" panose="020B0604020202020204" pitchFamily="34" charset="0"/>
              <a:buChar char="•"/>
            </a:pPr>
            <a:r>
              <a:rPr lang="en-GB" sz="4000" dirty="0">
                <a:latin typeface="Comic Sans" panose="020B0604020202020204" charset="0"/>
              </a:rPr>
              <a:t>Please see the HRSE section on the school website for more information about this.</a:t>
            </a:r>
          </a:p>
        </p:txBody>
      </p:sp>
      <p:sp>
        <p:nvSpPr>
          <p:cNvPr id="5" name="TextBox 5"/>
          <p:cNvSpPr txBox="1"/>
          <p:nvPr/>
        </p:nvSpPr>
        <p:spPr>
          <a:xfrm>
            <a:off x="4342447" y="2218309"/>
            <a:ext cx="9603104" cy="1144270"/>
          </a:xfrm>
          <a:prstGeom prst="rect">
            <a:avLst/>
          </a:prstGeom>
        </p:spPr>
        <p:txBody>
          <a:bodyPr lIns="0" tIns="0" rIns="0" bIns="0" rtlCol="0" anchor="t">
            <a:spAutoFit/>
          </a:bodyPr>
          <a:lstStyle/>
          <a:p>
            <a:pPr algn="ctr">
              <a:lnSpc>
                <a:spcPts val="9379"/>
              </a:lnSpc>
              <a:spcBef>
                <a:spcPct val="0"/>
              </a:spcBef>
            </a:pPr>
            <a:r>
              <a:rPr lang="en-US" sz="6699" dirty="0">
                <a:solidFill>
                  <a:srgbClr val="000000"/>
                </a:solidFill>
                <a:latin typeface="Comic Sans"/>
                <a:ea typeface="Comic Sans"/>
                <a:cs typeface="Comic Sans"/>
                <a:sym typeface="Comic Sans"/>
              </a:rPr>
              <a:t>HRSE</a:t>
            </a:r>
          </a:p>
        </p:txBody>
      </p:sp>
    </p:spTree>
    <p:extLst>
      <p:ext uri="{BB962C8B-B14F-4D97-AF65-F5344CB8AC3E}">
        <p14:creationId xmlns:p14="http://schemas.microsoft.com/office/powerpoint/2010/main" val="1393699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752</Words>
  <Application>Microsoft Office PowerPoint</Application>
  <PresentationFormat>Custom</PresentationFormat>
  <Paragraphs>60</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Apricots</vt:lpstr>
      <vt:lpstr>Calibri</vt:lpstr>
      <vt:lpstr>Canva Sans Bold</vt:lpstr>
      <vt:lpstr>Comic Sans</vt:lpstr>
      <vt:lpstr>Comic Sans Bold</vt:lpstr>
      <vt:lpstr>KG Primary Penmanship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Willow Class!</dc:title>
  <dc:creator>Evie Salt</dc:creator>
  <cp:lastModifiedBy>Khadija Dedat</cp:lastModifiedBy>
  <cp:revision>7</cp:revision>
  <dcterms:created xsi:type="dcterms:W3CDTF">2006-08-16T00:00:00Z</dcterms:created>
  <dcterms:modified xsi:type="dcterms:W3CDTF">2025-09-10T09:24:19Z</dcterms:modified>
  <dc:identifier>DAGx6yDo1PM</dc:identifier>
</cp:coreProperties>
</file>