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15"/>
  </p:notesMasterIdLst>
  <p:sldIdLst>
    <p:sldId id="256" r:id="rId3"/>
    <p:sldId id="257" r:id="rId4"/>
    <p:sldId id="4206" r:id="rId5"/>
    <p:sldId id="258" r:id="rId6"/>
    <p:sldId id="260" r:id="rId7"/>
    <p:sldId id="261" r:id="rId8"/>
    <p:sldId id="262" r:id="rId9"/>
    <p:sldId id="263" r:id="rId10"/>
    <p:sldId id="267" r:id="rId11"/>
    <p:sldId id="268" r:id="rId12"/>
    <p:sldId id="264" r:id="rId13"/>
    <p:sldId id="265" r:id="rId14"/>
  </p:sldIdLst>
  <p:sldSz cx="18288000" cy="10287000"/>
  <p:notesSz cx="6858000" cy="9144000"/>
  <p:embeddedFontLst>
    <p:embeddedFont>
      <p:font typeface="Apricots" panose="020B0604020202020204" charset="0"/>
      <p:regular r:id="rId16"/>
    </p:embeddedFont>
    <p:embeddedFont>
      <p:font typeface="Calibri" panose="020F0502020204030204" pitchFamily="34" charset="0"/>
      <p:regular r:id="rId17"/>
      <p:bold r:id="rId18"/>
      <p:italic r:id="rId19"/>
      <p:boldItalic r:id="rId20"/>
    </p:embeddedFont>
    <p:embeddedFont>
      <p:font typeface="Canva Sans Bold" panose="020B0604020202020204" charset="0"/>
      <p:regular r:id="rId21"/>
    </p:embeddedFont>
    <p:embeddedFont>
      <p:font typeface="Comic Sans" panose="020B0604020202020204" charset="0"/>
      <p:regular r:id="rId22"/>
    </p:embeddedFont>
    <p:embeddedFont>
      <p:font typeface="Comic Sans Bold" panose="020B0604020202020204" charset="0"/>
      <p:regular r:id="rId23"/>
    </p:embeddedFont>
    <p:embeddedFont>
      <p:font typeface="KG Primary Penmanship"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autoAdjust="0"/>
    <p:restoredTop sz="93883" autoAdjust="0"/>
  </p:normalViewPr>
  <p:slideViewPr>
    <p:cSldViewPr>
      <p:cViewPr>
        <p:scale>
          <a:sx n="41" d="100"/>
          <a:sy n="41" d="100"/>
        </p:scale>
        <p:origin x="820"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font" Target="fonts/font6.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font" Target="fonts/font5.fntdata"/><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9.fntdata"/><Relationship Id="rId5" Type="http://schemas.openxmlformats.org/officeDocument/2006/relationships/slide" Target="slides/slide3.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7.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ie Salt" userId="16712fea-5e89-4347-bf77-d2b6b948932f" providerId="ADAL" clId="{4B30C0FB-56B0-4C85-8B24-6558B4BBF3A8}"/>
    <pc:docChg chg="custSel addSld delSld modSld">
      <pc:chgData name="Evie Salt" userId="16712fea-5e89-4347-bf77-d2b6b948932f" providerId="ADAL" clId="{4B30C0FB-56B0-4C85-8B24-6558B4BBF3A8}" dt="2026-09-03T14:44:06.069" v="175" actId="1076"/>
      <pc:docMkLst>
        <pc:docMk/>
      </pc:docMkLst>
      <pc:sldChg chg="addSp delSp modSp">
        <pc:chgData name="Evie Salt" userId="16712fea-5e89-4347-bf77-d2b6b948932f" providerId="ADAL" clId="{4B30C0FB-56B0-4C85-8B24-6558B4BBF3A8}" dt="2026-09-03T14:44:06.069" v="175" actId="1076"/>
        <pc:sldMkLst>
          <pc:docMk/>
          <pc:sldMk cId="0" sldId="256"/>
        </pc:sldMkLst>
        <pc:spChg chg="mod">
          <ac:chgData name="Evie Salt" userId="16712fea-5e89-4347-bf77-d2b6b948932f" providerId="ADAL" clId="{4B30C0FB-56B0-4C85-8B24-6558B4BBF3A8}" dt="2026-09-03T14:40:45.044" v="124" actId="1076"/>
          <ac:spMkLst>
            <pc:docMk/>
            <pc:sldMk cId="0" sldId="256"/>
            <ac:spMk id="2" creationId="{00000000-0000-0000-0000-000000000000}"/>
          </ac:spMkLst>
        </pc:spChg>
        <pc:spChg chg="mod">
          <ac:chgData name="Evie Salt" userId="16712fea-5e89-4347-bf77-d2b6b948932f" providerId="ADAL" clId="{4B30C0FB-56B0-4C85-8B24-6558B4BBF3A8}" dt="2026-09-03T14:43:48.923" v="166" actId="1076"/>
          <ac:spMkLst>
            <pc:docMk/>
            <pc:sldMk cId="0" sldId="256"/>
            <ac:spMk id="3" creationId="{00000000-0000-0000-0000-000000000000}"/>
          </ac:spMkLst>
        </pc:spChg>
        <pc:spChg chg="mod">
          <ac:chgData name="Evie Salt" userId="16712fea-5e89-4347-bf77-d2b6b948932f" providerId="ADAL" clId="{4B30C0FB-56B0-4C85-8B24-6558B4BBF3A8}" dt="2026-09-03T14:43:44.478" v="165" actId="1076"/>
          <ac:spMkLst>
            <pc:docMk/>
            <pc:sldMk cId="0" sldId="256"/>
            <ac:spMk id="4" creationId="{00000000-0000-0000-0000-000000000000}"/>
          </ac:spMkLst>
        </pc:spChg>
        <pc:spChg chg="mod">
          <ac:chgData name="Evie Salt" userId="16712fea-5e89-4347-bf77-d2b6b948932f" providerId="ADAL" clId="{4B30C0FB-56B0-4C85-8B24-6558B4BBF3A8}" dt="2026-09-03T14:42:01.551" v="140" actId="1076"/>
          <ac:spMkLst>
            <pc:docMk/>
            <pc:sldMk cId="0" sldId="256"/>
            <ac:spMk id="5" creationId="{00000000-0000-0000-0000-000000000000}"/>
          </ac:spMkLst>
        </pc:spChg>
        <pc:spChg chg="add del">
          <ac:chgData name="Evie Salt" userId="16712fea-5e89-4347-bf77-d2b6b948932f" providerId="ADAL" clId="{4B30C0FB-56B0-4C85-8B24-6558B4BBF3A8}" dt="2026-09-03T14:42:42.519" v="152" actId="478"/>
          <ac:spMkLst>
            <pc:docMk/>
            <pc:sldMk cId="0" sldId="256"/>
            <ac:spMk id="10" creationId="{0255E44E-15F7-40D5-A15C-6E472E8A6E11}"/>
          </ac:spMkLst>
        </pc:spChg>
        <pc:picChg chg="add mod modCrop">
          <ac:chgData name="Evie Salt" userId="16712fea-5e89-4347-bf77-d2b6b948932f" providerId="ADAL" clId="{4B30C0FB-56B0-4C85-8B24-6558B4BBF3A8}" dt="2026-09-03T14:43:50.372" v="167" actId="1076"/>
          <ac:picMkLst>
            <pc:docMk/>
            <pc:sldMk cId="0" sldId="256"/>
            <ac:picMk id="6" creationId="{6FD2C735-12F7-4888-BC22-D80091620596}"/>
          </ac:picMkLst>
        </pc:picChg>
        <pc:picChg chg="add mod modCrop">
          <ac:chgData name="Evie Salt" userId="16712fea-5e89-4347-bf77-d2b6b948932f" providerId="ADAL" clId="{4B30C0FB-56B0-4C85-8B24-6558B4BBF3A8}" dt="2026-09-03T14:43:53.249" v="168" actId="1076"/>
          <ac:picMkLst>
            <pc:docMk/>
            <pc:sldMk cId="0" sldId="256"/>
            <ac:picMk id="7" creationId="{B503E2A9-AB4D-4FEB-8E0D-4C03EDC0A8BD}"/>
          </ac:picMkLst>
        </pc:picChg>
        <pc:picChg chg="add mod">
          <ac:chgData name="Evie Salt" userId="16712fea-5e89-4347-bf77-d2b6b948932f" providerId="ADAL" clId="{4B30C0FB-56B0-4C85-8B24-6558B4BBF3A8}" dt="2026-09-03T14:43:55.028" v="169" actId="1076"/>
          <ac:picMkLst>
            <pc:docMk/>
            <pc:sldMk cId="0" sldId="256"/>
            <ac:picMk id="8" creationId="{46D806AB-C66A-4FCD-8488-3E34EB21CC90}"/>
          </ac:picMkLst>
        </pc:picChg>
        <pc:picChg chg="add mod modCrop">
          <ac:chgData name="Evie Salt" userId="16712fea-5e89-4347-bf77-d2b6b948932f" providerId="ADAL" clId="{4B30C0FB-56B0-4C85-8B24-6558B4BBF3A8}" dt="2026-09-03T14:43:56.454" v="170" actId="1076"/>
          <ac:picMkLst>
            <pc:docMk/>
            <pc:sldMk cId="0" sldId="256"/>
            <ac:picMk id="9" creationId="{BA6BF580-DC6C-4A68-9444-1DD6CF697C09}"/>
          </ac:picMkLst>
        </pc:picChg>
        <pc:picChg chg="add mod modCrop">
          <ac:chgData name="Evie Salt" userId="16712fea-5e89-4347-bf77-d2b6b948932f" providerId="ADAL" clId="{4B30C0FB-56B0-4C85-8B24-6558B4BBF3A8}" dt="2026-09-03T14:44:06.069" v="175" actId="1076"/>
          <ac:picMkLst>
            <pc:docMk/>
            <pc:sldMk cId="0" sldId="256"/>
            <ac:picMk id="11" creationId="{D7492D3A-FBEB-445A-98B7-E3AC27AF02A6}"/>
          </ac:picMkLst>
        </pc:picChg>
        <pc:picChg chg="add mod modCrop">
          <ac:chgData name="Evie Salt" userId="16712fea-5e89-4347-bf77-d2b6b948932f" providerId="ADAL" clId="{4B30C0FB-56B0-4C85-8B24-6558B4BBF3A8}" dt="2026-09-03T14:44:04.550" v="174" actId="1076"/>
          <ac:picMkLst>
            <pc:docMk/>
            <pc:sldMk cId="0" sldId="256"/>
            <ac:picMk id="12" creationId="{2CAEC968-7ECB-4EAF-9CC9-65275F98F2EA}"/>
          </ac:picMkLst>
        </pc:picChg>
      </pc:sldChg>
      <pc:sldChg chg="modSp">
        <pc:chgData name="Evie Salt" userId="16712fea-5e89-4347-bf77-d2b6b948932f" providerId="ADAL" clId="{4B30C0FB-56B0-4C85-8B24-6558B4BBF3A8}" dt="2026-09-02T07:27:57.398" v="17" actId="1076"/>
        <pc:sldMkLst>
          <pc:docMk/>
          <pc:sldMk cId="0" sldId="260"/>
        </pc:sldMkLst>
        <pc:spChg chg="mod">
          <ac:chgData name="Evie Salt" userId="16712fea-5e89-4347-bf77-d2b6b948932f" providerId="ADAL" clId="{4B30C0FB-56B0-4C85-8B24-6558B4BBF3A8}" dt="2026-09-02T07:27:53.866" v="16" actId="14100"/>
          <ac:spMkLst>
            <pc:docMk/>
            <pc:sldMk cId="0" sldId="260"/>
            <ac:spMk id="2" creationId="{00000000-0000-0000-0000-000000000000}"/>
          </ac:spMkLst>
        </pc:spChg>
        <pc:spChg chg="mod">
          <ac:chgData name="Evie Salt" userId="16712fea-5e89-4347-bf77-d2b6b948932f" providerId="ADAL" clId="{4B30C0FB-56B0-4C85-8B24-6558B4BBF3A8}" dt="2026-09-02T07:27:57.398" v="17" actId="1076"/>
          <ac:spMkLst>
            <pc:docMk/>
            <pc:sldMk cId="0" sldId="260"/>
            <ac:spMk id="4" creationId="{00000000-0000-0000-0000-000000000000}"/>
          </ac:spMkLst>
        </pc:spChg>
        <pc:spChg chg="mod">
          <ac:chgData name="Evie Salt" userId="16712fea-5e89-4347-bf77-d2b6b948932f" providerId="ADAL" clId="{4B30C0FB-56B0-4C85-8B24-6558B4BBF3A8}" dt="2026-09-02T07:27:51.259" v="15" actId="1076"/>
          <ac:spMkLst>
            <pc:docMk/>
            <pc:sldMk cId="0" sldId="260"/>
            <ac:spMk id="5" creationId="{00000000-0000-0000-0000-000000000000}"/>
          </ac:spMkLst>
        </pc:spChg>
      </pc:sldChg>
      <pc:sldChg chg="modSp">
        <pc:chgData name="Evie Salt" userId="16712fea-5e89-4347-bf77-d2b6b948932f" providerId="ADAL" clId="{4B30C0FB-56B0-4C85-8B24-6558B4BBF3A8}" dt="2026-09-03T14:32:43.075" v="111" actId="1076"/>
        <pc:sldMkLst>
          <pc:docMk/>
          <pc:sldMk cId="0" sldId="261"/>
        </pc:sldMkLst>
        <pc:spChg chg="mod">
          <ac:chgData name="Evie Salt" userId="16712fea-5e89-4347-bf77-d2b6b948932f" providerId="ADAL" clId="{4B30C0FB-56B0-4C85-8B24-6558B4BBF3A8}" dt="2026-09-03T14:32:43.075" v="111" actId="1076"/>
          <ac:spMkLst>
            <pc:docMk/>
            <pc:sldMk cId="0" sldId="261"/>
            <ac:spMk id="2" creationId="{00000000-0000-0000-0000-000000000000}"/>
          </ac:spMkLst>
        </pc:spChg>
      </pc:sldChg>
      <pc:sldChg chg="modSp">
        <pc:chgData name="Evie Salt" userId="16712fea-5e89-4347-bf77-d2b6b948932f" providerId="ADAL" clId="{4B30C0FB-56B0-4C85-8B24-6558B4BBF3A8}" dt="2026-09-02T07:28:10.945" v="24" actId="20577"/>
        <pc:sldMkLst>
          <pc:docMk/>
          <pc:sldMk cId="0" sldId="262"/>
        </pc:sldMkLst>
        <pc:spChg chg="mod">
          <ac:chgData name="Evie Salt" userId="16712fea-5e89-4347-bf77-d2b6b948932f" providerId="ADAL" clId="{4B30C0FB-56B0-4C85-8B24-6558B4BBF3A8}" dt="2026-09-02T07:28:10.945" v="24" actId="20577"/>
          <ac:spMkLst>
            <pc:docMk/>
            <pc:sldMk cId="0" sldId="262"/>
            <ac:spMk id="5" creationId="{00000000-0000-0000-0000-000000000000}"/>
          </ac:spMkLst>
        </pc:spChg>
      </pc:sldChg>
      <pc:sldChg chg="modSp">
        <pc:chgData name="Evie Salt" userId="16712fea-5e89-4347-bf77-d2b6b948932f" providerId="ADAL" clId="{4B30C0FB-56B0-4C85-8B24-6558B4BBF3A8}" dt="2026-09-02T07:29:06.835" v="74" actId="20577"/>
        <pc:sldMkLst>
          <pc:docMk/>
          <pc:sldMk cId="0" sldId="263"/>
        </pc:sldMkLst>
        <pc:spChg chg="mod">
          <ac:chgData name="Evie Salt" userId="16712fea-5e89-4347-bf77-d2b6b948932f" providerId="ADAL" clId="{4B30C0FB-56B0-4C85-8B24-6558B4BBF3A8}" dt="2026-09-02T07:29:06.835" v="74" actId="20577"/>
          <ac:spMkLst>
            <pc:docMk/>
            <pc:sldMk cId="0" sldId="263"/>
            <ac:spMk id="3" creationId="{00000000-0000-0000-0000-000000000000}"/>
          </ac:spMkLst>
        </pc:spChg>
      </pc:sldChg>
      <pc:sldChg chg="modSp">
        <pc:chgData name="Evie Salt" userId="16712fea-5e89-4347-bf77-d2b6b948932f" providerId="ADAL" clId="{4B30C0FB-56B0-4C85-8B24-6558B4BBF3A8}" dt="2026-09-02T07:28:30.414" v="42" actId="20577"/>
        <pc:sldMkLst>
          <pc:docMk/>
          <pc:sldMk cId="0" sldId="264"/>
        </pc:sldMkLst>
        <pc:spChg chg="mod">
          <ac:chgData name="Evie Salt" userId="16712fea-5e89-4347-bf77-d2b6b948932f" providerId="ADAL" clId="{4B30C0FB-56B0-4C85-8B24-6558B4BBF3A8}" dt="2026-09-02T07:28:30.414" v="42" actId="20577"/>
          <ac:spMkLst>
            <pc:docMk/>
            <pc:sldMk cId="0" sldId="264"/>
            <ac:spMk id="4" creationId="{00000000-0000-0000-0000-000000000000}"/>
          </ac:spMkLst>
        </pc:spChg>
      </pc:sldChg>
      <pc:sldChg chg="modSp">
        <pc:chgData name="Evie Salt" userId="16712fea-5e89-4347-bf77-d2b6b948932f" providerId="ADAL" clId="{4B30C0FB-56B0-4C85-8B24-6558B4BBF3A8}" dt="2026-09-02T14:03:56.962" v="101" actId="5793"/>
        <pc:sldMkLst>
          <pc:docMk/>
          <pc:sldMk cId="1393699498" sldId="267"/>
        </pc:sldMkLst>
        <pc:spChg chg="mod">
          <ac:chgData name="Evie Salt" userId="16712fea-5e89-4347-bf77-d2b6b948932f" providerId="ADAL" clId="{4B30C0FB-56B0-4C85-8B24-6558B4BBF3A8}" dt="2026-09-02T14:03:49.141" v="98" actId="1076"/>
          <ac:spMkLst>
            <pc:docMk/>
            <pc:sldMk cId="1393699498" sldId="267"/>
            <ac:spMk id="2" creationId="{00000000-0000-0000-0000-000000000000}"/>
          </ac:spMkLst>
        </pc:spChg>
        <pc:spChg chg="mod">
          <ac:chgData name="Evie Salt" userId="16712fea-5e89-4347-bf77-d2b6b948932f" providerId="ADAL" clId="{4B30C0FB-56B0-4C85-8B24-6558B4BBF3A8}" dt="2026-09-02T14:02:32.652" v="85" actId="1076"/>
          <ac:spMkLst>
            <pc:docMk/>
            <pc:sldMk cId="1393699498" sldId="267"/>
            <ac:spMk id="3" creationId="{00000000-0000-0000-0000-000000000000}"/>
          </ac:spMkLst>
        </pc:spChg>
        <pc:spChg chg="mod">
          <ac:chgData name="Evie Salt" userId="16712fea-5e89-4347-bf77-d2b6b948932f" providerId="ADAL" clId="{4B30C0FB-56B0-4C85-8B24-6558B4BBF3A8}" dt="2026-09-02T14:03:56.962" v="101" actId="5793"/>
          <ac:spMkLst>
            <pc:docMk/>
            <pc:sldMk cId="1393699498" sldId="267"/>
            <ac:spMk id="4" creationId="{00000000-0000-0000-0000-000000000000}"/>
          </ac:spMkLst>
        </pc:spChg>
        <pc:spChg chg="mod">
          <ac:chgData name="Evie Salt" userId="16712fea-5e89-4347-bf77-d2b6b948932f" providerId="ADAL" clId="{4B30C0FB-56B0-4C85-8B24-6558B4BBF3A8}" dt="2026-09-02T14:02:39.399" v="86" actId="1076"/>
          <ac:spMkLst>
            <pc:docMk/>
            <pc:sldMk cId="1393699498" sldId="267"/>
            <ac:spMk id="5" creationId="{00000000-0000-0000-0000-000000000000}"/>
          </ac:spMkLst>
        </pc:spChg>
      </pc:sldChg>
      <pc:sldChg chg="modSp add">
        <pc:chgData name="Evie Salt" userId="16712fea-5e89-4347-bf77-d2b6b948932f" providerId="ADAL" clId="{4B30C0FB-56B0-4C85-8B24-6558B4BBF3A8}" dt="2026-09-02T14:04:26.724" v="110" actId="20577"/>
        <pc:sldMkLst>
          <pc:docMk/>
          <pc:sldMk cId="3342069770" sldId="268"/>
        </pc:sldMkLst>
        <pc:spChg chg="mod">
          <ac:chgData name="Evie Salt" userId="16712fea-5e89-4347-bf77-d2b6b948932f" providerId="ADAL" clId="{4B30C0FB-56B0-4C85-8B24-6558B4BBF3A8}" dt="2026-09-02T14:04:26.724" v="110" actId="20577"/>
          <ac:spMkLst>
            <pc:docMk/>
            <pc:sldMk cId="3342069770" sldId="268"/>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3BB92D-E76E-4456-9D1E-8F8DCF347B2E}" type="datetimeFigureOut">
              <a:rPr lang="en-GB" smtClean="0"/>
              <a:t>03/09/2026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8463FA-B60B-4ACB-921A-C6B19B5173DA}" type="slidenum">
              <a:rPr lang="en-GB" smtClean="0"/>
              <a:t>‹#›</a:t>
            </a:fld>
            <a:endParaRPr lang="en-GB"/>
          </a:p>
        </p:txBody>
      </p:sp>
    </p:spTree>
    <p:extLst>
      <p:ext uri="{BB962C8B-B14F-4D97-AF65-F5344CB8AC3E}">
        <p14:creationId xmlns:p14="http://schemas.microsoft.com/office/powerpoint/2010/main" val="18251815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Discuss with staff what this means to them. Do they know schools response and what the policy says – which policy is this included in? Have they given consideration to medical pupils or pupils who use communication devices or assistive technology </a:t>
            </a:r>
          </a:p>
          <a:p>
            <a:endParaRPr lang="en-GB" dirty="0"/>
          </a:p>
          <a:p>
            <a:r>
              <a:rPr lang="en-GB" dirty="0"/>
              <a:t>What do your school do? </a:t>
            </a:r>
          </a:p>
          <a:p>
            <a:endParaRPr lang="en-GB" dirty="0"/>
          </a:p>
          <a:p>
            <a:r>
              <a:rPr lang="en-GB" dirty="0"/>
              <a:t>Is the policy published on your school website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8EB991-7339-4CB0-A422-FC3C7DBB3E3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1674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1296662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627659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69599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58185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05660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798630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856572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45254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703842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24632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33265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46CE7D5-CF57-46EF-B807-FDD0502418D4}" type="datetimeFigureOut">
              <a:rPr lang="en-US" smtClean="0"/>
              <a:t>9/3/2026</a:t>
            </a:fld>
            <a:endParaRPr lang="en-US"/>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8190398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www.tentenresources.co.uk/parent-portal/" TargetMode="External"/><Relationship Id="rId4" Type="http://schemas.openxmlformats.org/officeDocument/2006/relationships/image" Target="../media/image15.sv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0" y="31751"/>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805206" y="2447409"/>
            <a:ext cx="16647108" cy="1413849"/>
          </a:xfrm>
          <a:prstGeom prst="rect">
            <a:avLst/>
          </a:prstGeom>
        </p:spPr>
        <p:txBody>
          <a:bodyPr wrap="square" lIns="0" tIns="0" rIns="0" bIns="0" rtlCol="0" anchor="t">
            <a:spAutoFit/>
          </a:bodyPr>
          <a:lstStyle/>
          <a:p>
            <a:pPr algn="ctr">
              <a:lnSpc>
                <a:spcPts val="9899"/>
              </a:lnSpc>
            </a:pPr>
            <a:r>
              <a:rPr lang="en-US" sz="12000" b="1" dirty="0">
                <a:solidFill>
                  <a:srgbClr val="DC97A9"/>
                </a:solidFill>
                <a:latin typeface="KG Primary Penmanship"/>
                <a:ea typeface="KG Primary Penmanship"/>
                <a:cs typeface="KG Primary Penmanship"/>
                <a:sym typeface="KG Primary Penmanship"/>
              </a:rPr>
              <a:t>WELCOME TO WILLOW CLASS!</a:t>
            </a:r>
          </a:p>
        </p:txBody>
      </p:sp>
      <p:sp>
        <p:nvSpPr>
          <p:cNvPr id="4" name="TextBox 4"/>
          <p:cNvSpPr txBox="1"/>
          <p:nvPr/>
        </p:nvSpPr>
        <p:spPr>
          <a:xfrm>
            <a:off x="-2391908" y="3830696"/>
            <a:ext cx="10757204" cy="4197353"/>
          </a:xfrm>
          <a:prstGeom prst="rect">
            <a:avLst/>
          </a:prstGeom>
        </p:spPr>
        <p:txBody>
          <a:bodyPr lIns="0" tIns="0" rIns="0" bIns="0" rtlCol="0" anchor="t">
            <a:spAutoFit/>
          </a:bodyPr>
          <a:lstStyle/>
          <a:p>
            <a:pPr algn="ctr">
              <a:lnSpc>
                <a:spcPts val="11199"/>
              </a:lnSpc>
            </a:pPr>
            <a:r>
              <a:rPr lang="en-US" sz="6000" dirty="0">
                <a:solidFill>
                  <a:srgbClr val="DC97A9"/>
                </a:solidFill>
                <a:latin typeface="Comic Sans"/>
                <a:ea typeface="Comic Sans"/>
                <a:cs typeface="Comic Sans"/>
                <a:sym typeface="Comic Sans"/>
              </a:rPr>
              <a:t>Miss Salt</a:t>
            </a:r>
          </a:p>
          <a:p>
            <a:pPr algn="ctr">
              <a:lnSpc>
                <a:spcPts val="11199"/>
              </a:lnSpc>
            </a:pPr>
            <a:r>
              <a:rPr lang="en-US" sz="6000" dirty="0">
                <a:solidFill>
                  <a:srgbClr val="DC97A9"/>
                </a:solidFill>
                <a:latin typeface="Comic Sans"/>
                <a:ea typeface="Comic Sans"/>
                <a:cs typeface="Comic Sans"/>
                <a:sym typeface="Comic Sans"/>
              </a:rPr>
              <a:t>Miss Martinez</a:t>
            </a:r>
          </a:p>
          <a:p>
            <a:pPr algn="ctr">
              <a:lnSpc>
                <a:spcPts val="11199"/>
              </a:lnSpc>
              <a:spcBef>
                <a:spcPct val="0"/>
              </a:spcBef>
            </a:pPr>
            <a:r>
              <a:rPr lang="en-US" sz="6000" dirty="0">
                <a:solidFill>
                  <a:srgbClr val="DC97A9"/>
                </a:solidFill>
                <a:latin typeface="Comic Sans"/>
                <a:ea typeface="Comic Sans"/>
                <a:cs typeface="Comic Sans"/>
                <a:sym typeface="Comic Sans"/>
              </a:rPr>
              <a:t>PPA - </a:t>
            </a:r>
            <a:r>
              <a:rPr lang="en-US" sz="6000" dirty="0" err="1">
                <a:solidFill>
                  <a:srgbClr val="DC97A9"/>
                </a:solidFill>
                <a:latin typeface="Comic Sans"/>
                <a:ea typeface="Comic Sans"/>
                <a:cs typeface="Comic Sans"/>
                <a:sym typeface="Comic Sans"/>
              </a:rPr>
              <a:t>Mrs</a:t>
            </a:r>
            <a:r>
              <a:rPr lang="en-US" sz="6000" dirty="0">
                <a:solidFill>
                  <a:srgbClr val="DC97A9"/>
                </a:solidFill>
                <a:latin typeface="Comic Sans"/>
                <a:ea typeface="Comic Sans"/>
                <a:cs typeface="Comic Sans"/>
                <a:sym typeface="Comic Sans"/>
              </a:rPr>
              <a:t> Lee</a:t>
            </a:r>
          </a:p>
        </p:txBody>
      </p:sp>
      <p:sp>
        <p:nvSpPr>
          <p:cNvPr id="5" name="Freeform 5"/>
          <p:cNvSpPr/>
          <p:nvPr/>
        </p:nvSpPr>
        <p:spPr>
          <a:xfrm>
            <a:off x="-795338" y="-1956737"/>
            <a:ext cx="18515942" cy="4281812"/>
          </a:xfrm>
          <a:custGeom>
            <a:avLst/>
            <a:gdLst/>
            <a:ahLst/>
            <a:cxnLst/>
            <a:rect l="l" t="t" r="r" b="b"/>
            <a:pathLst>
              <a:path w="18515942" h="4281812">
                <a:moveTo>
                  <a:pt x="0" y="0"/>
                </a:moveTo>
                <a:lnTo>
                  <a:pt x="18515942" y="0"/>
                </a:lnTo>
                <a:lnTo>
                  <a:pt x="18515942" y="4281812"/>
                </a:lnTo>
                <a:lnTo>
                  <a:pt x="0" y="42818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6" name="Picture 5">
            <a:extLst>
              <a:ext uri="{FF2B5EF4-FFF2-40B4-BE49-F238E27FC236}">
                <a16:creationId xmlns:a16="http://schemas.microsoft.com/office/drawing/2014/main" id="{6FD2C735-12F7-4888-BC22-D80091620596}"/>
              </a:ext>
            </a:extLst>
          </p:cNvPr>
          <p:cNvPicPr>
            <a:picLocks noChangeAspect="1"/>
          </p:cNvPicPr>
          <p:nvPr/>
        </p:nvPicPr>
        <p:blipFill rotWithShape="1">
          <a:blip r:embed="rId5"/>
          <a:srcRect l="20749" t="6457" r="7299"/>
          <a:stretch/>
        </p:blipFill>
        <p:spPr>
          <a:xfrm>
            <a:off x="5997908" y="3769427"/>
            <a:ext cx="3276600" cy="3194903"/>
          </a:xfrm>
          <a:prstGeom prst="rect">
            <a:avLst/>
          </a:prstGeom>
        </p:spPr>
      </p:pic>
      <p:pic>
        <p:nvPicPr>
          <p:cNvPr id="7" name="Picture 6">
            <a:extLst>
              <a:ext uri="{FF2B5EF4-FFF2-40B4-BE49-F238E27FC236}">
                <a16:creationId xmlns:a16="http://schemas.microsoft.com/office/drawing/2014/main" id="{B503E2A9-AB4D-4FEB-8E0D-4C03EDC0A8BD}"/>
              </a:ext>
            </a:extLst>
          </p:cNvPr>
          <p:cNvPicPr>
            <a:picLocks noChangeAspect="1"/>
          </p:cNvPicPr>
          <p:nvPr/>
        </p:nvPicPr>
        <p:blipFill rotWithShape="1">
          <a:blip r:embed="rId6"/>
          <a:srcRect l="10344" t="23604"/>
          <a:stretch/>
        </p:blipFill>
        <p:spPr>
          <a:xfrm>
            <a:off x="5745866" y="7081466"/>
            <a:ext cx="3962400" cy="2532302"/>
          </a:xfrm>
          <a:prstGeom prst="rect">
            <a:avLst/>
          </a:prstGeom>
        </p:spPr>
      </p:pic>
      <p:pic>
        <p:nvPicPr>
          <p:cNvPr id="8" name="Picture 7">
            <a:extLst>
              <a:ext uri="{FF2B5EF4-FFF2-40B4-BE49-F238E27FC236}">
                <a16:creationId xmlns:a16="http://schemas.microsoft.com/office/drawing/2014/main" id="{46D806AB-C66A-4FCD-8488-3E34EB21CC90}"/>
              </a:ext>
            </a:extLst>
          </p:cNvPr>
          <p:cNvPicPr>
            <a:picLocks noChangeAspect="1"/>
          </p:cNvPicPr>
          <p:nvPr/>
        </p:nvPicPr>
        <p:blipFill>
          <a:blip r:embed="rId7"/>
          <a:stretch>
            <a:fillRect/>
          </a:stretch>
        </p:blipFill>
        <p:spPr>
          <a:xfrm>
            <a:off x="9213320" y="3596143"/>
            <a:ext cx="3708400" cy="2781300"/>
          </a:xfrm>
          <a:prstGeom prst="rect">
            <a:avLst/>
          </a:prstGeom>
        </p:spPr>
      </p:pic>
      <p:pic>
        <p:nvPicPr>
          <p:cNvPr id="9" name="Picture 8">
            <a:extLst>
              <a:ext uri="{FF2B5EF4-FFF2-40B4-BE49-F238E27FC236}">
                <a16:creationId xmlns:a16="http://schemas.microsoft.com/office/drawing/2014/main" id="{BA6BF580-DC6C-4A68-9444-1DD6CF697C09}"/>
              </a:ext>
            </a:extLst>
          </p:cNvPr>
          <p:cNvPicPr>
            <a:picLocks noChangeAspect="1"/>
          </p:cNvPicPr>
          <p:nvPr/>
        </p:nvPicPr>
        <p:blipFill rotWithShape="1">
          <a:blip r:embed="rId8"/>
          <a:srcRect l="9445" t="14445" r="2778" b="13704"/>
          <a:stretch/>
        </p:blipFill>
        <p:spPr>
          <a:xfrm>
            <a:off x="9171334" y="6179849"/>
            <a:ext cx="4615678" cy="2833676"/>
          </a:xfrm>
          <a:prstGeom prst="rect">
            <a:avLst/>
          </a:prstGeom>
        </p:spPr>
      </p:pic>
      <p:pic>
        <p:nvPicPr>
          <p:cNvPr id="11" name="Picture 10">
            <a:extLst>
              <a:ext uri="{FF2B5EF4-FFF2-40B4-BE49-F238E27FC236}">
                <a16:creationId xmlns:a16="http://schemas.microsoft.com/office/drawing/2014/main" id="{D7492D3A-FBEB-445A-98B7-E3AC27AF02A6}"/>
              </a:ext>
            </a:extLst>
          </p:cNvPr>
          <p:cNvPicPr>
            <a:picLocks noChangeAspect="1"/>
          </p:cNvPicPr>
          <p:nvPr/>
        </p:nvPicPr>
        <p:blipFill rotWithShape="1">
          <a:blip r:embed="rId9"/>
          <a:srcRect l="31111" t="7037" r="11111" b="24074"/>
          <a:stretch/>
        </p:blipFill>
        <p:spPr>
          <a:xfrm>
            <a:off x="13852766" y="6812508"/>
            <a:ext cx="3572795" cy="3194903"/>
          </a:xfrm>
          <a:prstGeom prst="rect">
            <a:avLst/>
          </a:prstGeom>
        </p:spPr>
      </p:pic>
      <p:pic>
        <p:nvPicPr>
          <p:cNvPr id="12" name="Picture 11">
            <a:extLst>
              <a:ext uri="{FF2B5EF4-FFF2-40B4-BE49-F238E27FC236}">
                <a16:creationId xmlns:a16="http://schemas.microsoft.com/office/drawing/2014/main" id="{2CAEC968-7ECB-4EAF-9CC9-65275F98F2EA}"/>
              </a:ext>
            </a:extLst>
          </p:cNvPr>
          <p:cNvPicPr>
            <a:picLocks noChangeAspect="1"/>
          </p:cNvPicPr>
          <p:nvPr/>
        </p:nvPicPr>
        <p:blipFill rotWithShape="1">
          <a:blip r:embed="rId10"/>
          <a:srcRect t="24814" r="2778"/>
          <a:stretch/>
        </p:blipFill>
        <p:spPr>
          <a:xfrm>
            <a:off x="12921720" y="3861258"/>
            <a:ext cx="5043593" cy="292528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6722251"/>
            <a:ext cx="18288000" cy="3131820"/>
          </a:xfrm>
          <a:custGeom>
            <a:avLst/>
            <a:gdLst/>
            <a:ahLst/>
            <a:cxnLst/>
            <a:rect l="l" t="t" r="r" b="b"/>
            <a:pathLst>
              <a:path w="18288000" h="3131820">
                <a:moveTo>
                  <a:pt x="0" y="0"/>
                </a:moveTo>
                <a:lnTo>
                  <a:pt x="18288000" y="0"/>
                </a:lnTo>
                <a:lnTo>
                  <a:pt x="18288000" y="3131820"/>
                </a:lnTo>
                <a:lnTo>
                  <a:pt x="0" y="31318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3211701" y="2703544"/>
            <a:ext cx="11864599" cy="3207385"/>
          </a:xfrm>
          <a:prstGeom prst="rect">
            <a:avLst/>
          </a:prstGeom>
        </p:spPr>
        <p:txBody>
          <a:bodyPr lIns="0" tIns="0" rIns="0" bIns="0" rtlCol="0" anchor="t">
            <a:spAutoFit/>
          </a:bodyPr>
          <a:lstStyle/>
          <a:p>
            <a:pPr algn="ctr">
              <a:lnSpc>
                <a:spcPts val="6439"/>
              </a:lnSpc>
            </a:pPr>
            <a:r>
              <a:rPr lang="en-US" sz="4599">
                <a:solidFill>
                  <a:srgbClr val="000000"/>
                </a:solidFill>
                <a:latin typeface="Comic Sans"/>
                <a:ea typeface="Comic Sans"/>
                <a:cs typeface="Comic Sans"/>
                <a:sym typeface="Comic Sans"/>
              </a:rPr>
              <a:t>8:40 - Doors open</a:t>
            </a:r>
          </a:p>
          <a:p>
            <a:pPr marL="993136" lvl="1" indent="-496568" algn="ctr">
              <a:lnSpc>
                <a:spcPts val="6439"/>
              </a:lnSpc>
              <a:buFont typeface="Arial"/>
              <a:buChar char="•"/>
            </a:pPr>
            <a:r>
              <a:rPr lang="en-US" sz="4599">
                <a:solidFill>
                  <a:srgbClr val="000000"/>
                </a:solidFill>
                <a:latin typeface="Comic Sans"/>
                <a:ea typeface="Comic Sans"/>
                <a:cs typeface="Comic Sans"/>
                <a:sym typeface="Comic Sans"/>
              </a:rPr>
              <a:t>Phonics first thing! </a:t>
            </a:r>
          </a:p>
          <a:p>
            <a:pPr marL="993136" lvl="1" indent="-496568" algn="ctr">
              <a:lnSpc>
                <a:spcPts val="6439"/>
              </a:lnSpc>
              <a:buFont typeface="Arial"/>
              <a:buChar char="•"/>
            </a:pPr>
            <a:r>
              <a:rPr lang="en-US" sz="4599">
                <a:solidFill>
                  <a:srgbClr val="000000"/>
                </a:solidFill>
                <a:latin typeface="Comic Sans"/>
                <a:ea typeface="Comic Sans"/>
                <a:cs typeface="Comic Sans"/>
                <a:sym typeface="Comic Sans"/>
              </a:rPr>
              <a:t>Daily English and Maths</a:t>
            </a:r>
          </a:p>
          <a:p>
            <a:pPr marL="993136" lvl="1" indent="-496568" algn="ctr">
              <a:lnSpc>
                <a:spcPts val="6439"/>
              </a:lnSpc>
              <a:spcBef>
                <a:spcPct val="0"/>
              </a:spcBef>
              <a:buFont typeface="Arial"/>
              <a:buChar char="•"/>
            </a:pPr>
            <a:r>
              <a:rPr lang="en-US" sz="4599">
                <a:solidFill>
                  <a:srgbClr val="000000"/>
                </a:solidFill>
                <a:latin typeface="Comic Sans"/>
                <a:ea typeface="Comic Sans"/>
                <a:cs typeface="Comic Sans"/>
                <a:sym typeface="Comic Sans"/>
              </a:rPr>
              <a:t>Topic subjects in the afternoon</a:t>
            </a:r>
          </a:p>
        </p:txBody>
      </p:sp>
      <p:sp>
        <p:nvSpPr>
          <p:cNvPr id="5" name="TextBox 5"/>
          <p:cNvSpPr txBox="1"/>
          <p:nvPr/>
        </p:nvSpPr>
        <p:spPr>
          <a:xfrm>
            <a:off x="4220687" y="1405158"/>
            <a:ext cx="9846626" cy="1111250"/>
          </a:xfrm>
          <a:prstGeom prst="rect">
            <a:avLst/>
          </a:prstGeom>
        </p:spPr>
        <p:txBody>
          <a:bodyPr lIns="0" tIns="0" rIns="0" bIns="0" rtlCol="0" anchor="t">
            <a:spAutoFit/>
          </a:bodyPr>
          <a:lstStyle/>
          <a:p>
            <a:pPr algn="ctr">
              <a:lnSpc>
                <a:spcPts val="9099"/>
              </a:lnSpc>
              <a:spcBef>
                <a:spcPct val="0"/>
              </a:spcBef>
            </a:pPr>
            <a:r>
              <a:rPr lang="en-US" sz="6499">
                <a:solidFill>
                  <a:srgbClr val="000000"/>
                </a:solidFill>
                <a:latin typeface="Comic Sans"/>
                <a:ea typeface="Comic Sans"/>
                <a:cs typeface="Comic Sans"/>
                <a:sym typeface="Comic Sans"/>
              </a:rPr>
              <a:t>A TYPICAL DAY:</a:t>
            </a:r>
          </a:p>
        </p:txBody>
      </p:sp>
      <p:grpSp>
        <p:nvGrpSpPr>
          <p:cNvPr id="6" name="Group 6"/>
          <p:cNvGrpSpPr/>
          <p:nvPr/>
        </p:nvGrpSpPr>
        <p:grpSpPr>
          <a:xfrm>
            <a:off x="-701383" y="-4248904"/>
            <a:ext cx="19690766" cy="4540523"/>
            <a:chOff x="0" y="0"/>
            <a:chExt cx="5186045" cy="1195858"/>
          </a:xfrm>
        </p:grpSpPr>
        <p:sp>
          <p:nvSpPr>
            <p:cNvPr id="7" name="Freeform 7"/>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8" name="TextBox 8"/>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5ACC96A-0329-3306-A161-39604C7E854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BDAF1CE4-6EEA-E652-B952-7CD37196E356}"/>
              </a:ext>
            </a:extLst>
          </p:cNvPr>
          <p:cNvSpPr>
            <a:spLocks noGrp="1"/>
          </p:cNvSpPr>
          <p:nvPr>
            <p:ph type="title"/>
          </p:nvPr>
        </p:nvSpPr>
        <p:spPr>
          <a:xfrm>
            <a:off x="0" y="-249754"/>
            <a:ext cx="15773400" cy="1988345"/>
          </a:xfrm>
        </p:spPr>
        <p:txBody>
          <a:bodyPr>
            <a:normAutofit/>
          </a:bodyPr>
          <a:lstStyle/>
          <a:p>
            <a:r>
              <a:rPr lang="en-GB" sz="8400" b="1" dirty="0">
                <a:solidFill>
                  <a:srgbClr val="002060"/>
                </a:solidFill>
              </a:rPr>
              <a:t>Mobile Phone Free Schools</a:t>
            </a:r>
          </a:p>
        </p:txBody>
      </p:sp>
      <p:sp>
        <p:nvSpPr>
          <p:cNvPr id="6" name="Rectangle 5">
            <a:extLst>
              <a:ext uri="{FF2B5EF4-FFF2-40B4-BE49-F238E27FC236}">
                <a16:creationId xmlns:a16="http://schemas.microsoft.com/office/drawing/2014/main" id="{0779C631-35FE-6DFF-D117-B9BD7D521C0F}"/>
              </a:ext>
            </a:extLst>
          </p:cNvPr>
          <p:cNvSpPr/>
          <p:nvPr/>
        </p:nvSpPr>
        <p:spPr>
          <a:xfrm>
            <a:off x="255181" y="1299830"/>
            <a:ext cx="1307807" cy="119616"/>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endParaRPr lang="en-GB" sz="2700">
              <a:solidFill>
                <a:prstClr val="white"/>
              </a:solidFill>
              <a:latin typeface="Aptos" panose="02110004020202020204"/>
            </a:endParaRPr>
          </a:p>
        </p:txBody>
      </p:sp>
      <p:pic>
        <p:nvPicPr>
          <p:cNvPr id="12" name="Picture 11">
            <a:extLst>
              <a:ext uri="{FF2B5EF4-FFF2-40B4-BE49-F238E27FC236}">
                <a16:creationId xmlns:a16="http://schemas.microsoft.com/office/drawing/2014/main" id="{451CB8E5-4139-6652-6951-CDC4015AFE24}"/>
              </a:ext>
            </a:extLst>
          </p:cNvPr>
          <p:cNvPicPr>
            <a:picLocks noChangeAspect="1"/>
          </p:cNvPicPr>
          <p:nvPr/>
        </p:nvPicPr>
        <p:blipFill>
          <a:blip r:embed="rId3"/>
          <a:stretch>
            <a:fillRect/>
          </a:stretch>
        </p:blipFill>
        <p:spPr>
          <a:xfrm>
            <a:off x="12294108" y="8816693"/>
            <a:ext cx="5993892" cy="1352907"/>
          </a:xfrm>
          <a:prstGeom prst="rect">
            <a:avLst/>
          </a:prstGeom>
        </p:spPr>
      </p:pic>
      <p:sp>
        <p:nvSpPr>
          <p:cNvPr id="13" name="TextBox 12">
            <a:extLst>
              <a:ext uri="{FF2B5EF4-FFF2-40B4-BE49-F238E27FC236}">
                <a16:creationId xmlns:a16="http://schemas.microsoft.com/office/drawing/2014/main" id="{8D72924D-3E0F-770A-7F5A-C452F2636F1D}"/>
              </a:ext>
            </a:extLst>
          </p:cNvPr>
          <p:cNvSpPr txBox="1"/>
          <p:nvPr/>
        </p:nvSpPr>
        <p:spPr>
          <a:xfrm>
            <a:off x="255180" y="1722641"/>
            <a:ext cx="10095615" cy="923330"/>
          </a:xfrm>
          <a:prstGeom prst="rect">
            <a:avLst/>
          </a:prstGeom>
          <a:noFill/>
        </p:spPr>
        <p:txBody>
          <a:bodyPr wrap="square" rtlCol="0">
            <a:spAutoFit/>
          </a:bodyPr>
          <a:lstStyle/>
          <a:p>
            <a:pPr defTabSz="1371600"/>
            <a:endParaRPr lang="en-GB" sz="2700" dirty="0">
              <a:solidFill>
                <a:prstClr val="black"/>
              </a:solidFill>
              <a:latin typeface="Aptos" panose="02110004020202020204"/>
            </a:endParaRPr>
          </a:p>
          <a:p>
            <a:pPr defTabSz="1371600"/>
            <a:endParaRPr lang="en-GB" sz="2700" dirty="0">
              <a:solidFill>
                <a:prstClr val="black"/>
              </a:solidFill>
              <a:latin typeface="Aptos" panose="02110004020202020204"/>
            </a:endParaRPr>
          </a:p>
        </p:txBody>
      </p:sp>
      <p:sp>
        <p:nvSpPr>
          <p:cNvPr id="15" name="TextBox 14">
            <a:extLst>
              <a:ext uri="{FF2B5EF4-FFF2-40B4-BE49-F238E27FC236}">
                <a16:creationId xmlns:a16="http://schemas.microsoft.com/office/drawing/2014/main" id="{D1CCAE71-7A5D-B1DE-98CE-DC1936242084}"/>
              </a:ext>
            </a:extLst>
          </p:cNvPr>
          <p:cNvSpPr txBox="1"/>
          <p:nvPr/>
        </p:nvSpPr>
        <p:spPr>
          <a:xfrm>
            <a:off x="504941" y="1875677"/>
            <a:ext cx="10359981" cy="7571303"/>
          </a:xfrm>
          <a:prstGeom prst="rect">
            <a:avLst/>
          </a:prstGeom>
          <a:noFill/>
        </p:spPr>
        <p:txBody>
          <a:bodyPr wrap="square" rtlCol="0">
            <a:spAutoFit/>
          </a:bodyPr>
          <a:lstStyle/>
          <a:p>
            <a:pPr defTabSz="1371600"/>
            <a:r>
              <a:rPr lang="en-GB" sz="5400" dirty="0">
                <a:solidFill>
                  <a:srgbClr val="002060"/>
                </a:solidFill>
                <a:latin typeface="Aptos" panose="02110004020202020204"/>
              </a:rPr>
              <a:t>From </a:t>
            </a:r>
            <a:r>
              <a:rPr lang="en-GB" sz="5400" b="1" dirty="0">
                <a:solidFill>
                  <a:srgbClr val="002060"/>
                </a:solidFill>
                <a:latin typeface="Aptos" panose="02110004020202020204"/>
              </a:rPr>
              <a:t>1 September 2026</a:t>
            </a:r>
            <a:r>
              <a:rPr lang="en-GB" sz="5400" dirty="0">
                <a:solidFill>
                  <a:srgbClr val="002060"/>
                </a:solidFill>
                <a:latin typeface="Aptos" panose="02110004020202020204"/>
              </a:rPr>
              <a:t>, schools must follow the DfE's statutory guidance on mobile phones. This requires schools to have a policy that prohibits pupils from using or accessing mobile phones throughout the school day, including during lessons, between lessons, breaktimes and lunchtime.</a:t>
            </a:r>
          </a:p>
        </p:txBody>
      </p:sp>
      <p:pic>
        <p:nvPicPr>
          <p:cNvPr id="3" name="Picture 2" descr="Smartphones ban in Netherlands">
            <a:extLst>
              <a:ext uri="{FF2B5EF4-FFF2-40B4-BE49-F238E27FC236}">
                <a16:creationId xmlns:a16="http://schemas.microsoft.com/office/drawing/2014/main" id="{395371DD-4106-03FA-1466-DD23557377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600556" y="1937608"/>
            <a:ext cx="7443618" cy="6793916"/>
          </a:xfrm>
          <a:prstGeom prst="rect">
            <a:avLst/>
          </a:prstGeom>
          <a:noFill/>
          <a:ln>
            <a:noFill/>
          </a:ln>
          <a:effectLst>
            <a:softEdge rad="279400"/>
          </a:effectLst>
        </p:spPr>
      </p:pic>
    </p:spTree>
    <p:extLst>
      <p:ext uri="{BB962C8B-B14F-4D97-AF65-F5344CB8AC3E}">
        <p14:creationId xmlns:p14="http://schemas.microsoft.com/office/powerpoint/2010/main" val="2004110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05366"/>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495299" y="3896018"/>
            <a:ext cx="11010900" cy="5694316"/>
          </a:xfrm>
          <a:prstGeom prst="rect">
            <a:avLst/>
          </a:prstGeom>
        </p:spPr>
        <p:txBody>
          <a:bodyPr wrap="square" lIns="0" tIns="0" rIns="0" bIns="0" rtlCol="0" anchor="t">
            <a:spAutoFit/>
          </a:bodyPr>
          <a:lstStyle/>
          <a:p>
            <a:pPr marL="863599" lvl="1" indent="-431800" algn="ctr">
              <a:lnSpc>
                <a:spcPts val="5599"/>
              </a:lnSpc>
              <a:buFont typeface="Arial"/>
              <a:buChar char="•"/>
            </a:pPr>
            <a:r>
              <a:rPr lang="en-US" sz="3999" dirty="0">
                <a:solidFill>
                  <a:srgbClr val="000000"/>
                </a:solidFill>
                <a:latin typeface="Comic Sans"/>
                <a:ea typeface="Comic Sans"/>
                <a:cs typeface="Comic Sans"/>
                <a:sym typeface="Comic Sans"/>
              </a:rPr>
              <a:t>The phonics screening test takes place in June. </a:t>
            </a:r>
          </a:p>
          <a:p>
            <a:pPr marL="863599" lvl="1" indent="-431800" algn="ctr">
              <a:lnSpc>
                <a:spcPts val="5599"/>
              </a:lnSpc>
              <a:buFont typeface="Arial"/>
              <a:buChar char="•"/>
            </a:pPr>
            <a:r>
              <a:rPr lang="en-US" sz="3999" dirty="0">
                <a:solidFill>
                  <a:srgbClr val="000000"/>
                </a:solidFill>
                <a:latin typeface="Comic Sans"/>
                <a:ea typeface="Comic Sans"/>
                <a:cs typeface="Comic Sans"/>
                <a:sym typeface="Comic Sans"/>
              </a:rPr>
              <a:t>They will be asked to read ‘real’ and ‘nonsense’ words.</a:t>
            </a:r>
          </a:p>
          <a:p>
            <a:pPr marL="863599" lvl="1" indent="-431800" algn="ctr">
              <a:lnSpc>
                <a:spcPts val="5599"/>
              </a:lnSpc>
              <a:buFont typeface="Arial"/>
              <a:buChar char="•"/>
            </a:pPr>
            <a:r>
              <a:rPr lang="en-US" sz="3999" dirty="0">
                <a:solidFill>
                  <a:srgbClr val="000000"/>
                </a:solidFill>
                <a:latin typeface="Comic Sans"/>
                <a:ea typeface="Comic Sans"/>
                <a:cs typeface="Comic Sans"/>
                <a:sym typeface="Comic Sans"/>
              </a:rPr>
              <a:t>It will be administered by a different teacher that they are not familiar with.</a:t>
            </a:r>
          </a:p>
          <a:p>
            <a:pPr marL="863599" lvl="1" indent="-431800" algn="ctr">
              <a:lnSpc>
                <a:spcPts val="5599"/>
              </a:lnSpc>
              <a:spcBef>
                <a:spcPct val="0"/>
              </a:spcBef>
              <a:buFont typeface="Arial"/>
              <a:buChar char="•"/>
            </a:pPr>
            <a:r>
              <a:rPr lang="en-US" sz="3999" dirty="0">
                <a:solidFill>
                  <a:srgbClr val="000000"/>
                </a:solidFill>
                <a:latin typeface="Comic Sans"/>
                <a:ea typeface="Comic Sans"/>
                <a:cs typeface="Comic Sans"/>
                <a:sym typeface="Comic Sans"/>
              </a:rPr>
              <a:t>The pass rate changes every year but is usually around 32 out of 40. </a:t>
            </a:r>
          </a:p>
        </p:txBody>
      </p:sp>
      <p:sp>
        <p:nvSpPr>
          <p:cNvPr id="5" name="TextBox 5"/>
          <p:cNvSpPr txBox="1"/>
          <p:nvPr/>
        </p:nvSpPr>
        <p:spPr>
          <a:xfrm>
            <a:off x="-1892991" y="2674830"/>
            <a:ext cx="15787481" cy="1111250"/>
          </a:xfrm>
          <a:prstGeom prst="rect">
            <a:avLst/>
          </a:prstGeom>
        </p:spPr>
        <p:txBody>
          <a:bodyPr lIns="0" tIns="0" rIns="0" bIns="0" rtlCol="0" anchor="t">
            <a:spAutoFit/>
          </a:bodyPr>
          <a:lstStyle/>
          <a:p>
            <a:pPr algn="ctr">
              <a:lnSpc>
                <a:spcPts val="9099"/>
              </a:lnSpc>
              <a:spcBef>
                <a:spcPct val="0"/>
              </a:spcBef>
            </a:pPr>
            <a:r>
              <a:rPr lang="en-US" sz="6499" dirty="0">
                <a:solidFill>
                  <a:srgbClr val="000000"/>
                </a:solidFill>
                <a:latin typeface="Comic Sans"/>
                <a:ea typeface="Comic Sans"/>
                <a:cs typeface="Comic Sans"/>
                <a:sym typeface="Comic Sans"/>
              </a:rPr>
              <a:t>PHONICS:</a:t>
            </a:r>
          </a:p>
        </p:txBody>
      </p:sp>
      <p:sp>
        <p:nvSpPr>
          <p:cNvPr id="9" name="TextBox 7">
            <a:extLst>
              <a:ext uri="{FF2B5EF4-FFF2-40B4-BE49-F238E27FC236}">
                <a16:creationId xmlns:a16="http://schemas.microsoft.com/office/drawing/2014/main" id="{7BA12155-232D-45B4-A143-087297F716C3}"/>
              </a:ext>
            </a:extLst>
          </p:cNvPr>
          <p:cNvSpPr txBox="1"/>
          <p:nvPr/>
        </p:nvSpPr>
        <p:spPr>
          <a:xfrm>
            <a:off x="12001498" y="3099182"/>
            <a:ext cx="5741675" cy="6468502"/>
          </a:xfrm>
          <a:prstGeom prst="rect">
            <a:avLst/>
          </a:prstGeom>
          <a:solidFill>
            <a:schemeClr val="accent1">
              <a:lumMod val="20000"/>
              <a:lumOff val="80000"/>
            </a:schemeClr>
          </a:solidFill>
        </p:spPr>
        <p:txBody>
          <a:bodyPr wrap="square" lIns="0" tIns="0" rIns="0" bIns="0" rtlCol="0" anchor="t">
            <a:spAutoFit/>
          </a:bodyPr>
          <a:lstStyle/>
          <a:p>
            <a:pPr algn="ctr">
              <a:lnSpc>
                <a:spcPts val="12880"/>
              </a:lnSpc>
            </a:pPr>
            <a:r>
              <a:rPr lang="en-US" sz="8000" b="1" dirty="0">
                <a:solidFill>
                  <a:srgbClr val="000000"/>
                </a:solidFill>
                <a:latin typeface="Canva Sans Bold"/>
                <a:ea typeface="Canva Sans Bold"/>
                <a:cs typeface="Canva Sans Bold"/>
                <a:sym typeface="Canva Sans Bold"/>
              </a:rPr>
              <a:t>Sea</a:t>
            </a:r>
          </a:p>
          <a:p>
            <a:pPr algn="ctr">
              <a:lnSpc>
                <a:spcPts val="12880"/>
              </a:lnSpc>
            </a:pPr>
            <a:r>
              <a:rPr lang="en-US" sz="8000" b="1" dirty="0" err="1">
                <a:solidFill>
                  <a:srgbClr val="000000"/>
                </a:solidFill>
                <a:latin typeface="Canva Sans Bold"/>
                <a:ea typeface="Canva Sans Bold"/>
                <a:cs typeface="Canva Sans Bold"/>
                <a:sym typeface="Canva Sans Bold"/>
              </a:rPr>
              <a:t>Cloin</a:t>
            </a:r>
            <a:endParaRPr lang="en-US" sz="8000" b="1" dirty="0">
              <a:solidFill>
                <a:srgbClr val="000000"/>
              </a:solidFill>
              <a:latin typeface="Canva Sans Bold"/>
              <a:ea typeface="Canva Sans Bold"/>
              <a:cs typeface="Canva Sans Bold"/>
              <a:sym typeface="Canva Sans Bold"/>
            </a:endParaRPr>
          </a:p>
          <a:p>
            <a:pPr algn="ctr">
              <a:lnSpc>
                <a:spcPts val="12880"/>
              </a:lnSpc>
            </a:pPr>
            <a:r>
              <a:rPr lang="en-US" sz="8000" b="1" dirty="0">
                <a:solidFill>
                  <a:srgbClr val="000000"/>
                </a:solidFill>
                <a:latin typeface="Canva Sans Bold"/>
                <a:ea typeface="Canva Sans Bold"/>
                <a:cs typeface="Canva Sans Bold"/>
                <a:sym typeface="Canva Sans Bold"/>
              </a:rPr>
              <a:t>Shup</a:t>
            </a:r>
          </a:p>
          <a:p>
            <a:pPr algn="ctr">
              <a:lnSpc>
                <a:spcPts val="12880"/>
              </a:lnSpc>
            </a:pPr>
            <a:r>
              <a:rPr lang="en-US" sz="8000" b="1" dirty="0">
                <a:solidFill>
                  <a:srgbClr val="000000"/>
                </a:solidFill>
                <a:latin typeface="Canva Sans Bold"/>
                <a:ea typeface="Canva Sans Bold"/>
                <a:cs typeface="Canva Sans Bold"/>
                <a:sym typeface="Canva Sans Bold"/>
              </a:rPr>
              <a:t>Kite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00" y="38100"/>
            <a:ext cx="189738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7736991"/>
            <a:ext cx="18288000" cy="3131820"/>
          </a:xfrm>
          <a:custGeom>
            <a:avLst/>
            <a:gdLst/>
            <a:ahLst/>
            <a:cxnLst/>
            <a:rect l="l" t="t" r="r" b="b"/>
            <a:pathLst>
              <a:path w="18288000" h="3131820">
                <a:moveTo>
                  <a:pt x="0" y="0"/>
                </a:moveTo>
                <a:lnTo>
                  <a:pt x="18288000" y="0"/>
                </a:lnTo>
                <a:lnTo>
                  <a:pt x="18288000" y="3131820"/>
                </a:lnTo>
                <a:lnTo>
                  <a:pt x="0" y="31318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00613" y="687277"/>
            <a:ext cx="13886774" cy="1111250"/>
          </a:xfrm>
          <a:prstGeom prst="rect">
            <a:avLst/>
          </a:prstGeom>
        </p:spPr>
        <p:txBody>
          <a:bodyPr lIns="0" tIns="0" rIns="0" bIns="0" rtlCol="0" anchor="t">
            <a:spAutoFit/>
          </a:bodyPr>
          <a:lstStyle/>
          <a:p>
            <a:pPr algn="ctr">
              <a:lnSpc>
                <a:spcPts val="9099"/>
              </a:lnSpc>
              <a:spcBef>
                <a:spcPct val="0"/>
              </a:spcBef>
            </a:pPr>
            <a:r>
              <a:rPr lang="en-US" sz="6499" dirty="0">
                <a:solidFill>
                  <a:srgbClr val="000000"/>
                </a:solidFill>
                <a:latin typeface="Comic Sans"/>
                <a:ea typeface="Comic Sans"/>
                <a:cs typeface="Comic Sans"/>
                <a:sym typeface="Comic Sans"/>
              </a:rPr>
              <a:t>HOW YOU CAN HELP AT HOME:</a:t>
            </a:r>
          </a:p>
        </p:txBody>
      </p:sp>
      <p:sp>
        <p:nvSpPr>
          <p:cNvPr id="5" name="TextBox 5"/>
          <p:cNvSpPr txBox="1"/>
          <p:nvPr/>
        </p:nvSpPr>
        <p:spPr>
          <a:xfrm>
            <a:off x="1790700" y="2194186"/>
            <a:ext cx="14706600" cy="4976234"/>
          </a:xfrm>
          <a:prstGeom prst="rect">
            <a:avLst/>
          </a:prstGeom>
        </p:spPr>
        <p:txBody>
          <a:bodyPr wrap="square" lIns="0" tIns="0" rIns="0" bIns="0" rtlCol="0" anchor="t">
            <a:spAutoFit/>
          </a:bodyPr>
          <a:lstStyle/>
          <a:p>
            <a:pPr marL="863606" lvl="1" indent="-431803" algn="ctr">
              <a:lnSpc>
                <a:spcPts val="5600"/>
              </a:lnSpc>
              <a:buFont typeface="Arial"/>
              <a:buChar char="•"/>
            </a:pPr>
            <a:r>
              <a:rPr lang="en-US" sz="4000" dirty="0">
                <a:solidFill>
                  <a:srgbClr val="000000"/>
                </a:solidFill>
                <a:latin typeface="Comic Sans"/>
                <a:ea typeface="Comic Sans"/>
                <a:cs typeface="Comic Sans"/>
                <a:sym typeface="Comic Sans"/>
              </a:rPr>
              <a:t>Read, read, read! Aim to read with them everyday and ask them questions about what they’re reading.</a:t>
            </a:r>
          </a:p>
          <a:p>
            <a:pPr marL="863606" lvl="1" indent="-431803" algn="ctr">
              <a:lnSpc>
                <a:spcPts val="5600"/>
              </a:lnSpc>
              <a:buFont typeface="Arial"/>
              <a:buChar char="•"/>
            </a:pPr>
            <a:r>
              <a:rPr lang="en-US" sz="4000" dirty="0">
                <a:solidFill>
                  <a:srgbClr val="000000"/>
                </a:solidFill>
                <a:latin typeface="Comic Sans"/>
                <a:ea typeface="Comic Sans"/>
                <a:cs typeface="Comic Sans"/>
                <a:sym typeface="Comic Sans"/>
              </a:rPr>
              <a:t>Encourage them to write - it can be anything (shopping lists, cards, poems, etc.)</a:t>
            </a:r>
          </a:p>
          <a:p>
            <a:pPr marL="863606" lvl="1" indent="-431803" algn="ctr">
              <a:lnSpc>
                <a:spcPts val="5600"/>
              </a:lnSpc>
              <a:buFont typeface="Arial"/>
              <a:buChar char="•"/>
            </a:pPr>
            <a:r>
              <a:rPr lang="en-US" sz="4000" dirty="0">
                <a:solidFill>
                  <a:srgbClr val="000000"/>
                </a:solidFill>
                <a:latin typeface="Comic Sans"/>
                <a:ea typeface="Comic Sans"/>
                <a:cs typeface="Comic Sans"/>
                <a:sym typeface="Comic Sans"/>
              </a:rPr>
              <a:t>Playing I Spy - you could even adjust this to make it more phonics based, e.g. ‘I spy something containing the ‘oi’ sound.</a:t>
            </a:r>
          </a:p>
        </p:txBody>
      </p:sp>
      <p:grpSp>
        <p:nvGrpSpPr>
          <p:cNvPr id="6" name="Group 6"/>
          <p:cNvGrpSpPr/>
          <p:nvPr/>
        </p:nvGrpSpPr>
        <p:grpSpPr>
          <a:xfrm>
            <a:off x="-701383" y="-4248904"/>
            <a:ext cx="19690766" cy="4540523"/>
            <a:chOff x="0" y="0"/>
            <a:chExt cx="5186045" cy="1195858"/>
          </a:xfrm>
        </p:grpSpPr>
        <p:sp>
          <p:nvSpPr>
            <p:cNvPr id="7" name="Freeform 7"/>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F2CB7C"/>
            </a:solidFill>
          </p:spPr>
        </p:sp>
        <p:sp>
          <p:nvSpPr>
            <p:cNvPr id="8" name="TextBox 8"/>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84637" y="4085146"/>
            <a:ext cx="13718725" cy="5078891"/>
          </a:xfrm>
          <a:prstGeom prst="rect">
            <a:avLst/>
          </a:prstGeom>
        </p:spPr>
        <p:txBody>
          <a:bodyPr lIns="0" tIns="0" rIns="0" bIns="0" rtlCol="0" anchor="t">
            <a:spAutoFit/>
          </a:bodyPr>
          <a:lstStyle/>
          <a:p>
            <a:pPr marL="971547" lvl="1" indent="-485773" algn="ctr">
              <a:lnSpc>
                <a:spcPts val="5669"/>
              </a:lnSpc>
              <a:buFont typeface="Arial"/>
              <a:buChar char="•"/>
            </a:pPr>
            <a:r>
              <a:rPr lang="en-US" sz="4499" dirty="0">
                <a:solidFill>
                  <a:srgbClr val="000000"/>
                </a:solidFill>
                <a:latin typeface="Comic Sans"/>
                <a:ea typeface="Comic Sans"/>
                <a:cs typeface="Comic Sans"/>
                <a:sym typeface="Comic Sans"/>
              </a:rPr>
              <a:t>PE lessons are every Tuesday afternoon.</a:t>
            </a:r>
          </a:p>
          <a:p>
            <a:pPr marL="971547" lvl="1" indent="-485773" algn="ctr">
              <a:lnSpc>
                <a:spcPts val="5669"/>
              </a:lnSpc>
              <a:buFont typeface="Arial"/>
              <a:buChar char="•"/>
            </a:pPr>
            <a:r>
              <a:rPr lang="en-US" sz="4499" dirty="0">
                <a:solidFill>
                  <a:srgbClr val="000000"/>
                </a:solidFill>
                <a:latin typeface="Comic Sans"/>
                <a:ea typeface="Comic Sans"/>
                <a:cs typeface="Comic Sans"/>
                <a:sym typeface="Comic Sans"/>
              </a:rPr>
              <a:t>They will need to bring their PE top, red school hoodies, black shorts, and black PE pumps.</a:t>
            </a:r>
          </a:p>
          <a:p>
            <a:pPr marL="971547" lvl="1" indent="-485773" algn="ctr">
              <a:lnSpc>
                <a:spcPts val="5669"/>
              </a:lnSpc>
              <a:buFont typeface="Arial"/>
              <a:buChar char="•"/>
            </a:pPr>
            <a:r>
              <a:rPr lang="en-US" sz="4499" dirty="0">
                <a:solidFill>
                  <a:srgbClr val="000000"/>
                </a:solidFill>
                <a:latin typeface="Comic Sans"/>
                <a:ea typeface="Comic Sans"/>
                <a:cs typeface="Comic Sans"/>
                <a:sym typeface="Comic Sans"/>
              </a:rPr>
              <a:t>Please no earrings for PE (at other times, one pair of plain stud earrings are allowed)</a:t>
            </a:r>
          </a:p>
          <a:p>
            <a:pPr marL="971547" lvl="1" indent="-485773" algn="ctr">
              <a:lnSpc>
                <a:spcPts val="5669"/>
              </a:lnSpc>
              <a:buFont typeface="Arial"/>
              <a:buChar char="•"/>
            </a:pPr>
            <a:r>
              <a:rPr lang="en-US" sz="4499" dirty="0">
                <a:solidFill>
                  <a:srgbClr val="000000"/>
                </a:solidFill>
                <a:latin typeface="Comic Sans"/>
                <a:ea typeface="Comic Sans"/>
                <a:cs typeface="Comic Sans"/>
                <a:sym typeface="Comic Sans"/>
              </a:rPr>
              <a:t>Please label your PE kit and other school uniform items :)</a:t>
            </a:r>
          </a:p>
        </p:txBody>
      </p:sp>
      <p:sp>
        <p:nvSpPr>
          <p:cNvPr id="5" name="TextBox 5"/>
          <p:cNvSpPr txBox="1"/>
          <p:nvPr/>
        </p:nvSpPr>
        <p:spPr>
          <a:xfrm>
            <a:off x="4342448" y="2564892"/>
            <a:ext cx="9603104" cy="1144270"/>
          </a:xfrm>
          <a:prstGeom prst="rect">
            <a:avLst/>
          </a:prstGeom>
        </p:spPr>
        <p:txBody>
          <a:bodyPr lIns="0" tIns="0" rIns="0" bIns="0" rtlCol="0" anchor="t">
            <a:spAutoFit/>
          </a:bodyPr>
          <a:lstStyle/>
          <a:p>
            <a:pPr algn="ctr">
              <a:lnSpc>
                <a:spcPts val="9379"/>
              </a:lnSpc>
              <a:spcBef>
                <a:spcPct val="0"/>
              </a:spcBef>
            </a:pPr>
            <a:r>
              <a:rPr lang="en-US" sz="6699" dirty="0">
                <a:solidFill>
                  <a:srgbClr val="000000"/>
                </a:solidFill>
                <a:latin typeface="Comic Sans"/>
                <a:ea typeface="Comic Sans"/>
                <a:cs typeface="Comic Sans"/>
                <a:sym typeface="Comic Sans"/>
              </a:rPr>
              <a:t>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75952" y="2512448"/>
            <a:ext cx="18136095" cy="6114559"/>
            <a:chOff x="0" y="116341"/>
            <a:chExt cx="24181460" cy="7062998"/>
          </a:xfrm>
        </p:grpSpPr>
        <p:sp>
          <p:nvSpPr>
            <p:cNvPr id="4" name="TextBox 4"/>
            <p:cNvSpPr txBox="1"/>
            <p:nvPr/>
          </p:nvSpPr>
          <p:spPr>
            <a:xfrm>
              <a:off x="0" y="116341"/>
              <a:ext cx="24181460" cy="1402529"/>
            </a:xfrm>
            <a:prstGeom prst="rect">
              <a:avLst/>
            </a:prstGeom>
          </p:spPr>
          <p:txBody>
            <a:bodyPr lIns="0" tIns="0" rIns="0" bIns="0" rtlCol="0" anchor="t">
              <a:spAutoFit/>
            </a:bodyPr>
            <a:lstStyle/>
            <a:p>
              <a:pPr algn="ctr">
                <a:lnSpc>
                  <a:spcPts val="8855"/>
                </a:lnSpc>
                <a:spcBef>
                  <a:spcPct val="0"/>
                </a:spcBef>
              </a:pPr>
              <a:r>
                <a:rPr lang="en-US" sz="6325" dirty="0">
                  <a:solidFill>
                    <a:srgbClr val="000000"/>
                  </a:solidFill>
                  <a:latin typeface="Comic Sans"/>
                  <a:ea typeface="Comic Sans"/>
                  <a:cs typeface="Comic Sans"/>
                  <a:sym typeface="Comic Sans"/>
                </a:rPr>
                <a:t>HOMEWORK AND READING BOOKS: </a:t>
              </a:r>
            </a:p>
          </p:txBody>
        </p:sp>
        <p:sp>
          <p:nvSpPr>
            <p:cNvPr id="5" name="TextBox 5"/>
            <p:cNvSpPr txBox="1"/>
            <p:nvPr/>
          </p:nvSpPr>
          <p:spPr>
            <a:xfrm>
              <a:off x="719823" y="1635211"/>
              <a:ext cx="22741817" cy="5544128"/>
            </a:xfrm>
            <a:prstGeom prst="rect">
              <a:avLst/>
            </a:prstGeom>
          </p:spPr>
          <p:txBody>
            <a:bodyPr lIns="0" tIns="0" rIns="0" bIns="0" rtlCol="0" anchor="t">
              <a:spAutoFit/>
            </a:bodyPr>
            <a:lstStyle/>
            <a:p>
              <a:pPr marL="840443" lvl="1" indent="-420221" algn="ctr">
                <a:lnSpc>
                  <a:spcPts val="5449"/>
                </a:lnSpc>
                <a:buFont typeface="Arial"/>
                <a:buChar char="•"/>
              </a:pPr>
              <a:r>
                <a:rPr lang="en-US" sz="3892" dirty="0">
                  <a:solidFill>
                    <a:srgbClr val="000000"/>
                  </a:solidFill>
                  <a:latin typeface="Comic Sans"/>
                  <a:ea typeface="Comic Sans"/>
                  <a:cs typeface="Comic Sans"/>
                  <a:sym typeface="Comic Sans"/>
                </a:rPr>
                <a:t>Reading books will be changed every Monday and Thursday. Please write a comment and sign their reading records every time you hear them read.</a:t>
              </a:r>
            </a:p>
            <a:p>
              <a:pPr marL="840443" lvl="1" indent="-420221" algn="ctr">
                <a:lnSpc>
                  <a:spcPts val="5449"/>
                </a:lnSpc>
                <a:spcBef>
                  <a:spcPct val="0"/>
                </a:spcBef>
                <a:buFont typeface="Arial"/>
                <a:buChar char="•"/>
              </a:pPr>
              <a:r>
                <a:rPr lang="en-US" sz="3892" dirty="0">
                  <a:solidFill>
                    <a:srgbClr val="000000"/>
                  </a:solidFill>
                  <a:latin typeface="Comic Sans"/>
                  <a:ea typeface="Comic Sans"/>
                  <a:cs typeface="Comic Sans"/>
                  <a:sym typeface="Comic Sans"/>
                </a:rPr>
                <a:t>There will be a variety of different homework tasks throughout the term and they will have clear instructions with it so you are able to effectively help your child. This will be given on a Wednesday and due back on the Monday.</a:t>
              </a:r>
            </a:p>
          </p:txBody>
        </p:sp>
      </p:grpSp>
      <p:sp>
        <p:nvSpPr>
          <p:cNvPr id="6" name="Freeform 6"/>
          <p:cNvSpPr/>
          <p:nvPr/>
        </p:nvSpPr>
        <p:spPr>
          <a:xfrm>
            <a:off x="-1028700" y="-2411730"/>
            <a:ext cx="18288000" cy="4823460"/>
          </a:xfrm>
          <a:custGeom>
            <a:avLst/>
            <a:gdLst/>
            <a:ahLst/>
            <a:cxnLst/>
            <a:rect l="l" t="t" r="r" b="b"/>
            <a:pathLst>
              <a:path w="18288000" h="4823460">
                <a:moveTo>
                  <a:pt x="0" y="0"/>
                </a:moveTo>
                <a:lnTo>
                  <a:pt x="18288000" y="0"/>
                </a:lnTo>
                <a:lnTo>
                  <a:pt x="18288000" y="4823460"/>
                </a:lnTo>
                <a:lnTo>
                  <a:pt x="0" y="4823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649959" y="2185485"/>
            <a:ext cx="16988081" cy="6868355"/>
          </a:xfrm>
          <a:prstGeom prst="rect">
            <a:avLst/>
          </a:prstGeom>
        </p:spPr>
        <p:txBody>
          <a:bodyPr lIns="0" tIns="0" rIns="0" bIns="0" rtlCol="0" anchor="t">
            <a:spAutoFit/>
          </a:bodyPr>
          <a:lstStyle/>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RE = Creation and covenant</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HRSE (Human Relationships and Sex Education) = Communicating our feelings, when to tell an adult, the groups we belong to, the roles within our family.</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English = Lost and Found (Oliver Jefferies) - stories, poems, and non-chronological reports</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Maths = </a:t>
            </a:r>
            <a:r>
              <a:rPr lang="en-US" sz="3520" dirty="0" err="1">
                <a:solidFill>
                  <a:srgbClr val="000000"/>
                </a:solidFill>
                <a:latin typeface="Comic Sans"/>
                <a:ea typeface="Comic Sans"/>
                <a:cs typeface="Comic Sans"/>
                <a:sym typeface="Comic Sans"/>
              </a:rPr>
              <a:t>recognising</a:t>
            </a:r>
            <a:r>
              <a:rPr lang="en-US" sz="3520" dirty="0">
                <a:solidFill>
                  <a:srgbClr val="000000"/>
                </a:solidFill>
                <a:latin typeface="Comic Sans"/>
                <a:ea typeface="Comic Sans"/>
                <a:cs typeface="Comic Sans"/>
                <a:sym typeface="Comic Sans"/>
              </a:rPr>
              <a:t> teen numbers, number bonds and subtraction facts to 20,</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Science = Animals</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Computing (</a:t>
            </a:r>
            <a:r>
              <a:rPr lang="en-US" sz="3520" dirty="0" err="1">
                <a:solidFill>
                  <a:srgbClr val="000000"/>
                </a:solidFill>
                <a:latin typeface="Comic Sans"/>
                <a:ea typeface="Comic Sans"/>
                <a:cs typeface="Comic Sans"/>
                <a:sym typeface="Comic Sans"/>
              </a:rPr>
              <a:t>Mrs</a:t>
            </a:r>
            <a:r>
              <a:rPr lang="en-US" sz="3520" dirty="0">
                <a:solidFill>
                  <a:srgbClr val="000000"/>
                </a:solidFill>
                <a:latin typeface="Comic Sans"/>
                <a:ea typeface="Comic Sans"/>
                <a:cs typeface="Comic Sans"/>
                <a:sym typeface="Comic Sans"/>
              </a:rPr>
              <a:t> Lee) = Grouping and Sorting</a:t>
            </a:r>
          </a:p>
          <a:p>
            <a:pPr marL="760065" lvl="1" indent="-380032" algn="ctr">
              <a:lnSpc>
                <a:spcPts val="4928"/>
              </a:lnSpc>
              <a:buFont typeface="Arial"/>
              <a:buChar char="•"/>
            </a:pPr>
            <a:r>
              <a:rPr lang="en-US" sz="3520" dirty="0">
                <a:solidFill>
                  <a:srgbClr val="000000"/>
                </a:solidFill>
                <a:latin typeface="Comic Sans"/>
                <a:ea typeface="Comic Sans"/>
                <a:cs typeface="Comic Sans"/>
                <a:sym typeface="Comic Sans"/>
              </a:rPr>
              <a:t>Geography = Continents and Oceans</a:t>
            </a:r>
          </a:p>
          <a:p>
            <a:pPr algn="ctr">
              <a:lnSpc>
                <a:spcPts val="4928"/>
              </a:lnSpc>
              <a:spcBef>
                <a:spcPct val="0"/>
              </a:spcBef>
            </a:pPr>
            <a:endParaRPr lang="en-US" sz="3520" dirty="0">
              <a:solidFill>
                <a:srgbClr val="000000"/>
              </a:solidFill>
              <a:latin typeface="Comic Sans"/>
              <a:ea typeface="Comic Sans"/>
              <a:cs typeface="Comic Sans"/>
              <a:sym typeface="Comic Sans"/>
            </a:endParaRPr>
          </a:p>
        </p:txBody>
      </p:sp>
      <p:sp>
        <p:nvSpPr>
          <p:cNvPr id="4" name="TextBox 4"/>
          <p:cNvSpPr txBox="1"/>
          <p:nvPr/>
        </p:nvSpPr>
        <p:spPr>
          <a:xfrm>
            <a:off x="1488180" y="770239"/>
            <a:ext cx="15311637" cy="936625"/>
          </a:xfrm>
          <a:prstGeom prst="rect">
            <a:avLst/>
          </a:prstGeom>
        </p:spPr>
        <p:txBody>
          <a:bodyPr lIns="0" tIns="0" rIns="0" bIns="0" rtlCol="0" anchor="t">
            <a:spAutoFit/>
          </a:bodyPr>
          <a:lstStyle/>
          <a:p>
            <a:pPr algn="ctr">
              <a:lnSpc>
                <a:spcPts val="7700"/>
              </a:lnSpc>
              <a:spcBef>
                <a:spcPct val="0"/>
              </a:spcBef>
            </a:pPr>
            <a:r>
              <a:rPr lang="en-US" sz="5500" dirty="0">
                <a:solidFill>
                  <a:srgbClr val="000000"/>
                </a:solidFill>
                <a:latin typeface="Comic Sans"/>
                <a:ea typeface="Comic Sans"/>
                <a:cs typeface="Comic Sans"/>
                <a:sym typeface="Comic Sans"/>
              </a:rPr>
              <a:t>OUR TOPICS THIS HALF-TERM:</a:t>
            </a:r>
          </a:p>
        </p:txBody>
      </p:sp>
      <p:grpSp>
        <p:nvGrpSpPr>
          <p:cNvPr id="5" name="Group 5"/>
          <p:cNvGrpSpPr/>
          <p:nvPr/>
        </p:nvGrpSpPr>
        <p:grpSpPr>
          <a:xfrm>
            <a:off x="-701383" y="-4248904"/>
            <a:ext cx="19690766" cy="4540523"/>
            <a:chOff x="0" y="0"/>
            <a:chExt cx="5186045" cy="1195858"/>
          </a:xfrm>
        </p:grpSpPr>
        <p:sp>
          <p:nvSpPr>
            <p:cNvPr id="6" name="Freeform 6"/>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ADDAD7"/>
            </a:solidFill>
          </p:spPr>
        </p:sp>
        <p:sp>
          <p:nvSpPr>
            <p:cNvPr id="7" name="TextBox 7"/>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0" y="762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endParaRPr lang="en-GB" dirty="0"/>
          </a:p>
        </p:txBody>
      </p:sp>
      <p:sp>
        <p:nvSpPr>
          <p:cNvPr id="3" name="Freeform 3"/>
          <p:cNvSpPr/>
          <p:nvPr/>
        </p:nvSpPr>
        <p:spPr>
          <a:xfrm>
            <a:off x="0" y="-344884"/>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381001" y="3140075"/>
            <a:ext cx="17373600" cy="6647974"/>
          </a:xfrm>
          <a:prstGeom prst="rect">
            <a:avLst/>
          </a:prstGeom>
        </p:spPr>
        <p:txBody>
          <a:bodyPr wrap="square" lIns="0" tIns="0" rIns="0" bIns="0" rtlCol="0" anchor="t">
            <a:spAutoFit/>
          </a:bodyPr>
          <a:lstStyle/>
          <a:p>
            <a:pPr marL="571500" indent="-571500" algn="ctr" fontAlgn="base">
              <a:buFont typeface="Arial" panose="020B0604020202020204" pitchFamily="34" charset="0"/>
              <a:buChar char="•"/>
            </a:pPr>
            <a:r>
              <a:rPr lang="en-GB" sz="4000" dirty="0">
                <a:latin typeface="Comic Sans" panose="020B0604020202020204" charset="0"/>
              </a:rPr>
              <a:t>HRSE stands for Human Relationships and Sex Education.</a:t>
            </a:r>
          </a:p>
          <a:p>
            <a:pPr marL="571500" indent="-571500" algn="ctr" fontAlgn="base">
              <a:buFont typeface="Arial" panose="020B0604020202020204" pitchFamily="34" charset="0"/>
              <a:buChar char="•"/>
            </a:pPr>
            <a:r>
              <a:rPr lang="en-GB" sz="4000" dirty="0">
                <a:latin typeface="Comic Sans" panose="020B0604020202020204" charset="0"/>
              </a:rPr>
              <a:t>It has recently been updated for 2026-2027.  These updates will be taught in the next academic year and continue to be vital as HRSE relates to children’s relationships with themselves, others and God and keeping themselves safe and healthy.</a:t>
            </a:r>
          </a:p>
          <a:p>
            <a:pPr algn="ctr" fontAlgn="base"/>
            <a:endParaRPr lang="en-GB" sz="4000" dirty="0">
              <a:latin typeface="Comic Sans" panose="020B0604020202020204" charset="0"/>
            </a:endParaRPr>
          </a:p>
          <a:p>
            <a:pPr marL="571500" indent="-571500" algn="ctr" fontAlgn="base">
              <a:buFont typeface="Arial" panose="020B0604020202020204" pitchFamily="34" charset="0"/>
              <a:buChar char="•"/>
            </a:pPr>
            <a:r>
              <a:rPr lang="en-GB" sz="4000" dirty="0">
                <a:latin typeface="Comic Sans" panose="020B0604020202020204" charset="0"/>
              </a:rPr>
              <a:t>This year we have made the decision to use </a:t>
            </a:r>
            <a:r>
              <a:rPr lang="en-GB" sz="4000" dirty="0" err="1">
                <a:latin typeface="Comic Sans" panose="020B0604020202020204" charset="0"/>
              </a:rPr>
              <a:t>TenTen:Life</a:t>
            </a:r>
            <a:r>
              <a:rPr lang="en-GB" sz="4000" dirty="0">
                <a:latin typeface="Comic Sans" panose="020B0604020202020204" charset="0"/>
              </a:rPr>
              <a:t> to the Full, in order to support our teaching of HRSE.  You will be provided with a parent link so that you can access this excellent resource at home through their Parent Portal.</a:t>
            </a:r>
          </a:p>
          <a:p>
            <a:pPr marL="571500" indent="-571500" algn="ctr" fontAlgn="base">
              <a:buFont typeface="Arial" panose="020B0604020202020204" pitchFamily="34" charset="0"/>
              <a:buChar char="•"/>
            </a:pPr>
            <a:endParaRPr lang="en-GB" sz="3200" dirty="0">
              <a:latin typeface="Comic Sans" panose="020B0604020202020204" charset="0"/>
            </a:endParaRPr>
          </a:p>
        </p:txBody>
      </p:sp>
      <p:sp>
        <p:nvSpPr>
          <p:cNvPr id="5" name="TextBox 5"/>
          <p:cNvSpPr txBox="1"/>
          <p:nvPr/>
        </p:nvSpPr>
        <p:spPr>
          <a:xfrm>
            <a:off x="4266249" y="1643301"/>
            <a:ext cx="9603104" cy="1144270"/>
          </a:xfrm>
          <a:prstGeom prst="rect">
            <a:avLst/>
          </a:prstGeom>
        </p:spPr>
        <p:txBody>
          <a:bodyPr lIns="0" tIns="0" rIns="0" bIns="0" rtlCol="0" anchor="t">
            <a:spAutoFit/>
          </a:bodyPr>
          <a:lstStyle/>
          <a:p>
            <a:pPr algn="ctr">
              <a:lnSpc>
                <a:spcPts val="9379"/>
              </a:lnSpc>
              <a:spcBef>
                <a:spcPct val="0"/>
              </a:spcBef>
            </a:pPr>
            <a:r>
              <a:rPr lang="en-US" sz="6699" dirty="0">
                <a:solidFill>
                  <a:srgbClr val="000000"/>
                </a:solidFill>
                <a:latin typeface="Comic Sans"/>
                <a:ea typeface="Comic Sans"/>
                <a:cs typeface="Comic Sans"/>
                <a:sym typeface="Comic Sans"/>
              </a:rPr>
              <a:t>HRSE</a:t>
            </a:r>
          </a:p>
        </p:txBody>
      </p:sp>
    </p:spTree>
    <p:extLst>
      <p:ext uri="{BB962C8B-B14F-4D97-AF65-F5344CB8AC3E}">
        <p14:creationId xmlns:p14="http://schemas.microsoft.com/office/powerpoint/2010/main" val="1393699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42" y="-1219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344884"/>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381001" y="2779951"/>
            <a:ext cx="17373600" cy="7201972"/>
          </a:xfrm>
          <a:prstGeom prst="rect">
            <a:avLst/>
          </a:prstGeom>
        </p:spPr>
        <p:txBody>
          <a:bodyPr wrap="square" lIns="0" tIns="0" rIns="0" bIns="0" rtlCol="0" anchor="t">
            <a:spAutoFit/>
          </a:bodyPr>
          <a:lstStyle/>
          <a:p>
            <a:pPr marL="571500" indent="-571500" algn="ctr" fontAlgn="base">
              <a:buFont typeface="Arial" panose="020B0604020202020204" pitchFamily="34" charset="0"/>
              <a:buChar char="•"/>
            </a:pPr>
            <a:r>
              <a:rPr lang="en-GB" sz="3600" dirty="0">
                <a:latin typeface="Comic Sans" panose="020B0604020202020204" charset="0"/>
              </a:rPr>
              <a:t>The Online Parent Portal is a tool that provides you with information about the programme content that your children will be following in school. You can also access suggestions for further activity and discussion at home linked to the sessions taught in school.</a:t>
            </a:r>
          </a:p>
          <a:p>
            <a:pPr algn="ctr" fontAlgn="base"/>
            <a:endParaRPr lang="en-GB" sz="3600" dirty="0">
              <a:latin typeface="Comic Sans" panose="020B0604020202020204" charset="0"/>
            </a:endParaRPr>
          </a:p>
          <a:p>
            <a:pPr marL="571500" indent="-571500" algn="ctr" fontAlgn="base">
              <a:buFont typeface="Arial" panose="020B0604020202020204" pitchFamily="34" charset="0"/>
              <a:buChar char="•"/>
            </a:pPr>
            <a:r>
              <a:rPr lang="en-GB" sz="3600" dirty="0">
                <a:latin typeface="Comic Sans" panose="020B0604020202020204" charset="0"/>
              </a:rPr>
              <a:t>Please see the HRSE section on the school website for more information about this.  If you have any questions, please don't hesitate to ask.</a:t>
            </a:r>
          </a:p>
          <a:p>
            <a:pPr marL="571500" indent="-571500" algn="ctr" fontAlgn="base">
              <a:buFont typeface="Arial" panose="020B0604020202020204" pitchFamily="34" charset="0"/>
              <a:buChar char="•"/>
            </a:pPr>
            <a:endParaRPr lang="en-GB" sz="3600" dirty="0">
              <a:latin typeface="Comic Sans" panose="020B0604020202020204" charset="0"/>
            </a:endParaRPr>
          </a:p>
          <a:p>
            <a:pPr algn="ctr" fontAlgn="base"/>
            <a:r>
              <a:rPr lang="en-GB" sz="3600" dirty="0">
                <a:latin typeface="Comic Sans" panose="020B0604020202020204" charset="0"/>
              </a:rPr>
              <a:t>Username: parents-</a:t>
            </a:r>
            <a:r>
              <a:rPr lang="en-GB" sz="3600" dirty="0" err="1">
                <a:latin typeface="Comic Sans" panose="020B0604020202020204" charset="0"/>
              </a:rPr>
              <a:t>st</a:t>
            </a:r>
            <a:r>
              <a:rPr lang="en-GB" sz="3600" dirty="0">
                <a:latin typeface="Comic Sans" panose="020B0604020202020204" charset="0"/>
              </a:rPr>
              <a:t>-</a:t>
            </a:r>
            <a:r>
              <a:rPr lang="en-GB" sz="3600" dirty="0" err="1">
                <a:latin typeface="Comic Sans" panose="020B0604020202020204" charset="0"/>
              </a:rPr>
              <a:t>clares</a:t>
            </a:r>
            <a:r>
              <a:rPr lang="en-GB" sz="3600" dirty="0">
                <a:latin typeface="Comic Sans" panose="020B0604020202020204" charset="0"/>
              </a:rPr>
              <a:t>-catholic-primary-school</a:t>
            </a:r>
          </a:p>
          <a:p>
            <a:pPr algn="ctr" fontAlgn="base"/>
            <a:r>
              <a:rPr lang="en-GB" sz="3600" dirty="0">
                <a:latin typeface="Comic Sans" panose="020B0604020202020204" charset="0"/>
              </a:rPr>
              <a:t>Password: </a:t>
            </a:r>
            <a:r>
              <a:rPr lang="en-GB" sz="3600" dirty="0" err="1">
                <a:latin typeface="Comic Sans" panose="020B0604020202020204" charset="0"/>
              </a:rPr>
              <a:t>StClare’s</a:t>
            </a:r>
            <a:endParaRPr lang="en-GB" sz="3600" dirty="0">
              <a:latin typeface="Comic Sans" panose="020B0604020202020204" charset="0"/>
            </a:endParaRPr>
          </a:p>
          <a:p>
            <a:pPr algn="ctr" fontAlgn="base"/>
            <a:endParaRPr lang="en-GB" sz="3600" dirty="0">
              <a:latin typeface="Comic Sans" panose="020B0604020202020204" charset="0"/>
            </a:endParaRPr>
          </a:p>
          <a:p>
            <a:pPr algn="ctr" fontAlgn="base"/>
            <a:r>
              <a:rPr lang="en-GB" sz="3600" dirty="0">
                <a:latin typeface="Comic Sans" panose="020B0604020202020204" charset="0"/>
              </a:rPr>
              <a:t>Parent Portal: </a:t>
            </a:r>
            <a:r>
              <a:rPr lang="en-GB" sz="3600" dirty="0">
                <a:latin typeface="Comic Sans" panose="020B0604020202020204" charset="0"/>
                <a:hlinkClick r:id="rId5"/>
              </a:rPr>
              <a:t>https://www.tentenresources.co.uk/parent-portal/</a:t>
            </a:r>
            <a:endParaRPr lang="en-GB" sz="3600" dirty="0">
              <a:latin typeface="Comic Sans" panose="020B0604020202020204" charset="0"/>
            </a:endParaRPr>
          </a:p>
          <a:p>
            <a:pPr algn="ctr" fontAlgn="base"/>
            <a:endParaRPr lang="en-GB" sz="3600" dirty="0">
              <a:latin typeface="Comic Sans" panose="020B0604020202020204" charset="0"/>
            </a:endParaRPr>
          </a:p>
        </p:txBody>
      </p:sp>
      <p:sp>
        <p:nvSpPr>
          <p:cNvPr id="5" name="TextBox 5"/>
          <p:cNvSpPr txBox="1"/>
          <p:nvPr/>
        </p:nvSpPr>
        <p:spPr>
          <a:xfrm>
            <a:off x="4266249" y="1643301"/>
            <a:ext cx="9603104" cy="1144270"/>
          </a:xfrm>
          <a:prstGeom prst="rect">
            <a:avLst/>
          </a:prstGeom>
        </p:spPr>
        <p:txBody>
          <a:bodyPr lIns="0" tIns="0" rIns="0" bIns="0" rtlCol="0" anchor="t">
            <a:spAutoFit/>
          </a:bodyPr>
          <a:lstStyle/>
          <a:p>
            <a:pPr algn="ctr">
              <a:lnSpc>
                <a:spcPts val="9379"/>
              </a:lnSpc>
              <a:spcBef>
                <a:spcPct val="0"/>
              </a:spcBef>
            </a:pPr>
            <a:r>
              <a:rPr lang="en-US" sz="6699" dirty="0">
                <a:solidFill>
                  <a:srgbClr val="000000"/>
                </a:solidFill>
                <a:latin typeface="Comic Sans"/>
                <a:ea typeface="Comic Sans"/>
                <a:cs typeface="Comic Sans"/>
                <a:sym typeface="Comic Sans"/>
              </a:rPr>
              <a:t>HRSE</a:t>
            </a:r>
          </a:p>
        </p:txBody>
      </p:sp>
    </p:spTree>
    <p:extLst>
      <p:ext uri="{BB962C8B-B14F-4D97-AF65-F5344CB8AC3E}">
        <p14:creationId xmlns:p14="http://schemas.microsoft.com/office/powerpoint/2010/main" val="3342069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0" y="4572"/>
            <a:ext cx="18288000" cy="2560320"/>
          </a:xfrm>
          <a:custGeom>
            <a:avLst/>
            <a:gdLst/>
            <a:ahLst/>
            <a:cxnLst/>
            <a:rect l="l" t="t" r="r" b="b"/>
            <a:pathLst>
              <a:path w="18288000" h="2560320">
                <a:moveTo>
                  <a:pt x="0" y="0"/>
                </a:moveTo>
                <a:lnTo>
                  <a:pt x="18288000" y="0"/>
                </a:lnTo>
                <a:lnTo>
                  <a:pt x="18288000" y="2560320"/>
                </a:lnTo>
                <a:lnTo>
                  <a:pt x="0" y="256032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TextBox 4"/>
          <p:cNvSpPr txBox="1"/>
          <p:nvPr/>
        </p:nvSpPr>
        <p:spPr>
          <a:xfrm>
            <a:off x="2284638" y="4464262"/>
            <a:ext cx="13718725" cy="4347922"/>
          </a:xfrm>
          <a:prstGeom prst="rect">
            <a:avLst/>
          </a:prstGeom>
        </p:spPr>
        <p:txBody>
          <a:bodyPr lIns="0" tIns="0" rIns="0" bIns="0" rtlCol="0" anchor="t">
            <a:spAutoFit/>
          </a:bodyPr>
          <a:lstStyle/>
          <a:p>
            <a:pPr marL="971547" lvl="1" indent="-485773" algn="ctr">
              <a:lnSpc>
                <a:spcPts val="5669"/>
              </a:lnSpc>
              <a:buFont typeface="Arial"/>
              <a:buChar char="•"/>
            </a:pPr>
            <a:r>
              <a:rPr lang="en-US" sz="4499" dirty="0">
                <a:solidFill>
                  <a:srgbClr val="000000"/>
                </a:solidFill>
                <a:latin typeface="Comic Sans"/>
                <a:ea typeface="Comic Sans"/>
                <a:cs typeface="Comic Sans"/>
                <a:sym typeface="Comic Sans"/>
              </a:rPr>
              <a:t>If your child requires an inhaler or any medication please send it into class labelled with your child’s name and the dosage required.</a:t>
            </a:r>
          </a:p>
          <a:p>
            <a:pPr algn="ctr">
              <a:lnSpc>
                <a:spcPts val="5669"/>
              </a:lnSpc>
            </a:pPr>
            <a:endParaRPr lang="en-US" sz="4499" dirty="0">
              <a:solidFill>
                <a:srgbClr val="000000"/>
              </a:solidFill>
              <a:latin typeface="Comic Sans"/>
              <a:ea typeface="Comic Sans"/>
              <a:cs typeface="Comic Sans"/>
              <a:sym typeface="Comic Sans"/>
            </a:endParaRPr>
          </a:p>
          <a:p>
            <a:pPr marL="971547" lvl="1" indent="-485773" algn="ctr">
              <a:lnSpc>
                <a:spcPts val="5669"/>
              </a:lnSpc>
              <a:buFont typeface="Arial"/>
              <a:buChar char="•"/>
            </a:pPr>
            <a:r>
              <a:rPr lang="en-US" sz="4499" b="1" dirty="0">
                <a:solidFill>
                  <a:srgbClr val="000000"/>
                </a:solidFill>
                <a:latin typeface="Comic Sans Bold"/>
                <a:ea typeface="Comic Sans Bold"/>
                <a:cs typeface="Comic Sans Bold"/>
                <a:sym typeface="Comic Sans Bold"/>
              </a:rPr>
              <a:t>NO NUTS SCHOOL</a:t>
            </a:r>
          </a:p>
          <a:p>
            <a:pPr algn="ctr">
              <a:lnSpc>
                <a:spcPts val="5669"/>
              </a:lnSpc>
            </a:pPr>
            <a:endParaRPr lang="en-US" sz="4499" b="1" dirty="0">
              <a:solidFill>
                <a:srgbClr val="000000"/>
              </a:solidFill>
              <a:latin typeface="Comic Sans Bold"/>
              <a:ea typeface="Comic Sans Bold"/>
              <a:cs typeface="Comic Sans Bold"/>
              <a:sym typeface="Comic Sans Bold"/>
            </a:endParaRPr>
          </a:p>
        </p:txBody>
      </p:sp>
      <p:sp>
        <p:nvSpPr>
          <p:cNvPr id="5" name="TextBox 5"/>
          <p:cNvSpPr txBox="1"/>
          <p:nvPr/>
        </p:nvSpPr>
        <p:spPr>
          <a:xfrm>
            <a:off x="4342448" y="3031653"/>
            <a:ext cx="9603104" cy="1144270"/>
          </a:xfrm>
          <a:prstGeom prst="rect">
            <a:avLst/>
          </a:prstGeom>
        </p:spPr>
        <p:txBody>
          <a:bodyPr lIns="0" tIns="0" rIns="0" bIns="0" rtlCol="0" anchor="t">
            <a:spAutoFit/>
          </a:bodyPr>
          <a:lstStyle/>
          <a:p>
            <a:pPr algn="ctr">
              <a:lnSpc>
                <a:spcPts val="9379"/>
              </a:lnSpc>
              <a:spcBef>
                <a:spcPct val="0"/>
              </a:spcBef>
            </a:pPr>
            <a:r>
              <a:rPr lang="en-US" sz="6699">
                <a:solidFill>
                  <a:srgbClr val="000000"/>
                </a:solidFill>
                <a:latin typeface="Comic Sans"/>
                <a:ea typeface="Comic Sans"/>
                <a:cs typeface="Comic Sans"/>
                <a:sym typeface="Comic Sans"/>
              </a:rPr>
              <a:t>MEDICAL:</a:t>
            </a:r>
          </a:p>
        </p:txBody>
      </p:sp>
      <p:grpSp>
        <p:nvGrpSpPr>
          <p:cNvPr id="6" name="Group 6"/>
          <p:cNvGrpSpPr/>
          <p:nvPr/>
        </p:nvGrpSpPr>
        <p:grpSpPr>
          <a:xfrm>
            <a:off x="-701383" y="-4248904"/>
            <a:ext cx="19690766" cy="4540523"/>
            <a:chOff x="0" y="0"/>
            <a:chExt cx="5186045" cy="1195858"/>
          </a:xfrm>
        </p:grpSpPr>
        <p:sp>
          <p:nvSpPr>
            <p:cNvPr id="7" name="Freeform 7"/>
            <p:cNvSpPr/>
            <p:nvPr/>
          </p:nvSpPr>
          <p:spPr>
            <a:xfrm>
              <a:off x="0" y="0"/>
              <a:ext cx="5186045" cy="1195858"/>
            </a:xfrm>
            <a:custGeom>
              <a:avLst/>
              <a:gdLst/>
              <a:ahLst/>
              <a:cxnLst/>
              <a:rect l="l" t="t" r="r" b="b"/>
              <a:pathLst>
                <a:path w="5186045" h="1195858">
                  <a:moveTo>
                    <a:pt x="20052" y="0"/>
                  </a:moveTo>
                  <a:lnTo>
                    <a:pt x="5165994" y="0"/>
                  </a:lnTo>
                  <a:cubicBezTo>
                    <a:pt x="5177068" y="0"/>
                    <a:pt x="5186045" y="8978"/>
                    <a:pt x="5186045" y="20052"/>
                  </a:cubicBezTo>
                  <a:lnTo>
                    <a:pt x="5186045" y="1175806"/>
                  </a:lnTo>
                  <a:cubicBezTo>
                    <a:pt x="5186045" y="1181124"/>
                    <a:pt x="5183933" y="1186224"/>
                    <a:pt x="5180173" y="1189985"/>
                  </a:cubicBezTo>
                  <a:cubicBezTo>
                    <a:pt x="5176412" y="1193745"/>
                    <a:pt x="5171311" y="1195858"/>
                    <a:pt x="5165994" y="1195858"/>
                  </a:cubicBezTo>
                  <a:lnTo>
                    <a:pt x="20052" y="1195858"/>
                  </a:lnTo>
                  <a:cubicBezTo>
                    <a:pt x="8978" y="1195858"/>
                    <a:pt x="0" y="1186880"/>
                    <a:pt x="0" y="1175806"/>
                  </a:cubicBezTo>
                  <a:lnTo>
                    <a:pt x="0" y="20052"/>
                  </a:lnTo>
                  <a:cubicBezTo>
                    <a:pt x="0" y="8978"/>
                    <a:pt x="8978" y="0"/>
                    <a:pt x="20052" y="0"/>
                  </a:cubicBezTo>
                  <a:close/>
                </a:path>
              </a:pathLst>
            </a:custGeom>
            <a:solidFill>
              <a:srgbClr val="DC97A9"/>
            </a:solidFill>
          </p:spPr>
        </p:sp>
        <p:sp>
          <p:nvSpPr>
            <p:cNvPr id="8" name="TextBox 8"/>
            <p:cNvSpPr txBox="1"/>
            <p:nvPr/>
          </p:nvSpPr>
          <p:spPr>
            <a:xfrm>
              <a:off x="0" y="-38100"/>
              <a:ext cx="5186045" cy="123395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1793673" y="4943475"/>
            <a:ext cx="14700654" cy="1717676"/>
          </a:xfrm>
          <a:prstGeom prst="rect">
            <a:avLst/>
          </a:prstGeom>
        </p:spPr>
        <p:txBody>
          <a:bodyPr lIns="0" tIns="0" rIns="0" bIns="0" rtlCol="0" anchor="t">
            <a:spAutoFit/>
          </a:bodyPr>
          <a:lstStyle/>
          <a:p>
            <a:pPr algn="ctr">
              <a:lnSpc>
                <a:spcPts val="13999"/>
              </a:lnSpc>
              <a:spcBef>
                <a:spcPct val="0"/>
              </a:spcBef>
            </a:pPr>
            <a:r>
              <a:rPr lang="en-US" sz="9999">
                <a:solidFill>
                  <a:srgbClr val="000000"/>
                </a:solidFill>
                <a:latin typeface="Apricots"/>
                <a:ea typeface="Apricots"/>
                <a:cs typeface="Apricots"/>
                <a:sym typeface="Apricots"/>
              </a:rPr>
              <a:t>Thank you!</a:t>
            </a:r>
          </a:p>
        </p:txBody>
      </p:sp>
      <p:sp>
        <p:nvSpPr>
          <p:cNvPr id="4" name="TextBox 4"/>
          <p:cNvSpPr txBox="1"/>
          <p:nvPr/>
        </p:nvSpPr>
        <p:spPr>
          <a:xfrm>
            <a:off x="1793673" y="7581424"/>
            <a:ext cx="14700654" cy="837058"/>
          </a:xfrm>
          <a:prstGeom prst="rect">
            <a:avLst/>
          </a:prstGeom>
        </p:spPr>
        <p:txBody>
          <a:bodyPr lIns="0" tIns="0" rIns="0" bIns="0" rtlCol="0" anchor="t">
            <a:spAutoFit/>
          </a:bodyPr>
          <a:lstStyle/>
          <a:p>
            <a:pPr algn="ctr">
              <a:lnSpc>
                <a:spcPts val="6324"/>
              </a:lnSpc>
            </a:pPr>
            <a:r>
              <a:rPr lang="en-US" sz="6200">
                <a:solidFill>
                  <a:srgbClr val="000000"/>
                </a:solidFill>
                <a:latin typeface="Comic Sans"/>
                <a:ea typeface="Comic Sans"/>
                <a:cs typeface="Comic Sans"/>
                <a:sym typeface="Comic Sans"/>
              </a:rPr>
              <a:t>Any questions?</a:t>
            </a:r>
          </a:p>
        </p:txBody>
      </p:sp>
      <p:sp>
        <p:nvSpPr>
          <p:cNvPr id="5" name="Freeform 5"/>
          <p:cNvSpPr/>
          <p:nvPr/>
        </p:nvSpPr>
        <p:spPr>
          <a:xfrm>
            <a:off x="0" y="0"/>
            <a:ext cx="18288000" cy="4823460"/>
          </a:xfrm>
          <a:custGeom>
            <a:avLst/>
            <a:gdLst/>
            <a:ahLst/>
            <a:cxnLst/>
            <a:rect l="l" t="t" r="r" b="b"/>
            <a:pathLst>
              <a:path w="18288000" h="4823460">
                <a:moveTo>
                  <a:pt x="0" y="0"/>
                </a:moveTo>
                <a:lnTo>
                  <a:pt x="18288000" y="0"/>
                </a:lnTo>
                <a:lnTo>
                  <a:pt x="18288000" y="4823460"/>
                </a:lnTo>
                <a:lnTo>
                  <a:pt x="0" y="48234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7797</TotalTime>
  <Words>734</Words>
  <Application>Microsoft Office PowerPoint</Application>
  <PresentationFormat>Custom</PresentationFormat>
  <Paragraphs>66</Paragraphs>
  <Slides>12</Slides>
  <Notes>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12</vt:i4>
      </vt:variant>
    </vt:vector>
  </HeadingPairs>
  <TitlesOfParts>
    <vt:vector size="23" baseType="lpstr">
      <vt:lpstr>Comic Sans</vt:lpstr>
      <vt:lpstr>Comic Sans Bold</vt:lpstr>
      <vt:lpstr>Aptos Display</vt:lpstr>
      <vt:lpstr>KG Primary Penmanship</vt:lpstr>
      <vt:lpstr>Calibri</vt:lpstr>
      <vt:lpstr>Arial</vt:lpstr>
      <vt:lpstr>Apricots</vt:lpstr>
      <vt:lpstr>Aptos</vt:lpstr>
      <vt:lpstr>Canva Sans Bold</vt:lpstr>
      <vt:lpstr>Office Theme</vt:lpstr>
      <vt:lpstr>1_Office Theme</vt:lpstr>
      <vt:lpstr>PowerPoint Presentation</vt:lpstr>
      <vt:lpstr>PowerPoint Presentation</vt:lpstr>
      <vt:lpstr>Mobile Phone Free Schools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Willow Class!</dc:title>
  <dc:creator>Evie Salt</dc:creator>
  <cp:lastModifiedBy>Evie Salt</cp:lastModifiedBy>
  <cp:revision>11</cp:revision>
  <dcterms:created xsi:type="dcterms:W3CDTF">2006-08-16T00:00:00Z</dcterms:created>
  <dcterms:modified xsi:type="dcterms:W3CDTF">2026-09-07T15:06:21Z</dcterms:modified>
  <dc:identifier>DAGx6yDo1PM</dc:identifier>
</cp:coreProperties>
</file>