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5" r:id="rId6"/>
    <p:sldId id="267" r:id="rId7"/>
    <p:sldId id="259" r:id="rId8"/>
    <p:sldId id="264" r:id="rId9"/>
    <p:sldId id="258" r:id="rId10"/>
    <p:sldId id="261" r:id="rId11"/>
    <p:sldId id="262"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3AE80C-CE30-6F13-9660-1BFDBB3D2DF7}" v="93" dt="2026-01-08T16:18:51.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8" d="100"/>
          <a:sy n="68" d="100"/>
        </p:scale>
        <p:origin x="57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9814-64B7-B085-418F-7B7A611A44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6751CB-5677-CA53-5587-443B15C7E1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A25B2C-5B0A-4BD2-B17B-CE9C0DAF7813}"/>
              </a:ext>
            </a:extLst>
          </p:cNvPr>
          <p:cNvSpPr>
            <a:spLocks noGrp="1"/>
          </p:cNvSpPr>
          <p:nvPr>
            <p:ph type="dt" sz="half" idx="10"/>
          </p:nvPr>
        </p:nvSpPr>
        <p:spPr/>
        <p:txBody>
          <a:bodyPr/>
          <a:lstStyle/>
          <a:p>
            <a:fld id="{1B34DB91-7ED8-4ACA-92BA-8B5063154201}" type="datetimeFigureOut">
              <a:rPr lang="en-GB" smtClean="0"/>
              <a:t>09/01/2026</a:t>
            </a:fld>
            <a:endParaRPr lang="en-GB"/>
          </a:p>
        </p:txBody>
      </p:sp>
      <p:sp>
        <p:nvSpPr>
          <p:cNvPr id="5" name="Footer Placeholder 4">
            <a:extLst>
              <a:ext uri="{FF2B5EF4-FFF2-40B4-BE49-F238E27FC236}">
                <a16:creationId xmlns:a16="http://schemas.microsoft.com/office/drawing/2014/main" id="{ACB63237-5EE7-3EFB-28D5-5112FA8CF2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845B58-0826-A92D-2E83-F49BD95D1024}"/>
              </a:ext>
            </a:extLst>
          </p:cNvPr>
          <p:cNvSpPr>
            <a:spLocks noGrp="1"/>
          </p:cNvSpPr>
          <p:nvPr>
            <p:ph type="sldNum" sz="quarter" idx="12"/>
          </p:nvPr>
        </p:nvSpPr>
        <p:spPr/>
        <p:txBody>
          <a:bodyPr/>
          <a:lstStyle/>
          <a:p>
            <a:fld id="{E5149FBF-B361-4A36-8EBA-0BE92ECDF0EA}" type="slidenum">
              <a:rPr lang="en-GB" smtClean="0"/>
              <a:t>‹#›</a:t>
            </a:fld>
            <a:endParaRPr lang="en-GB"/>
          </a:p>
        </p:txBody>
      </p:sp>
    </p:spTree>
    <p:extLst>
      <p:ext uri="{BB962C8B-B14F-4D97-AF65-F5344CB8AC3E}">
        <p14:creationId xmlns:p14="http://schemas.microsoft.com/office/powerpoint/2010/main" val="300069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8213-0710-93E1-0B3E-5FE7DBF74C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940525-AC7B-7804-996E-669F1770CC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88E8AC-9427-8421-EF30-563BF26A986B}"/>
              </a:ext>
            </a:extLst>
          </p:cNvPr>
          <p:cNvSpPr>
            <a:spLocks noGrp="1"/>
          </p:cNvSpPr>
          <p:nvPr>
            <p:ph type="dt" sz="half" idx="10"/>
          </p:nvPr>
        </p:nvSpPr>
        <p:spPr/>
        <p:txBody>
          <a:bodyPr/>
          <a:lstStyle/>
          <a:p>
            <a:fld id="{1B34DB91-7ED8-4ACA-92BA-8B5063154201}" type="datetimeFigureOut">
              <a:rPr lang="en-GB" smtClean="0"/>
              <a:t>09/01/2026</a:t>
            </a:fld>
            <a:endParaRPr lang="en-GB"/>
          </a:p>
        </p:txBody>
      </p:sp>
      <p:sp>
        <p:nvSpPr>
          <p:cNvPr id="5" name="Footer Placeholder 4">
            <a:extLst>
              <a:ext uri="{FF2B5EF4-FFF2-40B4-BE49-F238E27FC236}">
                <a16:creationId xmlns:a16="http://schemas.microsoft.com/office/drawing/2014/main" id="{983315AE-72E8-F7DC-9E3C-8816CA231A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C3FE74-1E6D-5E03-52B7-366670536B4B}"/>
              </a:ext>
            </a:extLst>
          </p:cNvPr>
          <p:cNvSpPr>
            <a:spLocks noGrp="1"/>
          </p:cNvSpPr>
          <p:nvPr>
            <p:ph type="sldNum" sz="quarter" idx="12"/>
          </p:nvPr>
        </p:nvSpPr>
        <p:spPr/>
        <p:txBody>
          <a:bodyPr/>
          <a:lstStyle/>
          <a:p>
            <a:fld id="{E5149FBF-B361-4A36-8EBA-0BE92ECDF0EA}" type="slidenum">
              <a:rPr lang="en-GB" smtClean="0"/>
              <a:t>‹#›</a:t>
            </a:fld>
            <a:endParaRPr lang="en-GB"/>
          </a:p>
        </p:txBody>
      </p:sp>
    </p:spTree>
    <p:extLst>
      <p:ext uri="{BB962C8B-B14F-4D97-AF65-F5344CB8AC3E}">
        <p14:creationId xmlns:p14="http://schemas.microsoft.com/office/powerpoint/2010/main" val="2958476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0A8FC2-3E39-A7FC-9B23-BF9450AC85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1E0708-89A8-E68C-C9A3-5ABB36B818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D42AAA-9132-D4F3-FCF6-AE1D74157D29}"/>
              </a:ext>
            </a:extLst>
          </p:cNvPr>
          <p:cNvSpPr>
            <a:spLocks noGrp="1"/>
          </p:cNvSpPr>
          <p:nvPr>
            <p:ph type="dt" sz="half" idx="10"/>
          </p:nvPr>
        </p:nvSpPr>
        <p:spPr/>
        <p:txBody>
          <a:bodyPr/>
          <a:lstStyle/>
          <a:p>
            <a:fld id="{1B34DB91-7ED8-4ACA-92BA-8B5063154201}" type="datetimeFigureOut">
              <a:rPr lang="en-GB" smtClean="0"/>
              <a:t>09/01/2026</a:t>
            </a:fld>
            <a:endParaRPr lang="en-GB"/>
          </a:p>
        </p:txBody>
      </p:sp>
      <p:sp>
        <p:nvSpPr>
          <p:cNvPr id="5" name="Footer Placeholder 4">
            <a:extLst>
              <a:ext uri="{FF2B5EF4-FFF2-40B4-BE49-F238E27FC236}">
                <a16:creationId xmlns:a16="http://schemas.microsoft.com/office/drawing/2014/main" id="{5D1E1D0D-0C83-A25C-499A-A46C74A07C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F1BC14-0D22-96E1-0275-BB939151A6F8}"/>
              </a:ext>
            </a:extLst>
          </p:cNvPr>
          <p:cNvSpPr>
            <a:spLocks noGrp="1"/>
          </p:cNvSpPr>
          <p:nvPr>
            <p:ph type="sldNum" sz="quarter" idx="12"/>
          </p:nvPr>
        </p:nvSpPr>
        <p:spPr/>
        <p:txBody>
          <a:bodyPr/>
          <a:lstStyle/>
          <a:p>
            <a:fld id="{E5149FBF-B361-4A36-8EBA-0BE92ECDF0EA}" type="slidenum">
              <a:rPr lang="en-GB" smtClean="0"/>
              <a:t>‹#›</a:t>
            </a:fld>
            <a:endParaRPr lang="en-GB"/>
          </a:p>
        </p:txBody>
      </p:sp>
    </p:spTree>
    <p:extLst>
      <p:ext uri="{BB962C8B-B14F-4D97-AF65-F5344CB8AC3E}">
        <p14:creationId xmlns:p14="http://schemas.microsoft.com/office/powerpoint/2010/main" val="274437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A8EC-1883-2B9D-4AC2-D15EB0951F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327EB5-EA20-FC1F-EBD4-5E05E56680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C20294-98B8-7EB3-C818-37E43740E1F3}"/>
              </a:ext>
            </a:extLst>
          </p:cNvPr>
          <p:cNvSpPr>
            <a:spLocks noGrp="1"/>
          </p:cNvSpPr>
          <p:nvPr>
            <p:ph type="dt" sz="half" idx="10"/>
          </p:nvPr>
        </p:nvSpPr>
        <p:spPr/>
        <p:txBody>
          <a:bodyPr/>
          <a:lstStyle/>
          <a:p>
            <a:fld id="{1B34DB91-7ED8-4ACA-92BA-8B5063154201}" type="datetimeFigureOut">
              <a:rPr lang="en-GB" smtClean="0"/>
              <a:t>09/01/2026</a:t>
            </a:fld>
            <a:endParaRPr lang="en-GB"/>
          </a:p>
        </p:txBody>
      </p:sp>
      <p:sp>
        <p:nvSpPr>
          <p:cNvPr id="5" name="Footer Placeholder 4">
            <a:extLst>
              <a:ext uri="{FF2B5EF4-FFF2-40B4-BE49-F238E27FC236}">
                <a16:creationId xmlns:a16="http://schemas.microsoft.com/office/drawing/2014/main" id="{60ECEF6C-C8FB-210E-F7A1-9DE6C66715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B7D2CA-7D9F-652C-CB73-3FC637DEBF45}"/>
              </a:ext>
            </a:extLst>
          </p:cNvPr>
          <p:cNvSpPr>
            <a:spLocks noGrp="1"/>
          </p:cNvSpPr>
          <p:nvPr>
            <p:ph type="sldNum" sz="quarter" idx="12"/>
          </p:nvPr>
        </p:nvSpPr>
        <p:spPr/>
        <p:txBody>
          <a:bodyPr/>
          <a:lstStyle/>
          <a:p>
            <a:fld id="{E5149FBF-B361-4A36-8EBA-0BE92ECDF0EA}" type="slidenum">
              <a:rPr lang="en-GB" smtClean="0"/>
              <a:t>‹#›</a:t>
            </a:fld>
            <a:endParaRPr lang="en-GB"/>
          </a:p>
        </p:txBody>
      </p:sp>
    </p:spTree>
    <p:extLst>
      <p:ext uri="{BB962C8B-B14F-4D97-AF65-F5344CB8AC3E}">
        <p14:creationId xmlns:p14="http://schemas.microsoft.com/office/powerpoint/2010/main" val="415753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C893-820B-FE40-2EFB-EC40BB4DCF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A3FFA0-CB4E-F7CE-9E58-BEB880A612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C10ACE-8213-137A-BB3F-572A000EAC8B}"/>
              </a:ext>
            </a:extLst>
          </p:cNvPr>
          <p:cNvSpPr>
            <a:spLocks noGrp="1"/>
          </p:cNvSpPr>
          <p:nvPr>
            <p:ph type="dt" sz="half" idx="10"/>
          </p:nvPr>
        </p:nvSpPr>
        <p:spPr/>
        <p:txBody>
          <a:bodyPr/>
          <a:lstStyle/>
          <a:p>
            <a:fld id="{1B34DB91-7ED8-4ACA-92BA-8B5063154201}" type="datetimeFigureOut">
              <a:rPr lang="en-GB" smtClean="0"/>
              <a:t>09/01/2026</a:t>
            </a:fld>
            <a:endParaRPr lang="en-GB"/>
          </a:p>
        </p:txBody>
      </p:sp>
      <p:sp>
        <p:nvSpPr>
          <p:cNvPr id="5" name="Footer Placeholder 4">
            <a:extLst>
              <a:ext uri="{FF2B5EF4-FFF2-40B4-BE49-F238E27FC236}">
                <a16:creationId xmlns:a16="http://schemas.microsoft.com/office/drawing/2014/main" id="{5DF34A7A-C78B-AADB-ACAE-C0CD412178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772A35-8FBB-E482-C467-4185B0EFEAE0}"/>
              </a:ext>
            </a:extLst>
          </p:cNvPr>
          <p:cNvSpPr>
            <a:spLocks noGrp="1"/>
          </p:cNvSpPr>
          <p:nvPr>
            <p:ph type="sldNum" sz="quarter" idx="12"/>
          </p:nvPr>
        </p:nvSpPr>
        <p:spPr/>
        <p:txBody>
          <a:bodyPr/>
          <a:lstStyle/>
          <a:p>
            <a:fld id="{E5149FBF-B361-4A36-8EBA-0BE92ECDF0EA}" type="slidenum">
              <a:rPr lang="en-GB" smtClean="0"/>
              <a:t>‹#›</a:t>
            </a:fld>
            <a:endParaRPr lang="en-GB"/>
          </a:p>
        </p:txBody>
      </p:sp>
    </p:spTree>
    <p:extLst>
      <p:ext uri="{BB962C8B-B14F-4D97-AF65-F5344CB8AC3E}">
        <p14:creationId xmlns:p14="http://schemas.microsoft.com/office/powerpoint/2010/main" val="164832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C9E7-FE75-65A3-93CA-DF5B348BA7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4EA77D-8C48-B87C-4FA0-F8158C6C9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FA3591-A2FF-EF55-976D-0C1CE17816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54476C-3A78-88DA-CAF7-FCA85CC747D6}"/>
              </a:ext>
            </a:extLst>
          </p:cNvPr>
          <p:cNvSpPr>
            <a:spLocks noGrp="1"/>
          </p:cNvSpPr>
          <p:nvPr>
            <p:ph type="dt" sz="half" idx="10"/>
          </p:nvPr>
        </p:nvSpPr>
        <p:spPr/>
        <p:txBody>
          <a:bodyPr/>
          <a:lstStyle/>
          <a:p>
            <a:fld id="{1B34DB91-7ED8-4ACA-92BA-8B5063154201}" type="datetimeFigureOut">
              <a:rPr lang="en-GB" smtClean="0"/>
              <a:t>09/01/2026</a:t>
            </a:fld>
            <a:endParaRPr lang="en-GB"/>
          </a:p>
        </p:txBody>
      </p:sp>
      <p:sp>
        <p:nvSpPr>
          <p:cNvPr id="6" name="Footer Placeholder 5">
            <a:extLst>
              <a:ext uri="{FF2B5EF4-FFF2-40B4-BE49-F238E27FC236}">
                <a16:creationId xmlns:a16="http://schemas.microsoft.com/office/drawing/2014/main" id="{42A03376-AC5C-5C3B-C3CF-09873DE739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3320D0-4037-6E2A-5497-D78891D6059B}"/>
              </a:ext>
            </a:extLst>
          </p:cNvPr>
          <p:cNvSpPr>
            <a:spLocks noGrp="1"/>
          </p:cNvSpPr>
          <p:nvPr>
            <p:ph type="sldNum" sz="quarter" idx="12"/>
          </p:nvPr>
        </p:nvSpPr>
        <p:spPr/>
        <p:txBody>
          <a:bodyPr/>
          <a:lstStyle/>
          <a:p>
            <a:fld id="{E5149FBF-B361-4A36-8EBA-0BE92ECDF0EA}" type="slidenum">
              <a:rPr lang="en-GB" smtClean="0"/>
              <a:t>‹#›</a:t>
            </a:fld>
            <a:endParaRPr lang="en-GB"/>
          </a:p>
        </p:txBody>
      </p:sp>
    </p:spTree>
    <p:extLst>
      <p:ext uri="{BB962C8B-B14F-4D97-AF65-F5344CB8AC3E}">
        <p14:creationId xmlns:p14="http://schemas.microsoft.com/office/powerpoint/2010/main" val="426570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B8E90-9878-B10E-8BF9-B45186F475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8CA753-8AD2-B63D-AB4E-D4EFACBF1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9B32F8-FBEF-C082-A4A7-04685787D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BECF186-E22A-ACD4-7733-31157EDB04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7BD08A-D344-4DAC-6230-6890FADCD2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53AB27D-BB9B-726A-49DC-4CA842B9D647}"/>
              </a:ext>
            </a:extLst>
          </p:cNvPr>
          <p:cNvSpPr>
            <a:spLocks noGrp="1"/>
          </p:cNvSpPr>
          <p:nvPr>
            <p:ph type="dt" sz="half" idx="10"/>
          </p:nvPr>
        </p:nvSpPr>
        <p:spPr/>
        <p:txBody>
          <a:bodyPr/>
          <a:lstStyle/>
          <a:p>
            <a:fld id="{1B34DB91-7ED8-4ACA-92BA-8B5063154201}" type="datetimeFigureOut">
              <a:rPr lang="en-GB" smtClean="0"/>
              <a:t>09/01/2026</a:t>
            </a:fld>
            <a:endParaRPr lang="en-GB"/>
          </a:p>
        </p:txBody>
      </p:sp>
      <p:sp>
        <p:nvSpPr>
          <p:cNvPr id="8" name="Footer Placeholder 7">
            <a:extLst>
              <a:ext uri="{FF2B5EF4-FFF2-40B4-BE49-F238E27FC236}">
                <a16:creationId xmlns:a16="http://schemas.microsoft.com/office/drawing/2014/main" id="{34D1FDF8-C8A6-D179-D2B3-C793E40639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DED79E-0BE5-55C3-82E4-DB386BB2674D}"/>
              </a:ext>
            </a:extLst>
          </p:cNvPr>
          <p:cNvSpPr>
            <a:spLocks noGrp="1"/>
          </p:cNvSpPr>
          <p:nvPr>
            <p:ph type="sldNum" sz="quarter" idx="12"/>
          </p:nvPr>
        </p:nvSpPr>
        <p:spPr/>
        <p:txBody>
          <a:bodyPr/>
          <a:lstStyle/>
          <a:p>
            <a:fld id="{E5149FBF-B361-4A36-8EBA-0BE92ECDF0EA}" type="slidenum">
              <a:rPr lang="en-GB" smtClean="0"/>
              <a:t>‹#›</a:t>
            </a:fld>
            <a:endParaRPr lang="en-GB"/>
          </a:p>
        </p:txBody>
      </p:sp>
    </p:spTree>
    <p:extLst>
      <p:ext uri="{BB962C8B-B14F-4D97-AF65-F5344CB8AC3E}">
        <p14:creationId xmlns:p14="http://schemas.microsoft.com/office/powerpoint/2010/main" val="331049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A2E7E-34A4-B9A2-1C92-B9C14D21D6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4C4054-2F05-35A6-DA16-62ACE8477D85}"/>
              </a:ext>
            </a:extLst>
          </p:cNvPr>
          <p:cNvSpPr>
            <a:spLocks noGrp="1"/>
          </p:cNvSpPr>
          <p:nvPr>
            <p:ph type="dt" sz="half" idx="10"/>
          </p:nvPr>
        </p:nvSpPr>
        <p:spPr/>
        <p:txBody>
          <a:bodyPr/>
          <a:lstStyle/>
          <a:p>
            <a:fld id="{1B34DB91-7ED8-4ACA-92BA-8B5063154201}" type="datetimeFigureOut">
              <a:rPr lang="en-GB" smtClean="0"/>
              <a:t>09/01/2026</a:t>
            </a:fld>
            <a:endParaRPr lang="en-GB"/>
          </a:p>
        </p:txBody>
      </p:sp>
      <p:sp>
        <p:nvSpPr>
          <p:cNvPr id="4" name="Footer Placeholder 3">
            <a:extLst>
              <a:ext uri="{FF2B5EF4-FFF2-40B4-BE49-F238E27FC236}">
                <a16:creationId xmlns:a16="http://schemas.microsoft.com/office/drawing/2014/main" id="{0E374E85-34E1-D9C1-01EB-B80918FF94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6D4549-35A0-38E2-5A82-FE62782BB62F}"/>
              </a:ext>
            </a:extLst>
          </p:cNvPr>
          <p:cNvSpPr>
            <a:spLocks noGrp="1"/>
          </p:cNvSpPr>
          <p:nvPr>
            <p:ph type="sldNum" sz="quarter" idx="12"/>
          </p:nvPr>
        </p:nvSpPr>
        <p:spPr/>
        <p:txBody>
          <a:bodyPr/>
          <a:lstStyle/>
          <a:p>
            <a:fld id="{E5149FBF-B361-4A36-8EBA-0BE92ECDF0EA}" type="slidenum">
              <a:rPr lang="en-GB" smtClean="0"/>
              <a:t>‹#›</a:t>
            </a:fld>
            <a:endParaRPr lang="en-GB"/>
          </a:p>
        </p:txBody>
      </p:sp>
    </p:spTree>
    <p:extLst>
      <p:ext uri="{BB962C8B-B14F-4D97-AF65-F5344CB8AC3E}">
        <p14:creationId xmlns:p14="http://schemas.microsoft.com/office/powerpoint/2010/main" val="1315282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04E094-2B4A-8A26-C234-18DA377EE884}"/>
              </a:ext>
            </a:extLst>
          </p:cNvPr>
          <p:cNvSpPr>
            <a:spLocks noGrp="1"/>
          </p:cNvSpPr>
          <p:nvPr>
            <p:ph type="dt" sz="half" idx="10"/>
          </p:nvPr>
        </p:nvSpPr>
        <p:spPr/>
        <p:txBody>
          <a:bodyPr/>
          <a:lstStyle/>
          <a:p>
            <a:fld id="{1B34DB91-7ED8-4ACA-92BA-8B5063154201}" type="datetimeFigureOut">
              <a:rPr lang="en-GB" smtClean="0"/>
              <a:t>09/01/2026</a:t>
            </a:fld>
            <a:endParaRPr lang="en-GB"/>
          </a:p>
        </p:txBody>
      </p:sp>
      <p:sp>
        <p:nvSpPr>
          <p:cNvPr id="3" name="Footer Placeholder 2">
            <a:extLst>
              <a:ext uri="{FF2B5EF4-FFF2-40B4-BE49-F238E27FC236}">
                <a16:creationId xmlns:a16="http://schemas.microsoft.com/office/drawing/2014/main" id="{8A7A41B4-4D84-D931-F7CA-3BD08443A9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99C62E-EF3C-948D-2B2A-D953EBE44E05}"/>
              </a:ext>
            </a:extLst>
          </p:cNvPr>
          <p:cNvSpPr>
            <a:spLocks noGrp="1"/>
          </p:cNvSpPr>
          <p:nvPr>
            <p:ph type="sldNum" sz="quarter" idx="12"/>
          </p:nvPr>
        </p:nvSpPr>
        <p:spPr/>
        <p:txBody>
          <a:bodyPr/>
          <a:lstStyle/>
          <a:p>
            <a:fld id="{E5149FBF-B361-4A36-8EBA-0BE92ECDF0EA}" type="slidenum">
              <a:rPr lang="en-GB" smtClean="0"/>
              <a:t>‹#›</a:t>
            </a:fld>
            <a:endParaRPr lang="en-GB"/>
          </a:p>
        </p:txBody>
      </p:sp>
    </p:spTree>
    <p:extLst>
      <p:ext uri="{BB962C8B-B14F-4D97-AF65-F5344CB8AC3E}">
        <p14:creationId xmlns:p14="http://schemas.microsoft.com/office/powerpoint/2010/main" val="1544184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C7B50-6061-4836-B70C-A0011374FF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929E33-713D-AC8A-2D55-B65E675057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586727-CFA6-E25A-895F-C37ACBD65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BEF86A-34FE-6260-0546-4A4988C29ADD}"/>
              </a:ext>
            </a:extLst>
          </p:cNvPr>
          <p:cNvSpPr>
            <a:spLocks noGrp="1"/>
          </p:cNvSpPr>
          <p:nvPr>
            <p:ph type="dt" sz="half" idx="10"/>
          </p:nvPr>
        </p:nvSpPr>
        <p:spPr/>
        <p:txBody>
          <a:bodyPr/>
          <a:lstStyle/>
          <a:p>
            <a:fld id="{1B34DB91-7ED8-4ACA-92BA-8B5063154201}" type="datetimeFigureOut">
              <a:rPr lang="en-GB" smtClean="0"/>
              <a:t>09/01/2026</a:t>
            </a:fld>
            <a:endParaRPr lang="en-GB"/>
          </a:p>
        </p:txBody>
      </p:sp>
      <p:sp>
        <p:nvSpPr>
          <p:cNvPr id="6" name="Footer Placeholder 5">
            <a:extLst>
              <a:ext uri="{FF2B5EF4-FFF2-40B4-BE49-F238E27FC236}">
                <a16:creationId xmlns:a16="http://schemas.microsoft.com/office/drawing/2014/main" id="{C1135B20-D74B-C469-EF65-7D021DF246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D6488E-993A-8AC3-F24E-804D464B2B93}"/>
              </a:ext>
            </a:extLst>
          </p:cNvPr>
          <p:cNvSpPr>
            <a:spLocks noGrp="1"/>
          </p:cNvSpPr>
          <p:nvPr>
            <p:ph type="sldNum" sz="quarter" idx="12"/>
          </p:nvPr>
        </p:nvSpPr>
        <p:spPr/>
        <p:txBody>
          <a:bodyPr/>
          <a:lstStyle/>
          <a:p>
            <a:fld id="{E5149FBF-B361-4A36-8EBA-0BE92ECDF0EA}" type="slidenum">
              <a:rPr lang="en-GB" smtClean="0"/>
              <a:t>‹#›</a:t>
            </a:fld>
            <a:endParaRPr lang="en-GB"/>
          </a:p>
        </p:txBody>
      </p:sp>
    </p:spTree>
    <p:extLst>
      <p:ext uri="{BB962C8B-B14F-4D97-AF65-F5344CB8AC3E}">
        <p14:creationId xmlns:p14="http://schemas.microsoft.com/office/powerpoint/2010/main" val="512709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8F45F-DF7C-173B-1689-D13C4589B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9B6C8A-5A03-A371-5CC1-B8CC917246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8258F9-3665-68E7-D567-AF2D17470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E0711-47C7-B8A1-7A09-19DCA706801D}"/>
              </a:ext>
            </a:extLst>
          </p:cNvPr>
          <p:cNvSpPr>
            <a:spLocks noGrp="1"/>
          </p:cNvSpPr>
          <p:nvPr>
            <p:ph type="dt" sz="half" idx="10"/>
          </p:nvPr>
        </p:nvSpPr>
        <p:spPr/>
        <p:txBody>
          <a:bodyPr/>
          <a:lstStyle/>
          <a:p>
            <a:fld id="{1B34DB91-7ED8-4ACA-92BA-8B5063154201}" type="datetimeFigureOut">
              <a:rPr lang="en-GB" smtClean="0"/>
              <a:t>09/01/2026</a:t>
            </a:fld>
            <a:endParaRPr lang="en-GB"/>
          </a:p>
        </p:txBody>
      </p:sp>
      <p:sp>
        <p:nvSpPr>
          <p:cNvPr id="6" name="Footer Placeholder 5">
            <a:extLst>
              <a:ext uri="{FF2B5EF4-FFF2-40B4-BE49-F238E27FC236}">
                <a16:creationId xmlns:a16="http://schemas.microsoft.com/office/drawing/2014/main" id="{21A56B56-677F-FE43-8750-3C95ADFA34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7A0679-315C-B148-2CDB-31C0BA00B8B4}"/>
              </a:ext>
            </a:extLst>
          </p:cNvPr>
          <p:cNvSpPr>
            <a:spLocks noGrp="1"/>
          </p:cNvSpPr>
          <p:nvPr>
            <p:ph type="sldNum" sz="quarter" idx="12"/>
          </p:nvPr>
        </p:nvSpPr>
        <p:spPr/>
        <p:txBody>
          <a:bodyPr/>
          <a:lstStyle/>
          <a:p>
            <a:fld id="{E5149FBF-B361-4A36-8EBA-0BE92ECDF0EA}" type="slidenum">
              <a:rPr lang="en-GB" smtClean="0"/>
              <a:t>‹#›</a:t>
            </a:fld>
            <a:endParaRPr lang="en-GB"/>
          </a:p>
        </p:txBody>
      </p:sp>
    </p:spTree>
    <p:extLst>
      <p:ext uri="{BB962C8B-B14F-4D97-AF65-F5344CB8AC3E}">
        <p14:creationId xmlns:p14="http://schemas.microsoft.com/office/powerpoint/2010/main" val="327813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D67CB4-F725-6156-A30A-FA98458B0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68536B-D38D-B094-E0E7-BAC93E85F1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A082D-13EB-FF10-809B-8B9C1BE108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4DB91-7ED8-4ACA-92BA-8B5063154201}" type="datetimeFigureOut">
              <a:rPr lang="en-GB" smtClean="0"/>
              <a:t>09/01/2026</a:t>
            </a:fld>
            <a:endParaRPr lang="en-GB"/>
          </a:p>
        </p:txBody>
      </p:sp>
      <p:sp>
        <p:nvSpPr>
          <p:cNvPr id="5" name="Footer Placeholder 4">
            <a:extLst>
              <a:ext uri="{FF2B5EF4-FFF2-40B4-BE49-F238E27FC236}">
                <a16:creationId xmlns:a16="http://schemas.microsoft.com/office/drawing/2014/main" id="{E6ED8810-3763-AA17-1CCD-AA5E42B93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1E25B9-1945-F0BC-8079-CB442BC1C2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49FBF-B361-4A36-8EBA-0BE92ECDF0EA}" type="slidenum">
              <a:rPr lang="en-GB" smtClean="0"/>
              <a:t>‹#›</a:t>
            </a:fld>
            <a:endParaRPr lang="en-GB"/>
          </a:p>
        </p:txBody>
      </p:sp>
    </p:spTree>
    <p:extLst>
      <p:ext uri="{BB962C8B-B14F-4D97-AF65-F5344CB8AC3E}">
        <p14:creationId xmlns:p14="http://schemas.microsoft.com/office/powerpoint/2010/main" val="1576143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https://stclares.mecmat.org/little-saplings-pre-schoo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3">
            <a:extLst>
              <a:ext uri="{FF2B5EF4-FFF2-40B4-BE49-F238E27FC236}">
                <a16:creationId xmlns:a16="http://schemas.microsoft.com/office/drawing/2014/main" id="{96568601-39B9-11F9-5773-8B866FD364E3}"/>
              </a:ext>
            </a:extLst>
          </p:cNvPr>
          <p:cNvPicPr>
            <a:picLocks/>
          </p:cNvPicPr>
          <p:nvPr/>
        </p:nvPicPr>
        <p:blipFill>
          <a:blip r:embed="rId2" cstate="print"/>
          <a:stretch>
            <a:fillRect/>
          </a:stretch>
        </p:blipFill>
        <p:spPr>
          <a:xfrm>
            <a:off x="9832622" y="4504373"/>
            <a:ext cx="2148769" cy="2353627"/>
          </a:xfrm>
          <a:prstGeom prst="rect">
            <a:avLst/>
          </a:prstGeom>
        </p:spPr>
      </p:pic>
      <p:sp>
        <p:nvSpPr>
          <p:cNvPr id="8" name="TextBox 7">
            <a:extLst>
              <a:ext uri="{FF2B5EF4-FFF2-40B4-BE49-F238E27FC236}">
                <a16:creationId xmlns:a16="http://schemas.microsoft.com/office/drawing/2014/main" id="{395C5802-71CC-A9D3-52DC-D33A67A9BA52}"/>
              </a:ext>
            </a:extLst>
          </p:cNvPr>
          <p:cNvSpPr txBox="1"/>
          <p:nvPr/>
        </p:nvSpPr>
        <p:spPr>
          <a:xfrm>
            <a:off x="2641600" y="556162"/>
            <a:ext cx="8816974" cy="1882951"/>
          </a:xfrm>
          <a:prstGeom prst="rect">
            <a:avLst/>
          </a:prstGeom>
          <a:noFill/>
        </p:spPr>
        <p:txBody>
          <a:bodyPr wrap="square" rtlCol="0">
            <a:spAutoFit/>
          </a:bodyPr>
          <a:lstStyle/>
          <a:p>
            <a:pPr algn="ctr">
              <a:lnSpc>
                <a:spcPct val="150000"/>
              </a:lnSpc>
            </a:pPr>
            <a:r>
              <a:rPr lang="en-GB" sz="2000" i="1" dirty="0">
                <a:latin typeface="Georgia" panose="02040502050405020303" pitchFamily="18" charset="0"/>
              </a:rPr>
              <a:t>Our focus is to ensure that every child is offered equal opportunities to be able to grow within our setting as individuals. We have a relaxed, welcoming enriched environment which supports our children’s desires to explore and discover as they learn and develop.</a:t>
            </a:r>
          </a:p>
        </p:txBody>
      </p:sp>
      <p:pic>
        <p:nvPicPr>
          <p:cNvPr id="9" name="Picture 8">
            <a:extLst>
              <a:ext uri="{FF2B5EF4-FFF2-40B4-BE49-F238E27FC236}">
                <a16:creationId xmlns:a16="http://schemas.microsoft.com/office/drawing/2014/main" id="{2590EAE2-A49D-5AA9-7978-61E3A51902D8}"/>
              </a:ext>
            </a:extLst>
          </p:cNvPr>
          <p:cNvPicPr>
            <a:picLocks noChangeAspect="1"/>
          </p:cNvPicPr>
          <p:nvPr/>
        </p:nvPicPr>
        <p:blipFill>
          <a:blip r:embed="rId3"/>
          <a:stretch>
            <a:fillRect/>
          </a:stretch>
        </p:blipFill>
        <p:spPr>
          <a:xfrm>
            <a:off x="0" y="167413"/>
            <a:ext cx="2834135" cy="2422728"/>
          </a:xfrm>
          <a:prstGeom prst="rect">
            <a:avLst/>
          </a:prstGeom>
        </p:spPr>
      </p:pic>
      <p:pic>
        <p:nvPicPr>
          <p:cNvPr id="2" name="Picture 1">
            <a:extLst>
              <a:ext uri="{FF2B5EF4-FFF2-40B4-BE49-F238E27FC236}">
                <a16:creationId xmlns:a16="http://schemas.microsoft.com/office/drawing/2014/main" id="{4F37A626-8DCC-4585-8C50-D790BF0EA3F9}"/>
              </a:ext>
            </a:extLst>
          </p:cNvPr>
          <p:cNvPicPr>
            <a:picLocks noChangeAspect="1"/>
          </p:cNvPicPr>
          <p:nvPr/>
        </p:nvPicPr>
        <p:blipFill>
          <a:blip r:embed="rId4"/>
          <a:stretch>
            <a:fillRect/>
          </a:stretch>
        </p:blipFill>
        <p:spPr>
          <a:xfrm>
            <a:off x="417249" y="2585778"/>
            <a:ext cx="7190913" cy="3974820"/>
          </a:xfrm>
          <a:prstGeom prst="rect">
            <a:avLst/>
          </a:prstGeom>
        </p:spPr>
      </p:pic>
    </p:spTree>
    <p:extLst>
      <p:ext uri="{BB962C8B-B14F-4D97-AF65-F5344CB8AC3E}">
        <p14:creationId xmlns:p14="http://schemas.microsoft.com/office/powerpoint/2010/main" val="165218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327ABFAF-DD78-200E-E70A-1E210F8653D0}"/>
              </a:ext>
            </a:extLst>
          </p:cNvPr>
          <p:cNvPicPr>
            <a:picLocks noChangeAspect="1"/>
          </p:cNvPicPr>
          <p:nvPr/>
        </p:nvPicPr>
        <p:blipFill>
          <a:blip r:embed="rId2"/>
          <a:stretch>
            <a:fillRect/>
          </a:stretch>
        </p:blipFill>
        <p:spPr>
          <a:xfrm>
            <a:off x="32296" y="0"/>
            <a:ext cx="12011170" cy="6858000"/>
          </a:xfrm>
          <a:prstGeom prst="rect">
            <a:avLst/>
          </a:prstGeom>
        </p:spPr>
      </p:pic>
    </p:spTree>
    <p:extLst>
      <p:ext uri="{BB962C8B-B14F-4D97-AF65-F5344CB8AC3E}">
        <p14:creationId xmlns:p14="http://schemas.microsoft.com/office/powerpoint/2010/main" val="2564540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2A638C7D-9088-41A9-88A0-7357157BC1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1180" y="1109243"/>
            <a:ext cx="4842710" cy="4842710"/>
            <a:chOff x="1881974" y="1174396"/>
            <a:chExt cx="5290997" cy="5290997"/>
          </a:xfrm>
        </p:grpSpPr>
        <p:sp>
          <p:nvSpPr>
            <p:cNvPr id="11" name="Oval 10">
              <a:extLst>
                <a:ext uri="{FF2B5EF4-FFF2-40B4-BE49-F238E27FC236}">
                  <a16:creationId xmlns:a16="http://schemas.microsoft.com/office/drawing/2014/main" id="{9714B173-1D32-4BBC-A685-1F5D257AB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EF82DD1-2343-4F41-B6A7-A6489A713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270" y="1095407"/>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3F219210-B16A-47B6-9AA8-207DAFF37E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2" name="Picture 1" descr="An orange owl reading a book&#10;&#10;AI-generated content may be incorrect.">
            <a:extLst>
              <a:ext uri="{FF2B5EF4-FFF2-40B4-BE49-F238E27FC236}">
                <a16:creationId xmlns:a16="http://schemas.microsoft.com/office/drawing/2014/main" id="{7EC80E62-13E8-0766-8FE0-E16825C5990F}"/>
              </a:ext>
            </a:extLst>
          </p:cNvPr>
          <p:cNvPicPr>
            <a:picLocks noChangeAspect="1"/>
          </p:cNvPicPr>
          <p:nvPr/>
        </p:nvPicPr>
        <p:blipFill>
          <a:blip r:embed="rId2"/>
          <a:stretch>
            <a:fillRect/>
          </a:stretch>
        </p:blipFill>
        <p:spPr>
          <a:xfrm>
            <a:off x="1649077" y="1946710"/>
            <a:ext cx="3217333" cy="3052341"/>
          </a:xfrm>
          <a:prstGeom prst="rect">
            <a:avLst/>
          </a:prstGeom>
        </p:spPr>
      </p:pic>
      <p:sp>
        <p:nvSpPr>
          <p:cNvPr id="3" name="TextBox 2">
            <a:extLst>
              <a:ext uri="{FF2B5EF4-FFF2-40B4-BE49-F238E27FC236}">
                <a16:creationId xmlns:a16="http://schemas.microsoft.com/office/drawing/2014/main" id="{9EA34139-7B1B-F48D-A5BD-DF99E0CF7EA7}"/>
              </a:ext>
            </a:extLst>
          </p:cNvPr>
          <p:cNvSpPr txBox="1"/>
          <p:nvPr/>
        </p:nvSpPr>
        <p:spPr>
          <a:xfrm>
            <a:off x="6234868" y="722193"/>
            <a:ext cx="5228378" cy="54831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b="1" dirty="0">
                <a:solidFill>
                  <a:schemeClr val="bg1"/>
                </a:solidFill>
              </a:rPr>
              <a:t>National Year of Reading 2026  </a:t>
            </a:r>
            <a:endParaRPr lang="en-US" b="1" dirty="0">
              <a:solidFill>
                <a:schemeClr val="bg1"/>
              </a:solidFill>
              <a:ea typeface="Calibri"/>
              <a:cs typeface="Calibri"/>
            </a:endParaRPr>
          </a:p>
          <a:p>
            <a:pPr indent="-228600">
              <a:lnSpc>
                <a:spcPct val="90000"/>
              </a:lnSpc>
              <a:spcAft>
                <a:spcPts val="600"/>
              </a:spcAft>
              <a:buFont typeface="Arial" panose="020B0604020202020204" pitchFamily="34" charset="0"/>
              <a:buChar char="•"/>
            </a:pPr>
            <a:endParaRPr lang="en-US" dirty="0">
              <a:solidFill>
                <a:schemeClr val="bg1"/>
              </a:solidFill>
              <a:ea typeface="Calibri"/>
              <a:cs typeface="Calibri"/>
            </a:endParaRPr>
          </a:p>
          <a:p>
            <a:pPr indent="-228600">
              <a:lnSpc>
                <a:spcPct val="90000"/>
              </a:lnSpc>
              <a:spcAft>
                <a:spcPts val="600"/>
              </a:spcAft>
              <a:buFont typeface="Arial" panose="020B0604020202020204" pitchFamily="34" charset="0"/>
              <a:buChar char="•"/>
            </a:pPr>
            <a:r>
              <a:rPr lang="en-US" dirty="0">
                <a:solidFill>
                  <a:schemeClr val="bg1"/>
                </a:solidFill>
              </a:rPr>
              <a:t>2026 is the National Year of Reading. Each month throughout the year we are going to have a reading themed activity. To kick start this year, we are running a competition - asking each child to take a picture of themselves, reading their favourite book, in an unusual place. </a:t>
            </a:r>
            <a:endParaRPr lang="en-US" dirty="0">
              <a:solidFill>
                <a:schemeClr val="bg1"/>
              </a:solidFill>
              <a:ea typeface="Calibri"/>
              <a:cs typeface="Calibri"/>
            </a:endParaRPr>
          </a:p>
          <a:p>
            <a:pPr indent="-228600">
              <a:lnSpc>
                <a:spcPct val="90000"/>
              </a:lnSpc>
              <a:spcAft>
                <a:spcPts val="600"/>
              </a:spcAft>
              <a:buFont typeface="Arial" panose="020B0604020202020204" pitchFamily="34" charset="0"/>
              <a:buChar char="•"/>
            </a:pPr>
            <a:r>
              <a:rPr lang="en-US" dirty="0">
                <a:solidFill>
                  <a:schemeClr val="bg1"/>
                </a:solidFill>
              </a:rPr>
              <a:t>Along with the picture, we would like a mini review - 1/2 sentences saying why they like this book and why they would recommend it. </a:t>
            </a:r>
            <a:endParaRPr lang="en-US" dirty="0">
              <a:solidFill>
                <a:schemeClr val="bg1"/>
              </a:solidFill>
              <a:ea typeface="Calibri"/>
              <a:cs typeface="Calibri"/>
            </a:endParaRPr>
          </a:p>
          <a:p>
            <a:pPr indent="-228600">
              <a:lnSpc>
                <a:spcPct val="90000"/>
              </a:lnSpc>
              <a:spcAft>
                <a:spcPts val="600"/>
              </a:spcAft>
              <a:buFont typeface="Arial" panose="020B0604020202020204" pitchFamily="34" charset="0"/>
              <a:buChar char="•"/>
            </a:pPr>
            <a:r>
              <a:rPr lang="en-US" dirty="0">
                <a:solidFill>
                  <a:schemeClr val="bg1"/>
                </a:solidFill>
              </a:rPr>
              <a:t>Details of where to email photos, will be sent out via Arbor, can be found on this weeks Newsletter or on our social media feeds, once launched.</a:t>
            </a:r>
            <a:endParaRPr lang="en-US" dirty="0">
              <a:solidFill>
                <a:schemeClr val="bg1"/>
              </a:solidFill>
              <a:ea typeface="Calibri"/>
              <a:cs typeface="Calibri"/>
            </a:endParaRPr>
          </a:p>
          <a:p>
            <a:pPr indent="-228600">
              <a:lnSpc>
                <a:spcPct val="90000"/>
              </a:lnSpc>
              <a:spcAft>
                <a:spcPts val="600"/>
              </a:spcAft>
              <a:buFont typeface="Arial" panose="020B0604020202020204" pitchFamily="34" charset="0"/>
              <a:buChar char="•"/>
            </a:pPr>
            <a:r>
              <a:rPr lang="en-US" dirty="0">
                <a:solidFill>
                  <a:schemeClr val="bg1"/>
                </a:solidFill>
              </a:rPr>
              <a:t>Competition closing date: Friday 23rd January</a:t>
            </a:r>
            <a:endParaRPr lang="en-US" dirty="0">
              <a:solidFill>
                <a:schemeClr val="bg1"/>
              </a:solidFill>
              <a:ea typeface="Calibri"/>
              <a:cs typeface="Calibri"/>
            </a:endParaRPr>
          </a:p>
          <a:p>
            <a:pPr indent="-228600">
              <a:lnSpc>
                <a:spcPct val="90000"/>
              </a:lnSpc>
              <a:spcAft>
                <a:spcPts val="600"/>
              </a:spcAft>
              <a:buFont typeface="Arial" panose="020B0604020202020204" pitchFamily="34" charset="0"/>
              <a:buChar char="•"/>
            </a:pPr>
            <a:r>
              <a:rPr lang="en-US" dirty="0">
                <a:solidFill>
                  <a:schemeClr val="bg1"/>
                </a:solidFill>
              </a:rPr>
              <a:t>Prizes - book vouchers will be rewarded to the most imaginative pictures. </a:t>
            </a:r>
            <a:endParaRPr lang="en-US" dirty="0">
              <a:solidFill>
                <a:schemeClr val="bg1"/>
              </a:solidFill>
              <a:ea typeface="Calibri"/>
              <a:cs typeface="Calibri"/>
            </a:endParaRPr>
          </a:p>
          <a:p>
            <a:pPr indent="-228600">
              <a:lnSpc>
                <a:spcPct val="90000"/>
              </a:lnSpc>
              <a:spcAft>
                <a:spcPts val="600"/>
              </a:spcAft>
              <a:buFont typeface="Arial" panose="020B0604020202020204" pitchFamily="34" charset="0"/>
              <a:buChar char="•"/>
            </a:pPr>
            <a:endParaRPr lang="en-US" dirty="0">
              <a:solidFill>
                <a:schemeClr val="bg1"/>
              </a:solidFill>
              <a:ea typeface="Calibri"/>
              <a:cs typeface="Calibri"/>
            </a:endParaRPr>
          </a:p>
          <a:p>
            <a:pPr indent="-228600">
              <a:lnSpc>
                <a:spcPct val="90000"/>
              </a:lnSpc>
              <a:spcAft>
                <a:spcPts val="600"/>
              </a:spcAft>
              <a:buFont typeface="Arial" panose="020B0604020202020204" pitchFamily="34" charset="0"/>
              <a:buChar char="•"/>
            </a:pPr>
            <a:r>
              <a:rPr lang="en-US" dirty="0">
                <a:solidFill>
                  <a:schemeClr val="bg1"/>
                </a:solidFill>
              </a:rPr>
              <a:t>Details of future events to follow.</a:t>
            </a:r>
            <a:endParaRPr lang="en-US" dirty="0">
              <a:solidFill>
                <a:schemeClr val="bg1"/>
              </a:solidFill>
              <a:ea typeface="Calibri"/>
              <a:cs typeface="Calibri"/>
            </a:endParaRPr>
          </a:p>
          <a:p>
            <a:pPr indent="-228600">
              <a:lnSpc>
                <a:spcPct val="90000"/>
              </a:lnSpc>
              <a:spcAft>
                <a:spcPts val="600"/>
              </a:spcAft>
              <a:buFont typeface="Arial" panose="020B0604020202020204" pitchFamily="34" charset="0"/>
              <a:buChar char="•"/>
            </a:pPr>
            <a:endParaRPr lang="en-US" sz="1400">
              <a:solidFill>
                <a:schemeClr val="bg1"/>
              </a:solidFill>
            </a:endParaRPr>
          </a:p>
          <a:p>
            <a:pPr indent="-228600">
              <a:lnSpc>
                <a:spcPct val="90000"/>
              </a:lnSpc>
              <a:spcAft>
                <a:spcPts val="600"/>
              </a:spcAft>
              <a:buFont typeface="Arial" panose="020B0604020202020204" pitchFamily="34" charset="0"/>
              <a:buChar char="•"/>
            </a:pPr>
            <a:endParaRPr lang="en-US" sz="1400">
              <a:solidFill>
                <a:schemeClr val="bg1"/>
              </a:solidFill>
            </a:endParaRPr>
          </a:p>
        </p:txBody>
      </p:sp>
      <p:grpSp>
        <p:nvGrpSpPr>
          <p:cNvPr id="20"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1" name="Freeform: Shape 20">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5911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
            <a:extLst>
              <a:ext uri="{FF2B5EF4-FFF2-40B4-BE49-F238E27FC236}">
                <a16:creationId xmlns:a16="http://schemas.microsoft.com/office/drawing/2014/main" id="{674040DE-F7BB-67A8-D5DE-C394FADC200C}"/>
              </a:ext>
            </a:extLst>
          </p:cNvPr>
          <p:cNvPicPr>
            <a:picLocks/>
          </p:cNvPicPr>
          <p:nvPr/>
        </p:nvPicPr>
        <p:blipFill>
          <a:blip r:embed="rId2" cstate="print"/>
          <a:stretch>
            <a:fillRect/>
          </a:stretch>
        </p:blipFill>
        <p:spPr>
          <a:xfrm>
            <a:off x="0" y="129117"/>
            <a:ext cx="2088444" cy="2060927"/>
          </a:xfrm>
          <a:prstGeom prst="rect">
            <a:avLst/>
          </a:prstGeom>
        </p:spPr>
      </p:pic>
      <p:pic>
        <p:nvPicPr>
          <p:cNvPr id="7" name="Image 3">
            <a:extLst>
              <a:ext uri="{FF2B5EF4-FFF2-40B4-BE49-F238E27FC236}">
                <a16:creationId xmlns:a16="http://schemas.microsoft.com/office/drawing/2014/main" id="{96568601-39B9-11F9-5773-8B866FD364E3}"/>
              </a:ext>
            </a:extLst>
          </p:cNvPr>
          <p:cNvPicPr>
            <a:picLocks/>
          </p:cNvPicPr>
          <p:nvPr/>
        </p:nvPicPr>
        <p:blipFill>
          <a:blip r:embed="rId3" cstate="print"/>
          <a:stretch>
            <a:fillRect/>
          </a:stretch>
        </p:blipFill>
        <p:spPr>
          <a:xfrm>
            <a:off x="9832622" y="4504373"/>
            <a:ext cx="2148769" cy="2353627"/>
          </a:xfrm>
          <a:prstGeom prst="rect">
            <a:avLst/>
          </a:prstGeom>
        </p:spPr>
      </p:pic>
      <p:sp>
        <p:nvSpPr>
          <p:cNvPr id="8" name="TextBox 7">
            <a:extLst>
              <a:ext uri="{FF2B5EF4-FFF2-40B4-BE49-F238E27FC236}">
                <a16:creationId xmlns:a16="http://schemas.microsoft.com/office/drawing/2014/main" id="{228EFAF5-9D59-DD0A-A805-52E07ADE185F}"/>
              </a:ext>
            </a:extLst>
          </p:cNvPr>
          <p:cNvSpPr txBox="1"/>
          <p:nvPr/>
        </p:nvSpPr>
        <p:spPr>
          <a:xfrm>
            <a:off x="1328738" y="-10231"/>
            <a:ext cx="9944100" cy="5170646"/>
          </a:xfrm>
          <a:prstGeom prst="rect">
            <a:avLst/>
          </a:prstGeom>
          <a:noFill/>
        </p:spPr>
        <p:txBody>
          <a:bodyPr wrap="square">
            <a:spAutoFit/>
          </a:bodyPr>
          <a:lstStyle/>
          <a:p>
            <a:pPr algn="ctr"/>
            <a:r>
              <a:rPr lang="en-GB" dirty="0"/>
              <a:t> </a:t>
            </a:r>
            <a:r>
              <a:rPr lang="en-GB" sz="2400" b="1" i="1" u="sng" dirty="0">
                <a:latin typeface="Georgia" panose="02040502050405020303" pitchFamily="18" charset="0"/>
              </a:rPr>
              <a:t>Grow</a:t>
            </a:r>
          </a:p>
          <a:p>
            <a:r>
              <a:rPr lang="en-GB" dirty="0"/>
              <a:t> </a:t>
            </a:r>
          </a:p>
          <a:p>
            <a:pPr algn="ctr">
              <a:lnSpc>
                <a:spcPct val="150000"/>
              </a:lnSpc>
            </a:pPr>
            <a:r>
              <a:rPr lang="en-GB" i="1" dirty="0">
                <a:latin typeface="Georgia" panose="02040502050405020303" pitchFamily="18" charset="0"/>
              </a:rPr>
              <a:t>- Knowledge of their body and what shapes a healthy lifestyle</a:t>
            </a:r>
          </a:p>
          <a:p>
            <a:pPr algn="ctr">
              <a:lnSpc>
                <a:spcPct val="150000"/>
              </a:lnSpc>
            </a:pPr>
            <a:r>
              <a:rPr lang="en-GB" i="1" dirty="0">
                <a:latin typeface="Georgia" panose="02040502050405020303" pitchFamily="18" charset="0"/>
              </a:rPr>
              <a:t>- Enjoying being physically active</a:t>
            </a:r>
          </a:p>
          <a:p>
            <a:pPr algn="ctr">
              <a:lnSpc>
                <a:spcPct val="150000"/>
              </a:lnSpc>
            </a:pPr>
            <a:r>
              <a:rPr lang="en-GB" i="1" dirty="0">
                <a:latin typeface="Georgia" panose="02040502050405020303" pitchFamily="18" charset="0"/>
              </a:rPr>
              <a:t>- Using a variety of tools to develop muscle growth</a:t>
            </a:r>
          </a:p>
          <a:p>
            <a:pPr algn="ctr">
              <a:lnSpc>
                <a:spcPct val="150000"/>
              </a:lnSpc>
            </a:pPr>
            <a:r>
              <a:rPr lang="en-GB" i="1" dirty="0">
                <a:latin typeface="Georgia" panose="02040502050405020303" pitchFamily="18" charset="0"/>
              </a:rPr>
              <a:t>- To confidently communicate needs, interests, thoughts and ideas</a:t>
            </a:r>
          </a:p>
          <a:p>
            <a:pPr algn="ctr">
              <a:lnSpc>
                <a:spcPct val="150000"/>
              </a:lnSpc>
            </a:pPr>
            <a:r>
              <a:rPr lang="en-GB" i="1" dirty="0">
                <a:latin typeface="Georgia" panose="02040502050405020303" pitchFamily="18" charset="0"/>
              </a:rPr>
              <a:t>- Be an active contributor within our classroom</a:t>
            </a:r>
          </a:p>
          <a:p>
            <a:pPr algn="ctr">
              <a:lnSpc>
                <a:spcPct val="150000"/>
              </a:lnSpc>
            </a:pPr>
            <a:r>
              <a:rPr lang="en-GB" i="1" dirty="0">
                <a:latin typeface="Georgia" panose="02040502050405020303" pitchFamily="18" charset="0"/>
              </a:rPr>
              <a:t>- Show an appreciation for the voice of others</a:t>
            </a:r>
          </a:p>
          <a:p>
            <a:pPr algn="ctr">
              <a:lnSpc>
                <a:spcPct val="150000"/>
              </a:lnSpc>
            </a:pPr>
            <a:r>
              <a:rPr lang="en-GB" i="1" dirty="0">
                <a:latin typeface="Georgia" panose="02040502050405020303" pitchFamily="18" charset="0"/>
              </a:rPr>
              <a:t>'Have a strong sense of self and well-being'</a:t>
            </a:r>
          </a:p>
          <a:p>
            <a:pPr algn="ctr">
              <a:lnSpc>
                <a:spcPct val="150000"/>
              </a:lnSpc>
            </a:pPr>
            <a:r>
              <a:rPr lang="en-GB" i="1" dirty="0">
                <a:latin typeface="Georgia" panose="02040502050405020303" pitchFamily="18" charset="0"/>
              </a:rPr>
              <a:t>- Be a kind and caring member of the school community</a:t>
            </a:r>
          </a:p>
          <a:p>
            <a:pPr algn="ctr">
              <a:lnSpc>
                <a:spcPct val="150000"/>
              </a:lnSpc>
            </a:pPr>
            <a:r>
              <a:rPr lang="en-GB" i="1" dirty="0">
                <a:latin typeface="Georgia" panose="02040502050405020303" pitchFamily="18" charset="0"/>
              </a:rPr>
              <a:t>- Be able to recognise and manage a range of emotions</a:t>
            </a:r>
          </a:p>
          <a:p>
            <a:pPr algn="ctr">
              <a:lnSpc>
                <a:spcPct val="150000"/>
              </a:lnSpc>
            </a:pPr>
            <a:r>
              <a:rPr lang="en-GB" i="1" dirty="0">
                <a:latin typeface="Georgia" panose="02040502050405020303" pitchFamily="18" charset="0"/>
              </a:rPr>
              <a:t>- Being responsible and independent within their own self-care.</a:t>
            </a:r>
          </a:p>
          <a:p>
            <a:pPr algn="ctr"/>
            <a:endParaRPr lang="en-GB" i="1" dirty="0">
              <a:latin typeface="Georgia" panose="02040502050405020303" pitchFamily="18" charset="0"/>
            </a:endParaRPr>
          </a:p>
        </p:txBody>
      </p:sp>
      <p:pic>
        <p:nvPicPr>
          <p:cNvPr id="2" name="Picture 1">
            <a:extLst>
              <a:ext uri="{FF2B5EF4-FFF2-40B4-BE49-F238E27FC236}">
                <a16:creationId xmlns:a16="http://schemas.microsoft.com/office/drawing/2014/main" id="{F2B7E9EE-5582-4302-9F12-4741AAD6B4CD}"/>
              </a:ext>
            </a:extLst>
          </p:cNvPr>
          <p:cNvPicPr>
            <a:picLocks noChangeAspect="1"/>
          </p:cNvPicPr>
          <p:nvPr/>
        </p:nvPicPr>
        <p:blipFill>
          <a:blip r:embed="rId4"/>
          <a:stretch>
            <a:fillRect/>
          </a:stretch>
        </p:blipFill>
        <p:spPr>
          <a:xfrm>
            <a:off x="9525" y="42862"/>
            <a:ext cx="12182475" cy="6772275"/>
          </a:xfrm>
          <a:prstGeom prst="rect">
            <a:avLst/>
          </a:prstGeom>
        </p:spPr>
      </p:pic>
    </p:spTree>
    <p:extLst>
      <p:ext uri="{BB962C8B-B14F-4D97-AF65-F5344CB8AC3E}">
        <p14:creationId xmlns:p14="http://schemas.microsoft.com/office/powerpoint/2010/main" val="3141061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
            <a:extLst>
              <a:ext uri="{FF2B5EF4-FFF2-40B4-BE49-F238E27FC236}">
                <a16:creationId xmlns:a16="http://schemas.microsoft.com/office/drawing/2014/main" id="{674040DE-F7BB-67A8-D5DE-C394FADC200C}"/>
              </a:ext>
            </a:extLst>
          </p:cNvPr>
          <p:cNvPicPr>
            <a:picLocks/>
          </p:cNvPicPr>
          <p:nvPr/>
        </p:nvPicPr>
        <p:blipFill>
          <a:blip r:embed="rId2" cstate="print"/>
          <a:stretch>
            <a:fillRect/>
          </a:stretch>
        </p:blipFill>
        <p:spPr>
          <a:xfrm>
            <a:off x="0" y="129117"/>
            <a:ext cx="2088444" cy="2060927"/>
          </a:xfrm>
          <a:prstGeom prst="rect">
            <a:avLst/>
          </a:prstGeom>
        </p:spPr>
      </p:pic>
      <p:pic>
        <p:nvPicPr>
          <p:cNvPr id="7" name="Image 3">
            <a:extLst>
              <a:ext uri="{FF2B5EF4-FFF2-40B4-BE49-F238E27FC236}">
                <a16:creationId xmlns:a16="http://schemas.microsoft.com/office/drawing/2014/main" id="{96568601-39B9-11F9-5773-8B866FD364E3}"/>
              </a:ext>
            </a:extLst>
          </p:cNvPr>
          <p:cNvPicPr>
            <a:picLocks/>
          </p:cNvPicPr>
          <p:nvPr/>
        </p:nvPicPr>
        <p:blipFill>
          <a:blip r:embed="rId3" cstate="print"/>
          <a:stretch>
            <a:fillRect/>
          </a:stretch>
        </p:blipFill>
        <p:spPr>
          <a:xfrm>
            <a:off x="9832622" y="4504373"/>
            <a:ext cx="2148769" cy="2353627"/>
          </a:xfrm>
          <a:prstGeom prst="rect">
            <a:avLst/>
          </a:prstGeom>
        </p:spPr>
      </p:pic>
      <p:sp>
        <p:nvSpPr>
          <p:cNvPr id="3" name="TextBox 2">
            <a:extLst>
              <a:ext uri="{FF2B5EF4-FFF2-40B4-BE49-F238E27FC236}">
                <a16:creationId xmlns:a16="http://schemas.microsoft.com/office/drawing/2014/main" id="{87D97DCB-003D-8735-74B7-5084C98021C3}"/>
              </a:ext>
            </a:extLst>
          </p:cNvPr>
          <p:cNvSpPr txBox="1"/>
          <p:nvPr/>
        </p:nvSpPr>
        <p:spPr>
          <a:xfrm>
            <a:off x="2460978" y="303453"/>
            <a:ext cx="9064978" cy="5632311"/>
          </a:xfrm>
          <a:prstGeom prst="rect">
            <a:avLst/>
          </a:prstGeom>
          <a:noFill/>
        </p:spPr>
        <p:txBody>
          <a:bodyPr wrap="square">
            <a:spAutoFit/>
          </a:bodyPr>
          <a:lstStyle/>
          <a:p>
            <a:r>
              <a:rPr lang="en-GB" b="1" i="1" u="sng" dirty="0">
                <a:latin typeface="Georgia" panose="02040502050405020303" pitchFamily="18" charset="0"/>
              </a:rPr>
              <a:t>How can I help my child?</a:t>
            </a:r>
          </a:p>
          <a:p>
            <a:endParaRPr lang="en-GB" b="1" i="1" u="sng" dirty="0">
              <a:latin typeface="Georgia" panose="02040502050405020303" pitchFamily="18" charset="0"/>
            </a:endParaRPr>
          </a:p>
          <a:p>
            <a:r>
              <a:rPr lang="en-GB" i="1" dirty="0">
                <a:latin typeface="Georgia" panose="02040502050405020303" pitchFamily="18" charset="0"/>
              </a:rPr>
              <a:t>We recognise parents as the first and most important educators of their children.  All staff see themselves as partners with parents in providing care and education for your child. There are many ways in which parents take part in making our class a welcoming and stimulating place for all children and parents, such as:</a:t>
            </a:r>
          </a:p>
          <a:p>
            <a:pPr marL="285750" indent="-285750">
              <a:buFont typeface="Arial" panose="020B0604020202020204" pitchFamily="34" charset="0"/>
              <a:buChar char="•"/>
            </a:pPr>
            <a:r>
              <a:rPr lang="en-GB" i="1" dirty="0">
                <a:latin typeface="Georgia" panose="02040502050405020303" pitchFamily="18" charset="0"/>
              </a:rPr>
              <a:t>Encouraging independence with self care skills at home particularly putting on coats, shoes and boots. Allowing children to feed themselves with a knife and fork and drink from a glass/mug.</a:t>
            </a:r>
          </a:p>
          <a:p>
            <a:pPr marL="285750" indent="-285750">
              <a:buFont typeface="Arial" panose="020B0604020202020204" pitchFamily="34" charset="0"/>
              <a:buChar char="•"/>
            </a:pPr>
            <a:r>
              <a:rPr lang="en-GB" i="1" dirty="0">
                <a:latin typeface="Georgia" panose="02040502050405020303" pitchFamily="18" charset="0"/>
              </a:rPr>
              <a:t>Exchanging knowledge about your child’s needs, activities, interests and progress at home with staff.</a:t>
            </a:r>
          </a:p>
          <a:p>
            <a:pPr marL="285750" indent="-285750">
              <a:buFont typeface="Arial" panose="020B0604020202020204" pitchFamily="34" charset="0"/>
              <a:buChar char="•"/>
            </a:pPr>
            <a:r>
              <a:rPr lang="en-GB" i="1" dirty="0">
                <a:latin typeface="Georgia" panose="02040502050405020303" pitchFamily="18" charset="0"/>
              </a:rPr>
              <a:t>Sharing your own special interests with the children.</a:t>
            </a:r>
          </a:p>
          <a:p>
            <a:pPr marL="285750" indent="-285750">
              <a:buFont typeface="Arial" panose="020B0604020202020204" pitchFamily="34" charset="0"/>
              <a:buChar char="•"/>
            </a:pPr>
            <a:r>
              <a:rPr lang="en-GB" i="1" dirty="0">
                <a:latin typeface="Georgia" panose="02040502050405020303" pitchFamily="18" charset="0"/>
              </a:rPr>
              <a:t>Helping to provide, make and look after equipment and materials used in the children’s play activities </a:t>
            </a:r>
            <a:r>
              <a:rPr lang="en-GB" i="1" dirty="0" err="1">
                <a:latin typeface="Georgia" panose="02040502050405020303" pitchFamily="18" charset="0"/>
              </a:rPr>
              <a:t>i.e</a:t>
            </a:r>
            <a:r>
              <a:rPr lang="en-GB" i="1" dirty="0">
                <a:latin typeface="Georgia" panose="02040502050405020303" pitchFamily="18" charset="0"/>
              </a:rPr>
              <a:t> children tidying up at home.</a:t>
            </a:r>
          </a:p>
          <a:p>
            <a:pPr marL="285750" indent="-285750">
              <a:buFont typeface="Arial" panose="020B0604020202020204" pitchFamily="34" charset="0"/>
              <a:buChar char="•"/>
            </a:pPr>
            <a:r>
              <a:rPr lang="en-GB" i="1" dirty="0">
                <a:latin typeface="Georgia" panose="02040502050405020303" pitchFamily="18" charset="0"/>
              </a:rPr>
              <a:t>Taking part in events about the activities and curriculum provided in class.</a:t>
            </a:r>
          </a:p>
          <a:p>
            <a:pPr marL="285750" indent="-285750">
              <a:buFont typeface="Arial" panose="020B0604020202020204" pitchFamily="34" charset="0"/>
              <a:buChar char="•"/>
            </a:pPr>
            <a:r>
              <a:rPr lang="en-GB" i="1" dirty="0">
                <a:latin typeface="Georgia" panose="02040502050405020303" pitchFamily="18" charset="0"/>
              </a:rPr>
              <a:t>Joining in activities in which your children take part.</a:t>
            </a:r>
          </a:p>
          <a:p>
            <a:pPr marL="285750" indent="-285750">
              <a:buFont typeface="Arial" panose="020B0604020202020204" pitchFamily="34" charset="0"/>
              <a:buChar char="•"/>
            </a:pPr>
            <a:r>
              <a:rPr lang="en-GB" i="1" dirty="0">
                <a:latin typeface="Georgia" panose="02040502050405020303" pitchFamily="18" charset="0"/>
              </a:rPr>
              <a:t>Building friendships with other parents in the class.</a:t>
            </a:r>
          </a:p>
          <a:p>
            <a:pPr marL="285750" indent="-285750">
              <a:buFont typeface="Arial" panose="020B0604020202020204" pitchFamily="34" charset="0"/>
              <a:buChar char="•"/>
            </a:pPr>
            <a:r>
              <a:rPr lang="en-GB" i="1" dirty="0">
                <a:latin typeface="Georgia" panose="02040502050405020303" pitchFamily="18" charset="0"/>
              </a:rPr>
              <a:t>On our class page on the school website </a:t>
            </a:r>
            <a:r>
              <a:rPr lang="en-GB" i="1" dirty="0">
                <a:latin typeface="Georgia" panose="02040502050405020303" pitchFamily="18" charset="0"/>
                <a:hlinkClick r:id="rId4"/>
              </a:rPr>
              <a:t>https://stclares.mecmat.org/little-saplings-pre-school</a:t>
            </a:r>
            <a:r>
              <a:rPr lang="en-GB" i="1" dirty="0">
                <a:latin typeface="Georgia" panose="02040502050405020303" pitchFamily="18" charset="0"/>
              </a:rPr>
              <a:t> you can find information on what we have been learning, our </a:t>
            </a:r>
            <a:r>
              <a:rPr lang="en-GB" i="1">
                <a:latin typeface="Georgia" panose="02040502050405020303" pitchFamily="18" charset="0"/>
              </a:rPr>
              <a:t>curriculum and day. </a:t>
            </a:r>
            <a:endParaRPr lang="en-GB" i="1" dirty="0">
              <a:latin typeface="Georgia" panose="02040502050405020303" pitchFamily="18" charset="0"/>
            </a:endParaRPr>
          </a:p>
        </p:txBody>
      </p:sp>
    </p:spTree>
    <p:extLst>
      <p:ext uri="{BB962C8B-B14F-4D97-AF65-F5344CB8AC3E}">
        <p14:creationId xmlns:p14="http://schemas.microsoft.com/office/powerpoint/2010/main" val="3573057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
            <a:extLst>
              <a:ext uri="{FF2B5EF4-FFF2-40B4-BE49-F238E27FC236}">
                <a16:creationId xmlns:a16="http://schemas.microsoft.com/office/drawing/2014/main" id="{674040DE-F7BB-67A8-D5DE-C394FADC200C}"/>
              </a:ext>
            </a:extLst>
          </p:cNvPr>
          <p:cNvPicPr>
            <a:picLocks/>
          </p:cNvPicPr>
          <p:nvPr/>
        </p:nvPicPr>
        <p:blipFill>
          <a:blip r:embed="rId2" cstate="print"/>
          <a:stretch>
            <a:fillRect/>
          </a:stretch>
        </p:blipFill>
        <p:spPr>
          <a:xfrm>
            <a:off x="0" y="129117"/>
            <a:ext cx="2088444" cy="2060927"/>
          </a:xfrm>
          <a:prstGeom prst="rect">
            <a:avLst/>
          </a:prstGeom>
        </p:spPr>
      </p:pic>
      <p:pic>
        <p:nvPicPr>
          <p:cNvPr id="7" name="Image 3">
            <a:extLst>
              <a:ext uri="{FF2B5EF4-FFF2-40B4-BE49-F238E27FC236}">
                <a16:creationId xmlns:a16="http://schemas.microsoft.com/office/drawing/2014/main" id="{96568601-39B9-11F9-5773-8B866FD364E3}"/>
              </a:ext>
            </a:extLst>
          </p:cNvPr>
          <p:cNvPicPr>
            <a:picLocks/>
          </p:cNvPicPr>
          <p:nvPr/>
        </p:nvPicPr>
        <p:blipFill>
          <a:blip r:embed="rId3" cstate="print"/>
          <a:stretch>
            <a:fillRect/>
          </a:stretch>
        </p:blipFill>
        <p:spPr>
          <a:xfrm>
            <a:off x="9832622" y="4504373"/>
            <a:ext cx="2148769" cy="2353627"/>
          </a:xfrm>
          <a:prstGeom prst="rect">
            <a:avLst/>
          </a:prstGeom>
        </p:spPr>
      </p:pic>
      <p:sp>
        <p:nvSpPr>
          <p:cNvPr id="9" name="TextBox 8">
            <a:extLst>
              <a:ext uri="{FF2B5EF4-FFF2-40B4-BE49-F238E27FC236}">
                <a16:creationId xmlns:a16="http://schemas.microsoft.com/office/drawing/2014/main" id="{C1881E8E-8666-F41E-EA16-B6DE5B0EBF12}"/>
              </a:ext>
            </a:extLst>
          </p:cNvPr>
          <p:cNvSpPr txBox="1"/>
          <p:nvPr/>
        </p:nvSpPr>
        <p:spPr>
          <a:xfrm>
            <a:off x="1986843" y="477167"/>
            <a:ext cx="9889067" cy="5632311"/>
          </a:xfrm>
          <a:prstGeom prst="rect">
            <a:avLst/>
          </a:prstGeom>
          <a:noFill/>
        </p:spPr>
        <p:txBody>
          <a:bodyPr wrap="square">
            <a:spAutoFit/>
          </a:bodyPr>
          <a:lstStyle/>
          <a:p>
            <a:r>
              <a:rPr lang="en-GB" i="1" dirty="0">
                <a:latin typeface="Georgia" panose="02040502050405020303" pitchFamily="18" charset="0"/>
              </a:rPr>
              <a:t>                                                       </a:t>
            </a:r>
            <a:r>
              <a:rPr lang="en-GB" b="1" i="1" u="sng" dirty="0">
                <a:latin typeface="Georgia" panose="02040502050405020303" pitchFamily="18" charset="0"/>
              </a:rPr>
              <a:t>Early Years Foundation Stage</a:t>
            </a:r>
          </a:p>
          <a:p>
            <a:endParaRPr lang="en-GB" i="1" dirty="0">
              <a:latin typeface="Georgia" panose="02040502050405020303" pitchFamily="18" charset="0"/>
            </a:endParaRPr>
          </a:p>
          <a:p>
            <a:r>
              <a:rPr lang="en-GB" i="1" dirty="0">
                <a:latin typeface="Georgia" panose="02040502050405020303" pitchFamily="18" charset="0"/>
              </a:rPr>
              <a:t>“Every child deserves the best possible start in life and the support that enables them to fulfil their potential.” EYFS 2021</a:t>
            </a:r>
          </a:p>
          <a:p>
            <a:r>
              <a:rPr lang="en-GB" i="1" dirty="0">
                <a:latin typeface="Georgia" panose="02040502050405020303" pitchFamily="18" charset="0"/>
              </a:rPr>
              <a:t>Our curriculum is underpinned by the 7 areas of learning within the EYFS Statutory Framework. Children are provided with a range of experiences and opportunities that support all areas within the EYFS.</a:t>
            </a:r>
          </a:p>
          <a:p>
            <a:endParaRPr lang="en-GB" i="1" dirty="0">
              <a:latin typeface="Georgia" panose="02040502050405020303" pitchFamily="18" charset="0"/>
            </a:endParaRPr>
          </a:p>
          <a:p>
            <a:pPr algn="ctr"/>
            <a:r>
              <a:rPr lang="en-GB" b="1" i="1" u="sng" dirty="0">
                <a:latin typeface="Georgia" panose="02040502050405020303" pitchFamily="18" charset="0"/>
              </a:rPr>
              <a:t>Prime Areas</a:t>
            </a:r>
          </a:p>
          <a:p>
            <a:pPr algn="ctr"/>
            <a:r>
              <a:rPr lang="en-GB" i="1" dirty="0">
                <a:latin typeface="Georgia" panose="02040502050405020303" pitchFamily="18" charset="0"/>
              </a:rPr>
              <a:t>Personal, Social and Emotional Development</a:t>
            </a:r>
          </a:p>
          <a:p>
            <a:pPr algn="ctr"/>
            <a:r>
              <a:rPr lang="en-GB" i="1" dirty="0">
                <a:latin typeface="Georgia" panose="02040502050405020303" pitchFamily="18" charset="0"/>
              </a:rPr>
              <a:t>Physical Development</a:t>
            </a:r>
          </a:p>
          <a:p>
            <a:pPr algn="ctr"/>
            <a:r>
              <a:rPr lang="en-GB" i="1" dirty="0">
                <a:latin typeface="Georgia" panose="02040502050405020303" pitchFamily="18" charset="0"/>
              </a:rPr>
              <a:t>Communication and Language </a:t>
            </a:r>
          </a:p>
          <a:p>
            <a:pPr algn="ctr"/>
            <a:endParaRPr lang="en-GB" i="1" dirty="0">
              <a:latin typeface="Georgia" panose="02040502050405020303" pitchFamily="18" charset="0"/>
            </a:endParaRPr>
          </a:p>
          <a:p>
            <a:pPr algn="ctr"/>
            <a:r>
              <a:rPr lang="en-GB" b="1" i="1" u="sng" dirty="0">
                <a:latin typeface="Georgia" panose="02040502050405020303" pitchFamily="18" charset="0"/>
              </a:rPr>
              <a:t>Specific Areas</a:t>
            </a:r>
          </a:p>
          <a:p>
            <a:pPr algn="ctr"/>
            <a:r>
              <a:rPr lang="en-GB" i="1" dirty="0">
                <a:latin typeface="Georgia" panose="02040502050405020303" pitchFamily="18" charset="0"/>
              </a:rPr>
              <a:t>Literacy </a:t>
            </a:r>
          </a:p>
          <a:p>
            <a:pPr algn="ctr"/>
            <a:r>
              <a:rPr lang="en-GB" i="1" dirty="0">
                <a:latin typeface="Georgia" panose="02040502050405020303" pitchFamily="18" charset="0"/>
              </a:rPr>
              <a:t>Mathematics</a:t>
            </a:r>
          </a:p>
          <a:p>
            <a:pPr algn="ctr"/>
            <a:r>
              <a:rPr lang="en-GB" i="1" dirty="0">
                <a:latin typeface="Georgia" panose="02040502050405020303" pitchFamily="18" charset="0"/>
              </a:rPr>
              <a:t>Understanding the World </a:t>
            </a:r>
          </a:p>
          <a:p>
            <a:pPr algn="ctr"/>
            <a:r>
              <a:rPr lang="en-GB" i="1" dirty="0">
                <a:latin typeface="Georgia" panose="02040502050405020303" pitchFamily="18" charset="0"/>
              </a:rPr>
              <a:t>Expressive Arts and Design</a:t>
            </a:r>
          </a:p>
          <a:p>
            <a:endParaRPr lang="en-GB" dirty="0"/>
          </a:p>
          <a:p>
            <a:endParaRPr lang="en-GB" dirty="0"/>
          </a:p>
        </p:txBody>
      </p:sp>
      <p:pic>
        <p:nvPicPr>
          <p:cNvPr id="2" name="Picture 1">
            <a:extLst>
              <a:ext uri="{FF2B5EF4-FFF2-40B4-BE49-F238E27FC236}">
                <a16:creationId xmlns:a16="http://schemas.microsoft.com/office/drawing/2014/main" id="{019977A0-9CFB-467D-9063-8B0B3043EC6E}"/>
              </a:ext>
            </a:extLst>
          </p:cNvPr>
          <p:cNvPicPr>
            <a:picLocks noChangeAspect="1"/>
          </p:cNvPicPr>
          <p:nvPr/>
        </p:nvPicPr>
        <p:blipFill>
          <a:blip r:embed="rId4"/>
          <a:stretch>
            <a:fillRect/>
          </a:stretch>
        </p:blipFill>
        <p:spPr>
          <a:xfrm>
            <a:off x="110077" y="0"/>
            <a:ext cx="12144375" cy="6858000"/>
          </a:xfrm>
          <a:prstGeom prst="rect">
            <a:avLst/>
          </a:prstGeom>
        </p:spPr>
      </p:pic>
    </p:spTree>
    <p:extLst>
      <p:ext uri="{BB962C8B-B14F-4D97-AF65-F5344CB8AC3E}">
        <p14:creationId xmlns:p14="http://schemas.microsoft.com/office/powerpoint/2010/main" val="2253345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
            <a:extLst>
              <a:ext uri="{FF2B5EF4-FFF2-40B4-BE49-F238E27FC236}">
                <a16:creationId xmlns:a16="http://schemas.microsoft.com/office/drawing/2014/main" id="{674040DE-F7BB-67A8-D5DE-C394FADC200C}"/>
              </a:ext>
            </a:extLst>
          </p:cNvPr>
          <p:cNvPicPr>
            <a:picLocks/>
          </p:cNvPicPr>
          <p:nvPr/>
        </p:nvPicPr>
        <p:blipFill>
          <a:blip r:embed="rId2" cstate="print"/>
          <a:stretch>
            <a:fillRect/>
          </a:stretch>
        </p:blipFill>
        <p:spPr>
          <a:xfrm>
            <a:off x="0" y="129117"/>
            <a:ext cx="2088444" cy="2060927"/>
          </a:xfrm>
          <a:prstGeom prst="rect">
            <a:avLst/>
          </a:prstGeom>
        </p:spPr>
      </p:pic>
      <p:pic>
        <p:nvPicPr>
          <p:cNvPr id="7" name="Image 3">
            <a:extLst>
              <a:ext uri="{FF2B5EF4-FFF2-40B4-BE49-F238E27FC236}">
                <a16:creationId xmlns:a16="http://schemas.microsoft.com/office/drawing/2014/main" id="{96568601-39B9-11F9-5773-8B866FD364E3}"/>
              </a:ext>
            </a:extLst>
          </p:cNvPr>
          <p:cNvPicPr>
            <a:picLocks/>
          </p:cNvPicPr>
          <p:nvPr/>
        </p:nvPicPr>
        <p:blipFill>
          <a:blip r:embed="rId3" cstate="print"/>
          <a:stretch>
            <a:fillRect/>
          </a:stretch>
        </p:blipFill>
        <p:spPr>
          <a:xfrm>
            <a:off x="9832622" y="4504373"/>
            <a:ext cx="2148769" cy="2353627"/>
          </a:xfrm>
          <a:prstGeom prst="rect">
            <a:avLst/>
          </a:prstGeom>
        </p:spPr>
      </p:pic>
      <p:sp>
        <p:nvSpPr>
          <p:cNvPr id="3" name="TextBox 2">
            <a:extLst>
              <a:ext uri="{FF2B5EF4-FFF2-40B4-BE49-F238E27FC236}">
                <a16:creationId xmlns:a16="http://schemas.microsoft.com/office/drawing/2014/main" id="{DE1CE476-C2D1-46DC-70EE-5328C5689D6E}"/>
              </a:ext>
            </a:extLst>
          </p:cNvPr>
          <p:cNvSpPr txBox="1"/>
          <p:nvPr/>
        </p:nvSpPr>
        <p:spPr>
          <a:xfrm>
            <a:off x="2088444" y="129117"/>
            <a:ext cx="8798631" cy="6505179"/>
          </a:xfrm>
          <a:prstGeom prst="rect">
            <a:avLst/>
          </a:prstGeom>
          <a:noFill/>
        </p:spPr>
        <p:txBody>
          <a:bodyPr wrap="square">
            <a:spAutoFit/>
          </a:bodyPr>
          <a:lstStyle/>
          <a:p>
            <a:pPr algn="ctr"/>
            <a:r>
              <a:rPr lang="en-GB" sz="2400" b="1" i="1" u="sng" dirty="0">
                <a:latin typeface="Georgia" panose="02040502050405020303" pitchFamily="18" charset="0"/>
              </a:rPr>
              <a:t>Discover</a:t>
            </a:r>
          </a:p>
          <a:p>
            <a:pPr algn="ctr"/>
            <a:endParaRPr lang="en-GB" i="1" dirty="0">
              <a:latin typeface="Georgia" panose="02040502050405020303" pitchFamily="18" charset="0"/>
            </a:endParaRPr>
          </a:p>
          <a:p>
            <a:pPr algn="ctr">
              <a:lnSpc>
                <a:spcPct val="150000"/>
              </a:lnSpc>
            </a:pPr>
            <a:r>
              <a:rPr lang="en-GB" b="1" i="1" dirty="0">
                <a:latin typeface="Georgia" panose="02040502050405020303" pitchFamily="18" charset="0"/>
              </a:rPr>
              <a:t>'Develop a love of literature'</a:t>
            </a:r>
          </a:p>
          <a:p>
            <a:pPr algn="ctr">
              <a:lnSpc>
                <a:spcPct val="150000"/>
              </a:lnSpc>
            </a:pPr>
            <a:r>
              <a:rPr lang="en-GB" i="1" dirty="0">
                <a:latin typeface="Georgia" panose="02040502050405020303" pitchFamily="18" charset="0"/>
              </a:rPr>
              <a:t>- Enjoy listening to, reading and retelling favourite stories, songs and rhymes</a:t>
            </a:r>
          </a:p>
          <a:p>
            <a:pPr algn="ctr">
              <a:lnSpc>
                <a:spcPct val="150000"/>
              </a:lnSpc>
            </a:pPr>
            <a:r>
              <a:rPr lang="en-GB" i="1" dirty="0">
                <a:latin typeface="Georgia" panose="02040502050405020303" pitchFamily="18" charset="0"/>
              </a:rPr>
              <a:t>- Embrace and explore real life experiences</a:t>
            </a:r>
          </a:p>
          <a:p>
            <a:pPr algn="ctr">
              <a:lnSpc>
                <a:spcPct val="150000"/>
              </a:lnSpc>
            </a:pPr>
            <a:r>
              <a:rPr lang="en-GB" i="1" dirty="0">
                <a:latin typeface="Georgia" panose="02040502050405020303" pitchFamily="18" charset="0"/>
              </a:rPr>
              <a:t> - Express ourselves through a range of media</a:t>
            </a:r>
          </a:p>
          <a:p>
            <a:pPr algn="ctr">
              <a:lnSpc>
                <a:spcPct val="150000"/>
              </a:lnSpc>
            </a:pPr>
            <a:r>
              <a:rPr lang="en-GB" i="1" dirty="0">
                <a:latin typeface="Georgia" panose="02040502050405020303" pitchFamily="18" charset="0"/>
              </a:rPr>
              <a:t> </a:t>
            </a:r>
          </a:p>
          <a:p>
            <a:pPr algn="ctr">
              <a:lnSpc>
                <a:spcPct val="150000"/>
              </a:lnSpc>
            </a:pPr>
            <a:r>
              <a:rPr lang="en-GB" b="1" i="1" dirty="0">
                <a:latin typeface="Georgia" panose="02040502050405020303" pitchFamily="18" charset="0"/>
              </a:rPr>
              <a:t>'Experience your creative potential'</a:t>
            </a:r>
          </a:p>
          <a:p>
            <a:pPr algn="ctr">
              <a:lnSpc>
                <a:spcPct val="150000"/>
              </a:lnSpc>
            </a:pPr>
            <a:r>
              <a:rPr lang="en-GB" i="1" dirty="0">
                <a:latin typeface="Georgia" panose="02040502050405020303" pitchFamily="18" charset="0"/>
              </a:rPr>
              <a:t>- Use a variety of resources to create and explore</a:t>
            </a:r>
          </a:p>
          <a:p>
            <a:pPr algn="ctr">
              <a:lnSpc>
                <a:spcPct val="150000"/>
              </a:lnSpc>
            </a:pPr>
            <a:r>
              <a:rPr lang="en-GB" i="1" dirty="0">
                <a:latin typeface="Georgia" panose="02040502050405020303" pitchFamily="18" charset="0"/>
              </a:rPr>
              <a:t> - Engage independently on imaginative play in a range of contexts</a:t>
            </a:r>
          </a:p>
          <a:p>
            <a:pPr algn="ctr">
              <a:lnSpc>
                <a:spcPct val="150000"/>
              </a:lnSpc>
            </a:pPr>
            <a:r>
              <a:rPr lang="en-GB" i="1" dirty="0">
                <a:latin typeface="Georgia" panose="02040502050405020303" pitchFamily="18" charset="0"/>
              </a:rPr>
              <a:t> - Being independent in accessing opportunities within a range of environments</a:t>
            </a:r>
          </a:p>
          <a:p>
            <a:pPr algn="ctr">
              <a:lnSpc>
                <a:spcPct val="150000"/>
              </a:lnSpc>
            </a:pPr>
            <a:r>
              <a:rPr lang="en-GB" b="1" i="1" dirty="0">
                <a:latin typeface="Georgia" panose="02040502050405020303" pitchFamily="18" charset="0"/>
              </a:rPr>
              <a:t>  </a:t>
            </a:r>
          </a:p>
          <a:p>
            <a:pPr algn="ctr">
              <a:lnSpc>
                <a:spcPct val="150000"/>
              </a:lnSpc>
            </a:pPr>
            <a:r>
              <a:rPr lang="en-GB" b="1" i="1" dirty="0">
                <a:latin typeface="Georgia" panose="02040502050405020303" pitchFamily="18" charset="0"/>
              </a:rPr>
              <a:t>'Begin to understand you are part of a wider world'</a:t>
            </a:r>
          </a:p>
          <a:p>
            <a:pPr algn="ctr">
              <a:lnSpc>
                <a:spcPct val="150000"/>
              </a:lnSpc>
            </a:pPr>
            <a:r>
              <a:rPr lang="en-GB" i="1" dirty="0">
                <a:latin typeface="Georgia" panose="02040502050405020303" pitchFamily="18" charset="0"/>
              </a:rPr>
              <a:t> - Join in with and embrace other cultures and beliefs</a:t>
            </a:r>
          </a:p>
          <a:p>
            <a:pPr algn="ctr">
              <a:lnSpc>
                <a:spcPct val="150000"/>
              </a:lnSpc>
            </a:pPr>
            <a:r>
              <a:rPr lang="en-GB" i="1" dirty="0">
                <a:latin typeface="Georgia" panose="02040502050405020303" pitchFamily="18" charset="0"/>
              </a:rPr>
              <a:t> - Know what is important to us, our family and what makes us unique</a:t>
            </a:r>
          </a:p>
          <a:p>
            <a:pPr algn="ctr">
              <a:lnSpc>
                <a:spcPct val="150000"/>
              </a:lnSpc>
            </a:pPr>
            <a:r>
              <a:rPr lang="en-GB" i="1" dirty="0">
                <a:latin typeface="Georgia" panose="02040502050405020303" pitchFamily="18" charset="0"/>
              </a:rPr>
              <a:t> - How I can make a difference in the world</a:t>
            </a:r>
          </a:p>
        </p:txBody>
      </p:sp>
      <p:pic>
        <p:nvPicPr>
          <p:cNvPr id="2" name="Picture 1">
            <a:extLst>
              <a:ext uri="{FF2B5EF4-FFF2-40B4-BE49-F238E27FC236}">
                <a16:creationId xmlns:a16="http://schemas.microsoft.com/office/drawing/2014/main" id="{16BD732C-081E-4726-87E0-05494713DF68}"/>
              </a:ext>
            </a:extLst>
          </p:cNvPr>
          <p:cNvPicPr>
            <a:picLocks noChangeAspect="1"/>
          </p:cNvPicPr>
          <p:nvPr/>
        </p:nvPicPr>
        <p:blipFill>
          <a:blip r:embed="rId4"/>
          <a:stretch>
            <a:fillRect/>
          </a:stretch>
        </p:blipFill>
        <p:spPr>
          <a:xfrm>
            <a:off x="16886" y="0"/>
            <a:ext cx="12158227" cy="6858000"/>
          </a:xfrm>
          <a:prstGeom prst="rect">
            <a:avLst/>
          </a:prstGeom>
        </p:spPr>
      </p:pic>
    </p:spTree>
    <p:extLst>
      <p:ext uri="{BB962C8B-B14F-4D97-AF65-F5344CB8AC3E}">
        <p14:creationId xmlns:p14="http://schemas.microsoft.com/office/powerpoint/2010/main" val="78163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
            <a:extLst>
              <a:ext uri="{FF2B5EF4-FFF2-40B4-BE49-F238E27FC236}">
                <a16:creationId xmlns:a16="http://schemas.microsoft.com/office/drawing/2014/main" id="{674040DE-F7BB-67A8-D5DE-C394FADC200C}"/>
              </a:ext>
            </a:extLst>
          </p:cNvPr>
          <p:cNvPicPr>
            <a:picLocks/>
          </p:cNvPicPr>
          <p:nvPr/>
        </p:nvPicPr>
        <p:blipFill>
          <a:blip r:embed="rId2" cstate="print"/>
          <a:stretch>
            <a:fillRect/>
          </a:stretch>
        </p:blipFill>
        <p:spPr>
          <a:xfrm>
            <a:off x="0" y="129117"/>
            <a:ext cx="2088444" cy="2060927"/>
          </a:xfrm>
          <a:prstGeom prst="rect">
            <a:avLst/>
          </a:prstGeom>
        </p:spPr>
      </p:pic>
      <p:pic>
        <p:nvPicPr>
          <p:cNvPr id="7" name="Image 3">
            <a:extLst>
              <a:ext uri="{FF2B5EF4-FFF2-40B4-BE49-F238E27FC236}">
                <a16:creationId xmlns:a16="http://schemas.microsoft.com/office/drawing/2014/main" id="{96568601-39B9-11F9-5773-8B866FD364E3}"/>
              </a:ext>
            </a:extLst>
          </p:cNvPr>
          <p:cNvPicPr>
            <a:picLocks/>
          </p:cNvPicPr>
          <p:nvPr/>
        </p:nvPicPr>
        <p:blipFill>
          <a:blip r:embed="rId3" cstate="print"/>
          <a:stretch>
            <a:fillRect/>
          </a:stretch>
        </p:blipFill>
        <p:spPr>
          <a:xfrm>
            <a:off x="9832622" y="4504373"/>
            <a:ext cx="2148769" cy="2353627"/>
          </a:xfrm>
          <a:prstGeom prst="rect">
            <a:avLst/>
          </a:prstGeom>
        </p:spPr>
      </p:pic>
      <p:sp>
        <p:nvSpPr>
          <p:cNvPr id="5" name="TextBox 4">
            <a:extLst>
              <a:ext uri="{FF2B5EF4-FFF2-40B4-BE49-F238E27FC236}">
                <a16:creationId xmlns:a16="http://schemas.microsoft.com/office/drawing/2014/main" id="{8A676D2E-89F5-F99C-4077-2D3BE8E063A4}"/>
              </a:ext>
            </a:extLst>
          </p:cNvPr>
          <p:cNvSpPr txBox="1"/>
          <p:nvPr/>
        </p:nvSpPr>
        <p:spPr>
          <a:xfrm>
            <a:off x="3681064" y="697122"/>
            <a:ext cx="8300327" cy="800219"/>
          </a:xfrm>
          <a:prstGeom prst="rect">
            <a:avLst/>
          </a:prstGeom>
          <a:noFill/>
        </p:spPr>
        <p:txBody>
          <a:bodyPr wrap="square">
            <a:spAutoFit/>
          </a:bodyPr>
          <a:lstStyle/>
          <a:p>
            <a:r>
              <a:rPr lang="en-GB" sz="1400" i="1" dirty="0">
                <a:latin typeface="Georgia" panose="02040502050405020303" pitchFamily="18" charset="0"/>
              </a:rPr>
              <a:t>All children need a full change of clothes including socks. Please make sure your child’s clothes are named. Hats suitable for the season are important. I hope that we may still have some sun in September so your child may still need a sun hat</a:t>
            </a:r>
            <a:r>
              <a:rPr lang="en-GB" dirty="0"/>
              <a:t>.</a:t>
            </a:r>
          </a:p>
        </p:txBody>
      </p:sp>
      <p:pic>
        <p:nvPicPr>
          <p:cNvPr id="8" name="Picture 7">
            <a:extLst>
              <a:ext uri="{FF2B5EF4-FFF2-40B4-BE49-F238E27FC236}">
                <a16:creationId xmlns:a16="http://schemas.microsoft.com/office/drawing/2014/main" id="{BED29A1F-9590-E5EF-CBA0-CD757BFFFB9A}"/>
              </a:ext>
            </a:extLst>
          </p:cNvPr>
          <p:cNvPicPr>
            <a:picLocks noChangeAspect="1"/>
          </p:cNvPicPr>
          <p:nvPr/>
        </p:nvPicPr>
        <p:blipFill>
          <a:blip r:embed="rId4"/>
          <a:stretch>
            <a:fillRect/>
          </a:stretch>
        </p:blipFill>
        <p:spPr>
          <a:xfrm>
            <a:off x="1152119" y="221655"/>
            <a:ext cx="2336147" cy="1554951"/>
          </a:xfrm>
          <a:prstGeom prst="rect">
            <a:avLst/>
          </a:prstGeom>
        </p:spPr>
      </p:pic>
      <p:sp>
        <p:nvSpPr>
          <p:cNvPr id="12" name="TextBox 11">
            <a:extLst>
              <a:ext uri="{FF2B5EF4-FFF2-40B4-BE49-F238E27FC236}">
                <a16:creationId xmlns:a16="http://schemas.microsoft.com/office/drawing/2014/main" id="{C5C9FAED-18CD-029D-CD3D-71A94B1E856C}"/>
              </a:ext>
            </a:extLst>
          </p:cNvPr>
          <p:cNvSpPr txBox="1"/>
          <p:nvPr/>
        </p:nvSpPr>
        <p:spPr>
          <a:xfrm>
            <a:off x="1916904" y="2972626"/>
            <a:ext cx="7407718" cy="523220"/>
          </a:xfrm>
          <a:prstGeom prst="rect">
            <a:avLst/>
          </a:prstGeom>
          <a:noFill/>
        </p:spPr>
        <p:txBody>
          <a:bodyPr wrap="square">
            <a:spAutoFit/>
          </a:bodyPr>
          <a:lstStyle/>
          <a:p>
            <a:r>
              <a:rPr lang="en-GB" sz="1400" i="1" dirty="0">
                <a:latin typeface="Georgia" panose="02040502050405020303" pitchFamily="18" charset="0"/>
              </a:rPr>
              <a:t>Your child will need a water bottle to be left in school with their name on it. These will be regularly cleaned.</a:t>
            </a:r>
          </a:p>
        </p:txBody>
      </p:sp>
      <p:pic>
        <p:nvPicPr>
          <p:cNvPr id="13" name="Picture 12">
            <a:extLst>
              <a:ext uri="{FF2B5EF4-FFF2-40B4-BE49-F238E27FC236}">
                <a16:creationId xmlns:a16="http://schemas.microsoft.com/office/drawing/2014/main" id="{171162B4-76A1-2E31-6D94-18FD5607BB6F}"/>
              </a:ext>
            </a:extLst>
          </p:cNvPr>
          <p:cNvPicPr>
            <a:picLocks noChangeAspect="1"/>
          </p:cNvPicPr>
          <p:nvPr/>
        </p:nvPicPr>
        <p:blipFill>
          <a:blip r:embed="rId5"/>
          <a:stretch>
            <a:fillRect/>
          </a:stretch>
        </p:blipFill>
        <p:spPr>
          <a:xfrm>
            <a:off x="210609" y="2326809"/>
            <a:ext cx="1611762" cy="1214551"/>
          </a:xfrm>
          <a:prstGeom prst="rect">
            <a:avLst/>
          </a:prstGeom>
        </p:spPr>
      </p:pic>
      <p:pic>
        <p:nvPicPr>
          <p:cNvPr id="14" name="Picture 13">
            <a:extLst>
              <a:ext uri="{FF2B5EF4-FFF2-40B4-BE49-F238E27FC236}">
                <a16:creationId xmlns:a16="http://schemas.microsoft.com/office/drawing/2014/main" id="{BCC4A116-A785-790D-863C-94A83B3D2ADF}"/>
              </a:ext>
            </a:extLst>
          </p:cNvPr>
          <p:cNvPicPr>
            <a:picLocks noChangeAspect="1"/>
          </p:cNvPicPr>
          <p:nvPr/>
        </p:nvPicPr>
        <p:blipFill>
          <a:blip r:embed="rId6"/>
          <a:stretch>
            <a:fillRect/>
          </a:stretch>
        </p:blipFill>
        <p:spPr>
          <a:xfrm>
            <a:off x="9324622" y="2838772"/>
            <a:ext cx="1731414" cy="1304657"/>
          </a:xfrm>
          <a:prstGeom prst="rect">
            <a:avLst/>
          </a:prstGeom>
        </p:spPr>
      </p:pic>
      <p:sp>
        <p:nvSpPr>
          <p:cNvPr id="16" name="TextBox 15">
            <a:extLst>
              <a:ext uri="{FF2B5EF4-FFF2-40B4-BE49-F238E27FC236}">
                <a16:creationId xmlns:a16="http://schemas.microsoft.com/office/drawing/2014/main" id="{B746CFF3-5C1B-5C17-1A76-58C002BF207A}"/>
              </a:ext>
            </a:extLst>
          </p:cNvPr>
          <p:cNvSpPr txBox="1"/>
          <p:nvPr/>
        </p:nvSpPr>
        <p:spPr>
          <a:xfrm>
            <a:off x="4044417" y="3690022"/>
            <a:ext cx="7155606" cy="369332"/>
          </a:xfrm>
          <a:prstGeom prst="rect">
            <a:avLst/>
          </a:prstGeom>
          <a:noFill/>
        </p:spPr>
        <p:txBody>
          <a:bodyPr wrap="square">
            <a:spAutoFit/>
          </a:bodyPr>
          <a:lstStyle/>
          <a:p>
            <a:r>
              <a:rPr lang="en-GB" sz="1400" i="1" dirty="0">
                <a:latin typeface="Georgia" panose="02040502050405020303" pitchFamily="18" charset="0"/>
              </a:rPr>
              <a:t>Wellington boots are to be left in school with their name inside</a:t>
            </a:r>
            <a:r>
              <a:rPr lang="en-GB" dirty="0"/>
              <a:t>.</a:t>
            </a:r>
          </a:p>
        </p:txBody>
      </p:sp>
      <p:sp>
        <p:nvSpPr>
          <p:cNvPr id="18" name="TextBox 17">
            <a:extLst>
              <a:ext uri="{FF2B5EF4-FFF2-40B4-BE49-F238E27FC236}">
                <a16:creationId xmlns:a16="http://schemas.microsoft.com/office/drawing/2014/main" id="{F592F953-C2C1-BAF7-2722-B0D27DB25D10}"/>
              </a:ext>
            </a:extLst>
          </p:cNvPr>
          <p:cNvSpPr txBox="1"/>
          <p:nvPr/>
        </p:nvSpPr>
        <p:spPr>
          <a:xfrm>
            <a:off x="210608" y="5928664"/>
            <a:ext cx="7815791" cy="800219"/>
          </a:xfrm>
          <a:prstGeom prst="rect">
            <a:avLst/>
          </a:prstGeom>
          <a:noFill/>
        </p:spPr>
        <p:txBody>
          <a:bodyPr wrap="square">
            <a:spAutoFit/>
          </a:bodyPr>
          <a:lstStyle/>
          <a:p>
            <a:r>
              <a:rPr lang="en-GB" sz="1400" i="1" dirty="0">
                <a:latin typeface="Georgia" panose="02040502050405020303" pitchFamily="18" charset="0"/>
              </a:rPr>
              <a:t>Slippers are optional. We have a slipper box for children to wear inside should they wish to do so. These need to have a sole and a back on. They need to be suitable for going outside should there be a fire drill</a:t>
            </a:r>
            <a:r>
              <a:rPr lang="en-GB" dirty="0"/>
              <a:t>.</a:t>
            </a:r>
          </a:p>
        </p:txBody>
      </p:sp>
      <p:pic>
        <p:nvPicPr>
          <p:cNvPr id="19" name="Picture 18">
            <a:extLst>
              <a:ext uri="{FF2B5EF4-FFF2-40B4-BE49-F238E27FC236}">
                <a16:creationId xmlns:a16="http://schemas.microsoft.com/office/drawing/2014/main" id="{04982A84-C532-0F4E-28EF-8500FF111361}"/>
              </a:ext>
            </a:extLst>
          </p:cNvPr>
          <p:cNvPicPr>
            <a:picLocks noChangeAspect="1"/>
          </p:cNvPicPr>
          <p:nvPr/>
        </p:nvPicPr>
        <p:blipFill>
          <a:blip r:embed="rId7"/>
          <a:stretch>
            <a:fillRect/>
          </a:stretch>
        </p:blipFill>
        <p:spPr>
          <a:xfrm>
            <a:off x="8109345" y="5680443"/>
            <a:ext cx="1486211" cy="1117452"/>
          </a:xfrm>
          <a:prstGeom prst="rect">
            <a:avLst/>
          </a:prstGeom>
        </p:spPr>
      </p:pic>
      <p:pic>
        <p:nvPicPr>
          <p:cNvPr id="20" name="Picture 19">
            <a:extLst>
              <a:ext uri="{FF2B5EF4-FFF2-40B4-BE49-F238E27FC236}">
                <a16:creationId xmlns:a16="http://schemas.microsoft.com/office/drawing/2014/main" id="{CD5113C6-7914-9B93-534A-7E687F0E4C15}"/>
              </a:ext>
            </a:extLst>
          </p:cNvPr>
          <p:cNvPicPr>
            <a:picLocks noChangeAspect="1"/>
          </p:cNvPicPr>
          <p:nvPr/>
        </p:nvPicPr>
        <p:blipFill>
          <a:blip r:embed="rId8"/>
          <a:stretch>
            <a:fillRect/>
          </a:stretch>
        </p:blipFill>
        <p:spPr>
          <a:xfrm>
            <a:off x="9994615" y="1497341"/>
            <a:ext cx="1774090" cy="1182727"/>
          </a:xfrm>
          <a:prstGeom prst="rect">
            <a:avLst/>
          </a:prstGeom>
        </p:spPr>
      </p:pic>
      <p:sp>
        <p:nvSpPr>
          <p:cNvPr id="22" name="TextBox 21">
            <a:extLst>
              <a:ext uri="{FF2B5EF4-FFF2-40B4-BE49-F238E27FC236}">
                <a16:creationId xmlns:a16="http://schemas.microsoft.com/office/drawing/2014/main" id="{474EB09A-AA15-1B5C-7E96-A203059D0F1D}"/>
              </a:ext>
            </a:extLst>
          </p:cNvPr>
          <p:cNvSpPr txBox="1"/>
          <p:nvPr/>
        </p:nvSpPr>
        <p:spPr>
          <a:xfrm>
            <a:off x="2088444" y="1950876"/>
            <a:ext cx="8184444" cy="954107"/>
          </a:xfrm>
          <a:prstGeom prst="rect">
            <a:avLst/>
          </a:prstGeom>
          <a:noFill/>
        </p:spPr>
        <p:txBody>
          <a:bodyPr wrap="square" lIns="91440" tIns="45720" rIns="91440" bIns="45720" anchor="t">
            <a:spAutoFit/>
          </a:bodyPr>
          <a:lstStyle/>
          <a:p>
            <a:r>
              <a:rPr lang="en-GB" sz="1400" i="1" dirty="0">
                <a:latin typeface="Georgia" panose="02040502050405020303" pitchFamily="18" charset="0"/>
              </a:rPr>
              <a:t>PE kit – Red logo t-shirt, black shorts, black pumps/trainers. Outdoor – School red hoodie, black jogging pants – no leggings. Any earrings will need to be removed or covered up for PE</a:t>
            </a:r>
          </a:p>
          <a:p>
            <a:endParaRPr lang="en-GB" sz="1400" i="1" dirty="0">
              <a:latin typeface="Georgia" panose="02040502050405020303" pitchFamily="18" charset="0"/>
            </a:endParaRPr>
          </a:p>
          <a:p>
            <a:pPr algn="ctr"/>
            <a:r>
              <a:rPr lang="en-US" sz="1400" b="1" i="1" dirty="0">
                <a:latin typeface="Georgia"/>
              </a:rPr>
              <a:t>PE is on a Monday</a:t>
            </a:r>
            <a:endParaRPr lang="en-GB" sz="1400" b="1" i="1" dirty="0">
              <a:latin typeface="Georgia"/>
            </a:endParaRPr>
          </a:p>
        </p:txBody>
      </p:sp>
      <p:pic>
        <p:nvPicPr>
          <p:cNvPr id="23" name="Picture 22">
            <a:extLst>
              <a:ext uri="{FF2B5EF4-FFF2-40B4-BE49-F238E27FC236}">
                <a16:creationId xmlns:a16="http://schemas.microsoft.com/office/drawing/2014/main" id="{8EC398FE-AB1F-E307-30BC-8767F14670AB}"/>
              </a:ext>
            </a:extLst>
          </p:cNvPr>
          <p:cNvPicPr>
            <a:picLocks noChangeAspect="1"/>
          </p:cNvPicPr>
          <p:nvPr/>
        </p:nvPicPr>
        <p:blipFill rotWithShape="1">
          <a:blip r:embed="rId9"/>
          <a:srcRect l="-1" r="-7184"/>
          <a:stretch/>
        </p:blipFill>
        <p:spPr>
          <a:xfrm>
            <a:off x="1639009" y="4154028"/>
            <a:ext cx="2078916" cy="1560711"/>
          </a:xfrm>
          <a:prstGeom prst="rect">
            <a:avLst/>
          </a:prstGeom>
        </p:spPr>
      </p:pic>
      <p:pic>
        <p:nvPicPr>
          <p:cNvPr id="24" name="Picture 23">
            <a:extLst>
              <a:ext uri="{FF2B5EF4-FFF2-40B4-BE49-F238E27FC236}">
                <a16:creationId xmlns:a16="http://schemas.microsoft.com/office/drawing/2014/main" id="{B62505C6-F09E-1BB0-31B3-65757F1908DE}"/>
              </a:ext>
            </a:extLst>
          </p:cNvPr>
          <p:cNvPicPr>
            <a:picLocks noChangeAspect="1"/>
          </p:cNvPicPr>
          <p:nvPr/>
        </p:nvPicPr>
        <p:blipFill>
          <a:blip r:embed="rId10"/>
          <a:stretch>
            <a:fillRect/>
          </a:stretch>
        </p:blipFill>
        <p:spPr>
          <a:xfrm>
            <a:off x="269397" y="4154028"/>
            <a:ext cx="1164437" cy="1554615"/>
          </a:xfrm>
          <a:prstGeom prst="rect">
            <a:avLst/>
          </a:prstGeom>
        </p:spPr>
      </p:pic>
      <p:sp>
        <p:nvSpPr>
          <p:cNvPr id="26" name="TextBox 25">
            <a:extLst>
              <a:ext uri="{FF2B5EF4-FFF2-40B4-BE49-F238E27FC236}">
                <a16:creationId xmlns:a16="http://schemas.microsoft.com/office/drawing/2014/main" id="{F3D0763E-76BF-61E4-7C77-EBFD274B7166}"/>
              </a:ext>
            </a:extLst>
          </p:cNvPr>
          <p:cNvSpPr txBox="1"/>
          <p:nvPr/>
        </p:nvSpPr>
        <p:spPr>
          <a:xfrm>
            <a:off x="3622276" y="4227031"/>
            <a:ext cx="8300327" cy="1384995"/>
          </a:xfrm>
          <a:prstGeom prst="rect">
            <a:avLst/>
          </a:prstGeom>
          <a:noFill/>
        </p:spPr>
        <p:txBody>
          <a:bodyPr wrap="square" lIns="91440" tIns="45720" rIns="91440" bIns="45720" anchor="t">
            <a:spAutoFit/>
          </a:bodyPr>
          <a:lstStyle/>
          <a:p>
            <a:r>
              <a:rPr lang="en-GB" sz="1400" i="1" dirty="0">
                <a:latin typeface="Georgia"/>
              </a:rPr>
              <a:t>Friday is camping day. This is all year no matter what the weather is. Your child needs to come to school suitably dressed for the weather to be outdoors all day. During the winter months if you wish to send gloves for your child, they need to be the waterproof type. Gloves made from wool get damp and cold. Please do not send your child with mittens as these make it hard for your child to access resources and activities.  This includes suitable clothes shoes and waterproofs. We will only use the indoors for toileting on this day. There is no such thing as bad weather just unsuitable clothing</a:t>
            </a:r>
          </a:p>
        </p:txBody>
      </p:sp>
      <p:sp>
        <p:nvSpPr>
          <p:cNvPr id="28" name="TextBox 27">
            <a:extLst>
              <a:ext uri="{FF2B5EF4-FFF2-40B4-BE49-F238E27FC236}">
                <a16:creationId xmlns:a16="http://schemas.microsoft.com/office/drawing/2014/main" id="{3C046EA3-8A43-F3A7-F95B-77666DF6F864}"/>
              </a:ext>
            </a:extLst>
          </p:cNvPr>
          <p:cNvSpPr txBox="1"/>
          <p:nvPr/>
        </p:nvSpPr>
        <p:spPr>
          <a:xfrm>
            <a:off x="4044417" y="227846"/>
            <a:ext cx="6096000" cy="369332"/>
          </a:xfrm>
          <a:prstGeom prst="rect">
            <a:avLst/>
          </a:prstGeom>
          <a:noFill/>
        </p:spPr>
        <p:txBody>
          <a:bodyPr wrap="square">
            <a:spAutoFit/>
          </a:bodyPr>
          <a:lstStyle/>
          <a:p>
            <a:r>
              <a:rPr lang="en-GB" b="1" i="1" u="sng" dirty="0">
                <a:latin typeface="Georgia" panose="02040502050405020303" pitchFamily="18" charset="0"/>
              </a:rPr>
              <a:t>What will my child need?</a:t>
            </a:r>
          </a:p>
        </p:txBody>
      </p:sp>
    </p:spTree>
    <p:extLst>
      <p:ext uri="{BB962C8B-B14F-4D97-AF65-F5344CB8AC3E}">
        <p14:creationId xmlns:p14="http://schemas.microsoft.com/office/powerpoint/2010/main" val="384789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6" grpId="0"/>
      <p:bldP spid="18" grpId="0"/>
      <p:bldP spid="22"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44B14E-CB65-45B7-91AF-B11142B353BB}"/>
              </a:ext>
            </a:extLst>
          </p:cNvPr>
          <p:cNvPicPr>
            <a:picLocks noChangeAspect="1"/>
          </p:cNvPicPr>
          <p:nvPr/>
        </p:nvPicPr>
        <p:blipFill>
          <a:blip r:embed="rId2"/>
          <a:stretch>
            <a:fillRect/>
          </a:stretch>
        </p:blipFill>
        <p:spPr>
          <a:xfrm rot="10800000">
            <a:off x="287908" y="65612"/>
            <a:ext cx="2145978" cy="2353260"/>
          </a:xfrm>
          <a:prstGeom prst="rect">
            <a:avLst/>
          </a:prstGeom>
        </p:spPr>
      </p:pic>
      <p:pic>
        <p:nvPicPr>
          <p:cNvPr id="13" name="Picture 12">
            <a:extLst>
              <a:ext uri="{FF2B5EF4-FFF2-40B4-BE49-F238E27FC236}">
                <a16:creationId xmlns:a16="http://schemas.microsoft.com/office/drawing/2014/main" id="{F6822B3C-0966-4498-BFBB-290C8EF95729}"/>
              </a:ext>
            </a:extLst>
          </p:cNvPr>
          <p:cNvPicPr>
            <a:picLocks noChangeAspect="1"/>
          </p:cNvPicPr>
          <p:nvPr/>
        </p:nvPicPr>
        <p:blipFill>
          <a:blip r:embed="rId2"/>
          <a:stretch>
            <a:fillRect/>
          </a:stretch>
        </p:blipFill>
        <p:spPr>
          <a:xfrm>
            <a:off x="9769322" y="4401121"/>
            <a:ext cx="2103653" cy="2353260"/>
          </a:xfrm>
          <a:prstGeom prst="rect">
            <a:avLst/>
          </a:prstGeom>
        </p:spPr>
      </p:pic>
      <p:sp>
        <p:nvSpPr>
          <p:cNvPr id="2" name="TextBox 1">
            <a:extLst>
              <a:ext uri="{FF2B5EF4-FFF2-40B4-BE49-F238E27FC236}">
                <a16:creationId xmlns:a16="http://schemas.microsoft.com/office/drawing/2014/main" id="{D3B2834C-8F71-4AD0-8C76-D757EA464A4C}"/>
              </a:ext>
            </a:extLst>
          </p:cNvPr>
          <p:cNvSpPr txBox="1"/>
          <p:nvPr/>
        </p:nvSpPr>
        <p:spPr>
          <a:xfrm>
            <a:off x="606983" y="511888"/>
            <a:ext cx="10878532" cy="5324535"/>
          </a:xfrm>
          <a:prstGeom prst="rect">
            <a:avLst/>
          </a:prstGeom>
          <a:noFill/>
        </p:spPr>
        <p:txBody>
          <a:bodyPr wrap="square" rtlCol="0">
            <a:spAutoFit/>
          </a:bodyPr>
          <a:lstStyle/>
          <a:p>
            <a:pPr algn="ctr"/>
            <a:r>
              <a:rPr lang="en-GB" sz="2800" b="1" dirty="0"/>
              <a:t>Dates for your diary:</a:t>
            </a:r>
          </a:p>
          <a:p>
            <a:pPr algn="ctr"/>
            <a:r>
              <a:rPr lang="en-GB" sz="2400" dirty="0"/>
              <a:t>Monday 23</a:t>
            </a:r>
            <a:r>
              <a:rPr lang="en-GB" sz="2400" baseline="30000" dirty="0"/>
              <a:t>rd</a:t>
            </a:r>
            <a:r>
              <a:rPr lang="en-GB" sz="2400" dirty="0"/>
              <a:t> February – teacher inset day closed for children</a:t>
            </a:r>
          </a:p>
          <a:p>
            <a:pPr algn="ctr"/>
            <a:r>
              <a:rPr lang="en-GB" sz="2400" dirty="0"/>
              <a:t>Tuesday 24</a:t>
            </a:r>
            <a:r>
              <a:rPr lang="en-GB" sz="2400" baseline="30000" dirty="0"/>
              <a:t>th</a:t>
            </a:r>
            <a:r>
              <a:rPr lang="en-GB" sz="2400" dirty="0"/>
              <a:t> February- Open for children</a:t>
            </a:r>
          </a:p>
          <a:p>
            <a:pPr algn="ctr"/>
            <a:endParaRPr lang="en-GB" sz="2400" dirty="0"/>
          </a:p>
          <a:p>
            <a:pPr algn="ctr"/>
            <a:r>
              <a:rPr lang="en-GB" sz="2400" dirty="0"/>
              <a:t>Friday 27</a:t>
            </a:r>
            <a:r>
              <a:rPr lang="en-GB" sz="2400" baseline="30000" dirty="0"/>
              <a:t>th</a:t>
            </a:r>
            <a:r>
              <a:rPr lang="en-GB" sz="2400" dirty="0"/>
              <a:t> February – Proposed class trip. More details to follow</a:t>
            </a:r>
          </a:p>
          <a:p>
            <a:pPr algn="ctr"/>
            <a:endParaRPr lang="en-GB" sz="2400" dirty="0"/>
          </a:p>
          <a:p>
            <a:pPr algn="ctr"/>
            <a:r>
              <a:rPr lang="en-GB" sz="2400" dirty="0"/>
              <a:t>Thursday 5</a:t>
            </a:r>
            <a:r>
              <a:rPr lang="en-GB" sz="2400" baseline="30000" dirty="0"/>
              <a:t>th</a:t>
            </a:r>
            <a:r>
              <a:rPr lang="en-GB" sz="2400" dirty="0"/>
              <a:t> March – World Book Day – Our class chosen text and theme for the day is ‘ Aladdin’ There are lots of characters from the book your child can dress up as </a:t>
            </a:r>
            <a:r>
              <a:rPr lang="en-GB" sz="2400" dirty="0" err="1"/>
              <a:t>as</a:t>
            </a:r>
            <a:r>
              <a:rPr lang="en-GB" sz="2400" dirty="0"/>
              <a:t> we become characters from the story throughout the day.</a:t>
            </a:r>
          </a:p>
          <a:p>
            <a:pPr algn="ctr"/>
            <a:endParaRPr lang="en-GB" sz="2400" dirty="0"/>
          </a:p>
          <a:p>
            <a:pPr algn="ctr"/>
            <a:r>
              <a:rPr lang="en-GB" sz="2400" dirty="0"/>
              <a:t> </a:t>
            </a:r>
          </a:p>
          <a:p>
            <a:pPr algn="ctr"/>
            <a:endParaRPr lang="en-GB" sz="2400" dirty="0"/>
          </a:p>
          <a:p>
            <a:pPr algn="ctr"/>
            <a:endParaRPr lang="en-GB" sz="2400" dirty="0"/>
          </a:p>
          <a:p>
            <a:pPr algn="ctr"/>
            <a:r>
              <a:rPr lang="en-GB" sz="2400" dirty="0"/>
              <a:t>Friday 13</a:t>
            </a:r>
            <a:r>
              <a:rPr lang="en-GB" sz="2400" baseline="30000" dirty="0"/>
              <a:t>th</a:t>
            </a:r>
            <a:r>
              <a:rPr lang="en-GB" sz="2400" dirty="0"/>
              <a:t> March – Mothers day spa. More details to follow</a:t>
            </a:r>
          </a:p>
        </p:txBody>
      </p:sp>
      <p:pic>
        <p:nvPicPr>
          <p:cNvPr id="3" name="Picture 2">
            <a:extLst>
              <a:ext uri="{FF2B5EF4-FFF2-40B4-BE49-F238E27FC236}">
                <a16:creationId xmlns:a16="http://schemas.microsoft.com/office/drawing/2014/main" id="{053097DB-1B4D-4432-84D2-8DD6320C66B8}"/>
              </a:ext>
            </a:extLst>
          </p:cNvPr>
          <p:cNvPicPr>
            <a:picLocks noChangeAspect="1"/>
          </p:cNvPicPr>
          <p:nvPr/>
        </p:nvPicPr>
        <p:blipFill>
          <a:blip r:embed="rId3"/>
          <a:stretch>
            <a:fillRect/>
          </a:stretch>
        </p:blipFill>
        <p:spPr>
          <a:xfrm>
            <a:off x="5101853" y="3972835"/>
            <a:ext cx="727828" cy="1299693"/>
          </a:xfrm>
          <a:prstGeom prst="rect">
            <a:avLst/>
          </a:prstGeom>
        </p:spPr>
      </p:pic>
      <p:pic>
        <p:nvPicPr>
          <p:cNvPr id="4" name="Picture 3">
            <a:extLst>
              <a:ext uri="{FF2B5EF4-FFF2-40B4-BE49-F238E27FC236}">
                <a16:creationId xmlns:a16="http://schemas.microsoft.com/office/drawing/2014/main" id="{3C5CA614-EE30-4668-BB5B-0258B187804A}"/>
              </a:ext>
            </a:extLst>
          </p:cNvPr>
          <p:cNvPicPr>
            <a:picLocks noChangeAspect="1"/>
          </p:cNvPicPr>
          <p:nvPr/>
        </p:nvPicPr>
        <p:blipFill>
          <a:blip r:embed="rId4"/>
          <a:stretch>
            <a:fillRect/>
          </a:stretch>
        </p:blipFill>
        <p:spPr>
          <a:xfrm>
            <a:off x="5768890" y="3886041"/>
            <a:ext cx="1308460" cy="1386487"/>
          </a:xfrm>
          <a:prstGeom prst="rect">
            <a:avLst/>
          </a:prstGeom>
        </p:spPr>
      </p:pic>
      <p:pic>
        <p:nvPicPr>
          <p:cNvPr id="5" name="Picture 4">
            <a:extLst>
              <a:ext uri="{FF2B5EF4-FFF2-40B4-BE49-F238E27FC236}">
                <a16:creationId xmlns:a16="http://schemas.microsoft.com/office/drawing/2014/main" id="{2C5F42A2-BC4D-4D6A-ADB7-FD47E5E01C56}"/>
              </a:ext>
            </a:extLst>
          </p:cNvPr>
          <p:cNvPicPr>
            <a:picLocks noChangeAspect="1"/>
          </p:cNvPicPr>
          <p:nvPr/>
        </p:nvPicPr>
        <p:blipFill>
          <a:blip r:embed="rId5"/>
          <a:stretch>
            <a:fillRect/>
          </a:stretch>
        </p:blipFill>
        <p:spPr>
          <a:xfrm>
            <a:off x="4100455" y="3929437"/>
            <a:ext cx="1038527" cy="1386487"/>
          </a:xfrm>
          <a:prstGeom prst="rect">
            <a:avLst/>
          </a:prstGeom>
        </p:spPr>
      </p:pic>
      <p:pic>
        <p:nvPicPr>
          <p:cNvPr id="6" name="Picture 5">
            <a:extLst>
              <a:ext uri="{FF2B5EF4-FFF2-40B4-BE49-F238E27FC236}">
                <a16:creationId xmlns:a16="http://schemas.microsoft.com/office/drawing/2014/main" id="{CBA35008-2A2C-4428-AE71-625CEBD06D66}"/>
              </a:ext>
            </a:extLst>
          </p:cNvPr>
          <p:cNvPicPr>
            <a:picLocks noChangeAspect="1"/>
          </p:cNvPicPr>
          <p:nvPr/>
        </p:nvPicPr>
        <p:blipFill>
          <a:blip r:embed="rId6"/>
          <a:stretch>
            <a:fillRect/>
          </a:stretch>
        </p:blipFill>
        <p:spPr>
          <a:xfrm>
            <a:off x="7077350" y="3879730"/>
            <a:ext cx="854501" cy="1375891"/>
          </a:xfrm>
          <a:prstGeom prst="rect">
            <a:avLst/>
          </a:prstGeom>
        </p:spPr>
      </p:pic>
      <p:pic>
        <p:nvPicPr>
          <p:cNvPr id="7" name="Picture 6">
            <a:extLst>
              <a:ext uri="{FF2B5EF4-FFF2-40B4-BE49-F238E27FC236}">
                <a16:creationId xmlns:a16="http://schemas.microsoft.com/office/drawing/2014/main" id="{C323DF05-5FD9-48CD-BFC2-F297DFAAB7DB}"/>
              </a:ext>
            </a:extLst>
          </p:cNvPr>
          <p:cNvPicPr>
            <a:picLocks noChangeAspect="1"/>
          </p:cNvPicPr>
          <p:nvPr/>
        </p:nvPicPr>
        <p:blipFill>
          <a:blip r:embed="rId7"/>
          <a:stretch>
            <a:fillRect/>
          </a:stretch>
        </p:blipFill>
        <p:spPr>
          <a:xfrm>
            <a:off x="3403066" y="3972835"/>
            <a:ext cx="727828" cy="1384213"/>
          </a:xfrm>
          <a:prstGeom prst="rect">
            <a:avLst/>
          </a:prstGeom>
        </p:spPr>
      </p:pic>
      <p:pic>
        <p:nvPicPr>
          <p:cNvPr id="8" name="Picture 7">
            <a:extLst>
              <a:ext uri="{FF2B5EF4-FFF2-40B4-BE49-F238E27FC236}">
                <a16:creationId xmlns:a16="http://schemas.microsoft.com/office/drawing/2014/main" id="{AE722148-B557-437D-9EAC-F7E2D02CE823}"/>
              </a:ext>
            </a:extLst>
          </p:cNvPr>
          <p:cNvPicPr>
            <a:picLocks noChangeAspect="1"/>
          </p:cNvPicPr>
          <p:nvPr/>
        </p:nvPicPr>
        <p:blipFill>
          <a:blip r:embed="rId8"/>
          <a:stretch>
            <a:fillRect/>
          </a:stretch>
        </p:blipFill>
        <p:spPr>
          <a:xfrm>
            <a:off x="7949475" y="3974180"/>
            <a:ext cx="1424275" cy="1296999"/>
          </a:xfrm>
          <a:prstGeom prst="rect">
            <a:avLst/>
          </a:prstGeom>
        </p:spPr>
      </p:pic>
      <p:pic>
        <p:nvPicPr>
          <p:cNvPr id="9" name="Picture 8">
            <a:extLst>
              <a:ext uri="{FF2B5EF4-FFF2-40B4-BE49-F238E27FC236}">
                <a16:creationId xmlns:a16="http://schemas.microsoft.com/office/drawing/2014/main" id="{BD7A3A03-A705-4939-85EC-7A37F31A6243}"/>
              </a:ext>
            </a:extLst>
          </p:cNvPr>
          <p:cNvPicPr>
            <a:picLocks noChangeAspect="1"/>
          </p:cNvPicPr>
          <p:nvPr/>
        </p:nvPicPr>
        <p:blipFill>
          <a:blip r:embed="rId9"/>
          <a:stretch>
            <a:fillRect/>
          </a:stretch>
        </p:blipFill>
        <p:spPr>
          <a:xfrm>
            <a:off x="2433962" y="3929437"/>
            <a:ext cx="1038528" cy="1391842"/>
          </a:xfrm>
          <a:prstGeom prst="rect">
            <a:avLst/>
          </a:prstGeom>
        </p:spPr>
      </p:pic>
      <p:pic>
        <p:nvPicPr>
          <p:cNvPr id="10" name="Picture 9">
            <a:extLst>
              <a:ext uri="{FF2B5EF4-FFF2-40B4-BE49-F238E27FC236}">
                <a16:creationId xmlns:a16="http://schemas.microsoft.com/office/drawing/2014/main" id="{FFD9F2CB-121C-4412-8DE8-F92F921D646E}"/>
              </a:ext>
            </a:extLst>
          </p:cNvPr>
          <p:cNvPicPr>
            <a:picLocks noChangeAspect="1"/>
          </p:cNvPicPr>
          <p:nvPr/>
        </p:nvPicPr>
        <p:blipFill>
          <a:blip r:embed="rId10"/>
          <a:stretch>
            <a:fillRect/>
          </a:stretch>
        </p:blipFill>
        <p:spPr>
          <a:xfrm>
            <a:off x="9400089" y="3879730"/>
            <a:ext cx="715897" cy="1505692"/>
          </a:xfrm>
          <a:prstGeom prst="rect">
            <a:avLst/>
          </a:prstGeom>
        </p:spPr>
      </p:pic>
      <p:pic>
        <p:nvPicPr>
          <p:cNvPr id="11" name="Picture 10">
            <a:extLst>
              <a:ext uri="{FF2B5EF4-FFF2-40B4-BE49-F238E27FC236}">
                <a16:creationId xmlns:a16="http://schemas.microsoft.com/office/drawing/2014/main" id="{BB9F8B74-C14C-4252-A788-34326C67D444}"/>
              </a:ext>
            </a:extLst>
          </p:cNvPr>
          <p:cNvPicPr>
            <a:picLocks noChangeAspect="1"/>
          </p:cNvPicPr>
          <p:nvPr/>
        </p:nvPicPr>
        <p:blipFill>
          <a:blip r:embed="rId11"/>
          <a:stretch>
            <a:fillRect/>
          </a:stretch>
        </p:blipFill>
        <p:spPr>
          <a:xfrm>
            <a:off x="706485" y="3989739"/>
            <a:ext cx="1727401" cy="1265882"/>
          </a:xfrm>
          <a:prstGeom prst="rect">
            <a:avLst/>
          </a:prstGeom>
        </p:spPr>
      </p:pic>
      <p:pic>
        <p:nvPicPr>
          <p:cNvPr id="12" name="Picture 11">
            <a:extLst>
              <a:ext uri="{FF2B5EF4-FFF2-40B4-BE49-F238E27FC236}">
                <a16:creationId xmlns:a16="http://schemas.microsoft.com/office/drawing/2014/main" id="{342AE2D5-9824-4E39-9542-5225A7DA7A06}"/>
              </a:ext>
            </a:extLst>
          </p:cNvPr>
          <p:cNvPicPr>
            <a:picLocks noChangeAspect="1"/>
          </p:cNvPicPr>
          <p:nvPr/>
        </p:nvPicPr>
        <p:blipFill>
          <a:blip r:embed="rId12"/>
          <a:stretch>
            <a:fillRect/>
          </a:stretch>
        </p:blipFill>
        <p:spPr>
          <a:xfrm>
            <a:off x="10266849" y="4056353"/>
            <a:ext cx="1538575" cy="1152446"/>
          </a:xfrm>
          <a:prstGeom prst="rect">
            <a:avLst/>
          </a:prstGeom>
        </p:spPr>
      </p:pic>
    </p:spTree>
    <p:extLst>
      <p:ext uri="{BB962C8B-B14F-4D97-AF65-F5344CB8AC3E}">
        <p14:creationId xmlns:p14="http://schemas.microsoft.com/office/powerpoint/2010/main" val="2219012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03B6230381C748AF066AFF7F2C0E1A" ma:contentTypeVersion="12" ma:contentTypeDescription="Create a new document." ma:contentTypeScope="" ma:versionID="b68b364e29fdc487bb0bd46988c768b3">
  <xsd:schema xmlns:xsd="http://www.w3.org/2001/XMLSchema" xmlns:xs="http://www.w3.org/2001/XMLSchema" xmlns:p="http://schemas.microsoft.com/office/2006/metadata/properties" xmlns:ns3="71a1388d-9224-4024-b39d-b3c5e69792ab" xmlns:ns4="ae0372ec-c7d0-494d-a9a5-70c7ecfc4069" targetNamespace="http://schemas.microsoft.com/office/2006/metadata/properties" ma:root="true" ma:fieldsID="8cd6853facb886085d08ee47af014462" ns3:_="" ns4:_="">
    <xsd:import namespace="71a1388d-9224-4024-b39d-b3c5e69792ab"/>
    <xsd:import namespace="ae0372ec-c7d0-494d-a9a5-70c7ecfc406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1388d-9224-4024-b39d-b3c5e69792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0372ec-c7d0-494d-a9a5-70c7ecfc406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1a1388d-9224-4024-b39d-b3c5e69792ab" xsi:nil="true"/>
  </documentManagement>
</p:properties>
</file>

<file path=customXml/itemProps1.xml><?xml version="1.0" encoding="utf-8"?>
<ds:datastoreItem xmlns:ds="http://schemas.openxmlformats.org/officeDocument/2006/customXml" ds:itemID="{44727FFE-2132-4F59-9127-443E632D9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1388d-9224-4024-b39d-b3c5e69792ab"/>
    <ds:schemaRef ds:uri="ae0372ec-c7d0-494d-a9a5-70c7ecfc40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25B357-51A3-446C-979D-CD3FFA7677AD}">
  <ds:schemaRefs>
    <ds:schemaRef ds:uri="http://schemas.microsoft.com/sharepoint/v3/contenttype/forms"/>
  </ds:schemaRefs>
</ds:datastoreItem>
</file>

<file path=customXml/itemProps3.xml><?xml version="1.0" encoding="utf-8"?>
<ds:datastoreItem xmlns:ds="http://schemas.openxmlformats.org/officeDocument/2006/customXml" ds:itemID="{868F4BA1-E0C9-47D9-A921-8541A7B538E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1a1388d-9224-4024-b39d-b3c5e69792ab"/>
    <ds:schemaRef ds:uri="http://purl.org/dc/elements/1.1/"/>
    <ds:schemaRef ds:uri="http://schemas.microsoft.com/office/2006/metadata/properties"/>
    <ds:schemaRef ds:uri="ae0372ec-c7d0-494d-a9a5-70c7ecfc406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8597</TotalTime>
  <Words>1119</Words>
  <Application>Microsoft Office PowerPoint</Application>
  <PresentationFormat>Widescreen</PresentationFormat>
  <Paragraphs>85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Ronson</dc:creator>
  <cp:lastModifiedBy>C Ronson (SCL Staff)</cp:lastModifiedBy>
  <cp:revision>42</cp:revision>
  <dcterms:created xsi:type="dcterms:W3CDTF">2023-08-24T15:45:28Z</dcterms:created>
  <dcterms:modified xsi:type="dcterms:W3CDTF">2026-01-09T11:09:25Z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0x0101002503B6230381C748AF066AFF7F2C0E1A</vt:lpwstr>
  </property>
</Properties>
</file>