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7" r:id="rId5"/>
    <p:sldId id="258" r:id="rId6"/>
    <p:sldId id="266" r:id="rId7"/>
    <p:sldId id="259" r:id="rId8"/>
    <p:sldId id="260" r:id="rId9"/>
    <p:sldId id="265"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E97E-2230-44EE-9ADE-A06738DA08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92F8E5-84C8-40CE-84A5-6AF4E5E72D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B2BB33-5977-4265-82CB-6C52942803D3}"/>
              </a:ext>
            </a:extLst>
          </p:cNvPr>
          <p:cNvSpPr>
            <a:spLocks noGrp="1"/>
          </p:cNvSpPr>
          <p:nvPr>
            <p:ph type="dt" sz="half" idx="10"/>
          </p:nvPr>
        </p:nvSpPr>
        <p:spPr/>
        <p:txBody>
          <a:bodyPr/>
          <a:lstStyle/>
          <a:p>
            <a:fld id="{E7E2B23A-5E24-44EC-99C6-1BD123C0E615}" type="datetimeFigureOut">
              <a:rPr lang="en-GB" smtClean="0"/>
              <a:t>06/01/2026</a:t>
            </a:fld>
            <a:endParaRPr lang="en-GB"/>
          </a:p>
        </p:txBody>
      </p:sp>
      <p:sp>
        <p:nvSpPr>
          <p:cNvPr id="5" name="Footer Placeholder 4">
            <a:extLst>
              <a:ext uri="{FF2B5EF4-FFF2-40B4-BE49-F238E27FC236}">
                <a16:creationId xmlns:a16="http://schemas.microsoft.com/office/drawing/2014/main" id="{0E1E84A7-05F0-4804-8E3D-F4A0634AB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A95FC9-0C54-4C3B-A8D2-8893C7B4C281}"/>
              </a:ext>
            </a:extLst>
          </p:cNvPr>
          <p:cNvSpPr>
            <a:spLocks noGrp="1"/>
          </p:cNvSpPr>
          <p:nvPr>
            <p:ph type="sldNum" sz="quarter" idx="12"/>
          </p:nvPr>
        </p:nvSpPr>
        <p:spPr/>
        <p:txBody>
          <a:bodyPr/>
          <a:lstStyle/>
          <a:p>
            <a:fld id="{41A71AF1-58D5-428C-B9AF-436A348DA1B7}" type="slidenum">
              <a:rPr lang="en-GB" smtClean="0"/>
              <a:t>‹#›</a:t>
            </a:fld>
            <a:endParaRPr lang="en-GB"/>
          </a:p>
        </p:txBody>
      </p:sp>
    </p:spTree>
    <p:extLst>
      <p:ext uri="{BB962C8B-B14F-4D97-AF65-F5344CB8AC3E}">
        <p14:creationId xmlns:p14="http://schemas.microsoft.com/office/powerpoint/2010/main" val="305151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9086-4950-4C16-A824-589997E9D6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7DD349-40F3-443F-BDBB-3C5AC3FBA3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3151AF-0412-4689-8878-9C2BAFB93D2E}"/>
              </a:ext>
            </a:extLst>
          </p:cNvPr>
          <p:cNvSpPr>
            <a:spLocks noGrp="1"/>
          </p:cNvSpPr>
          <p:nvPr>
            <p:ph type="dt" sz="half" idx="10"/>
          </p:nvPr>
        </p:nvSpPr>
        <p:spPr/>
        <p:txBody>
          <a:bodyPr/>
          <a:lstStyle/>
          <a:p>
            <a:fld id="{E7E2B23A-5E24-44EC-99C6-1BD123C0E615}" type="datetimeFigureOut">
              <a:rPr lang="en-GB" smtClean="0"/>
              <a:t>06/01/2026</a:t>
            </a:fld>
            <a:endParaRPr lang="en-GB"/>
          </a:p>
        </p:txBody>
      </p:sp>
      <p:sp>
        <p:nvSpPr>
          <p:cNvPr id="5" name="Footer Placeholder 4">
            <a:extLst>
              <a:ext uri="{FF2B5EF4-FFF2-40B4-BE49-F238E27FC236}">
                <a16:creationId xmlns:a16="http://schemas.microsoft.com/office/drawing/2014/main" id="{8F4B9F19-A817-4955-A330-A528A50030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D287A-DAC5-4C27-9AC7-2795448D8212}"/>
              </a:ext>
            </a:extLst>
          </p:cNvPr>
          <p:cNvSpPr>
            <a:spLocks noGrp="1"/>
          </p:cNvSpPr>
          <p:nvPr>
            <p:ph type="sldNum" sz="quarter" idx="12"/>
          </p:nvPr>
        </p:nvSpPr>
        <p:spPr/>
        <p:txBody>
          <a:bodyPr/>
          <a:lstStyle/>
          <a:p>
            <a:fld id="{41A71AF1-58D5-428C-B9AF-436A348DA1B7}" type="slidenum">
              <a:rPr lang="en-GB" smtClean="0"/>
              <a:t>‹#›</a:t>
            </a:fld>
            <a:endParaRPr lang="en-GB"/>
          </a:p>
        </p:txBody>
      </p:sp>
    </p:spTree>
    <p:extLst>
      <p:ext uri="{BB962C8B-B14F-4D97-AF65-F5344CB8AC3E}">
        <p14:creationId xmlns:p14="http://schemas.microsoft.com/office/powerpoint/2010/main" val="88807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E110E-64F9-413D-82AE-2E2D30FD83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E7670B-0DDB-4F1D-AA61-AB33B048A0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3FCBFB-FDA9-44C5-89CA-38F5B7D2C9F7}"/>
              </a:ext>
            </a:extLst>
          </p:cNvPr>
          <p:cNvSpPr>
            <a:spLocks noGrp="1"/>
          </p:cNvSpPr>
          <p:nvPr>
            <p:ph type="dt" sz="half" idx="10"/>
          </p:nvPr>
        </p:nvSpPr>
        <p:spPr/>
        <p:txBody>
          <a:bodyPr/>
          <a:lstStyle/>
          <a:p>
            <a:fld id="{E7E2B23A-5E24-44EC-99C6-1BD123C0E615}" type="datetimeFigureOut">
              <a:rPr lang="en-GB" smtClean="0"/>
              <a:t>06/01/2026</a:t>
            </a:fld>
            <a:endParaRPr lang="en-GB"/>
          </a:p>
        </p:txBody>
      </p:sp>
      <p:sp>
        <p:nvSpPr>
          <p:cNvPr id="5" name="Footer Placeholder 4">
            <a:extLst>
              <a:ext uri="{FF2B5EF4-FFF2-40B4-BE49-F238E27FC236}">
                <a16:creationId xmlns:a16="http://schemas.microsoft.com/office/drawing/2014/main" id="{C2C84B98-2FCA-444E-B2E2-717AA54483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D2785A-4218-42E6-82EA-9EA2FA99663C}"/>
              </a:ext>
            </a:extLst>
          </p:cNvPr>
          <p:cNvSpPr>
            <a:spLocks noGrp="1"/>
          </p:cNvSpPr>
          <p:nvPr>
            <p:ph type="sldNum" sz="quarter" idx="12"/>
          </p:nvPr>
        </p:nvSpPr>
        <p:spPr/>
        <p:txBody>
          <a:bodyPr/>
          <a:lstStyle/>
          <a:p>
            <a:fld id="{41A71AF1-58D5-428C-B9AF-436A348DA1B7}" type="slidenum">
              <a:rPr lang="en-GB" smtClean="0"/>
              <a:t>‹#›</a:t>
            </a:fld>
            <a:endParaRPr lang="en-GB"/>
          </a:p>
        </p:txBody>
      </p:sp>
    </p:spTree>
    <p:extLst>
      <p:ext uri="{BB962C8B-B14F-4D97-AF65-F5344CB8AC3E}">
        <p14:creationId xmlns:p14="http://schemas.microsoft.com/office/powerpoint/2010/main" val="292832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6BA4-6CDE-45B6-BA3E-BDF2637DEC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552402-19AF-4977-88F8-5320A90066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3FDD7-EEFA-4C60-A9AB-3C4C90253BF6}"/>
              </a:ext>
            </a:extLst>
          </p:cNvPr>
          <p:cNvSpPr>
            <a:spLocks noGrp="1"/>
          </p:cNvSpPr>
          <p:nvPr>
            <p:ph type="dt" sz="half" idx="10"/>
          </p:nvPr>
        </p:nvSpPr>
        <p:spPr/>
        <p:txBody>
          <a:bodyPr/>
          <a:lstStyle/>
          <a:p>
            <a:fld id="{E7E2B23A-5E24-44EC-99C6-1BD123C0E615}" type="datetimeFigureOut">
              <a:rPr lang="en-GB" smtClean="0"/>
              <a:t>06/01/2026</a:t>
            </a:fld>
            <a:endParaRPr lang="en-GB"/>
          </a:p>
        </p:txBody>
      </p:sp>
      <p:sp>
        <p:nvSpPr>
          <p:cNvPr id="5" name="Footer Placeholder 4">
            <a:extLst>
              <a:ext uri="{FF2B5EF4-FFF2-40B4-BE49-F238E27FC236}">
                <a16:creationId xmlns:a16="http://schemas.microsoft.com/office/drawing/2014/main" id="{90C65842-0AC6-4A60-83A7-3C7D304856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A00225-4F8B-48F1-A6C5-EF7E2FC97D3E}"/>
              </a:ext>
            </a:extLst>
          </p:cNvPr>
          <p:cNvSpPr>
            <a:spLocks noGrp="1"/>
          </p:cNvSpPr>
          <p:nvPr>
            <p:ph type="sldNum" sz="quarter" idx="12"/>
          </p:nvPr>
        </p:nvSpPr>
        <p:spPr/>
        <p:txBody>
          <a:bodyPr/>
          <a:lstStyle/>
          <a:p>
            <a:fld id="{41A71AF1-58D5-428C-B9AF-436A348DA1B7}" type="slidenum">
              <a:rPr lang="en-GB" smtClean="0"/>
              <a:t>‹#›</a:t>
            </a:fld>
            <a:endParaRPr lang="en-GB"/>
          </a:p>
        </p:txBody>
      </p:sp>
    </p:spTree>
    <p:extLst>
      <p:ext uri="{BB962C8B-B14F-4D97-AF65-F5344CB8AC3E}">
        <p14:creationId xmlns:p14="http://schemas.microsoft.com/office/powerpoint/2010/main" val="36669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5600-3BF1-47E1-902E-921EA18FB6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A4103E-4966-498E-9D0A-FACB061AF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98977F-551C-475B-BA20-39F24C042993}"/>
              </a:ext>
            </a:extLst>
          </p:cNvPr>
          <p:cNvSpPr>
            <a:spLocks noGrp="1"/>
          </p:cNvSpPr>
          <p:nvPr>
            <p:ph type="dt" sz="half" idx="10"/>
          </p:nvPr>
        </p:nvSpPr>
        <p:spPr/>
        <p:txBody>
          <a:bodyPr/>
          <a:lstStyle/>
          <a:p>
            <a:fld id="{E7E2B23A-5E24-44EC-99C6-1BD123C0E615}" type="datetimeFigureOut">
              <a:rPr lang="en-GB" smtClean="0"/>
              <a:t>06/01/2026</a:t>
            </a:fld>
            <a:endParaRPr lang="en-GB"/>
          </a:p>
        </p:txBody>
      </p:sp>
      <p:sp>
        <p:nvSpPr>
          <p:cNvPr id="5" name="Footer Placeholder 4">
            <a:extLst>
              <a:ext uri="{FF2B5EF4-FFF2-40B4-BE49-F238E27FC236}">
                <a16:creationId xmlns:a16="http://schemas.microsoft.com/office/drawing/2014/main" id="{E4B077DC-D31F-4EA9-9AE9-9FB074BADC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238CBA-F563-4EE5-B740-AEF7FB4C7753}"/>
              </a:ext>
            </a:extLst>
          </p:cNvPr>
          <p:cNvSpPr>
            <a:spLocks noGrp="1"/>
          </p:cNvSpPr>
          <p:nvPr>
            <p:ph type="sldNum" sz="quarter" idx="12"/>
          </p:nvPr>
        </p:nvSpPr>
        <p:spPr/>
        <p:txBody>
          <a:bodyPr/>
          <a:lstStyle/>
          <a:p>
            <a:fld id="{41A71AF1-58D5-428C-B9AF-436A348DA1B7}" type="slidenum">
              <a:rPr lang="en-GB" smtClean="0"/>
              <a:t>‹#›</a:t>
            </a:fld>
            <a:endParaRPr lang="en-GB"/>
          </a:p>
        </p:txBody>
      </p:sp>
    </p:spTree>
    <p:extLst>
      <p:ext uri="{BB962C8B-B14F-4D97-AF65-F5344CB8AC3E}">
        <p14:creationId xmlns:p14="http://schemas.microsoft.com/office/powerpoint/2010/main" val="12947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E1EB-3A59-4261-9AB5-A1BC44B765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D6C84C-843F-4533-B4BC-BCC56868AB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51CEC1-E1B8-4618-A3D9-328411EE3E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F5DF20-6127-4106-BB95-E5AEA4770B92}"/>
              </a:ext>
            </a:extLst>
          </p:cNvPr>
          <p:cNvSpPr>
            <a:spLocks noGrp="1"/>
          </p:cNvSpPr>
          <p:nvPr>
            <p:ph type="dt" sz="half" idx="10"/>
          </p:nvPr>
        </p:nvSpPr>
        <p:spPr/>
        <p:txBody>
          <a:bodyPr/>
          <a:lstStyle/>
          <a:p>
            <a:fld id="{E7E2B23A-5E24-44EC-99C6-1BD123C0E615}" type="datetimeFigureOut">
              <a:rPr lang="en-GB" smtClean="0"/>
              <a:t>06/01/2026</a:t>
            </a:fld>
            <a:endParaRPr lang="en-GB"/>
          </a:p>
        </p:txBody>
      </p:sp>
      <p:sp>
        <p:nvSpPr>
          <p:cNvPr id="6" name="Footer Placeholder 5">
            <a:extLst>
              <a:ext uri="{FF2B5EF4-FFF2-40B4-BE49-F238E27FC236}">
                <a16:creationId xmlns:a16="http://schemas.microsoft.com/office/drawing/2014/main" id="{F9A867E0-DDD0-4A67-B90E-EC41292B2D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AB841A-031A-42AA-9D5A-33F660835A9E}"/>
              </a:ext>
            </a:extLst>
          </p:cNvPr>
          <p:cNvSpPr>
            <a:spLocks noGrp="1"/>
          </p:cNvSpPr>
          <p:nvPr>
            <p:ph type="sldNum" sz="quarter" idx="12"/>
          </p:nvPr>
        </p:nvSpPr>
        <p:spPr/>
        <p:txBody>
          <a:bodyPr/>
          <a:lstStyle/>
          <a:p>
            <a:fld id="{41A71AF1-58D5-428C-B9AF-436A348DA1B7}" type="slidenum">
              <a:rPr lang="en-GB" smtClean="0"/>
              <a:t>‹#›</a:t>
            </a:fld>
            <a:endParaRPr lang="en-GB"/>
          </a:p>
        </p:txBody>
      </p:sp>
    </p:spTree>
    <p:extLst>
      <p:ext uri="{BB962C8B-B14F-4D97-AF65-F5344CB8AC3E}">
        <p14:creationId xmlns:p14="http://schemas.microsoft.com/office/powerpoint/2010/main" val="35382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67F6-8417-4C1C-9F88-718D6359DD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5E2043-1CB4-414B-9028-580273805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12A1CC-3F29-4532-A7C8-CD08B9FA06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A4B206-5B8B-4D45-913C-071E9BC58A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17BA07-1ACC-43B1-9704-8CD7B83A13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AA7CDB-C9A9-4239-8BB7-0459B790370E}"/>
              </a:ext>
            </a:extLst>
          </p:cNvPr>
          <p:cNvSpPr>
            <a:spLocks noGrp="1"/>
          </p:cNvSpPr>
          <p:nvPr>
            <p:ph type="dt" sz="half" idx="10"/>
          </p:nvPr>
        </p:nvSpPr>
        <p:spPr/>
        <p:txBody>
          <a:bodyPr/>
          <a:lstStyle/>
          <a:p>
            <a:fld id="{E7E2B23A-5E24-44EC-99C6-1BD123C0E615}" type="datetimeFigureOut">
              <a:rPr lang="en-GB" smtClean="0"/>
              <a:t>06/01/2026</a:t>
            </a:fld>
            <a:endParaRPr lang="en-GB"/>
          </a:p>
        </p:txBody>
      </p:sp>
      <p:sp>
        <p:nvSpPr>
          <p:cNvPr id="8" name="Footer Placeholder 7">
            <a:extLst>
              <a:ext uri="{FF2B5EF4-FFF2-40B4-BE49-F238E27FC236}">
                <a16:creationId xmlns:a16="http://schemas.microsoft.com/office/drawing/2014/main" id="{140457D3-F337-4AA5-9C22-D8E5DEF55F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70028C-5774-4542-9021-B584F1638AA9}"/>
              </a:ext>
            </a:extLst>
          </p:cNvPr>
          <p:cNvSpPr>
            <a:spLocks noGrp="1"/>
          </p:cNvSpPr>
          <p:nvPr>
            <p:ph type="sldNum" sz="quarter" idx="12"/>
          </p:nvPr>
        </p:nvSpPr>
        <p:spPr/>
        <p:txBody>
          <a:bodyPr/>
          <a:lstStyle/>
          <a:p>
            <a:fld id="{41A71AF1-58D5-428C-B9AF-436A348DA1B7}" type="slidenum">
              <a:rPr lang="en-GB" smtClean="0"/>
              <a:t>‹#›</a:t>
            </a:fld>
            <a:endParaRPr lang="en-GB"/>
          </a:p>
        </p:txBody>
      </p:sp>
    </p:spTree>
    <p:extLst>
      <p:ext uri="{BB962C8B-B14F-4D97-AF65-F5344CB8AC3E}">
        <p14:creationId xmlns:p14="http://schemas.microsoft.com/office/powerpoint/2010/main" val="211223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8377-99CE-4A9C-B669-FCCB802534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DEBE2E-9F7A-404B-BC36-C7D053C56C25}"/>
              </a:ext>
            </a:extLst>
          </p:cNvPr>
          <p:cNvSpPr>
            <a:spLocks noGrp="1"/>
          </p:cNvSpPr>
          <p:nvPr>
            <p:ph type="dt" sz="half" idx="10"/>
          </p:nvPr>
        </p:nvSpPr>
        <p:spPr/>
        <p:txBody>
          <a:bodyPr/>
          <a:lstStyle/>
          <a:p>
            <a:fld id="{E7E2B23A-5E24-44EC-99C6-1BD123C0E615}" type="datetimeFigureOut">
              <a:rPr lang="en-GB" smtClean="0"/>
              <a:t>06/01/2026</a:t>
            </a:fld>
            <a:endParaRPr lang="en-GB"/>
          </a:p>
        </p:txBody>
      </p:sp>
      <p:sp>
        <p:nvSpPr>
          <p:cNvPr id="4" name="Footer Placeholder 3">
            <a:extLst>
              <a:ext uri="{FF2B5EF4-FFF2-40B4-BE49-F238E27FC236}">
                <a16:creationId xmlns:a16="http://schemas.microsoft.com/office/drawing/2014/main" id="{227D9D7A-E958-48A3-B230-43715D8BA8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F1970D-5D4E-410F-8268-9B51D8FFAB2F}"/>
              </a:ext>
            </a:extLst>
          </p:cNvPr>
          <p:cNvSpPr>
            <a:spLocks noGrp="1"/>
          </p:cNvSpPr>
          <p:nvPr>
            <p:ph type="sldNum" sz="quarter" idx="12"/>
          </p:nvPr>
        </p:nvSpPr>
        <p:spPr/>
        <p:txBody>
          <a:bodyPr/>
          <a:lstStyle/>
          <a:p>
            <a:fld id="{41A71AF1-58D5-428C-B9AF-436A348DA1B7}" type="slidenum">
              <a:rPr lang="en-GB" smtClean="0"/>
              <a:t>‹#›</a:t>
            </a:fld>
            <a:endParaRPr lang="en-GB"/>
          </a:p>
        </p:txBody>
      </p:sp>
    </p:spTree>
    <p:extLst>
      <p:ext uri="{BB962C8B-B14F-4D97-AF65-F5344CB8AC3E}">
        <p14:creationId xmlns:p14="http://schemas.microsoft.com/office/powerpoint/2010/main" val="33765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76214-2DF2-4BBD-8829-C3BFD9FFA0D9}"/>
              </a:ext>
            </a:extLst>
          </p:cNvPr>
          <p:cNvSpPr>
            <a:spLocks noGrp="1"/>
          </p:cNvSpPr>
          <p:nvPr>
            <p:ph type="dt" sz="half" idx="10"/>
          </p:nvPr>
        </p:nvSpPr>
        <p:spPr/>
        <p:txBody>
          <a:bodyPr/>
          <a:lstStyle/>
          <a:p>
            <a:fld id="{E7E2B23A-5E24-44EC-99C6-1BD123C0E615}" type="datetimeFigureOut">
              <a:rPr lang="en-GB" smtClean="0"/>
              <a:t>06/01/2026</a:t>
            </a:fld>
            <a:endParaRPr lang="en-GB"/>
          </a:p>
        </p:txBody>
      </p:sp>
      <p:sp>
        <p:nvSpPr>
          <p:cNvPr id="3" name="Footer Placeholder 2">
            <a:extLst>
              <a:ext uri="{FF2B5EF4-FFF2-40B4-BE49-F238E27FC236}">
                <a16:creationId xmlns:a16="http://schemas.microsoft.com/office/drawing/2014/main" id="{6A724D52-6747-473D-8E82-15A4ED088F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A22CD2-1C5B-416A-A953-2C28324FE3AC}"/>
              </a:ext>
            </a:extLst>
          </p:cNvPr>
          <p:cNvSpPr>
            <a:spLocks noGrp="1"/>
          </p:cNvSpPr>
          <p:nvPr>
            <p:ph type="sldNum" sz="quarter" idx="12"/>
          </p:nvPr>
        </p:nvSpPr>
        <p:spPr/>
        <p:txBody>
          <a:bodyPr/>
          <a:lstStyle/>
          <a:p>
            <a:fld id="{41A71AF1-58D5-428C-B9AF-436A348DA1B7}" type="slidenum">
              <a:rPr lang="en-GB" smtClean="0"/>
              <a:t>‹#›</a:t>
            </a:fld>
            <a:endParaRPr lang="en-GB"/>
          </a:p>
        </p:txBody>
      </p:sp>
    </p:spTree>
    <p:extLst>
      <p:ext uri="{BB962C8B-B14F-4D97-AF65-F5344CB8AC3E}">
        <p14:creationId xmlns:p14="http://schemas.microsoft.com/office/powerpoint/2010/main" val="115296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042F-56C3-42A3-96B0-C9A81B8BB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B0AEBF-77D8-44CC-ADD8-12CF36416C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09CF7E-8C3A-452D-934A-56AF5374B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7207D3-D7AC-42FD-8782-6F137A1FC563}"/>
              </a:ext>
            </a:extLst>
          </p:cNvPr>
          <p:cNvSpPr>
            <a:spLocks noGrp="1"/>
          </p:cNvSpPr>
          <p:nvPr>
            <p:ph type="dt" sz="half" idx="10"/>
          </p:nvPr>
        </p:nvSpPr>
        <p:spPr/>
        <p:txBody>
          <a:bodyPr/>
          <a:lstStyle/>
          <a:p>
            <a:fld id="{E7E2B23A-5E24-44EC-99C6-1BD123C0E615}" type="datetimeFigureOut">
              <a:rPr lang="en-GB" smtClean="0"/>
              <a:t>06/01/2026</a:t>
            </a:fld>
            <a:endParaRPr lang="en-GB"/>
          </a:p>
        </p:txBody>
      </p:sp>
      <p:sp>
        <p:nvSpPr>
          <p:cNvPr id="6" name="Footer Placeholder 5">
            <a:extLst>
              <a:ext uri="{FF2B5EF4-FFF2-40B4-BE49-F238E27FC236}">
                <a16:creationId xmlns:a16="http://schemas.microsoft.com/office/drawing/2014/main" id="{3951F469-9029-48DC-863B-010F88C336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E24AB5-5E47-4177-A51D-4FCB0B8DCE06}"/>
              </a:ext>
            </a:extLst>
          </p:cNvPr>
          <p:cNvSpPr>
            <a:spLocks noGrp="1"/>
          </p:cNvSpPr>
          <p:nvPr>
            <p:ph type="sldNum" sz="quarter" idx="12"/>
          </p:nvPr>
        </p:nvSpPr>
        <p:spPr/>
        <p:txBody>
          <a:bodyPr/>
          <a:lstStyle/>
          <a:p>
            <a:fld id="{41A71AF1-58D5-428C-B9AF-436A348DA1B7}" type="slidenum">
              <a:rPr lang="en-GB" smtClean="0"/>
              <a:t>‹#›</a:t>
            </a:fld>
            <a:endParaRPr lang="en-GB"/>
          </a:p>
        </p:txBody>
      </p:sp>
    </p:spTree>
    <p:extLst>
      <p:ext uri="{BB962C8B-B14F-4D97-AF65-F5344CB8AC3E}">
        <p14:creationId xmlns:p14="http://schemas.microsoft.com/office/powerpoint/2010/main" val="102638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9595-C5C6-415C-9B83-BEFDCEA7E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B5116D-B1FA-4F44-B83B-893CB4B79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369388-0C75-46BB-9403-48B5C6692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F451F8-3456-4F41-83EE-3EDE717BA719}"/>
              </a:ext>
            </a:extLst>
          </p:cNvPr>
          <p:cNvSpPr>
            <a:spLocks noGrp="1"/>
          </p:cNvSpPr>
          <p:nvPr>
            <p:ph type="dt" sz="half" idx="10"/>
          </p:nvPr>
        </p:nvSpPr>
        <p:spPr/>
        <p:txBody>
          <a:bodyPr/>
          <a:lstStyle/>
          <a:p>
            <a:fld id="{E7E2B23A-5E24-44EC-99C6-1BD123C0E615}" type="datetimeFigureOut">
              <a:rPr lang="en-GB" smtClean="0"/>
              <a:t>06/01/2026</a:t>
            </a:fld>
            <a:endParaRPr lang="en-GB"/>
          </a:p>
        </p:txBody>
      </p:sp>
      <p:sp>
        <p:nvSpPr>
          <p:cNvPr id="6" name="Footer Placeholder 5">
            <a:extLst>
              <a:ext uri="{FF2B5EF4-FFF2-40B4-BE49-F238E27FC236}">
                <a16:creationId xmlns:a16="http://schemas.microsoft.com/office/drawing/2014/main" id="{28343C3D-A472-4DE4-9AC9-1CE53069A9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AC127C-C279-43B8-9715-34818A4734A6}"/>
              </a:ext>
            </a:extLst>
          </p:cNvPr>
          <p:cNvSpPr>
            <a:spLocks noGrp="1"/>
          </p:cNvSpPr>
          <p:nvPr>
            <p:ph type="sldNum" sz="quarter" idx="12"/>
          </p:nvPr>
        </p:nvSpPr>
        <p:spPr/>
        <p:txBody>
          <a:bodyPr/>
          <a:lstStyle/>
          <a:p>
            <a:fld id="{41A71AF1-58D5-428C-B9AF-436A348DA1B7}" type="slidenum">
              <a:rPr lang="en-GB" smtClean="0"/>
              <a:t>‹#›</a:t>
            </a:fld>
            <a:endParaRPr lang="en-GB"/>
          </a:p>
        </p:txBody>
      </p:sp>
    </p:spTree>
    <p:extLst>
      <p:ext uri="{BB962C8B-B14F-4D97-AF65-F5344CB8AC3E}">
        <p14:creationId xmlns:p14="http://schemas.microsoft.com/office/powerpoint/2010/main" val="111334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D06DA-84AF-49A3-A2E3-482EDF31D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048C41-FEF9-4486-9D2E-91F53B65A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3446C1-C874-4959-B32E-DD2D0A781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2B23A-5E24-44EC-99C6-1BD123C0E615}" type="datetimeFigureOut">
              <a:rPr lang="en-GB" smtClean="0"/>
              <a:t>06/01/2026</a:t>
            </a:fld>
            <a:endParaRPr lang="en-GB"/>
          </a:p>
        </p:txBody>
      </p:sp>
      <p:sp>
        <p:nvSpPr>
          <p:cNvPr id="5" name="Footer Placeholder 4">
            <a:extLst>
              <a:ext uri="{FF2B5EF4-FFF2-40B4-BE49-F238E27FC236}">
                <a16:creationId xmlns:a16="http://schemas.microsoft.com/office/drawing/2014/main" id="{F9EB2664-AC72-436C-83C4-CD2407EB90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E612A8-235C-4735-8609-B121238FA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71AF1-58D5-428C-B9AF-436A348DA1B7}" type="slidenum">
              <a:rPr lang="en-GB" smtClean="0"/>
              <a:t>‹#›</a:t>
            </a:fld>
            <a:endParaRPr lang="en-GB"/>
          </a:p>
        </p:txBody>
      </p:sp>
    </p:spTree>
    <p:extLst>
      <p:ext uri="{BB962C8B-B14F-4D97-AF65-F5344CB8AC3E}">
        <p14:creationId xmlns:p14="http://schemas.microsoft.com/office/powerpoint/2010/main" val="3402737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104100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xhere.com/en/photo/104100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104100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104100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1041005"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en/photo/104100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en/photo/1041005"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1041005"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1041005"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1041005"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1684-8769-4F85-AC4C-CE8B8407869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67B9F1E8-5CCD-4126-B51B-64A914716ED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88705014-411D-4554-B9B1-501F5C3440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87" y="-783735"/>
            <a:ext cx="12481088" cy="8320725"/>
          </a:xfrm>
          <a:prstGeom prst="rect">
            <a:avLst/>
          </a:prstGeom>
        </p:spPr>
      </p:pic>
      <p:sp>
        <p:nvSpPr>
          <p:cNvPr id="6" name="Rectangle 5">
            <a:extLst>
              <a:ext uri="{FF2B5EF4-FFF2-40B4-BE49-F238E27FC236}">
                <a16:creationId xmlns:a16="http://schemas.microsoft.com/office/drawing/2014/main" id="{6821D50B-2AF6-48F7-9DE2-52199A802EB3}"/>
              </a:ext>
            </a:extLst>
          </p:cNvPr>
          <p:cNvSpPr/>
          <p:nvPr/>
        </p:nvSpPr>
        <p:spPr>
          <a:xfrm>
            <a:off x="2240437" y="4086683"/>
            <a:ext cx="7711126" cy="2526383"/>
          </a:xfrm>
          <a:prstGeom prst="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Broadway" panose="04040905080B02020502" pitchFamily="82" charset="0"/>
              </a:rPr>
              <a:t>Cherry Class</a:t>
            </a:r>
          </a:p>
          <a:p>
            <a:pPr algn="ctr"/>
            <a:r>
              <a:rPr lang="en-US" sz="3200" b="1" dirty="0" err="1">
                <a:solidFill>
                  <a:schemeClr val="tx1"/>
                </a:solidFill>
                <a:latin typeface="Broadway" panose="04040905080B02020502" pitchFamily="82" charset="0"/>
              </a:rPr>
              <a:t>Mrs</a:t>
            </a:r>
            <a:r>
              <a:rPr lang="en-US" sz="3200" b="1" dirty="0">
                <a:solidFill>
                  <a:schemeClr val="tx1"/>
                </a:solidFill>
                <a:latin typeface="Broadway" panose="04040905080B02020502" pitchFamily="82" charset="0"/>
              </a:rPr>
              <a:t> Bridgeman</a:t>
            </a:r>
          </a:p>
          <a:p>
            <a:pPr algn="ctr"/>
            <a:r>
              <a:rPr lang="en-US" sz="3200" b="1" dirty="0">
                <a:solidFill>
                  <a:schemeClr val="tx1"/>
                </a:solidFill>
                <a:latin typeface="Broadway" panose="04040905080B02020502" pitchFamily="82" charset="0"/>
              </a:rPr>
              <a:t>Spring Term 26</a:t>
            </a:r>
            <a:endParaRPr lang="en-GB" sz="3200" b="1" dirty="0">
              <a:solidFill>
                <a:schemeClr val="tx1"/>
              </a:solidFill>
              <a:latin typeface="Broadway" panose="04040905080B02020502" pitchFamily="82" charset="0"/>
            </a:endParaRPr>
          </a:p>
        </p:txBody>
      </p:sp>
    </p:spTree>
    <p:extLst>
      <p:ext uri="{BB962C8B-B14F-4D97-AF65-F5344CB8AC3E}">
        <p14:creationId xmlns:p14="http://schemas.microsoft.com/office/powerpoint/2010/main" val="170497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1684-8769-4F85-AC4C-CE8B8407869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67B9F1E8-5CCD-4126-B51B-64A914716ED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88705014-411D-4554-B9B1-501F5C3440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87" y="-783735"/>
            <a:ext cx="12481088" cy="8320725"/>
          </a:xfrm>
          <a:prstGeom prst="rect">
            <a:avLst/>
          </a:prstGeom>
        </p:spPr>
      </p:pic>
      <p:sp>
        <p:nvSpPr>
          <p:cNvPr id="6" name="Rectangle 5">
            <a:extLst>
              <a:ext uri="{FF2B5EF4-FFF2-40B4-BE49-F238E27FC236}">
                <a16:creationId xmlns:a16="http://schemas.microsoft.com/office/drawing/2014/main" id="{6821D50B-2AF6-48F7-9DE2-52199A802EB3}"/>
              </a:ext>
            </a:extLst>
          </p:cNvPr>
          <p:cNvSpPr/>
          <p:nvPr/>
        </p:nvSpPr>
        <p:spPr>
          <a:xfrm>
            <a:off x="2240437" y="380787"/>
            <a:ext cx="7711126" cy="5750350"/>
          </a:xfrm>
          <a:prstGeom prst="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Broadway" panose="04040905080B02020502" pitchFamily="82" charset="0"/>
              </a:rPr>
              <a:t>Thank you for your continued support. </a:t>
            </a:r>
            <a:endParaRPr lang="en-US" sz="1600" b="1" dirty="0">
              <a:solidFill>
                <a:schemeClr val="tx1"/>
              </a:solidFill>
              <a:latin typeface="Broadway" panose="04040905080B02020502" pitchFamily="82" charset="0"/>
            </a:endParaRPr>
          </a:p>
          <a:p>
            <a:pPr algn="ctr"/>
            <a:endParaRPr lang="en-GB" sz="3200" b="1" dirty="0">
              <a:solidFill>
                <a:schemeClr val="tx1"/>
              </a:solidFill>
              <a:latin typeface="Broadway" panose="04040905080B02020502" pitchFamily="82" charset="0"/>
            </a:endParaRPr>
          </a:p>
        </p:txBody>
      </p:sp>
    </p:spTree>
    <p:extLst>
      <p:ext uri="{BB962C8B-B14F-4D97-AF65-F5344CB8AC3E}">
        <p14:creationId xmlns:p14="http://schemas.microsoft.com/office/powerpoint/2010/main" val="373562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1684-8769-4F85-AC4C-CE8B8407869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67B9F1E8-5CCD-4126-B51B-64A914716ED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88705014-411D-4554-B9B1-501F5C3440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87" y="-783735"/>
            <a:ext cx="12481088" cy="8320725"/>
          </a:xfrm>
          <a:prstGeom prst="rect">
            <a:avLst/>
          </a:prstGeom>
        </p:spPr>
      </p:pic>
      <p:sp>
        <p:nvSpPr>
          <p:cNvPr id="6" name="Rectangle 5">
            <a:extLst>
              <a:ext uri="{FF2B5EF4-FFF2-40B4-BE49-F238E27FC236}">
                <a16:creationId xmlns:a16="http://schemas.microsoft.com/office/drawing/2014/main" id="{6821D50B-2AF6-48F7-9DE2-52199A802EB3}"/>
              </a:ext>
            </a:extLst>
          </p:cNvPr>
          <p:cNvSpPr/>
          <p:nvPr/>
        </p:nvSpPr>
        <p:spPr>
          <a:xfrm>
            <a:off x="2240437" y="518700"/>
            <a:ext cx="7711126" cy="5184742"/>
          </a:xfrm>
          <a:prstGeom prst="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Broadway" panose="04040905080B02020502" pitchFamily="82" charset="0"/>
              </a:rPr>
              <a:t>Half termly overview and class blog</a:t>
            </a:r>
          </a:p>
          <a:p>
            <a:pPr algn="ctr"/>
            <a:endParaRPr lang="en-US" sz="3200" b="1" dirty="0">
              <a:solidFill>
                <a:schemeClr val="tx1"/>
              </a:solidFill>
              <a:latin typeface="Broadway" panose="04040905080B02020502" pitchFamily="82" charset="0"/>
            </a:endParaRPr>
          </a:p>
          <a:p>
            <a:pPr algn="ctr"/>
            <a:r>
              <a:rPr lang="en-US" sz="2000" b="1" dirty="0">
                <a:solidFill>
                  <a:schemeClr val="tx1"/>
                </a:solidFill>
                <a:latin typeface="Broadway" panose="04040905080B02020502" pitchFamily="82" charset="0"/>
              </a:rPr>
              <a:t>Spring Term 1 overview is now on the class page of the website.</a:t>
            </a:r>
          </a:p>
          <a:p>
            <a:pPr algn="ctr"/>
            <a:r>
              <a:rPr lang="en-US" sz="2000" b="1" dirty="0">
                <a:solidFill>
                  <a:schemeClr val="tx1"/>
                </a:solidFill>
                <a:latin typeface="Broadway" panose="04040905080B02020502" pitchFamily="82" charset="0"/>
              </a:rPr>
              <a:t>Each week we will post a blog filling you in on what we have been up to. </a:t>
            </a:r>
          </a:p>
          <a:p>
            <a:pPr algn="ctr"/>
            <a:endParaRPr lang="en-US" sz="3200" b="1" dirty="0">
              <a:solidFill>
                <a:schemeClr val="tx1"/>
              </a:solidFill>
              <a:latin typeface="Broadway" panose="04040905080B02020502" pitchFamily="82" charset="0"/>
            </a:endParaRPr>
          </a:p>
        </p:txBody>
      </p:sp>
    </p:spTree>
    <p:extLst>
      <p:ext uri="{BB962C8B-B14F-4D97-AF65-F5344CB8AC3E}">
        <p14:creationId xmlns:p14="http://schemas.microsoft.com/office/powerpoint/2010/main" val="318936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1684-8769-4F85-AC4C-CE8B8407869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67B9F1E8-5CCD-4126-B51B-64A914716ED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88705014-411D-4554-B9B1-501F5C3440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87" y="-783735"/>
            <a:ext cx="12481088" cy="8320725"/>
          </a:xfrm>
          <a:prstGeom prst="rect">
            <a:avLst/>
          </a:prstGeom>
        </p:spPr>
      </p:pic>
      <p:sp>
        <p:nvSpPr>
          <p:cNvPr id="6" name="Rectangle 5">
            <a:extLst>
              <a:ext uri="{FF2B5EF4-FFF2-40B4-BE49-F238E27FC236}">
                <a16:creationId xmlns:a16="http://schemas.microsoft.com/office/drawing/2014/main" id="{6821D50B-2AF6-48F7-9DE2-52199A802EB3}"/>
              </a:ext>
            </a:extLst>
          </p:cNvPr>
          <p:cNvSpPr/>
          <p:nvPr/>
        </p:nvSpPr>
        <p:spPr>
          <a:xfrm>
            <a:off x="2318994" y="501452"/>
            <a:ext cx="7711126" cy="5750350"/>
          </a:xfrm>
          <a:prstGeom prst="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Broadway" panose="04040905080B02020502" pitchFamily="82" charset="0"/>
              </a:rPr>
              <a:t>Homework</a:t>
            </a:r>
          </a:p>
          <a:p>
            <a:pPr algn="ctr"/>
            <a:endParaRPr lang="en-US" sz="3200" b="1" dirty="0">
              <a:solidFill>
                <a:schemeClr val="tx1"/>
              </a:solidFill>
              <a:latin typeface="Broadway" panose="04040905080B02020502" pitchFamily="82" charset="0"/>
            </a:endParaRPr>
          </a:p>
          <a:p>
            <a:pPr algn="ctr"/>
            <a:r>
              <a:rPr lang="en-US" b="1" dirty="0">
                <a:solidFill>
                  <a:schemeClr val="tx1"/>
                </a:solidFill>
                <a:latin typeface="Broadway" panose="04040905080B02020502" pitchFamily="82" charset="0"/>
              </a:rPr>
              <a:t>Weekly spellings and x tables – </a:t>
            </a:r>
            <a:r>
              <a:rPr lang="en-US" b="1" dirty="0" err="1">
                <a:solidFill>
                  <a:schemeClr val="tx1"/>
                </a:solidFill>
                <a:latin typeface="Broadway" panose="04040905080B02020502" pitchFamily="82" charset="0"/>
              </a:rPr>
              <a:t>practise</a:t>
            </a:r>
            <a:r>
              <a:rPr lang="en-US" b="1" dirty="0">
                <a:solidFill>
                  <a:schemeClr val="tx1"/>
                </a:solidFill>
                <a:latin typeface="Broadway" panose="04040905080B02020502" pitchFamily="82" charset="0"/>
              </a:rPr>
              <a:t> at home and test is on a Friday. </a:t>
            </a:r>
          </a:p>
          <a:p>
            <a:pPr algn="ctr"/>
            <a:endParaRPr lang="en-US" b="1" dirty="0">
              <a:solidFill>
                <a:schemeClr val="tx1"/>
              </a:solidFill>
              <a:latin typeface="Broadway" panose="04040905080B02020502" pitchFamily="82" charset="0"/>
            </a:endParaRPr>
          </a:p>
          <a:p>
            <a:pPr algn="ctr"/>
            <a:r>
              <a:rPr lang="en-US" b="1" dirty="0" err="1">
                <a:solidFill>
                  <a:schemeClr val="tx1"/>
                </a:solidFill>
                <a:latin typeface="Broadway" panose="04040905080B02020502" pitchFamily="82" charset="0"/>
              </a:rPr>
              <a:t>Maths</a:t>
            </a:r>
            <a:r>
              <a:rPr lang="en-US" b="1" dirty="0">
                <a:solidFill>
                  <a:schemeClr val="tx1"/>
                </a:solidFill>
                <a:latin typeface="Broadway" panose="04040905080B02020502" pitchFamily="82" charset="0"/>
              </a:rPr>
              <a:t> and English home work must be completed at home and returned to school each Thursday. If your child is having problems with any part of their homework, please let us know and we will support them in school. </a:t>
            </a:r>
          </a:p>
          <a:p>
            <a:pPr algn="ctr"/>
            <a:endParaRPr lang="en-US" b="1" dirty="0">
              <a:solidFill>
                <a:schemeClr val="tx1"/>
              </a:solidFill>
              <a:latin typeface="Broadway" panose="04040905080B02020502" pitchFamily="82" charset="0"/>
            </a:endParaRPr>
          </a:p>
          <a:p>
            <a:pPr algn="ctr"/>
            <a:r>
              <a:rPr lang="en-US" b="1" dirty="0" err="1">
                <a:solidFill>
                  <a:schemeClr val="tx1"/>
                </a:solidFill>
                <a:latin typeface="Broadway" panose="04040905080B02020502" pitchFamily="82" charset="0"/>
              </a:rPr>
              <a:t>Maths</a:t>
            </a:r>
            <a:r>
              <a:rPr lang="en-US" b="1" dirty="0">
                <a:solidFill>
                  <a:schemeClr val="tx1"/>
                </a:solidFill>
                <a:latin typeface="Broadway" panose="04040905080B02020502" pitchFamily="82" charset="0"/>
              </a:rPr>
              <a:t> homework will continue to focus on calculations – the policy, including methods  on is the website. </a:t>
            </a:r>
          </a:p>
          <a:p>
            <a:pPr algn="ctr"/>
            <a:endParaRPr lang="en-US" b="1" dirty="0">
              <a:solidFill>
                <a:schemeClr val="tx1"/>
              </a:solidFill>
              <a:latin typeface="Broadway" panose="04040905080B02020502" pitchFamily="82" charset="0"/>
            </a:endParaRPr>
          </a:p>
          <a:p>
            <a:pPr algn="ctr"/>
            <a:r>
              <a:rPr lang="en-US" b="1" dirty="0">
                <a:solidFill>
                  <a:schemeClr val="tx1"/>
                </a:solidFill>
                <a:latin typeface="Broadway" panose="04040905080B02020502" pitchFamily="82" charset="0"/>
              </a:rPr>
              <a:t>English homework will focus on Grammar and Punctuation for this half term. </a:t>
            </a:r>
            <a:endParaRPr lang="en-GB" b="1" dirty="0">
              <a:solidFill>
                <a:schemeClr val="tx1"/>
              </a:solidFill>
              <a:latin typeface="Broadway" panose="04040905080B02020502" pitchFamily="82" charset="0"/>
            </a:endParaRPr>
          </a:p>
        </p:txBody>
      </p:sp>
    </p:spTree>
    <p:extLst>
      <p:ext uri="{BB962C8B-B14F-4D97-AF65-F5344CB8AC3E}">
        <p14:creationId xmlns:p14="http://schemas.microsoft.com/office/powerpoint/2010/main" val="399290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DF844-9EAB-968D-7210-DE04E6D0D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7E296-B820-CE80-6A0B-0BE28FC8969C}"/>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B201AE7B-2E3D-A952-88D8-700569987B70}"/>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62C44535-8AC3-C2F0-F830-A785C6941F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87" y="-783735"/>
            <a:ext cx="12481088" cy="8320725"/>
          </a:xfrm>
          <a:prstGeom prst="rect">
            <a:avLst/>
          </a:prstGeom>
        </p:spPr>
      </p:pic>
      <p:sp>
        <p:nvSpPr>
          <p:cNvPr id="6" name="Rectangle 5">
            <a:extLst>
              <a:ext uri="{FF2B5EF4-FFF2-40B4-BE49-F238E27FC236}">
                <a16:creationId xmlns:a16="http://schemas.microsoft.com/office/drawing/2014/main" id="{98AC42D9-D1C1-8C94-DA10-AFA5FE5DB3D9}"/>
              </a:ext>
            </a:extLst>
          </p:cNvPr>
          <p:cNvSpPr/>
          <p:nvPr/>
        </p:nvSpPr>
        <p:spPr>
          <a:xfrm>
            <a:off x="409433" y="286603"/>
            <a:ext cx="11586949" cy="6359857"/>
          </a:xfrm>
          <a:prstGeom prst="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Broadway" panose="04040905080B02020502" pitchFamily="82" charset="0"/>
            </a:endParaRPr>
          </a:p>
        </p:txBody>
      </p:sp>
      <p:pic>
        <p:nvPicPr>
          <p:cNvPr id="7" name="Picture 6" descr="A black background with a black square&#10;&#10;AI-generated content may be incorrect.">
            <a:extLst>
              <a:ext uri="{FF2B5EF4-FFF2-40B4-BE49-F238E27FC236}">
                <a16:creationId xmlns:a16="http://schemas.microsoft.com/office/drawing/2014/main" id="{465DE8A5-9E44-D10C-9364-088C29544AC6}"/>
              </a:ext>
            </a:extLst>
          </p:cNvPr>
          <p:cNvPicPr>
            <a:picLocks noChangeAspect="1"/>
          </p:cNvPicPr>
          <p:nvPr/>
        </p:nvPicPr>
        <p:blipFill>
          <a:blip r:embed="rId4"/>
          <a:stretch>
            <a:fillRect/>
          </a:stretch>
        </p:blipFill>
        <p:spPr>
          <a:xfrm>
            <a:off x="586854" y="382138"/>
            <a:ext cx="6012936" cy="982639"/>
          </a:xfrm>
          <a:prstGeom prst="rect">
            <a:avLst/>
          </a:prstGeom>
        </p:spPr>
      </p:pic>
      <p:sp>
        <p:nvSpPr>
          <p:cNvPr id="8" name="TextBox 7">
            <a:extLst>
              <a:ext uri="{FF2B5EF4-FFF2-40B4-BE49-F238E27FC236}">
                <a16:creationId xmlns:a16="http://schemas.microsoft.com/office/drawing/2014/main" id="{FF6D9FFC-3847-9653-9CC3-90E25C6D1ADC}"/>
              </a:ext>
            </a:extLst>
          </p:cNvPr>
          <p:cNvSpPr txBox="1"/>
          <p:nvPr/>
        </p:nvSpPr>
        <p:spPr>
          <a:xfrm>
            <a:off x="796214" y="1368024"/>
            <a:ext cx="5841242" cy="4708981"/>
          </a:xfrm>
          <a:prstGeom prst="rect">
            <a:avLst/>
          </a:prstGeom>
          <a:noFill/>
        </p:spPr>
        <p:txBody>
          <a:bodyPr wrap="square" rtlCol="0">
            <a:spAutoFit/>
          </a:bodyPr>
          <a:lstStyle/>
          <a:p>
            <a:r>
              <a:rPr lang="en-GB" sz="2000" dirty="0"/>
              <a:t>The National Numeracy Strategy is to help your child to enjoy maths through engaging activities that are done together with an adult. </a:t>
            </a:r>
          </a:p>
          <a:p>
            <a:r>
              <a:rPr lang="en-GB" sz="2000" dirty="0"/>
              <a:t>How can you help?</a:t>
            </a:r>
          </a:p>
          <a:p>
            <a:r>
              <a:rPr lang="en-GB" sz="2000" dirty="0"/>
              <a:t>Our first impressions of maths and numbers were influenced by the grown-ups around us. We can make sure our children have a positive introduction to numbers even if we didn’t. Here are the National Numeracy’s Top Tips. </a:t>
            </a:r>
          </a:p>
          <a:p>
            <a:endParaRPr lang="en-GB" sz="2000" dirty="0"/>
          </a:p>
          <a:p>
            <a:r>
              <a:rPr lang="en-GB" sz="2000" dirty="0"/>
              <a:t>If you have any questions or feedback, please speak to your class teacher at the end of the meeting. Positive or negative comments are welcome as it helps us to report back to the National Numeracy Strategy team. </a:t>
            </a:r>
          </a:p>
          <a:p>
            <a:endParaRPr lang="en-GB" sz="2000" dirty="0"/>
          </a:p>
        </p:txBody>
      </p:sp>
      <p:pic>
        <p:nvPicPr>
          <p:cNvPr id="9" name="Picture 8">
            <a:extLst>
              <a:ext uri="{FF2B5EF4-FFF2-40B4-BE49-F238E27FC236}">
                <a16:creationId xmlns:a16="http://schemas.microsoft.com/office/drawing/2014/main" id="{EB2D1AAE-D639-ABB5-B1A3-60643CFA429E}"/>
              </a:ext>
            </a:extLst>
          </p:cNvPr>
          <p:cNvPicPr>
            <a:picLocks noChangeAspect="1"/>
          </p:cNvPicPr>
          <p:nvPr/>
        </p:nvPicPr>
        <p:blipFill>
          <a:blip r:embed="rId5"/>
          <a:stretch>
            <a:fillRect/>
          </a:stretch>
        </p:blipFill>
        <p:spPr>
          <a:xfrm>
            <a:off x="6599790" y="827069"/>
            <a:ext cx="5299786" cy="5203862"/>
          </a:xfrm>
          <a:prstGeom prst="rect">
            <a:avLst/>
          </a:prstGeom>
        </p:spPr>
      </p:pic>
    </p:spTree>
    <p:extLst>
      <p:ext uri="{BB962C8B-B14F-4D97-AF65-F5344CB8AC3E}">
        <p14:creationId xmlns:p14="http://schemas.microsoft.com/office/powerpoint/2010/main" val="362551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1684-8769-4F85-AC4C-CE8B8407869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67B9F1E8-5CCD-4126-B51B-64A914716ED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88705014-411D-4554-B9B1-501F5C3440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87" y="-783735"/>
            <a:ext cx="12481088" cy="8320725"/>
          </a:xfrm>
          <a:prstGeom prst="rect">
            <a:avLst/>
          </a:prstGeom>
        </p:spPr>
      </p:pic>
      <p:sp>
        <p:nvSpPr>
          <p:cNvPr id="6" name="Rectangle 5">
            <a:extLst>
              <a:ext uri="{FF2B5EF4-FFF2-40B4-BE49-F238E27FC236}">
                <a16:creationId xmlns:a16="http://schemas.microsoft.com/office/drawing/2014/main" id="{6821D50B-2AF6-48F7-9DE2-52199A802EB3}"/>
              </a:ext>
            </a:extLst>
          </p:cNvPr>
          <p:cNvSpPr/>
          <p:nvPr/>
        </p:nvSpPr>
        <p:spPr>
          <a:xfrm>
            <a:off x="2318994" y="380787"/>
            <a:ext cx="7711126" cy="5750350"/>
          </a:xfrm>
          <a:prstGeom prst="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Broadway" panose="04040905080B02020502" pitchFamily="82" charset="0"/>
              </a:rPr>
              <a:t>Reading</a:t>
            </a:r>
          </a:p>
          <a:p>
            <a:pPr algn="ctr"/>
            <a:r>
              <a:rPr lang="en-US" b="1" dirty="0">
                <a:solidFill>
                  <a:schemeClr val="tx1"/>
                </a:solidFill>
                <a:latin typeface="Broadway" panose="04040905080B02020502" pitchFamily="82" charset="0"/>
              </a:rPr>
              <a:t>Whole school focus on reading. </a:t>
            </a:r>
          </a:p>
          <a:p>
            <a:pPr algn="ctr"/>
            <a:endParaRPr lang="en-US" b="1" dirty="0">
              <a:solidFill>
                <a:schemeClr val="tx1"/>
              </a:solidFill>
              <a:latin typeface="Broadway" panose="04040905080B02020502" pitchFamily="82" charset="0"/>
            </a:endParaRPr>
          </a:p>
          <a:p>
            <a:pPr algn="ctr"/>
            <a:r>
              <a:rPr lang="en-US" b="1" dirty="0">
                <a:solidFill>
                  <a:schemeClr val="tx1"/>
                </a:solidFill>
                <a:latin typeface="Broadway" panose="04040905080B02020502" pitchFamily="82" charset="0"/>
              </a:rPr>
              <a:t>Home reading and questioning is extremely important.</a:t>
            </a:r>
          </a:p>
          <a:p>
            <a:pPr algn="ctr"/>
            <a:endParaRPr lang="en-US" b="1" dirty="0">
              <a:solidFill>
                <a:schemeClr val="tx1"/>
              </a:solidFill>
              <a:latin typeface="Broadway" panose="04040905080B02020502" pitchFamily="82" charset="0"/>
            </a:endParaRPr>
          </a:p>
          <a:p>
            <a:pPr algn="ctr"/>
            <a:r>
              <a:rPr lang="en-US" b="1" dirty="0">
                <a:solidFill>
                  <a:schemeClr val="tx1"/>
                </a:solidFill>
                <a:latin typeface="Broadway" panose="04040905080B02020502" pitchFamily="82" charset="0"/>
              </a:rPr>
              <a:t> In Year 5, I ask that the children can read at least four times a week, at home. Their reading diary needs to be signed by an adult at home each time. Reading diaries are checked on a Friday. </a:t>
            </a:r>
          </a:p>
          <a:p>
            <a:pPr algn="ctr"/>
            <a:r>
              <a:rPr lang="en-US" b="1" dirty="0">
                <a:solidFill>
                  <a:schemeClr val="tx1"/>
                </a:solidFill>
                <a:latin typeface="Broadway" panose="04040905080B02020502" pitchFamily="82" charset="0"/>
              </a:rPr>
              <a:t>Please use the question bookmarks that have been sent home to question your child about their book.</a:t>
            </a:r>
          </a:p>
          <a:p>
            <a:pPr algn="ctr"/>
            <a:endParaRPr lang="en-GB" b="1" dirty="0">
              <a:solidFill>
                <a:schemeClr val="tx1"/>
              </a:solidFill>
              <a:latin typeface="Broadway" panose="04040905080B02020502" pitchFamily="82" charset="0"/>
            </a:endParaRPr>
          </a:p>
          <a:p>
            <a:pPr algn="ctr"/>
            <a:r>
              <a:rPr lang="en-GB" b="1">
                <a:solidFill>
                  <a:schemeClr val="tx1"/>
                </a:solidFill>
                <a:latin typeface="Broadway" panose="04040905080B02020502" pitchFamily="82" charset="0"/>
              </a:rPr>
              <a:t>Reading award badges - </a:t>
            </a:r>
            <a:r>
              <a:rPr lang="en-GB" b="1" dirty="0">
                <a:solidFill>
                  <a:schemeClr val="tx1"/>
                </a:solidFill>
                <a:latin typeface="Broadway" panose="04040905080B02020502" pitchFamily="82" charset="0"/>
              </a:rPr>
              <a:t>which the children can earn by counting up the number of reads they have completed at home. </a:t>
            </a:r>
            <a:r>
              <a:rPr lang="en-US" b="1" dirty="0">
                <a:solidFill>
                  <a:schemeClr val="tx1"/>
                </a:solidFill>
                <a:latin typeface="Broadway" panose="04040905080B02020502" pitchFamily="82" charset="0"/>
              </a:rPr>
              <a:t> </a:t>
            </a:r>
          </a:p>
          <a:p>
            <a:pPr algn="ctr"/>
            <a:endParaRPr lang="en-GB" b="1" dirty="0">
              <a:solidFill>
                <a:schemeClr val="tx1"/>
              </a:solidFill>
              <a:latin typeface="Broadway" panose="04040905080B02020502" pitchFamily="82" charset="0"/>
            </a:endParaRPr>
          </a:p>
        </p:txBody>
      </p:sp>
    </p:spTree>
    <p:extLst>
      <p:ext uri="{BB962C8B-B14F-4D97-AF65-F5344CB8AC3E}">
        <p14:creationId xmlns:p14="http://schemas.microsoft.com/office/powerpoint/2010/main" val="98223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C4556-A6AF-5AAA-455F-3517188E7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0B518-05E6-0D54-6BA3-29530D6F7D83}"/>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8EF4390-8D9F-3298-FB7F-F059A2CC8618}"/>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C5CDDA00-143A-CF8D-5603-E43004C003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87" y="-783735"/>
            <a:ext cx="12481088" cy="8320725"/>
          </a:xfrm>
          <a:prstGeom prst="rect">
            <a:avLst/>
          </a:prstGeom>
        </p:spPr>
      </p:pic>
      <p:sp>
        <p:nvSpPr>
          <p:cNvPr id="6" name="Rectangle 5">
            <a:extLst>
              <a:ext uri="{FF2B5EF4-FFF2-40B4-BE49-F238E27FC236}">
                <a16:creationId xmlns:a16="http://schemas.microsoft.com/office/drawing/2014/main" id="{7AF11D1A-E9C6-5FC0-E1FB-9D5E4A678DD7}"/>
              </a:ext>
            </a:extLst>
          </p:cNvPr>
          <p:cNvSpPr/>
          <p:nvPr/>
        </p:nvSpPr>
        <p:spPr>
          <a:xfrm>
            <a:off x="2240437" y="170911"/>
            <a:ext cx="7711126" cy="6170102"/>
          </a:xfrm>
          <a:prstGeom prst="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Broadway" panose="04040905080B02020502" pitchFamily="82" charset="0"/>
              </a:rPr>
              <a:t>National Year of Reading 2026  </a:t>
            </a:r>
          </a:p>
          <a:p>
            <a:pPr algn="ctr"/>
            <a:endParaRPr lang="en-GB" b="1" dirty="0">
              <a:solidFill>
                <a:schemeClr val="tx1"/>
              </a:solidFill>
              <a:latin typeface="Broadway" panose="04040905080B02020502" pitchFamily="82" charset="0"/>
            </a:endParaRPr>
          </a:p>
          <a:p>
            <a:pPr algn="ctr"/>
            <a:endParaRPr lang="en-GB" b="1" dirty="0">
              <a:solidFill>
                <a:schemeClr val="tx1"/>
              </a:solidFill>
              <a:latin typeface="Broadway" panose="04040905080B02020502" pitchFamily="82" charset="0"/>
            </a:endParaRPr>
          </a:p>
          <a:p>
            <a:pPr algn="ctr"/>
            <a:endParaRPr lang="en-GB" b="1" dirty="0">
              <a:solidFill>
                <a:schemeClr val="tx1"/>
              </a:solidFill>
              <a:latin typeface="Broadway" panose="04040905080B02020502" pitchFamily="82" charset="0"/>
            </a:endParaRPr>
          </a:p>
          <a:p>
            <a:pPr algn="ctr"/>
            <a:endParaRPr lang="en-GB" b="1" dirty="0">
              <a:solidFill>
                <a:schemeClr val="tx1"/>
              </a:solidFill>
              <a:latin typeface="Broadway" panose="04040905080B02020502" pitchFamily="82" charset="0"/>
            </a:endParaRPr>
          </a:p>
          <a:p>
            <a:pPr algn="ctr"/>
            <a:r>
              <a:rPr lang="en-GB" b="1" dirty="0">
                <a:solidFill>
                  <a:schemeClr val="tx1"/>
                </a:solidFill>
                <a:latin typeface="Broadway" panose="04040905080B02020502" pitchFamily="82" charset="0"/>
              </a:rPr>
              <a:t>2026 is the National Year of Reading. Each month throughout the year we are going to have a reading themed activity. To kick start this year, we are running a competition - asking each child to take a picture of themselves, reading their favourite book, in an unusual place. </a:t>
            </a:r>
          </a:p>
          <a:p>
            <a:pPr algn="ctr"/>
            <a:r>
              <a:rPr lang="en-GB" b="1" dirty="0">
                <a:solidFill>
                  <a:schemeClr val="tx1"/>
                </a:solidFill>
                <a:latin typeface="Broadway" panose="04040905080B02020502" pitchFamily="82" charset="0"/>
              </a:rPr>
              <a:t>Along with the picture, we would like a mini review - 1/2 sentences saying why they like this book and why they would recommend it. </a:t>
            </a:r>
          </a:p>
          <a:p>
            <a:pPr algn="ctr"/>
            <a:r>
              <a:rPr lang="en-GB" b="1" dirty="0">
                <a:solidFill>
                  <a:schemeClr val="tx1"/>
                </a:solidFill>
                <a:latin typeface="Broadway" panose="04040905080B02020502" pitchFamily="82" charset="0"/>
              </a:rPr>
              <a:t>Details of where to email photos, will be sent out via Arbor, can be found on this weeks Newsletter or on our social media feeds, once launched.</a:t>
            </a:r>
          </a:p>
          <a:p>
            <a:pPr algn="ctr"/>
            <a:r>
              <a:rPr lang="en-GB" b="1" dirty="0">
                <a:solidFill>
                  <a:schemeClr val="tx1"/>
                </a:solidFill>
                <a:latin typeface="Broadway" panose="04040905080B02020502" pitchFamily="82" charset="0"/>
              </a:rPr>
              <a:t>Competition closing date: Friday 23rd January</a:t>
            </a:r>
          </a:p>
          <a:p>
            <a:pPr algn="ctr"/>
            <a:r>
              <a:rPr lang="en-GB" b="1" dirty="0">
                <a:solidFill>
                  <a:schemeClr val="tx1"/>
                </a:solidFill>
                <a:latin typeface="Broadway" panose="04040905080B02020502" pitchFamily="82" charset="0"/>
              </a:rPr>
              <a:t>Prizes - book vouchers will be rewarded to the most imaginative pictures. </a:t>
            </a:r>
          </a:p>
          <a:p>
            <a:pPr algn="ctr"/>
            <a:endParaRPr lang="en-GB" b="1" dirty="0">
              <a:solidFill>
                <a:schemeClr val="tx1"/>
              </a:solidFill>
              <a:latin typeface="Broadway" panose="04040905080B02020502" pitchFamily="82" charset="0"/>
            </a:endParaRPr>
          </a:p>
          <a:p>
            <a:pPr algn="ctr"/>
            <a:r>
              <a:rPr lang="en-GB" b="1" dirty="0">
                <a:solidFill>
                  <a:schemeClr val="tx1"/>
                </a:solidFill>
                <a:latin typeface="Broadway" panose="04040905080B02020502" pitchFamily="82" charset="0"/>
              </a:rPr>
              <a:t>Details of future events to follow.</a:t>
            </a:r>
          </a:p>
        </p:txBody>
      </p:sp>
      <p:pic>
        <p:nvPicPr>
          <p:cNvPr id="4" name="Picture 3">
            <a:extLst>
              <a:ext uri="{FF2B5EF4-FFF2-40B4-BE49-F238E27FC236}">
                <a16:creationId xmlns:a16="http://schemas.microsoft.com/office/drawing/2014/main" id="{441D4EC7-87E9-4A4D-E051-7DE55ECE2950}"/>
              </a:ext>
            </a:extLst>
          </p:cNvPr>
          <p:cNvPicPr>
            <a:picLocks noChangeAspect="1"/>
          </p:cNvPicPr>
          <p:nvPr/>
        </p:nvPicPr>
        <p:blipFill>
          <a:blip r:embed="rId4"/>
          <a:stretch>
            <a:fillRect/>
          </a:stretch>
        </p:blipFill>
        <p:spPr>
          <a:xfrm>
            <a:off x="5538787" y="692860"/>
            <a:ext cx="1114425" cy="1057275"/>
          </a:xfrm>
          <a:prstGeom prst="rect">
            <a:avLst/>
          </a:prstGeom>
        </p:spPr>
      </p:pic>
    </p:spTree>
    <p:extLst>
      <p:ext uri="{BB962C8B-B14F-4D97-AF65-F5344CB8AC3E}">
        <p14:creationId xmlns:p14="http://schemas.microsoft.com/office/powerpoint/2010/main" val="278066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1684-8769-4F85-AC4C-CE8B8407869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67B9F1E8-5CCD-4126-B51B-64A914716ED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88705014-411D-4554-B9B1-501F5C3440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87" y="-783735"/>
            <a:ext cx="12481088" cy="8320725"/>
          </a:xfrm>
          <a:prstGeom prst="rect">
            <a:avLst/>
          </a:prstGeom>
        </p:spPr>
      </p:pic>
      <p:sp>
        <p:nvSpPr>
          <p:cNvPr id="6" name="Rectangle 5">
            <a:extLst>
              <a:ext uri="{FF2B5EF4-FFF2-40B4-BE49-F238E27FC236}">
                <a16:creationId xmlns:a16="http://schemas.microsoft.com/office/drawing/2014/main" id="{6821D50B-2AF6-48F7-9DE2-52199A802EB3}"/>
              </a:ext>
            </a:extLst>
          </p:cNvPr>
          <p:cNvSpPr/>
          <p:nvPr/>
        </p:nvSpPr>
        <p:spPr>
          <a:xfrm>
            <a:off x="2473947" y="380787"/>
            <a:ext cx="7711126" cy="5750350"/>
          </a:xfrm>
          <a:prstGeom prst="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Broadway" panose="04040905080B02020502" pitchFamily="82" charset="0"/>
              </a:rPr>
              <a:t>PE</a:t>
            </a:r>
          </a:p>
          <a:p>
            <a:pPr algn="ctr"/>
            <a:endParaRPr lang="en-US" sz="3200" b="1" dirty="0">
              <a:solidFill>
                <a:schemeClr val="tx1"/>
              </a:solidFill>
              <a:latin typeface="Broadway" panose="04040905080B02020502" pitchFamily="82" charset="0"/>
            </a:endParaRPr>
          </a:p>
          <a:p>
            <a:pPr algn="ctr"/>
            <a:r>
              <a:rPr lang="en-US" b="1" dirty="0">
                <a:solidFill>
                  <a:schemeClr val="tx1"/>
                </a:solidFill>
                <a:latin typeface="Broadway" panose="04040905080B02020502" pitchFamily="82" charset="0"/>
              </a:rPr>
              <a:t>PE will be on a Wednesday this Term. Some weeks we may be outside, so joggers, hoodies and appropriate footwear is needed. </a:t>
            </a:r>
          </a:p>
          <a:p>
            <a:pPr algn="ctr"/>
            <a:endParaRPr lang="en-US" b="1" dirty="0">
              <a:solidFill>
                <a:schemeClr val="tx1"/>
              </a:solidFill>
              <a:latin typeface="Broadway" panose="04040905080B02020502" pitchFamily="82" charset="0"/>
            </a:endParaRPr>
          </a:p>
          <a:p>
            <a:pPr algn="ctr"/>
            <a:r>
              <a:rPr lang="en-US" b="1" dirty="0">
                <a:solidFill>
                  <a:schemeClr val="tx1"/>
                </a:solidFill>
                <a:latin typeface="Broadway" panose="04040905080B02020502" pitchFamily="82" charset="0"/>
              </a:rPr>
              <a:t>Polite reminder – joggers and shorts need to be plain black – no cycling shorts, leggings or branded items. </a:t>
            </a:r>
          </a:p>
          <a:p>
            <a:pPr algn="ctr"/>
            <a:r>
              <a:rPr lang="en-US" b="1" dirty="0">
                <a:solidFill>
                  <a:srgbClr val="7030A0"/>
                </a:solidFill>
                <a:latin typeface="Broadway" panose="04040905080B02020502" pitchFamily="82" charset="0"/>
              </a:rPr>
              <a:t>Reminder – LCC guidelines are that earrings need to be removed for PE.</a:t>
            </a:r>
          </a:p>
          <a:p>
            <a:pPr algn="ctr"/>
            <a:endParaRPr lang="en-US" b="1" dirty="0">
              <a:solidFill>
                <a:schemeClr val="tx1"/>
              </a:solidFill>
              <a:latin typeface="Broadway" panose="04040905080B02020502" pitchFamily="82" charset="0"/>
            </a:endParaRPr>
          </a:p>
          <a:p>
            <a:pPr algn="ctr"/>
            <a:endParaRPr lang="en-US" b="1" dirty="0">
              <a:solidFill>
                <a:schemeClr val="tx1"/>
              </a:solidFill>
              <a:latin typeface="Broadway" panose="04040905080B02020502" pitchFamily="82" charset="0"/>
            </a:endParaRPr>
          </a:p>
          <a:p>
            <a:pPr algn="ctr"/>
            <a:endParaRPr lang="en-GB" sz="3200" b="1" dirty="0">
              <a:solidFill>
                <a:schemeClr val="tx1"/>
              </a:solidFill>
              <a:latin typeface="Broadway" panose="04040905080B02020502" pitchFamily="82" charset="0"/>
            </a:endParaRPr>
          </a:p>
        </p:txBody>
      </p:sp>
      <p:pic>
        <p:nvPicPr>
          <p:cNvPr id="4" name="Picture 3">
            <a:extLst>
              <a:ext uri="{FF2B5EF4-FFF2-40B4-BE49-F238E27FC236}">
                <a16:creationId xmlns:a16="http://schemas.microsoft.com/office/drawing/2014/main" id="{412D9B7D-FE3C-40DE-8B59-93B5224F0E6F}"/>
              </a:ext>
            </a:extLst>
          </p:cNvPr>
          <p:cNvPicPr>
            <a:picLocks noChangeAspect="1"/>
          </p:cNvPicPr>
          <p:nvPr/>
        </p:nvPicPr>
        <p:blipFill>
          <a:blip r:embed="rId4"/>
          <a:stretch>
            <a:fillRect/>
          </a:stretch>
        </p:blipFill>
        <p:spPr>
          <a:xfrm>
            <a:off x="4319735" y="4660790"/>
            <a:ext cx="4019550" cy="1133475"/>
          </a:xfrm>
          <a:prstGeom prst="rect">
            <a:avLst/>
          </a:prstGeom>
        </p:spPr>
      </p:pic>
    </p:spTree>
    <p:extLst>
      <p:ext uri="{BB962C8B-B14F-4D97-AF65-F5344CB8AC3E}">
        <p14:creationId xmlns:p14="http://schemas.microsoft.com/office/powerpoint/2010/main" val="61978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1684-8769-4F85-AC4C-CE8B8407869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67B9F1E8-5CCD-4126-B51B-64A914716ED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88705014-411D-4554-B9B1-501F5C3440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87" y="-783735"/>
            <a:ext cx="12481088" cy="8320725"/>
          </a:xfrm>
          <a:prstGeom prst="rect">
            <a:avLst/>
          </a:prstGeom>
        </p:spPr>
      </p:pic>
      <p:sp>
        <p:nvSpPr>
          <p:cNvPr id="6" name="Rectangle 5">
            <a:extLst>
              <a:ext uri="{FF2B5EF4-FFF2-40B4-BE49-F238E27FC236}">
                <a16:creationId xmlns:a16="http://schemas.microsoft.com/office/drawing/2014/main" id="{6821D50B-2AF6-48F7-9DE2-52199A802EB3}"/>
              </a:ext>
            </a:extLst>
          </p:cNvPr>
          <p:cNvSpPr/>
          <p:nvPr/>
        </p:nvSpPr>
        <p:spPr>
          <a:xfrm>
            <a:off x="2240436" y="380787"/>
            <a:ext cx="7711126" cy="5750350"/>
          </a:xfrm>
          <a:prstGeom prst="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Broadway" panose="04040905080B02020502" pitchFamily="82" charset="0"/>
              </a:rPr>
              <a:t>Bikeability</a:t>
            </a:r>
            <a:endParaRPr lang="en-US" sz="3200" b="1" dirty="0">
              <a:solidFill>
                <a:schemeClr val="tx1"/>
              </a:solidFill>
              <a:latin typeface="Broadway" panose="04040905080B02020502" pitchFamily="82" charset="0"/>
            </a:endParaRPr>
          </a:p>
          <a:p>
            <a:pPr algn="ctr"/>
            <a:r>
              <a:rPr lang="en-US" sz="1600" b="1" dirty="0">
                <a:solidFill>
                  <a:schemeClr val="tx1"/>
                </a:solidFill>
                <a:latin typeface="Broadway" panose="04040905080B02020502" pitchFamily="82" charset="0"/>
              </a:rPr>
              <a:t> Monday 11</a:t>
            </a:r>
            <a:r>
              <a:rPr lang="en-US" sz="1600" b="1" baseline="30000" dirty="0">
                <a:solidFill>
                  <a:schemeClr val="tx1"/>
                </a:solidFill>
                <a:latin typeface="Broadway" panose="04040905080B02020502" pitchFamily="82" charset="0"/>
              </a:rPr>
              <a:t>th</a:t>
            </a:r>
            <a:r>
              <a:rPr lang="en-US" sz="1600" b="1" dirty="0">
                <a:solidFill>
                  <a:schemeClr val="tx1"/>
                </a:solidFill>
                <a:latin typeface="Broadway" panose="04040905080B02020502" pitchFamily="82" charset="0"/>
              </a:rPr>
              <a:t> May – Thursday 14</a:t>
            </a:r>
            <a:r>
              <a:rPr lang="en-US" sz="1600" b="1" baseline="30000" dirty="0">
                <a:solidFill>
                  <a:schemeClr val="tx1"/>
                </a:solidFill>
                <a:latin typeface="Broadway" panose="04040905080B02020502" pitchFamily="82" charset="0"/>
              </a:rPr>
              <a:t>th</a:t>
            </a:r>
            <a:r>
              <a:rPr lang="en-US" sz="1600" b="1" dirty="0">
                <a:solidFill>
                  <a:schemeClr val="tx1"/>
                </a:solidFill>
                <a:latin typeface="Broadway" panose="04040905080B02020502" pitchFamily="82" charset="0"/>
              </a:rPr>
              <a:t> May</a:t>
            </a:r>
          </a:p>
          <a:p>
            <a:pPr algn="ctr"/>
            <a:endParaRPr lang="en-US" sz="1600" b="1" dirty="0">
              <a:solidFill>
                <a:schemeClr val="tx1"/>
              </a:solidFill>
              <a:latin typeface="Broadway" panose="04040905080B02020502" pitchFamily="82" charset="0"/>
            </a:endParaRPr>
          </a:p>
          <a:p>
            <a:pPr algn="ctr"/>
            <a:r>
              <a:rPr lang="en-US" sz="1600" b="1" dirty="0">
                <a:solidFill>
                  <a:schemeClr val="tx1"/>
                </a:solidFill>
                <a:latin typeface="Broadway" panose="04040905080B02020502" pitchFamily="82" charset="0"/>
              </a:rPr>
              <a:t>Advanced notice  -all children will need access to a bike &amp; a helmet (can be borrowed), and preferably be able to ride it, so that they can access the whole course. </a:t>
            </a:r>
          </a:p>
          <a:p>
            <a:pPr algn="ctr"/>
            <a:endParaRPr lang="en-US" sz="1600" b="1" dirty="0">
              <a:solidFill>
                <a:schemeClr val="tx1"/>
              </a:solidFill>
              <a:latin typeface="Broadway" panose="04040905080B02020502" pitchFamily="82" charset="0"/>
            </a:endParaRPr>
          </a:p>
          <a:p>
            <a:pPr algn="ctr"/>
            <a:endParaRPr lang="en-US" sz="1600" b="1" dirty="0">
              <a:solidFill>
                <a:schemeClr val="tx1"/>
              </a:solidFill>
              <a:latin typeface="Broadway" panose="04040905080B02020502" pitchFamily="82" charset="0"/>
            </a:endParaRPr>
          </a:p>
          <a:p>
            <a:pPr algn="ctr"/>
            <a:endParaRPr lang="en-US" sz="1600" b="1" dirty="0">
              <a:solidFill>
                <a:schemeClr val="tx1"/>
              </a:solidFill>
              <a:latin typeface="Broadway" panose="04040905080B02020502" pitchFamily="82" charset="0"/>
            </a:endParaRPr>
          </a:p>
          <a:p>
            <a:pPr algn="ctr"/>
            <a:endParaRPr lang="en-US" sz="1600" b="1" dirty="0">
              <a:solidFill>
                <a:schemeClr val="tx1"/>
              </a:solidFill>
              <a:latin typeface="Broadway" panose="04040905080B02020502" pitchFamily="82" charset="0"/>
            </a:endParaRPr>
          </a:p>
          <a:p>
            <a:pPr algn="ctr"/>
            <a:endParaRPr lang="en-US" sz="1600" b="1" dirty="0">
              <a:solidFill>
                <a:schemeClr val="tx1"/>
              </a:solidFill>
              <a:latin typeface="Broadway" panose="04040905080B02020502" pitchFamily="82" charset="0"/>
            </a:endParaRPr>
          </a:p>
          <a:p>
            <a:pPr algn="ctr"/>
            <a:endParaRPr lang="en-US" sz="1600" b="1" dirty="0">
              <a:solidFill>
                <a:schemeClr val="tx1"/>
              </a:solidFill>
              <a:latin typeface="Broadway" panose="04040905080B02020502" pitchFamily="82" charset="0"/>
            </a:endParaRPr>
          </a:p>
          <a:p>
            <a:pPr algn="ctr"/>
            <a:endParaRPr lang="en-US" sz="1600" b="1" dirty="0">
              <a:solidFill>
                <a:schemeClr val="tx1"/>
              </a:solidFill>
              <a:latin typeface="Broadway" panose="04040905080B02020502" pitchFamily="82" charset="0"/>
            </a:endParaRPr>
          </a:p>
          <a:p>
            <a:pPr algn="ctr"/>
            <a:endParaRPr lang="en-GB" sz="3200" b="1" dirty="0">
              <a:solidFill>
                <a:schemeClr val="tx1"/>
              </a:solidFill>
              <a:latin typeface="Broadway" panose="04040905080B02020502" pitchFamily="82" charset="0"/>
            </a:endParaRPr>
          </a:p>
        </p:txBody>
      </p:sp>
      <p:pic>
        <p:nvPicPr>
          <p:cNvPr id="4" name="Picture 3">
            <a:extLst>
              <a:ext uri="{FF2B5EF4-FFF2-40B4-BE49-F238E27FC236}">
                <a16:creationId xmlns:a16="http://schemas.microsoft.com/office/drawing/2014/main" id="{93658C0C-6274-4336-9BE2-C8A850BA4C53}"/>
              </a:ext>
            </a:extLst>
          </p:cNvPr>
          <p:cNvPicPr>
            <a:picLocks noChangeAspect="1"/>
          </p:cNvPicPr>
          <p:nvPr/>
        </p:nvPicPr>
        <p:blipFill>
          <a:blip r:embed="rId4"/>
          <a:stretch>
            <a:fillRect/>
          </a:stretch>
        </p:blipFill>
        <p:spPr>
          <a:xfrm>
            <a:off x="5024436" y="3272936"/>
            <a:ext cx="2143125" cy="2143125"/>
          </a:xfrm>
          <a:prstGeom prst="rect">
            <a:avLst/>
          </a:prstGeom>
        </p:spPr>
      </p:pic>
    </p:spTree>
    <p:extLst>
      <p:ext uri="{BB962C8B-B14F-4D97-AF65-F5344CB8AC3E}">
        <p14:creationId xmlns:p14="http://schemas.microsoft.com/office/powerpoint/2010/main" val="30843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1684-8769-4F85-AC4C-CE8B8407869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67B9F1E8-5CCD-4126-B51B-64A914716ED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88705014-411D-4554-B9B1-501F5C3440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87" y="-783735"/>
            <a:ext cx="12481088" cy="8320725"/>
          </a:xfrm>
          <a:prstGeom prst="rect">
            <a:avLst/>
          </a:prstGeom>
        </p:spPr>
      </p:pic>
      <p:sp>
        <p:nvSpPr>
          <p:cNvPr id="6" name="Rectangle 5">
            <a:extLst>
              <a:ext uri="{FF2B5EF4-FFF2-40B4-BE49-F238E27FC236}">
                <a16:creationId xmlns:a16="http://schemas.microsoft.com/office/drawing/2014/main" id="{6821D50B-2AF6-48F7-9DE2-52199A802EB3}"/>
              </a:ext>
            </a:extLst>
          </p:cNvPr>
          <p:cNvSpPr/>
          <p:nvPr/>
        </p:nvSpPr>
        <p:spPr>
          <a:xfrm>
            <a:off x="2318994" y="380787"/>
            <a:ext cx="7711126" cy="5750350"/>
          </a:xfrm>
          <a:prstGeom prst="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Broadway" panose="04040905080B02020502" pitchFamily="82" charset="0"/>
              </a:rPr>
              <a:t>World Book Day</a:t>
            </a:r>
          </a:p>
          <a:p>
            <a:pPr algn="ctr"/>
            <a:endParaRPr lang="en-US" sz="2000" b="1" dirty="0">
              <a:solidFill>
                <a:schemeClr val="tx1"/>
              </a:solidFill>
              <a:latin typeface="Broadway" panose="04040905080B02020502" pitchFamily="82" charset="0"/>
            </a:endParaRPr>
          </a:p>
          <a:p>
            <a:pPr algn="ctr"/>
            <a:r>
              <a:rPr lang="en-US" sz="2000" b="1" dirty="0">
                <a:solidFill>
                  <a:schemeClr val="tx1"/>
                </a:solidFill>
                <a:latin typeface="Broadway" panose="04040905080B02020502" pitchFamily="82" charset="0"/>
              </a:rPr>
              <a:t>Advanced notice  - Dressing up as a book character on Thursday 5</a:t>
            </a:r>
            <a:r>
              <a:rPr lang="en-US" sz="2000" b="1" baseline="30000" dirty="0">
                <a:solidFill>
                  <a:schemeClr val="tx1"/>
                </a:solidFill>
                <a:latin typeface="Broadway" panose="04040905080B02020502" pitchFamily="82" charset="0"/>
              </a:rPr>
              <a:t>th</a:t>
            </a:r>
            <a:r>
              <a:rPr lang="en-US" sz="2000" b="1" dirty="0">
                <a:solidFill>
                  <a:schemeClr val="tx1"/>
                </a:solidFill>
                <a:latin typeface="Broadway" panose="04040905080B02020502" pitchFamily="82" charset="0"/>
              </a:rPr>
              <a:t> March</a:t>
            </a:r>
          </a:p>
          <a:p>
            <a:pPr algn="ctr"/>
            <a:endParaRPr lang="en-US" sz="2000" b="1" dirty="0">
              <a:solidFill>
                <a:schemeClr val="tx1"/>
              </a:solidFill>
              <a:latin typeface="Broadway" panose="04040905080B02020502" pitchFamily="82" charset="0"/>
            </a:endParaRPr>
          </a:p>
          <a:p>
            <a:pPr algn="ctr"/>
            <a:endParaRPr lang="en-US" sz="2000" b="1" dirty="0">
              <a:solidFill>
                <a:schemeClr val="tx1"/>
              </a:solidFill>
              <a:latin typeface="Broadway" panose="04040905080B02020502" pitchFamily="82" charset="0"/>
            </a:endParaRPr>
          </a:p>
          <a:p>
            <a:pPr algn="ctr"/>
            <a:endParaRPr lang="en-US" sz="2000" b="1" dirty="0">
              <a:solidFill>
                <a:schemeClr val="tx1"/>
              </a:solidFill>
              <a:latin typeface="Broadway" panose="04040905080B02020502" pitchFamily="82" charset="0"/>
            </a:endParaRPr>
          </a:p>
          <a:p>
            <a:pPr algn="ctr"/>
            <a:endParaRPr lang="en-US" sz="2000" b="1" dirty="0">
              <a:solidFill>
                <a:schemeClr val="tx1"/>
              </a:solidFill>
              <a:latin typeface="Broadway" panose="04040905080B02020502" pitchFamily="82" charset="0"/>
            </a:endParaRPr>
          </a:p>
          <a:p>
            <a:pPr algn="ctr"/>
            <a:endParaRPr lang="en-US" sz="2000" b="1" dirty="0">
              <a:solidFill>
                <a:schemeClr val="tx1"/>
              </a:solidFill>
              <a:latin typeface="Broadway" panose="04040905080B02020502" pitchFamily="82" charset="0"/>
            </a:endParaRPr>
          </a:p>
          <a:p>
            <a:pPr algn="ctr"/>
            <a:endParaRPr lang="en-US" sz="2000" b="1" dirty="0">
              <a:solidFill>
                <a:schemeClr val="tx1"/>
              </a:solidFill>
              <a:latin typeface="Broadway" panose="04040905080B02020502" pitchFamily="82" charset="0"/>
            </a:endParaRPr>
          </a:p>
          <a:p>
            <a:pPr algn="ctr"/>
            <a:endParaRPr lang="en-US" sz="2000" b="1" dirty="0">
              <a:solidFill>
                <a:schemeClr val="tx1"/>
              </a:solidFill>
              <a:latin typeface="Broadway" panose="04040905080B02020502" pitchFamily="82" charset="0"/>
            </a:endParaRPr>
          </a:p>
        </p:txBody>
      </p:sp>
      <p:pic>
        <p:nvPicPr>
          <p:cNvPr id="7" name="Picture 6">
            <a:extLst>
              <a:ext uri="{FF2B5EF4-FFF2-40B4-BE49-F238E27FC236}">
                <a16:creationId xmlns:a16="http://schemas.microsoft.com/office/drawing/2014/main" id="{DF4DA657-98B9-AB63-B4B1-F3B3A75265E2}"/>
              </a:ext>
            </a:extLst>
          </p:cNvPr>
          <p:cNvPicPr>
            <a:picLocks noChangeAspect="1"/>
          </p:cNvPicPr>
          <p:nvPr/>
        </p:nvPicPr>
        <p:blipFill>
          <a:blip r:embed="rId4"/>
          <a:stretch>
            <a:fillRect/>
          </a:stretch>
        </p:blipFill>
        <p:spPr>
          <a:xfrm>
            <a:off x="4810125" y="3163887"/>
            <a:ext cx="2571750" cy="2571750"/>
          </a:xfrm>
          <a:prstGeom prst="rect">
            <a:avLst/>
          </a:prstGeom>
        </p:spPr>
      </p:pic>
    </p:spTree>
    <p:extLst>
      <p:ext uri="{BB962C8B-B14F-4D97-AF65-F5344CB8AC3E}">
        <p14:creationId xmlns:p14="http://schemas.microsoft.com/office/powerpoint/2010/main" val="2138457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2307</TotalTime>
  <Words>620</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Broadway</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Bridgeman</dc:creator>
  <cp:lastModifiedBy>R Bridgeman (SCL Staff)</cp:lastModifiedBy>
  <cp:revision>21</cp:revision>
  <dcterms:created xsi:type="dcterms:W3CDTF">2021-04-19T07:31:39Z</dcterms:created>
  <dcterms:modified xsi:type="dcterms:W3CDTF">2026-01-07T16:30:05Z</dcterms:modified>
</cp:coreProperties>
</file>