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3"/>
  </p:notesMasterIdLst>
  <p:handoutMasterIdLst>
    <p:handoutMasterId r:id="rId14"/>
  </p:handoutMasterIdLst>
  <p:sldIdLst>
    <p:sldId id="440" r:id="rId5"/>
    <p:sldId id="515" r:id="rId6"/>
    <p:sldId id="525" r:id="rId7"/>
    <p:sldId id="531" r:id="rId8"/>
    <p:sldId id="524" r:id="rId9"/>
    <p:sldId id="527" r:id="rId10"/>
    <p:sldId id="528" r:id="rId11"/>
    <p:sldId id="530" r:id="rId12"/>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80119" autoAdjust="0"/>
  </p:normalViewPr>
  <p:slideViewPr>
    <p:cSldViewPr>
      <p:cViewPr varScale="1">
        <p:scale>
          <a:sx n="114" d="100"/>
          <a:sy n="114" d="100"/>
        </p:scale>
        <p:origin x="1368" y="84"/>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02/03/2022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extLst/>
          </a:blip>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Hospitality and Catering</a:t>
            </a:r>
          </a:p>
          <a:p>
            <a:pPr marL="0" indent="0">
              <a:buNone/>
            </a:pPr>
            <a:endParaRPr lang="en-GB" dirty="0"/>
          </a:p>
        </p:txBody>
      </p:sp>
      <p:graphicFrame>
        <p:nvGraphicFramePr>
          <p:cNvPr id="4" name="Table 3">
            <a:extLst>
              <a:ext uri="{FF2B5EF4-FFF2-40B4-BE49-F238E27FC236}">
                <a16:creationId xmlns:a16="http://schemas.microsoft.com/office/drawing/2014/main" id="{9356F66B-F672-48E1-9B3C-E948A6D488AC}"/>
              </a:ext>
            </a:extLst>
          </p:cNvPr>
          <p:cNvGraphicFramePr>
            <a:graphicFrameLocks noGrp="1"/>
          </p:cNvGraphicFramePr>
          <p:nvPr>
            <p:extLst>
              <p:ext uri="{D42A27DB-BD31-4B8C-83A1-F6EECF244321}">
                <p14:modId xmlns:p14="http://schemas.microsoft.com/office/powerpoint/2010/main" val="35961108"/>
              </p:ext>
            </p:extLst>
          </p:nvPr>
        </p:nvGraphicFramePr>
        <p:xfrm>
          <a:off x="465138" y="2230120"/>
          <a:ext cx="8213724" cy="3139440"/>
        </p:xfrm>
        <a:graphic>
          <a:graphicData uri="http://schemas.openxmlformats.org/drawingml/2006/table">
            <a:tbl>
              <a:tblPr firstRow="1" bandRow="1">
                <a:tableStyleId>{5C22544A-7EE6-4342-B048-85BDC9FD1C3A}</a:tableStyleId>
              </a:tblPr>
              <a:tblGrid>
                <a:gridCol w="4257404">
                  <a:extLst>
                    <a:ext uri="{9D8B030D-6E8A-4147-A177-3AD203B41FA5}">
                      <a16:colId xmlns:a16="http://schemas.microsoft.com/office/drawing/2014/main" val="1663098428"/>
                    </a:ext>
                  </a:extLst>
                </a:gridCol>
                <a:gridCol w="3956320">
                  <a:extLst>
                    <a:ext uri="{9D8B030D-6E8A-4147-A177-3AD203B41FA5}">
                      <a16:colId xmlns:a16="http://schemas.microsoft.com/office/drawing/2014/main" val="126084992"/>
                    </a:ext>
                  </a:extLst>
                </a:gridCol>
              </a:tblGrid>
              <a:tr h="370840">
                <a:tc>
                  <a:txBody>
                    <a:bodyPr/>
                    <a:lstStyle/>
                    <a:p>
                      <a:pPr algn="l"/>
                      <a:r>
                        <a:rPr lang="en-GB" sz="2000" b="1" dirty="0">
                          <a:solidFill>
                            <a:schemeClr val="tx1"/>
                          </a:solidFill>
                        </a:rPr>
                        <a:t>UNIT 1: The Hospitality and Catering Industry. </a:t>
                      </a:r>
                    </a:p>
                    <a:p>
                      <a:pPr algn="l"/>
                      <a:r>
                        <a:rPr lang="en-GB" sz="2000" b="1" dirty="0">
                          <a:solidFill>
                            <a:schemeClr val="tx1"/>
                          </a:solidFill>
                        </a:rPr>
                        <a:t>Externally assessed examination 40%</a:t>
                      </a:r>
                    </a:p>
                  </a:txBody>
                  <a:tcPr/>
                </a:tc>
                <a:tc>
                  <a:txBody>
                    <a:bodyPr/>
                    <a:lstStyle/>
                    <a:p>
                      <a:pPr algn="l"/>
                      <a:r>
                        <a:rPr lang="en-GB" sz="2000" b="0" dirty="0">
                          <a:solidFill>
                            <a:schemeClr val="tx1"/>
                          </a:solidFill>
                        </a:rPr>
                        <a:t>There are no changes to the assessment in this unit</a:t>
                      </a:r>
                    </a:p>
                  </a:txBody>
                  <a:tcPr/>
                </a:tc>
                <a:extLst>
                  <a:ext uri="{0D108BD9-81ED-4DB2-BD59-A6C34878D82A}">
                    <a16:rowId xmlns:a16="http://schemas.microsoft.com/office/drawing/2014/main" val="2332155490"/>
                  </a:ext>
                </a:extLst>
              </a:tr>
              <a:tr h="370840">
                <a:tc>
                  <a:txBody>
                    <a:bodyPr/>
                    <a:lstStyle/>
                    <a:p>
                      <a:endParaRPr lang="en-GB" dirty="0"/>
                    </a:p>
                    <a:p>
                      <a:endParaRPr lang="en-GB" dirty="0"/>
                    </a:p>
                    <a:p>
                      <a:endParaRPr lang="en-GB" dirty="0"/>
                    </a:p>
                    <a:p>
                      <a:endParaRPr lang="en-GB" dirty="0"/>
                    </a:p>
                  </a:txBody>
                  <a:tcPr/>
                </a:tc>
                <a:tc>
                  <a:txBody>
                    <a:bodyPr/>
                    <a:lstStyle/>
                    <a:p>
                      <a:endParaRPr lang="en-GB"/>
                    </a:p>
                  </a:txBody>
                  <a:tcPr/>
                </a:tc>
                <a:extLst>
                  <a:ext uri="{0D108BD9-81ED-4DB2-BD59-A6C34878D82A}">
                    <a16:rowId xmlns:a16="http://schemas.microsoft.com/office/drawing/2014/main" val="1557686123"/>
                  </a:ext>
                </a:extLst>
              </a:tr>
              <a:tr h="370840">
                <a:tc>
                  <a:txBody>
                    <a:bodyPr/>
                    <a:lstStyle/>
                    <a:p>
                      <a:pPr algn="l"/>
                      <a:r>
                        <a:rPr lang="en-GB" sz="2000" b="1" dirty="0"/>
                        <a:t>UNIT 2: Hospitality and Catering in Action</a:t>
                      </a:r>
                    </a:p>
                    <a:p>
                      <a:pPr algn="l"/>
                      <a:r>
                        <a:rPr lang="en-GB" sz="2000" b="1" dirty="0"/>
                        <a:t>Controlled Assessment 60%</a:t>
                      </a:r>
                    </a:p>
                  </a:txBody>
                  <a:tcPr/>
                </a:tc>
                <a:tc>
                  <a:txBody>
                    <a:bodyPr/>
                    <a:lstStyle/>
                    <a:p>
                      <a:pPr algn="l"/>
                      <a:r>
                        <a:rPr lang="en-GB" sz="2000" dirty="0"/>
                        <a:t>Candidates must still plan two dishes but will only be required to prepare </a:t>
                      </a:r>
                      <a:r>
                        <a:rPr lang="en-GB" sz="2000" b="1" dirty="0"/>
                        <a:t>one</a:t>
                      </a:r>
                      <a:r>
                        <a:rPr lang="en-GB" sz="2000" dirty="0"/>
                        <a:t> dish in line with the controls outlined in the brief. </a:t>
                      </a:r>
                    </a:p>
                  </a:txBody>
                  <a:tcPr/>
                </a:tc>
                <a:extLst>
                  <a:ext uri="{0D108BD9-81ED-4DB2-BD59-A6C34878D82A}">
                    <a16:rowId xmlns:a16="http://schemas.microsoft.com/office/drawing/2014/main" val="1019008748"/>
                  </a:ext>
                </a:extLst>
              </a:tr>
            </a:tbl>
          </a:graphicData>
        </a:graphic>
      </p:graphicFrame>
    </p:spTree>
    <p:extLst>
      <p:ext uri="{BB962C8B-B14F-4D97-AF65-F5344CB8AC3E}">
        <p14:creationId xmlns:p14="http://schemas.microsoft.com/office/powerpoint/2010/main" val="389857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2.xml><?xml version="1.0" encoding="utf-8"?>
<ds:datastoreItem xmlns:ds="http://schemas.openxmlformats.org/officeDocument/2006/customXml" ds:itemID="{C6DCF7E2-8B3B-444D-A6AF-356CD8A3F867}"/>
</file>

<file path=customXml/itemProps3.xml><?xml version="1.0" encoding="utf-8"?>
<ds:datastoreItem xmlns:ds="http://schemas.openxmlformats.org/officeDocument/2006/customXml" ds:itemID="{90346953-D2F1-4DE4-85F9-18587A2936D4}">
  <ds:schemaRefs>
    <ds:schemaRef ds:uri="93e0f740-16d2-46cb-9700-797909f6f8a5"/>
    <ds:schemaRef ds:uri="http://purl.org/dc/terms/"/>
    <ds:schemaRef ds:uri="http://schemas.microsoft.com/office/2006/documentManagement/types"/>
    <ds:schemaRef ds:uri="http://purl.org/dc/elements/1.1/"/>
    <ds:schemaRef ds:uri="c47a5abf-f0dc-433b-8c7d-695f515a32c1"/>
    <ds:schemaRef ds:uri="http://schemas.microsoft.com/office/infopath/2007/PartnerControls"/>
    <ds:schemaRef ds:uri="http://schemas.microsoft.com/sharepoint/v3"/>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5900</TotalTime>
  <Words>557</Words>
  <Application>Microsoft Office PowerPoint</Application>
  <PresentationFormat>On-screen Show (4:3)</PresentationFormat>
  <Paragraphs>63</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Bold</vt:lpstr>
      <vt:lpstr>Avenir Roman</vt:lpstr>
      <vt:lpstr>Berkeley</vt:lpstr>
      <vt:lpstr>BerkeleyOldstyleITCbyBT</vt:lpstr>
      <vt:lpstr>Helvetica</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James Wilson</cp:lastModifiedBy>
  <cp:revision>433</cp:revision>
  <cp:lastPrinted>2016-09-20T15:40:55Z</cp:lastPrinted>
  <dcterms:created xsi:type="dcterms:W3CDTF">2008-04-21T08:30:49Z</dcterms:created>
  <dcterms:modified xsi:type="dcterms:W3CDTF">2022-03-02T12:06:24Z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