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3"/>
  </p:notesMasterIdLst>
  <p:handoutMasterIdLst>
    <p:handoutMasterId r:id="rId14"/>
  </p:handoutMasterIdLst>
  <p:sldIdLst>
    <p:sldId id="440" r:id="rId5"/>
    <p:sldId id="515" r:id="rId6"/>
    <p:sldId id="525" r:id="rId7"/>
    <p:sldId id="531" r:id="rId8"/>
    <p:sldId id="524" r:id="rId9"/>
    <p:sldId id="527" r:id="rId10"/>
    <p:sldId id="528" r:id="rId11"/>
    <p:sldId id="530" r:id="rId12"/>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3D005-E771-25A3-FB87-7C4D207F9639}" v="127" dt="2022-02-10T08:33:21.119"/>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119" autoAdjust="0"/>
  </p:normalViewPr>
  <p:slideViewPr>
    <p:cSldViewPr>
      <p:cViewPr varScale="1">
        <p:scale>
          <a:sx n="110" d="100"/>
          <a:sy n="110" d="100"/>
        </p:scale>
        <p:origin x="900" y="78"/>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01/03/2022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lIns="45719" tIns="45720" rIns="45719" bIns="45720" anchor="ctr"/>
          <a:lstStyle/>
          <a:p>
            <a:br>
              <a:rPr lang="en-US" altLang="en-US" sz="4800" b="1" u="sng" dirty="0">
                <a:latin typeface="Berkeley" panose="02020500000000000000" pitchFamily="18" charset="0"/>
              </a:rPr>
            </a:br>
            <a:br>
              <a:rPr lang="en-US" altLang="en-US" sz="4800" b="1" u="sng" dirty="0">
                <a:latin typeface="Berkeley" panose="02020500000000000000" pitchFamily="18" charset="0"/>
              </a:rPr>
            </a:br>
            <a:br>
              <a:rPr lang="en-US" altLang="en-US" sz="4800" b="1" u="sng" dirty="0">
                <a:latin typeface="Berkeley" panose="02020500000000000000" pitchFamily="18" charset="0"/>
              </a:rPr>
            </a:br>
            <a:r>
              <a:rPr lang="en-US" altLang="en-US" sz="4800" b="1" dirty="0">
                <a:latin typeface="Berkeley"/>
              </a:rPr>
              <a:t>GCSE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a:latin typeface="Berkeley"/>
              </a:rPr>
              <a:t>Advance Exam Information</a:t>
            </a:r>
            <a:br>
              <a:rPr lang="en-US" altLang="en-US" sz="4800" dirty="0">
                <a:latin typeface="Berkeley" panose="02020500000000000000" pitchFamily="18" charset="0"/>
              </a:rPr>
            </a:br>
            <a:r>
              <a:rPr lang="en-US" altLang="en-US" sz="4800" dirty="0">
                <a:latin typeface="Berkeley"/>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lIns="45719" tIns="45720" rIns="45719" bIns="45720" anchor="t"/>
          <a:lstStyle/>
          <a:p>
            <a:pPr marL="0" indent="0">
              <a:buNone/>
            </a:pPr>
            <a:r>
              <a:rPr lang="en-GB" dirty="0">
                <a:latin typeface="Swis721 Lt BT"/>
              </a:rPr>
              <a:t>Subject: Physical Education</a:t>
            </a:r>
            <a:endParaRPr lang="en-GB" dirty="0">
              <a:latin typeface="Swis721 Lt BT" panose="020B0403020202020204" pitchFamily="34" charset="0"/>
            </a:endParaRPr>
          </a:p>
          <a:p>
            <a:pPr marL="0" indent="0">
              <a:buNone/>
            </a:pPr>
            <a:endParaRPr lang="en-GB" dirty="0"/>
          </a:p>
        </p:txBody>
      </p:sp>
      <p:sp>
        <p:nvSpPr>
          <p:cNvPr id="4" name="TextBox 3">
            <a:extLst>
              <a:ext uri="{FF2B5EF4-FFF2-40B4-BE49-F238E27FC236}">
                <a16:creationId xmlns:a16="http://schemas.microsoft.com/office/drawing/2014/main" id="{F00449D2-C2A3-41B5-9E10-E60D2DE8D71E}"/>
              </a:ext>
            </a:extLst>
          </p:cNvPr>
          <p:cNvSpPr txBox="1"/>
          <p:nvPr/>
        </p:nvSpPr>
        <p:spPr>
          <a:xfrm>
            <a:off x="572400" y="2165400"/>
            <a:ext cx="3787199" cy="480131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fromWordArt="0" anchor="t" anchorCtr="0" forceAA="0" compatLnSpc="1">
            <a:prstTxWarp prst="textNoShape">
              <a:avLst/>
            </a:prstTxWarp>
            <a:spAutoFit/>
          </a:bodyPr>
          <a:lstStyle/>
          <a:p>
            <a:r>
              <a:rPr lang="en-US" sz="1400" b="1" u="sng" dirty="0">
                <a:latin typeface="Arial"/>
                <a:cs typeface="Arial"/>
              </a:rPr>
              <a:t>Paper 1</a:t>
            </a:r>
            <a:endParaRPr lang="en-US" sz="1400" dirty="0">
              <a:latin typeface="Arial"/>
              <a:cs typeface="Arial"/>
            </a:endParaRPr>
          </a:p>
          <a:p>
            <a:r>
              <a:rPr lang="en-US" sz="1400" b="1" u="sng" dirty="0">
                <a:latin typeface="Arial"/>
                <a:cs typeface="Arial"/>
                <a:sym typeface="Arial"/>
              </a:rPr>
              <a:t>1.1 Applied anatomy and physiology</a:t>
            </a:r>
            <a:endParaRPr lang="en-US" sz="1400" b="1" u="sng" dirty="0"/>
          </a:p>
          <a:p>
            <a:r>
              <a:rPr lang="en-US" sz="1400" b="1" dirty="0">
                <a:latin typeface="Arial"/>
                <a:cs typeface="Arial"/>
                <a:sym typeface="Arial"/>
              </a:rPr>
              <a:t>1.1.c. Movement analysis</a:t>
            </a:r>
            <a:endParaRPr lang="en-US" sz="1400" b="1" dirty="0"/>
          </a:p>
          <a:p>
            <a:r>
              <a:rPr lang="en-US" sz="1400" dirty="0">
                <a:latin typeface="Arial"/>
                <a:cs typeface="Arial"/>
                <a:sym typeface="Arial"/>
              </a:rPr>
              <a:t>• Lever systems</a:t>
            </a:r>
            <a:endParaRPr lang="en-US" sz="1400" dirty="0"/>
          </a:p>
          <a:p>
            <a:r>
              <a:rPr lang="en-US" sz="1400" dirty="0">
                <a:latin typeface="Arial"/>
                <a:cs typeface="Arial"/>
                <a:sym typeface="Arial"/>
              </a:rPr>
              <a:t>• Planes of movement and axes of rotation</a:t>
            </a:r>
            <a:endParaRPr lang="en-US" sz="1400" dirty="0"/>
          </a:p>
          <a:p>
            <a:r>
              <a:rPr lang="en-US" sz="1400" b="1" dirty="0">
                <a:latin typeface="Arial"/>
                <a:cs typeface="Arial"/>
                <a:sym typeface="Arial"/>
              </a:rPr>
              <a:t>1.1.d. The cardiovascular and respiratory</a:t>
            </a:r>
            <a:r>
              <a:rPr lang="en-US" sz="1400" dirty="0">
                <a:latin typeface="Arial"/>
                <a:cs typeface="Arial"/>
                <a:sym typeface="Arial"/>
              </a:rPr>
              <a:t> systems</a:t>
            </a:r>
            <a:endParaRPr lang="en-US" sz="1400" dirty="0"/>
          </a:p>
          <a:p>
            <a:r>
              <a:rPr lang="en-US" sz="1400" dirty="0">
                <a:latin typeface="Arial"/>
                <a:cs typeface="Arial"/>
                <a:sym typeface="Arial"/>
              </a:rPr>
              <a:t>• Structure and function of the cardiovascular system</a:t>
            </a:r>
            <a:endParaRPr lang="en-US" sz="1400" dirty="0"/>
          </a:p>
          <a:p>
            <a:r>
              <a:rPr lang="en-US" sz="1400" dirty="0">
                <a:latin typeface="Arial"/>
                <a:cs typeface="Arial"/>
                <a:sym typeface="Arial"/>
              </a:rPr>
              <a:t>• Structure and function of the respiratory system</a:t>
            </a:r>
            <a:endParaRPr lang="en-US" sz="1400" dirty="0"/>
          </a:p>
          <a:p>
            <a:r>
              <a:rPr lang="en-US" sz="1400" b="1" dirty="0">
                <a:latin typeface="Arial"/>
                <a:cs typeface="Arial"/>
                <a:sym typeface="Arial"/>
              </a:rPr>
              <a:t>1.1.e. Effects of exercise on body systems</a:t>
            </a:r>
            <a:endParaRPr lang="en-US" sz="1400" b="1" dirty="0"/>
          </a:p>
          <a:p>
            <a:r>
              <a:rPr lang="en-US" sz="1400" dirty="0">
                <a:latin typeface="Arial"/>
                <a:cs typeface="Arial"/>
                <a:sym typeface="Arial"/>
              </a:rPr>
              <a:t>• Short-term effects of exercise</a:t>
            </a:r>
            <a:endParaRPr lang="en-US" sz="1400" dirty="0"/>
          </a:p>
          <a:p>
            <a:r>
              <a:rPr lang="en-US" sz="1400" dirty="0">
                <a:latin typeface="Arial"/>
                <a:cs typeface="Arial"/>
                <a:sym typeface="Arial"/>
              </a:rPr>
              <a:t>• Long-term (training) effects of exercise</a:t>
            </a:r>
            <a:endParaRPr lang="en-US" sz="1400" dirty="0"/>
          </a:p>
          <a:p>
            <a:r>
              <a:rPr lang="en-US" sz="1400" b="1" u="sng" dirty="0">
                <a:latin typeface="Arial"/>
                <a:cs typeface="Arial"/>
                <a:sym typeface="Arial"/>
              </a:rPr>
              <a:t>1.2 Physical training</a:t>
            </a:r>
            <a:endParaRPr lang="en-US" sz="1400" b="1" u="sng" dirty="0"/>
          </a:p>
          <a:p>
            <a:r>
              <a:rPr lang="en-US" sz="1400" b="1" dirty="0">
                <a:latin typeface="Arial"/>
                <a:cs typeface="Arial"/>
                <a:sym typeface="Arial"/>
              </a:rPr>
              <a:t>1.2.a. Components of fitness</a:t>
            </a:r>
            <a:endParaRPr lang="en-US" sz="1400" b="1" dirty="0"/>
          </a:p>
          <a:p>
            <a:r>
              <a:rPr lang="en-US" sz="1400" b="1" dirty="0">
                <a:latin typeface="Arial"/>
                <a:cs typeface="Arial"/>
                <a:sym typeface="Arial"/>
              </a:rPr>
              <a:t>1.2.b. Applying the principles of training</a:t>
            </a:r>
            <a:endParaRPr lang="en-US" sz="1400" b="1" dirty="0"/>
          </a:p>
          <a:p>
            <a:r>
              <a:rPr lang="en-US" sz="1400" dirty="0">
                <a:latin typeface="Arial"/>
                <a:cs typeface="Arial"/>
                <a:sym typeface="Arial"/>
              </a:rPr>
              <a:t>• Types of training</a:t>
            </a:r>
            <a:endParaRPr lang="en-US" sz="1400" dirty="0"/>
          </a:p>
          <a:p>
            <a:r>
              <a:rPr lang="en-US" sz="1400" b="1" dirty="0">
                <a:latin typeface="Arial"/>
                <a:cs typeface="Arial"/>
                <a:sym typeface="Arial"/>
              </a:rPr>
              <a:t>1.2.c. Preventing injury in physical activity and training</a:t>
            </a:r>
            <a:endParaRPr lang="en-US" sz="1400" b="1" dirty="0"/>
          </a:p>
          <a:p>
            <a:r>
              <a:rPr lang="en-US" sz="1400" dirty="0">
                <a:latin typeface="Arial"/>
                <a:cs typeface="Arial"/>
                <a:sym typeface="Arial"/>
              </a:rPr>
              <a:t>• Minimising the risk of injury</a:t>
            </a:r>
            <a:endParaRPr lang="en-US" sz="1400" dirty="0"/>
          </a:p>
          <a:p>
            <a:endParaRPr lang="en-US" sz="1200" dirty="0"/>
          </a:p>
        </p:txBody>
      </p:sp>
      <p:sp>
        <p:nvSpPr>
          <p:cNvPr id="5" name="TextBox 4">
            <a:extLst>
              <a:ext uri="{FF2B5EF4-FFF2-40B4-BE49-F238E27FC236}">
                <a16:creationId xmlns:a16="http://schemas.microsoft.com/office/drawing/2014/main" id="{A2A58E59-7372-4330-B705-121993679A19}"/>
              </a:ext>
            </a:extLst>
          </p:cNvPr>
          <p:cNvSpPr txBox="1"/>
          <p:nvPr/>
        </p:nvSpPr>
        <p:spPr>
          <a:xfrm>
            <a:off x="4514400" y="2201400"/>
            <a:ext cx="3787199" cy="307776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fromWordArt="0" anchor="t" anchorCtr="0" forceAA="0" compatLnSpc="1">
            <a:prstTxWarp prst="textNoShape">
              <a:avLst/>
            </a:prstTxWarp>
            <a:spAutoFit/>
          </a:bodyPr>
          <a:lstStyle/>
          <a:p>
            <a:r>
              <a:rPr lang="en-US" sz="1400" b="1" u="sng" dirty="0">
                <a:latin typeface="Arial"/>
                <a:cs typeface="Arial"/>
              </a:rPr>
              <a:t>Paper 2</a:t>
            </a:r>
            <a:endParaRPr lang="en-US" sz="1400" dirty="0">
              <a:latin typeface="Arial"/>
              <a:cs typeface="Arial"/>
            </a:endParaRPr>
          </a:p>
          <a:p>
            <a:r>
              <a:rPr lang="en-US" sz="1400" b="1" u="sng" dirty="0">
                <a:latin typeface="Arial"/>
                <a:cs typeface="Arial"/>
              </a:rPr>
              <a:t>2.1 Socio-cultural influences</a:t>
            </a:r>
          </a:p>
          <a:p>
            <a:r>
              <a:rPr lang="en-US" sz="1400" b="1" dirty="0">
                <a:latin typeface="Arial"/>
                <a:cs typeface="Arial"/>
              </a:rPr>
              <a:t>2.1.a. Engagement patterns of different groups in physical activities and sports</a:t>
            </a:r>
            <a:endParaRPr lang="en-US" sz="1400" b="1">
              <a:latin typeface="Arial"/>
              <a:cs typeface="Arial"/>
            </a:endParaRPr>
          </a:p>
          <a:p>
            <a:r>
              <a:rPr lang="en-US" sz="1400" dirty="0">
                <a:latin typeface="Arial"/>
                <a:cs typeface="Arial"/>
              </a:rPr>
              <a:t>• Physical activity and sport in the UK</a:t>
            </a:r>
            <a:endParaRPr lang="en-US" sz="1400">
              <a:latin typeface="Arial"/>
              <a:cs typeface="Arial"/>
            </a:endParaRPr>
          </a:p>
          <a:p>
            <a:r>
              <a:rPr lang="en-US" sz="1400" dirty="0">
                <a:latin typeface="Arial"/>
                <a:cs typeface="Arial"/>
              </a:rPr>
              <a:t>• Participation in physical activity and sport</a:t>
            </a:r>
            <a:endParaRPr lang="en-US" sz="1400">
              <a:latin typeface="Arial"/>
              <a:cs typeface="Arial"/>
            </a:endParaRPr>
          </a:p>
          <a:p>
            <a:r>
              <a:rPr lang="en-US" sz="1400" b="1" u="sng" dirty="0">
                <a:latin typeface="Arial"/>
                <a:cs typeface="Arial"/>
              </a:rPr>
              <a:t>2.2 Sports psychology</a:t>
            </a:r>
            <a:endParaRPr lang="en-US" sz="1400" b="1" u="sng">
              <a:latin typeface="Arial"/>
              <a:cs typeface="Arial"/>
            </a:endParaRPr>
          </a:p>
          <a:p>
            <a:r>
              <a:rPr lang="en-US" sz="1400" b="1" dirty="0">
                <a:latin typeface="Arial"/>
                <a:cs typeface="Arial"/>
              </a:rPr>
              <a:t>2.2.3. Goal setting</a:t>
            </a:r>
          </a:p>
          <a:p>
            <a:r>
              <a:rPr lang="en-US" sz="1400" b="1" dirty="0">
                <a:latin typeface="Arial"/>
                <a:cs typeface="Arial"/>
              </a:rPr>
              <a:t>2.2.5. Types of guidance</a:t>
            </a:r>
          </a:p>
          <a:p>
            <a:r>
              <a:rPr lang="en-US" sz="1400" b="1" dirty="0">
                <a:latin typeface="Arial"/>
                <a:cs typeface="Arial"/>
              </a:rPr>
              <a:t>2.2.6. Types of feedback</a:t>
            </a:r>
          </a:p>
          <a:p>
            <a:r>
              <a:rPr lang="en-US" sz="1400" b="1" dirty="0">
                <a:latin typeface="Arial"/>
                <a:cs typeface="Arial"/>
              </a:rPr>
              <a:t>2.3 Health, fitness and well-being</a:t>
            </a:r>
          </a:p>
          <a:p>
            <a:r>
              <a:rPr lang="en-US" sz="1400" b="1" dirty="0">
                <a:latin typeface="Arial"/>
                <a:cs typeface="Arial"/>
              </a:rPr>
              <a:t>2.3.1. Health, fitness and well-being</a:t>
            </a:r>
          </a:p>
          <a:p>
            <a:r>
              <a:rPr lang="en-US" sz="1400" b="1" dirty="0">
                <a:latin typeface="Arial"/>
                <a:cs typeface="Arial"/>
              </a:rPr>
              <a:t>2.3.2. Diet and nutrition</a:t>
            </a:r>
          </a:p>
          <a:p>
            <a:endParaRPr lang="en-US" sz="1200" dirty="0"/>
          </a:p>
        </p:txBody>
      </p:sp>
      <p:sp>
        <p:nvSpPr>
          <p:cNvPr id="7" name="Rectangle 6">
            <a:extLst>
              <a:ext uri="{FF2B5EF4-FFF2-40B4-BE49-F238E27FC236}">
                <a16:creationId xmlns:a16="http://schemas.microsoft.com/office/drawing/2014/main" id="{90C6796C-B9A4-487A-BB1B-694DC54FE014}"/>
              </a:ext>
            </a:extLst>
          </p:cNvPr>
          <p:cNvSpPr/>
          <p:nvPr/>
        </p:nvSpPr>
        <p:spPr>
          <a:xfrm>
            <a:off x="4359599" y="5052075"/>
            <a:ext cx="4572000" cy="1754326"/>
          </a:xfrm>
          <a:prstGeom prst="rect">
            <a:avLst/>
          </a:prstGeom>
          <a:ln w="57150">
            <a:solidFill>
              <a:srgbClr val="FF0000"/>
            </a:solidFill>
          </a:ln>
        </p:spPr>
        <p:txBody>
          <a:bodyPr>
            <a:spAutoFit/>
          </a:bodyPr>
          <a:lstStyle/>
          <a:p>
            <a:pPr lvl="0" fontAlgn="auto" latinLnBrk="1" hangingPunct="0">
              <a:spcBef>
                <a:spcPts val="0"/>
              </a:spcBef>
              <a:spcAft>
                <a:spcPts val="0"/>
              </a:spcAft>
            </a:pPr>
            <a:r>
              <a:rPr lang="en-GB" b="1" u="sng" dirty="0">
                <a:solidFill>
                  <a:srgbClr val="000000"/>
                </a:solidFill>
                <a:latin typeface="Arial"/>
                <a:ea typeface="Arial"/>
                <a:cs typeface="Arial"/>
                <a:sym typeface="Arial"/>
              </a:rPr>
              <a:t>Important information regarding             Advanced Information</a:t>
            </a:r>
          </a:p>
          <a:p>
            <a:pPr lvl="0" fontAlgn="auto" latinLnBrk="1" hangingPunct="0">
              <a:spcBef>
                <a:spcPts val="0"/>
              </a:spcBef>
              <a:spcAft>
                <a:spcPts val="0"/>
              </a:spcAft>
            </a:pPr>
            <a:r>
              <a:rPr lang="en-GB" dirty="0">
                <a:solidFill>
                  <a:srgbClr val="000000"/>
                </a:solidFill>
                <a:latin typeface="Arial"/>
                <a:ea typeface="Arial"/>
                <a:cs typeface="Arial"/>
                <a:sym typeface="Arial"/>
              </a:rPr>
              <a:t>The list of topics in the Advanced                Information shows the content that will be    assessed by higher tariff questions (3       marks or more)</a:t>
            </a:r>
            <a:endParaRPr lang="en-GB" dirty="0"/>
          </a:p>
        </p:txBody>
      </p:sp>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lIns="45719" tIns="45720" rIns="45719" bIns="45720" anchor="t"/>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a:rPr>
              <a:t>Completion and improvement of coursework</a:t>
            </a:r>
          </a:p>
          <a:p>
            <a:pPr algn="just"/>
            <a:r>
              <a:rPr lang="en-GB" sz="2400" dirty="0">
                <a:latin typeface="Swis721 Lt BT"/>
              </a:rPr>
              <a:t>Completion of practical activities (recording)</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marL="0" indent="0" algn="ctr">
              <a:buNone/>
            </a:pPr>
            <a:r>
              <a:rPr lang="en-GB" sz="2400" b="1" i="1" dirty="0">
                <a:latin typeface="Swis721 Lt BT"/>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2.xml><?xml version="1.0" encoding="utf-8"?>
<ds:datastoreItem xmlns:ds="http://schemas.openxmlformats.org/officeDocument/2006/customXml" ds:itemID="{38F0C8C7-ECB1-4E34-8283-4B34B897F53B}"/>
</file>

<file path=customXml/itemProps3.xml><?xml version="1.0" encoding="utf-8"?>
<ds:datastoreItem xmlns:ds="http://schemas.openxmlformats.org/officeDocument/2006/customXml" ds:itemID="{90346953-D2F1-4DE4-85F9-18587A2936D4}">
  <ds:schemaRefs>
    <ds:schemaRef ds:uri="http://purl.org/dc/terms/"/>
    <ds:schemaRef ds:uri="37d3f902-d480-4521-bc1c-276a3fac393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6e217d5b-63d2-4636-a7b2-0324c5ab945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5887</TotalTime>
  <Words>712</Words>
  <Application>Microsoft Office PowerPoint</Application>
  <PresentationFormat>On-screen Show (4:3)</PresentationFormat>
  <Paragraphs>86</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Bold</vt:lpstr>
      <vt:lpstr>Avenir Roman</vt:lpstr>
      <vt:lpstr>Berkeley</vt:lpstr>
      <vt:lpstr>BerkeleyOldstyleITCbyBT</vt:lpstr>
      <vt:lpstr>Helvetica</vt:lpstr>
      <vt:lpstr>Swis721 Lt BT</vt:lpstr>
      <vt:lpstr>1_Default</vt:lpstr>
      <vt:lpstr>   GCSE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Emma Ridgway</cp:lastModifiedBy>
  <cp:revision>470</cp:revision>
  <cp:lastPrinted>2016-09-20T15:40:55Z</cp:lastPrinted>
  <dcterms:created xsi:type="dcterms:W3CDTF">2008-04-21T08:30:49Z</dcterms:created>
  <dcterms:modified xsi:type="dcterms:W3CDTF">2022-03-01T08:10:13Z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