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4"/>
  </p:sldMasterIdLst>
  <p:notesMasterIdLst>
    <p:notesMasterId r:id="rId22"/>
  </p:notesMasterIdLst>
  <p:handoutMasterIdLst>
    <p:handoutMasterId r:id="rId23"/>
  </p:handoutMasterIdLst>
  <p:sldIdLst>
    <p:sldId id="440" r:id="rId5"/>
    <p:sldId id="515" r:id="rId6"/>
    <p:sldId id="525" r:id="rId7"/>
    <p:sldId id="531" r:id="rId8"/>
    <p:sldId id="524" r:id="rId9"/>
    <p:sldId id="527" r:id="rId10"/>
    <p:sldId id="528" r:id="rId11"/>
    <p:sldId id="533" r:id="rId12"/>
    <p:sldId id="534" r:id="rId13"/>
    <p:sldId id="535" r:id="rId14"/>
    <p:sldId id="536" r:id="rId15"/>
    <p:sldId id="537" r:id="rId16"/>
    <p:sldId id="538" r:id="rId17"/>
    <p:sldId id="532" r:id="rId18"/>
    <p:sldId id="539" r:id="rId19"/>
    <p:sldId id="540" r:id="rId20"/>
    <p:sldId id="530" r:id="rId21"/>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993300"/>
    <a:srgbClr val="CC3333"/>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382" autoAdjust="0"/>
    <p:restoredTop sz="80119" autoAdjust="0"/>
  </p:normalViewPr>
  <p:slideViewPr>
    <p:cSldViewPr>
      <p:cViewPr varScale="1">
        <p:scale>
          <a:sx n="72" d="100"/>
          <a:sy n="72" d="100"/>
        </p:scale>
        <p:origin x="1212" y="54"/>
      </p:cViewPr>
      <p:guideLst>
        <p:guide orient="horz" pos="2160"/>
        <p:guide pos="2880"/>
      </p:guideLst>
    </p:cSldViewPr>
  </p:slideViewPr>
  <p:notesTextViewPr>
    <p:cViewPr>
      <p:scale>
        <a:sx n="3" d="2"/>
        <a:sy n="3" d="2"/>
      </p:scale>
      <p:origin x="0" y="0"/>
    </p:cViewPr>
  </p:notesTextViewPr>
  <p:sorterViewPr>
    <p:cViewPr>
      <p:scale>
        <a:sx n="66" d="100"/>
        <a:sy n="66" d="100"/>
      </p:scale>
      <p:origin x="0" y="28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GB" dirty="0"/>
          </a:p>
        </p:txBody>
      </p:sp>
      <p:sp>
        <p:nvSpPr>
          <p:cNvPr id="18435" name="Rectangle 3"/>
          <p:cNvSpPr>
            <a:spLocks noGrp="1" noChangeArrowheads="1"/>
          </p:cNvSpPr>
          <p:nvPr>
            <p:ph type="dt" sz="quarter" idx="1"/>
          </p:nvPr>
        </p:nvSpPr>
        <p:spPr bwMode="auto">
          <a:xfrm>
            <a:off x="3849688"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GB" dirty="0"/>
          </a:p>
        </p:txBody>
      </p:sp>
      <p:sp>
        <p:nvSpPr>
          <p:cNvPr id="18436" name="Rectangle 4"/>
          <p:cNvSpPr>
            <a:spLocks noGrp="1" noChangeArrowheads="1"/>
          </p:cNvSpPr>
          <p:nvPr>
            <p:ph type="ftr" sz="quarter" idx="2"/>
          </p:nvPr>
        </p:nvSpPr>
        <p:spPr bwMode="auto">
          <a:xfrm>
            <a:off x="0"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GB" dirty="0"/>
          </a:p>
        </p:txBody>
      </p:sp>
      <p:sp>
        <p:nvSpPr>
          <p:cNvPr id="18437" name="Rectangle 5"/>
          <p:cNvSpPr>
            <a:spLocks noGrp="1" noChangeArrowheads="1"/>
          </p:cNvSpPr>
          <p:nvPr>
            <p:ph type="sldNum" sz="quarter" idx="3"/>
          </p:nvPr>
        </p:nvSpPr>
        <p:spPr bwMode="auto">
          <a:xfrm>
            <a:off x="3849688"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649FD4FB-C214-4E2B-95B1-E9E7A9DEA39B}" type="slidenum">
              <a:rPr lang="en-GB"/>
              <a:pPr>
                <a:defRPr/>
              </a:pPr>
              <a:t>‹#›</a:t>
            </a:fld>
            <a:endParaRPr lang="en-GB" dirty="0"/>
          </a:p>
        </p:txBody>
      </p:sp>
    </p:spTree>
    <p:extLst>
      <p:ext uri="{BB962C8B-B14F-4D97-AF65-F5344CB8AC3E}">
        <p14:creationId xmlns:p14="http://schemas.microsoft.com/office/powerpoint/2010/main" val="17226970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GB" dirty="0"/>
          </a:p>
        </p:txBody>
      </p:sp>
      <p:sp>
        <p:nvSpPr>
          <p:cNvPr id="17411" name="Rectangle 3"/>
          <p:cNvSpPr>
            <a:spLocks noGrp="1" noChangeArrowheads="1"/>
          </p:cNvSpPr>
          <p:nvPr>
            <p:ph type="dt" idx="1"/>
          </p:nvPr>
        </p:nvSpPr>
        <p:spPr bwMode="auto">
          <a:xfrm>
            <a:off x="3849688"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GB" dirty="0"/>
          </a:p>
        </p:txBody>
      </p:sp>
      <p:sp>
        <p:nvSpPr>
          <p:cNvPr id="2150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679450" y="4714122"/>
            <a:ext cx="5438775" cy="44680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7414" name="Rectangle 6"/>
          <p:cNvSpPr>
            <a:spLocks noGrp="1" noChangeArrowheads="1"/>
          </p:cNvSpPr>
          <p:nvPr>
            <p:ph type="ftr" sz="quarter" idx="4"/>
          </p:nvPr>
        </p:nvSpPr>
        <p:spPr bwMode="auto">
          <a:xfrm>
            <a:off x="0"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GB" dirty="0"/>
          </a:p>
        </p:txBody>
      </p:sp>
      <p:sp>
        <p:nvSpPr>
          <p:cNvPr id="17415" name="Rectangle 7"/>
          <p:cNvSpPr>
            <a:spLocks noGrp="1" noChangeArrowheads="1"/>
          </p:cNvSpPr>
          <p:nvPr>
            <p:ph type="sldNum" sz="quarter" idx="5"/>
          </p:nvPr>
        </p:nvSpPr>
        <p:spPr bwMode="auto">
          <a:xfrm>
            <a:off x="3849688"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6B06770A-103D-49CD-9AF9-5F108CEFD6E0}" type="slidenum">
              <a:rPr lang="en-GB"/>
              <a:pPr>
                <a:defRPr/>
              </a:pPr>
              <a:t>‹#›</a:t>
            </a:fld>
            <a:endParaRPr lang="en-GB" dirty="0"/>
          </a:p>
        </p:txBody>
      </p:sp>
    </p:spTree>
    <p:extLst>
      <p:ext uri="{BB962C8B-B14F-4D97-AF65-F5344CB8AC3E}">
        <p14:creationId xmlns:p14="http://schemas.microsoft.com/office/powerpoint/2010/main" val="8012132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8" name="image2.jpeg" descr="master-background"/>
          <p:cNvPicPr/>
          <p:nvPr/>
        </p:nvPicPr>
        <p:blipFill>
          <a:blip r:embed="rId2">
            <a:extLst/>
          </a:blip>
          <a:stretch>
            <a:fillRect/>
          </a:stretch>
        </p:blipFill>
        <p:spPr>
          <a:xfrm>
            <a:off x="0" y="0"/>
            <a:ext cx="9144000" cy="6858000"/>
          </a:xfrm>
          <a:prstGeom prst="rect">
            <a:avLst/>
          </a:prstGeom>
          <a:ln w="12700">
            <a:miter lim="400000"/>
          </a:ln>
        </p:spPr>
      </p:pic>
      <p:sp>
        <p:nvSpPr>
          <p:cNvPr id="9" name="Shape 9"/>
          <p:cNvSpPr>
            <a:spLocks noGrp="1"/>
          </p:cNvSpPr>
          <p:nvPr>
            <p:ph type="title"/>
          </p:nvPr>
        </p:nvSpPr>
        <p:spPr>
          <a:xfrm>
            <a:off x="5795962" y="2417763"/>
            <a:ext cx="3168651" cy="1516063"/>
          </a:xfrm>
          <a:prstGeom prst="rect">
            <a:avLst/>
          </a:prstGeom>
        </p:spPr>
        <p:txBody>
          <a:bodyPr/>
          <a:lstStyle>
            <a:lvl1pPr>
              <a:defRPr sz="3600"/>
            </a:lvl1pPr>
          </a:lstStyle>
          <a:p>
            <a:pPr lvl="0">
              <a:defRPr sz="1800">
                <a:solidFill>
                  <a:srgbClr val="000000"/>
                </a:solidFill>
              </a:defRPr>
            </a:pPr>
            <a:r>
              <a:rPr sz="3600">
                <a:solidFill>
                  <a:srgbClr val="CCCCCC"/>
                </a:solidFill>
              </a:rPr>
              <a:t>Title Text</a:t>
            </a:r>
          </a:p>
        </p:txBody>
      </p:sp>
      <p:sp>
        <p:nvSpPr>
          <p:cNvPr id="10" name="Shape 10"/>
          <p:cNvSpPr>
            <a:spLocks noGrp="1"/>
          </p:cNvSpPr>
          <p:nvPr>
            <p:ph type="body" idx="1"/>
          </p:nvPr>
        </p:nvSpPr>
        <p:spPr>
          <a:xfrm>
            <a:off x="5795962" y="3932237"/>
            <a:ext cx="3168651" cy="2592388"/>
          </a:xfrm>
          <a:prstGeom prst="rect">
            <a:avLst/>
          </a:prstGeom>
        </p:spPr>
        <p:txBody>
          <a:bodyPr/>
          <a:lstStyle>
            <a:lvl1pPr marL="0" indent="0">
              <a:spcBef>
                <a:spcPts val="300"/>
              </a:spcBef>
              <a:defRPr sz="1600">
                <a:solidFill>
                  <a:srgbClr val="CCCCCC"/>
                </a:solidFill>
              </a:defRPr>
            </a:lvl1pPr>
            <a:lvl2pPr marL="742950" indent="-285750">
              <a:spcBef>
                <a:spcPts val="300"/>
              </a:spcBef>
              <a:defRPr sz="1600">
                <a:solidFill>
                  <a:srgbClr val="CCCCCC"/>
                </a:solidFill>
              </a:defRPr>
            </a:lvl2pPr>
            <a:lvl3pPr marL="1143000" indent="-228600">
              <a:spcBef>
                <a:spcPts val="300"/>
              </a:spcBef>
              <a:defRPr sz="1600">
                <a:solidFill>
                  <a:srgbClr val="CCCCCC"/>
                </a:solidFill>
              </a:defRPr>
            </a:lvl3pPr>
            <a:lvl4pPr marL="1600200" indent="-228600">
              <a:spcBef>
                <a:spcPts val="300"/>
              </a:spcBef>
              <a:defRPr sz="1600">
                <a:solidFill>
                  <a:srgbClr val="CCCCCC"/>
                </a:solidFill>
              </a:defRPr>
            </a:lvl4pPr>
            <a:lvl5pPr marL="2057400" indent="-228600">
              <a:spcBef>
                <a:spcPts val="300"/>
              </a:spcBef>
              <a:defRPr sz="1600">
                <a:solidFill>
                  <a:srgbClr val="CCCCCC"/>
                </a:solidFill>
              </a:defRPr>
            </a:lvl5pPr>
          </a:lstStyle>
          <a:p>
            <a:pPr lvl="0">
              <a:defRPr sz="1800">
                <a:solidFill>
                  <a:srgbClr val="000000"/>
                </a:solidFill>
              </a:defRPr>
            </a:pPr>
            <a:r>
              <a:rPr sz="1600">
                <a:solidFill>
                  <a:srgbClr val="CCCCCC"/>
                </a:solidFill>
              </a:rPr>
              <a:t>Body Level One</a:t>
            </a:r>
          </a:p>
          <a:p>
            <a:pPr lvl="1">
              <a:defRPr sz="1800">
                <a:solidFill>
                  <a:srgbClr val="000000"/>
                </a:solidFill>
              </a:defRPr>
            </a:pPr>
            <a:r>
              <a:rPr sz="1600">
                <a:solidFill>
                  <a:srgbClr val="CCCCCC"/>
                </a:solidFill>
              </a:rPr>
              <a:t>Body Level Two</a:t>
            </a:r>
          </a:p>
          <a:p>
            <a:pPr lvl="2">
              <a:defRPr sz="1800">
                <a:solidFill>
                  <a:srgbClr val="000000"/>
                </a:solidFill>
              </a:defRPr>
            </a:pPr>
            <a:r>
              <a:rPr sz="1600">
                <a:solidFill>
                  <a:srgbClr val="CCCCCC"/>
                </a:solidFill>
              </a:rPr>
              <a:t>Body Level Three</a:t>
            </a:r>
          </a:p>
          <a:p>
            <a:pPr lvl="3">
              <a:defRPr sz="1800">
                <a:solidFill>
                  <a:srgbClr val="000000"/>
                </a:solidFill>
              </a:defRPr>
            </a:pPr>
            <a:r>
              <a:rPr sz="1600">
                <a:solidFill>
                  <a:srgbClr val="CCCCCC"/>
                </a:solidFill>
              </a:rPr>
              <a:t>Body Level Four</a:t>
            </a:r>
          </a:p>
          <a:p>
            <a:pPr lvl="4">
              <a:defRPr sz="1800">
                <a:solidFill>
                  <a:srgbClr val="000000"/>
                </a:solidFill>
              </a:defRPr>
            </a:pPr>
            <a:r>
              <a:rPr sz="1600">
                <a:solidFill>
                  <a:srgbClr val="CCCCCC"/>
                </a:solidFill>
              </a:rPr>
              <a:t>Body Level Five</a:t>
            </a:r>
          </a:p>
        </p:txBody>
      </p:sp>
    </p:spTree>
    <p:extLst>
      <p:ext uri="{BB962C8B-B14F-4D97-AF65-F5344CB8AC3E}">
        <p14:creationId xmlns:p14="http://schemas.microsoft.com/office/powerpoint/2010/main" val="348392820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20" name="Shape 20"/>
          <p:cNvSpPr>
            <a:spLocks noGrp="1"/>
          </p:cNvSpPr>
          <p:nvPr>
            <p:ph type="title"/>
          </p:nvPr>
        </p:nvSpPr>
        <p:spPr>
          <a:prstGeom prst="rect">
            <a:avLst/>
          </a:prstGeom>
        </p:spPr>
        <p:txBody>
          <a:bodyPr/>
          <a:lstStyle/>
          <a:p>
            <a:pPr lvl="0">
              <a:defRPr sz="1800">
                <a:solidFill>
                  <a:srgbClr val="000000"/>
                </a:solidFill>
              </a:defRPr>
            </a:pPr>
            <a:r>
              <a:rPr sz="4400">
                <a:solidFill>
                  <a:srgbClr val="CCCCCC"/>
                </a:solidFill>
              </a:rPr>
              <a:t>Title Text</a:t>
            </a:r>
          </a:p>
        </p:txBody>
      </p:sp>
      <p:sp>
        <p:nvSpPr>
          <p:cNvPr id="21" name="Shape 21"/>
          <p:cNvSpPr>
            <a:spLocks noGrp="1"/>
          </p:cNvSpPr>
          <p:nvPr>
            <p:ph type="body" idx="1"/>
          </p:nvPr>
        </p:nvSpPr>
        <p:spPr>
          <a:xfrm>
            <a:off x="457200" y="1485900"/>
            <a:ext cx="4038600" cy="5372100"/>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lvl="0">
              <a:defRPr sz="1800">
                <a:solidFill>
                  <a:srgbClr val="000000"/>
                </a:solidFill>
              </a:defRPr>
            </a:pPr>
            <a:r>
              <a:rPr sz="2800">
                <a:solidFill>
                  <a:srgbClr val="333333"/>
                </a:solidFill>
              </a:rPr>
              <a:t>Body Level One</a:t>
            </a:r>
          </a:p>
          <a:p>
            <a:pPr lvl="1">
              <a:defRPr sz="1800">
                <a:solidFill>
                  <a:srgbClr val="000000"/>
                </a:solidFill>
              </a:defRPr>
            </a:pPr>
            <a:r>
              <a:rPr sz="2800">
                <a:solidFill>
                  <a:srgbClr val="333333"/>
                </a:solidFill>
              </a:rPr>
              <a:t>Body Level Two</a:t>
            </a:r>
          </a:p>
          <a:p>
            <a:pPr lvl="2">
              <a:defRPr sz="1800">
                <a:solidFill>
                  <a:srgbClr val="000000"/>
                </a:solidFill>
              </a:defRPr>
            </a:pPr>
            <a:r>
              <a:rPr sz="2800">
                <a:solidFill>
                  <a:srgbClr val="333333"/>
                </a:solidFill>
              </a:rPr>
              <a:t>Body Level Three</a:t>
            </a:r>
          </a:p>
          <a:p>
            <a:pPr lvl="3">
              <a:defRPr sz="1800">
                <a:solidFill>
                  <a:srgbClr val="000000"/>
                </a:solidFill>
              </a:defRPr>
            </a:pPr>
            <a:r>
              <a:rPr sz="2800">
                <a:solidFill>
                  <a:srgbClr val="333333"/>
                </a:solidFill>
              </a:rPr>
              <a:t>Body Level Four</a:t>
            </a:r>
          </a:p>
          <a:p>
            <a:pPr lvl="4">
              <a:defRPr sz="1800">
                <a:solidFill>
                  <a:srgbClr val="000000"/>
                </a:solidFill>
              </a:defRPr>
            </a:pPr>
            <a:r>
              <a:rPr sz="2800">
                <a:solidFill>
                  <a:srgbClr val="333333"/>
                </a:solidFill>
              </a:rPr>
              <a:t>Body Level Five</a:t>
            </a:r>
          </a:p>
        </p:txBody>
      </p:sp>
      <p:sp>
        <p:nvSpPr>
          <p:cNvPr id="22" name="Shape 22"/>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4083853622"/>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24" name="Shape 24"/>
          <p:cNvSpPr>
            <a:spLocks noGrp="1"/>
          </p:cNvSpPr>
          <p:nvPr>
            <p:ph type="title"/>
          </p:nvPr>
        </p:nvSpPr>
        <p:spPr>
          <a:xfrm>
            <a:off x="457200" y="256810"/>
            <a:ext cx="8229600" cy="1178656"/>
          </a:xfrm>
          <a:prstGeom prst="rect">
            <a:avLst/>
          </a:prstGeom>
        </p:spPr>
        <p:txBody>
          <a:bodyPr/>
          <a:lstStyle/>
          <a:p>
            <a:pPr lvl="0">
              <a:defRPr sz="1800">
                <a:solidFill>
                  <a:srgbClr val="000000"/>
                </a:solidFill>
              </a:defRPr>
            </a:pPr>
            <a:r>
              <a:rPr sz="4400">
                <a:solidFill>
                  <a:srgbClr val="CCCCCC"/>
                </a:solidFill>
              </a:rPr>
              <a:t>Title Text</a:t>
            </a:r>
          </a:p>
        </p:txBody>
      </p:sp>
      <p:sp>
        <p:nvSpPr>
          <p:cNvPr id="25" name="Shape 25"/>
          <p:cNvSpPr>
            <a:spLocks noGrp="1"/>
          </p:cNvSpPr>
          <p:nvPr>
            <p:ph type="body" idx="1"/>
          </p:nvPr>
        </p:nvSpPr>
        <p:spPr>
          <a:xfrm>
            <a:off x="457200" y="1435465"/>
            <a:ext cx="4040188" cy="739411"/>
          </a:xfrm>
          <a:prstGeom prst="rect">
            <a:avLst/>
          </a:prstGeom>
        </p:spPr>
        <p:txBody>
          <a:bodyPr anchor="b"/>
          <a:lstStyle>
            <a:lvl1pPr marL="0" indent="0">
              <a:spcBef>
                <a:spcPts val="500"/>
              </a:spcBef>
              <a:buClrTx/>
              <a:buSzTx/>
              <a:buNone/>
              <a:defRPr sz="2400">
                <a:latin typeface="Arial Bold"/>
                <a:ea typeface="Arial Bold"/>
                <a:cs typeface="Arial Bold"/>
                <a:sym typeface="Arial Bold"/>
              </a:defRPr>
            </a:lvl1pPr>
            <a:lvl2pPr marL="0" indent="457200">
              <a:spcBef>
                <a:spcPts val="500"/>
              </a:spcBef>
              <a:buClrTx/>
              <a:buSzTx/>
              <a:buNone/>
              <a:defRPr sz="2400">
                <a:latin typeface="Arial Bold"/>
                <a:ea typeface="Arial Bold"/>
                <a:cs typeface="Arial Bold"/>
                <a:sym typeface="Arial Bold"/>
              </a:defRPr>
            </a:lvl2pPr>
            <a:lvl3pPr marL="0" indent="914400">
              <a:spcBef>
                <a:spcPts val="500"/>
              </a:spcBef>
              <a:buClrTx/>
              <a:buSzTx/>
              <a:buNone/>
              <a:defRPr sz="2400">
                <a:latin typeface="Arial Bold"/>
                <a:ea typeface="Arial Bold"/>
                <a:cs typeface="Arial Bold"/>
                <a:sym typeface="Arial Bold"/>
              </a:defRPr>
            </a:lvl3pPr>
            <a:lvl4pPr marL="0" indent="1371600">
              <a:spcBef>
                <a:spcPts val="500"/>
              </a:spcBef>
              <a:buClrTx/>
              <a:buSzTx/>
              <a:buNone/>
              <a:defRPr sz="2400">
                <a:latin typeface="Arial Bold"/>
                <a:ea typeface="Arial Bold"/>
                <a:cs typeface="Arial Bold"/>
                <a:sym typeface="Arial Bold"/>
              </a:defRPr>
            </a:lvl4pPr>
            <a:lvl5pPr marL="0" indent="1828800">
              <a:spcBef>
                <a:spcPts val="500"/>
              </a:spcBef>
              <a:buClrTx/>
              <a:buSzTx/>
              <a:buNone/>
              <a:defRPr sz="2400">
                <a:latin typeface="Arial Bold"/>
                <a:ea typeface="Arial Bold"/>
                <a:cs typeface="Arial Bold"/>
                <a:sym typeface="Arial Bold"/>
              </a:defRPr>
            </a:lvl5pPr>
          </a:lstStyle>
          <a:p>
            <a:pPr lvl="0">
              <a:defRPr sz="1800">
                <a:solidFill>
                  <a:srgbClr val="000000"/>
                </a:solidFill>
              </a:defRPr>
            </a:pPr>
            <a:r>
              <a:rPr sz="2400">
                <a:solidFill>
                  <a:srgbClr val="333333"/>
                </a:solidFill>
              </a:rPr>
              <a:t>Body Level One</a:t>
            </a:r>
          </a:p>
          <a:p>
            <a:pPr lvl="1">
              <a:defRPr sz="1800">
                <a:solidFill>
                  <a:srgbClr val="000000"/>
                </a:solidFill>
              </a:defRPr>
            </a:pPr>
            <a:r>
              <a:rPr sz="2400">
                <a:solidFill>
                  <a:srgbClr val="333333"/>
                </a:solidFill>
              </a:rPr>
              <a:t>Body Level Two</a:t>
            </a:r>
          </a:p>
          <a:p>
            <a:pPr lvl="2">
              <a:defRPr sz="1800">
                <a:solidFill>
                  <a:srgbClr val="000000"/>
                </a:solidFill>
              </a:defRPr>
            </a:pPr>
            <a:r>
              <a:rPr sz="2400">
                <a:solidFill>
                  <a:srgbClr val="333333"/>
                </a:solidFill>
              </a:rPr>
              <a:t>Body Level Three</a:t>
            </a:r>
          </a:p>
          <a:p>
            <a:pPr lvl="3">
              <a:defRPr sz="1800">
                <a:solidFill>
                  <a:srgbClr val="000000"/>
                </a:solidFill>
              </a:defRPr>
            </a:pPr>
            <a:r>
              <a:rPr sz="2400">
                <a:solidFill>
                  <a:srgbClr val="333333"/>
                </a:solidFill>
              </a:rPr>
              <a:t>Body Level Four</a:t>
            </a:r>
          </a:p>
          <a:p>
            <a:pPr lvl="4">
              <a:defRPr sz="1800">
                <a:solidFill>
                  <a:srgbClr val="000000"/>
                </a:solidFill>
              </a:defRPr>
            </a:pPr>
            <a:r>
              <a:rPr sz="2400">
                <a:solidFill>
                  <a:srgbClr val="333333"/>
                </a:solidFill>
              </a:rPr>
              <a:t>Body Level Five</a:t>
            </a:r>
          </a:p>
        </p:txBody>
      </p:sp>
      <p:sp>
        <p:nvSpPr>
          <p:cNvPr id="26" name="Shape 26"/>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1007624623"/>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33" name="Shape 33"/>
          <p:cNvSpPr>
            <a:spLocks noGrp="1"/>
          </p:cNvSpPr>
          <p:nvPr>
            <p:ph type="title"/>
          </p:nvPr>
        </p:nvSpPr>
        <p:spPr>
          <a:xfrm>
            <a:off x="457200" y="0"/>
            <a:ext cx="3008314" cy="1435100"/>
          </a:xfrm>
          <a:prstGeom prst="rect">
            <a:avLst/>
          </a:prstGeom>
        </p:spPr>
        <p:txBody>
          <a:bodyPr anchor="b"/>
          <a:lstStyle>
            <a:lvl1pPr>
              <a:defRPr sz="2000" b="1"/>
            </a:lvl1pPr>
          </a:lstStyle>
          <a:p>
            <a:pPr lvl="0">
              <a:defRPr sz="1800" b="0">
                <a:solidFill>
                  <a:srgbClr val="000000"/>
                </a:solidFill>
              </a:defRPr>
            </a:pPr>
            <a:r>
              <a:rPr sz="2000" b="1">
                <a:solidFill>
                  <a:srgbClr val="CCCCCC"/>
                </a:solidFill>
              </a:rPr>
              <a:t>Title Text</a:t>
            </a:r>
          </a:p>
        </p:txBody>
      </p:sp>
      <p:sp>
        <p:nvSpPr>
          <p:cNvPr id="34" name="Shape 34"/>
          <p:cNvSpPr>
            <a:spLocks noGrp="1"/>
          </p:cNvSpPr>
          <p:nvPr>
            <p:ph type="body" idx="1"/>
          </p:nvPr>
        </p:nvSpPr>
        <p:spPr>
          <a:xfrm>
            <a:off x="3575050" y="273050"/>
            <a:ext cx="5111750" cy="6584950"/>
          </a:xfrm>
          <a:prstGeom prst="rect">
            <a:avLst/>
          </a:prstGeom>
        </p:spPr>
        <p:txBody>
          <a:bodyPr/>
          <a:lstStyle>
            <a:lvl2pPr marL="783771" indent="-326571"/>
            <a:lvl3pPr marL="1219200" indent="-304800"/>
            <a:lvl4pPr marL="1737360" indent="-365760"/>
            <a:lvl5pPr marL="2194560" indent="-365760"/>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35" name="Shape 35"/>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1604341642"/>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37" name="Shape 37"/>
          <p:cNvSpPr>
            <a:spLocks noGrp="1"/>
          </p:cNvSpPr>
          <p:nvPr>
            <p:ph type="title"/>
          </p:nvPr>
        </p:nvSpPr>
        <p:spPr>
          <a:xfrm>
            <a:off x="1792288" y="4800600"/>
            <a:ext cx="5486401" cy="566738"/>
          </a:xfrm>
          <a:prstGeom prst="rect">
            <a:avLst/>
          </a:prstGeom>
        </p:spPr>
        <p:txBody>
          <a:bodyPr anchor="b"/>
          <a:lstStyle>
            <a:lvl1pPr>
              <a:defRPr sz="2000" b="1"/>
            </a:lvl1pPr>
          </a:lstStyle>
          <a:p>
            <a:pPr lvl="0">
              <a:defRPr sz="1800" b="0">
                <a:solidFill>
                  <a:srgbClr val="000000"/>
                </a:solidFill>
              </a:defRPr>
            </a:pPr>
            <a:r>
              <a:rPr sz="2000" b="1">
                <a:solidFill>
                  <a:srgbClr val="CCCCCC"/>
                </a:solidFill>
              </a:rPr>
              <a:t>Title Text</a:t>
            </a:r>
          </a:p>
        </p:txBody>
      </p:sp>
      <p:sp>
        <p:nvSpPr>
          <p:cNvPr id="38" name="Shape 38"/>
          <p:cNvSpPr>
            <a:spLocks noGrp="1"/>
          </p:cNvSpPr>
          <p:nvPr>
            <p:ph type="body" idx="1"/>
          </p:nvPr>
        </p:nvSpPr>
        <p:spPr>
          <a:xfrm>
            <a:off x="1792288" y="5367337"/>
            <a:ext cx="5486401" cy="804863"/>
          </a:xfrm>
          <a:prstGeom prst="rect">
            <a:avLst/>
          </a:prstGeom>
        </p:spPr>
        <p:txBody>
          <a:bodyPr/>
          <a:lstStyle>
            <a:lvl1pPr marL="0" indent="0">
              <a:spcBef>
                <a:spcPts val="300"/>
              </a:spcBef>
              <a:buClrTx/>
              <a:buSzTx/>
              <a:buNone/>
              <a:defRPr sz="1400"/>
            </a:lvl1pPr>
            <a:lvl2pPr marL="0" indent="457200">
              <a:spcBef>
                <a:spcPts val="300"/>
              </a:spcBef>
              <a:buClrTx/>
              <a:buSzTx/>
              <a:buNone/>
              <a:defRPr sz="1400"/>
            </a:lvl2pPr>
            <a:lvl3pPr marL="0" indent="914400">
              <a:spcBef>
                <a:spcPts val="300"/>
              </a:spcBef>
              <a:buClrTx/>
              <a:buSzTx/>
              <a:buNone/>
              <a:defRPr sz="1400"/>
            </a:lvl3pPr>
            <a:lvl4pPr marL="0" indent="1371600">
              <a:spcBef>
                <a:spcPts val="300"/>
              </a:spcBef>
              <a:buClrTx/>
              <a:buSzTx/>
              <a:buNone/>
              <a:defRPr sz="1400"/>
            </a:lvl4pPr>
            <a:lvl5pPr marL="0" indent="1828800">
              <a:spcBef>
                <a:spcPts val="300"/>
              </a:spcBef>
              <a:buClrTx/>
              <a:buSzTx/>
              <a:buNone/>
              <a:defRPr sz="1400"/>
            </a:lvl5pPr>
          </a:lstStyle>
          <a:p>
            <a:pPr lvl="0">
              <a:defRPr sz="1800">
                <a:solidFill>
                  <a:srgbClr val="000000"/>
                </a:solidFill>
              </a:defRPr>
            </a:pPr>
            <a:r>
              <a:rPr sz="1400">
                <a:solidFill>
                  <a:srgbClr val="333333"/>
                </a:solidFill>
              </a:rPr>
              <a:t>Body Level One</a:t>
            </a:r>
          </a:p>
          <a:p>
            <a:pPr lvl="1">
              <a:defRPr sz="1800">
                <a:solidFill>
                  <a:srgbClr val="000000"/>
                </a:solidFill>
              </a:defRPr>
            </a:pPr>
            <a:r>
              <a:rPr sz="1400">
                <a:solidFill>
                  <a:srgbClr val="333333"/>
                </a:solidFill>
              </a:rPr>
              <a:t>Body Level Two</a:t>
            </a:r>
          </a:p>
          <a:p>
            <a:pPr lvl="2">
              <a:defRPr sz="1800">
                <a:solidFill>
                  <a:srgbClr val="000000"/>
                </a:solidFill>
              </a:defRPr>
            </a:pPr>
            <a:r>
              <a:rPr sz="1400">
                <a:solidFill>
                  <a:srgbClr val="333333"/>
                </a:solidFill>
              </a:rPr>
              <a:t>Body Level Three</a:t>
            </a:r>
          </a:p>
          <a:p>
            <a:pPr lvl="3">
              <a:defRPr sz="1800">
                <a:solidFill>
                  <a:srgbClr val="000000"/>
                </a:solidFill>
              </a:defRPr>
            </a:pPr>
            <a:r>
              <a:rPr sz="1400">
                <a:solidFill>
                  <a:srgbClr val="333333"/>
                </a:solidFill>
              </a:rPr>
              <a:t>Body Level Four</a:t>
            </a:r>
          </a:p>
          <a:p>
            <a:pPr lvl="4">
              <a:defRPr sz="1800">
                <a:solidFill>
                  <a:srgbClr val="000000"/>
                </a:solidFill>
              </a:defRPr>
            </a:pPr>
            <a:r>
              <a:rPr sz="1400">
                <a:solidFill>
                  <a:srgbClr val="333333"/>
                </a:solidFill>
              </a:rPr>
              <a:t>Body Level Five</a:t>
            </a:r>
          </a:p>
        </p:txBody>
      </p:sp>
      <p:sp>
        <p:nvSpPr>
          <p:cNvPr id="39" name="Shape 39"/>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3370723726"/>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41" name="Shape 41"/>
          <p:cNvSpPr>
            <a:spLocks noGrp="1"/>
          </p:cNvSpPr>
          <p:nvPr>
            <p:ph type="title"/>
          </p:nvPr>
        </p:nvSpPr>
        <p:spPr>
          <a:prstGeom prst="rect">
            <a:avLst/>
          </a:prstGeom>
        </p:spPr>
        <p:txBody>
          <a:bodyPr/>
          <a:lstStyle/>
          <a:p>
            <a:pPr lvl="0">
              <a:defRPr sz="1800">
                <a:solidFill>
                  <a:srgbClr val="000000"/>
                </a:solidFill>
              </a:defRPr>
            </a:pPr>
            <a:r>
              <a:rPr sz="4400">
                <a:solidFill>
                  <a:srgbClr val="CCCCCC"/>
                </a:solidFill>
              </a:rPr>
              <a:t>Title Text</a:t>
            </a:r>
          </a:p>
        </p:txBody>
      </p:sp>
      <p:sp>
        <p:nvSpPr>
          <p:cNvPr id="42" name="Shape 42"/>
          <p:cNvSpPr>
            <a:spLocks noGrp="1"/>
          </p:cNvSpPr>
          <p:nvPr>
            <p:ph type="body" idx="1"/>
          </p:nvPr>
        </p:nvSpPr>
        <p:spPr>
          <a:prstGeom prst="rect">
            <a:avLst/>
          </a:prstGeom>
        </p:spPr>
        <p:txBody>
          <a:bodyPr/>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43" name="Shape 43"/>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2012915162"/>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45" name="Shape 45"/>
          <p:cNvSpPr>
            <a:spLocks noGrp="1"/>
          </p:cNvSpPr>
          <p:nvPr>
            <p:ph type="title"/>
          </p:nvPr>
        </p:nvSpPr>
        <p:spPr>
          <a:xfrm>
            <a:off x="6627813" y="0"/>
            <a:ext cx="2058988" cy="6496052"/>
          </a:xfrm>
          <a:prstGeom prst="rect">
            <a:avLst/>
          </a:prstGeom>
        </p:spPr>
        <p:txBody>
          <a:bodyPr/>
          <a:lstStyle/>
          <a:p>
            <a:pPr lvl="0">
              <a:defRPr sz="1800">
                <a:solidFill>
                  <a:srgbClr val="000000"/>
                </a:solidFill>
              </a:defRPr>
            </a:pPr>
            <a:r>
              <a:rPr sz="4400">
                <a:solidFill>
                  <a:srgbClr val="CCCCCC"/>
                </a:solidFill>
              </a:rPr>
              <a:t>Title Text</a:t>
            </a:r>
          </a:p>
        </p:txBody>
      </p:sp>
      <p:sp>
        <p:nvSpPr>
          <p:cNvPr id="46" name="Shape 46"/>
          <p:cNvSpPr>
            <a:spLocks noGrp="1"/>
          </p:cNvSpPr>
          <p:nvPr>
            <p:ph type="body" idx="1"/>
          </p:nvPr>
        </p:nvSpPr>
        <p:spPr>
          <a:xfrm>
            <a:off x="447675" y="258763"/>
            <a:ext cx="6027738" cy="6599238"/>
          </a:xfrm>
          <a:prstGeom prst="rect">
            <a:avLst/>
          </a:prstGeom>
        </p:spPr>
        <p:txBody>
          <a:bodyPr/>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47" name="Shape 47"/>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1716367474"/>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E5A0503-046B-4426-8F67-B8E779117D59}" type="datetimeFigureOut">
              <a:rPr lang="en-GB" smtClean="0"/>
              <a:t>08/02/2022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19638A5-32A7-4E0C-95ED-23FBD00D1C55}" type="slidenum">
              <a:rPr lang="en-GB" smtClean="0"/>
              <a:t>‹#›</a:t>
            </a:fld>
            <a:endParaRPr lang="en-GB" dirty="0"/>
          </a:p>
        </p:txBody>
      </p:sp>
    </p:spTree>
    <p:extLst>
      <p:ext uri="{BB962C8B-B14F-4D97-AF65-F5344CB8AC3E}">
        <p14:creationId xmlns:p14="http://schemas.microsoft.com/office/powerpoint/2010/main" val="2304933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1.jpeg" descr="content-background"/>
          <p:cNvPicPr/>
          <p:nvPr/>
        </p:nvPicPr>
        <p:blipFill>
          <a:blip r:embed="rId10">
            <a:extLst/>
          </a:blip>
          <a:stretch>
            <a:fillRect/>
          </a:stretch>
        </p:blipFill>
        <p:spPr>
          <a:xfrm>
            <a:off x="0" y="0"/>
            <a:ext cx="9144000" cy="6858000"/>
          </a:xfrm>
          <a:prstGeom prst="rect">
            <a:avLst/>
          </a:prstGeom>
          <a:ln w="12700">
            <a:miter lim="400000"/>
          </a:ln>
        </p:spPr>
      </p:pic>
      <p:sp>
        <p:nvSpPr>
          <p:cNvPr id="3" name="Shape 3"/>
          <p:cNvSpPr/>
          <p:nvPr/>
        </p:nvSpPr>
        <p:spPr>
          <a:xfrm>
            <a:off x="468312" y="1917700"/>
            <a:ext cx="8207376" cy="0"/>
          </a:xfrm>
          <a:prstGeom prst="line">
            <a:avLst/>
          </a:prstGeom>
          <a:ln>
            <a:solidFill>
              <a:srgbClr val="CC3333"/>
            </a:solidFill>
            <a:round/>
          </a:ln>
        </p:spPr>
        <p:txBody>
          <a:bodyPr lIns="0" tIns="0" rIns="0" bIns="0"/>
          <a:lstStyle/>
          <a:p>
            <a:pPr defTabSz="457200" fontAlgn="auto">
              <a:spcBef>
                <a:spcPts val="0"/>
              </a:spcBef>
              <a:spcAft>
                <a:spcPts val="0"/>
              </a:spcAft>
              <a:defRPr sz="1200">
                <a:latin typeface="+mj-lt"/>
                <a:ea typeface="+mj-ea"/>
                <a:cs typeface="+mj-cs"/>
                <a:sym typeface="Helvetica"/>
              </a:defRPr>
            </a:pPr>
            <a:endParaRPr sz="1200" kern="0" dirty="0">
              <a:solidFill>
                <a:sysClr val="windowText" lastClr="000000"/>
              </a:solidFill>
              <a:latin typeface="Helvetica"/>
              <a:ea typeface="+mj-ea"/>
              <a:cs typeface="Helvetica"/>
              <a:sym typeface="Helvetica"/>
            </a:endParaRPr>
          </a:p>
        </p:txBody>
      </p:sp>
      <p:sp>
        <p:nvSpPr>
          <p:cNvPr id="4" name="Shape 4"/>
          <p:cNvSpPr>
            <a:spLocks noGrp="1"/>
          </p:cNvSpPr>
          <p:nvPr>
            <p:ph type="title"/>
          </p:nvPr>
        </p:nvSpPr>
        <p:spPr>
          <a:xfrm>
            <a:off x="449262" y="0"/>
            <a:ext cx="6499226" cy="1150939"/>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lstStyle/>
          <a:p>
            <a:pPr lvl="0">
              <a:defRPr sz="1800">
                <a:solidFill>
                  <a:srgbClr val="000000"/>
                </a:solidFill>
              </a:defRPr>
            </a:pPr>
            <a:r>
              <a:rPr sz="4400">
                <a:solidFill>
                  <a:srgbClr val="CCCCCC"/>
                </a:solidFill>
              </a:rPr>
              <a:t>Title Text</a:t>
            </a:r>
          </a:p>
        </p:txBody>
      </p:sp>
      <p:sp>
        <p:nvSpPr>
          <p:cNvPr id="5" name="Shape 5"/>
          <p:cNvSpPr>
            <a:spLocks noGrp="1"/>
          </p:cNvSpPr>
          <p:nvPr>
            <p:ph type="body" idx="1"/>
          </p:nvPr>
        </p:nvSpPr>
        <p:spPr>
          <a:xfrm>
            <a:off x="457200" y="1485900"/>
            <a:ext cx="8229600" cy="5372100"/>
          </a:xfrm>
          <a:prstGeom prst="rect">
            <a:avLst/>
          </a:prstGeom>
          <a:ln w="12700">
            <a:miter lim="400000"/>
          </a:ln>
          <a:extLst>
            <a:ext uri="{C572A759-6A51-4108-AA02-DFA0A04FC94B}">
              <ma14:wrappingTextBoxFlag xmlns:ma14="http://schemas.microsoft.com/office/mac/drawingml/2011/main" xmlns="" val="1"/>
            </a:ext>
          </a:extLst>
        </p:spPr>
        <p:txBody>
          <a:bodyPr lIns="45719" rIns="45719"/>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6" name="Shape 6"/>
          <p:cNvSpPr>
            <a:spLocks noGrp="1"/>
          </p:cNvSpPr>
          <p:nvPr>
            <p:ph type="sldNum" sz="quarter" idx="2"/>
          </p:nvPr>
        </p:nvSpPr>
        <p:spPr>
          <a:xfrm>
            <a:off x="6553200" y="6453187"/>
            <a:ext cx="2133600" cy="264256"/>
          </a:xfrm>
          <a:prstGeom prst="rect">
            <a:avLst/>
          </a:prstGeom>
          <a:ln w="12700">
            <a:miter lim="400000"/>
          </a:ln>
        </p:spPr>
        <p:txBody>
          <a:bodyPr lIns="45719" rIns="45719">
            <a:spAutoFit/>
          </a:bodyPr>
          <a:lstStyle>
            <a:lvl1pPr algn="r">
              <a:defRPr sz="1200">
                <a:solidFill>
                  <a:srgbClr val="333333"/>
                </a:solidFill>
              </a:defRPr>
            </a:lvl1pPr>
          </a:lstStyle>
          <a:p>
            <a:pPr fontAlgn="auto">
              <a:spcBef>
                <a:spcPts val="0"/>
              </a:spcBef>
              <a:spcAft>
                <a:spcPts val="0"/>
              </a:spcAft>
            </a:pPr>
            <a:fld id="{86CB4B4D-7CA3-9044-876B-883B54F8677D}" type="slidenum">
              <a:rPr kern="0">
                <a:latin typeface="Arial"/>
                <a:cs typeface="Arial"/>
                <a:sym typeface="Arial"/>
              </a:rPr>
              <a:pPr fontAlgn="auto">
                <a:spcBef>
                  <a:spcPts val="0"/>
                </a:spcBef>
                <a:spcAft>
                  <a:spcPts val="0"/>
                </a:spcAft>
              </a:pPr>
              <a:t>‹#›</a:t>
            </a:fld>
            <a:endParaRPr kern="0" dirty="0">
              <a:latin typeface="Arial"/>
              <a:cs typeface="Arial"/>
              <a:sym typeface="Arial"/>
            </a:endParaRPr>
          </a:p>
        </p:txBody>
      </p:sp>
    </p:spTree>
    <p:extLst>
      <p:ext uri="{BB962C8B-B14F-4D97-AF65-F5344CB8AC3E}">
        <p14:creationId xmlns:p14="http://schemas.microsoft.com/office/powerpoint/2010/main" val="3390004982"/>
      </p:ext>
    </p:extLst>
  </p:cSld>
  <p:clrMap bg1="lt1" tx1="dk1" bg2="lt2" tx2="dk2" accent1="accent1" accent2="accent2" accent3="accent3" accent4="accent4" accent5="accent5" accent6="accent6" hlink="hlink" folHlink="folHlink"/>
  <p:sldLayoutIdLst>
    <p:sldLayoutId id="2147483794" r:id="rId1"/>
    <p:sldLayoutId id="2147483797" r:id="rId2"/>
    <p:sldLayoutId id="2147483798" r:id="rId3"/>
    <p:sldLayoutId id="2147483801" r:id="rId4"/>
    <p:sldLayoutId id="2147483802" r:id="rId5"/>
    <p:sldLayoutId id="2147483803" r:id="rId6"/>
    <p:sldLayoutId id="2147483804" r:id="rId7"/>
    <p:sldLayoutId id="2147483805" r:id="rId8"/>
  </p:sldLayoutIdLst>
  <p:transition spd="med"/>
  <p:txStyles>
    <p:titleStyle>
      <a:lvl1pPr>
        <a:defRPr sz="4400">
          <a:solidFill>
            <a:srgbClr val="CCCCCC"/>
          </a:solidFill>
          <a:latin typeface="BerkeleyOldstyleITCbyBT"/>
          <a:ea typeface="BerkeleyOldstyleITCbyBT"/>
          <a:cs typeface="BerkeleyOldstyleITCbyBT"/>
          <a:sym typeface="BerkeleyOldstyleITCbyBT"/>
        </a:defRPr>
      </a:lvl1pPr>
      <a:lvl2pPr>
        <a:defRPr sz="4400">
          <a:solidFill>
            <a:srgbClr val="CCCCCC"/>
          </a:solidFill>
          <a:latin typeface="BerkeleyOldstyleITCbyBT"/>
          <a:ea typeface="BerkeleyOldstyleITCbyBT"/>
          <a:cs typeface="BerkeleyOldstyleITCbyBT"/>
          <a:sym typeface="BerkeleyOldstyleITCbyBT"/>
        </a:defRPr>
      </a:lvl2pPr>
      <a:lvl3pPr>
        <a:defRPr sz="4400">
          <a:solidFill>
            <a:srgbClr val="CCCCCC"/>
          </a:solidFill>
          <a:latin typeface="BerkeleyOldstyleITCbyBT"/>
          <a:ea typeface="BerkeleyOldstyleITCbyBT"/>
          <a:cs typeface="BerkeleyOldstyleITCbyBT"/>
          <a:sym typeface="BerkeleyOldstyleITCbyBT"/>
        </a:defRPr>
      </a:lvl3pPr>
      <a:lvl4pPr>
        <a:defRPr sz="4400">
          <a:solidFill>
            <a:srgbClr val="CCCCCC"/>
          </a:solidFill>
          <a:latin typeface="BerkeleyOldstyleITCbyBT"/>
          <a:ea typeface="BerkeleyOldstyleITCbyBT"/>
          <a:cs typeface="BerkeleyOldstyleITCbyBT"/>
          <a:sym typeface="BerkeleyOldstyleITCbyBT"/>
        </a:defRPr>
      </a:lvl4pPr>
      <a:lvl5pPr>
        <a:defRPr sz="4400">
          <a:solidFill>
            <a:srgbClr val="CCCCCC"/>
          </a:solidFill>
          <a:latin typeface="BerkeleyOldstyleITCbyBT"/>
          <a:ea typeface="BerkeleyOldstyleITCbyBT"/>
          <a:cs typeface="BerkeleyOldstyleITCbyBT"/>
          <a:sym typeface="BerkeleyOldstyleITCbyBT"/>
        </a:defRPr>
      </a:lvl5pPr>
      <a:lvl6pPr indent="457200">
        <a:defRPr sz="4400">
          <a:solidFill>
            <a:srgbClr val="CCCCCC"/>
          </a:solidFill>
          <a:latin typeface="BerkeleyOldstyleITCbyBT"/>
          <a:ea typeface="BerkeleyOldstyleITCbyBT"/>
          <a:cs typeface="BerkeleyOldstyleITCbyBT"/>
          <a:sym typeface="BerkeleyOldstyleITCbyBT"/>
        </a:defRPr>
      </a:lvl6pPr>
      <a:lvl7pPr indent="914400">
        <a:defRPr sz="4400">
          <a:solidFill>
            <a:srgbClr val="CCCCCC"/>
          </a:solidFill>
          <a:latin typeface="BerkeleyOldstyleITCbyBT"/>
          <a:ea typeface="BerkeleyOldstyleITCbyBT"/>
          <a:cs typeface="BerkeleyOldstyleITCbyBT"/>
          <a:sym typeface="BerkeleyOldstyleITCbyBT"/>
        </a:defRPr>
      </a:lvl7pPr>
      <a:lvl8pPr indent="1371600">
        <a:defRPr sz="4400">
          <a:solidFill>
            <a:srgbClr val="CCCCCC"/>
          </a:solidFill>
          <a:latin typeface="BerkeleyOldstyleITCbyBT"/>
          <a:ea typeface="BerkeleyOldstyleITCbyBT"/>
          <a:cs typeface="BerkeleyOldstyleITCbyBT"/>
          <a:sym typeface="BerkeleyOldstyleITCbyBT"/>
        </a:defRPr>
      </a:lvl8pPr>
      <a:lvl9pPr indent="1828800">
        <a:defRPr sz="4400">
          <a:solidFill>
            <a:srgbClr val="CCCCCC"/>
          </a:solidFill>
          <a:latin typeface="BerkeleyOldstyleITCbyBT"/>
          <a:ea typeface="BerkeleyOldstyleITCbyBT"/>
          <a:cs typeface="BerkeleyOldstyleITCbyBT"/>
          <a:sym typeface="BerkeleyOldstyleITCbyBT"/>
        </a:defRPr>
      </a:lvl9pPr>
    </p:titleStyle>
    <p:bodyStyle>
      <a:lvl1pPr marL="342900" indent="-342900">
        <a:spcBef>
          <a:spcPts val="700"/>
        </a:spcBef>
        <a:buClr>
          <a:srgbClr val="CC3333"/>
        </a:buClr>
        <a:buSzPct val="100000"/>
        <a:buChar char="•"/>
        <a:defRPr sz="3200">
          <a:solidFill>
            <a:srgbClr val="333333"/>
          </a:solidFill>
          <a:latin typeface="Arial"/>
          <a:ea typeface="Arial"/>
          <a:cs typeface="Arial"/>
          <a:sym typeface="Arial"/>
        </a:defRPr>
      </a:lvl1pPr>
      <a:lvl2pPr marL="1028700" indent="-571500">
        <a:spcBef>
          <a:spcPts val="700"/>
        </a:spcBef>
        <a:buClr>
          <a:srgbClr val="CC3333"/>
        </a:buClr>
        <a:buSzPct val="100000"/>
        <a:buChar char="•"/>
        <a:defRPr sz="3200">
          <a:solidFill>
            <a:srgbClr val="333333"/>
          </a:solidFill>
          <a:latin typeface="Arial"/>
          <a:ea typeface="Arial"/>
          <a:cs typeface="Arial"/>
          <a:sym typeface="Arial"/>
        </a:defRPr>
      </a:lvl2pPr>
      <a:lvl3pPr marL="1371600" indent="-457200">
        <a:spcBef>
          <a:spcPts val="700"/>
        </a:spcBef>
        <a:buClr>
          <a:srgbClr val="CC3333"/>
        </a:buClr>
        <a:buSzPct val="100000"/>
        <a:buChar char="•"/>
        <a:defRPr sz="3200">
          <a:solidFill>
            <a:srgbClr val="333333"/>
          </a:solidFill>
          <a:latin typeface="Arial"/>
          <a:ea typeface="Arial"/>
          <a:cs typeface="Arial"/>
          <a:sym typeface="Arial"/>
        </a:defRPr>
      </a:lvl3pPr>
      <a:lvl4pPr marL="1828800" indent="-457200">
        <a:spcBef>
          <a:spcPts val="700"/>
        </a:spcBef>
        <a:buClr>
          <a:srgbClr val="CC3333"/>
        </a:buClr>
        <a:buSzPct val="100000"/>
        <a:buChar char="•"/>
        <a:defRPr sz="3200">
          <a:solidFill>
            <a:srgbClr val="333333"/>
          </a:solidFill>
          <a:latin typeface="Arial"/>
          <a:ea typeface="Arial"/>
          <a:cs typeface="Arial"/>
          <a:sym typeface="Arial"/>
        </a:defRPr>
      </a:lvl4pPr>
      <a:lvl5pPr marL="2286000" indent="-457200">
        <a:spcBef>
          <a:spcPts val="700"/>
        </a:spcBef>
        <a:buClr>
          <a:srgbClr val="CC3333"/>
        </a:buClr>
        <a:buSzPct val="100000"/>
        <a:buChar char="•"/>
        <a:defRPr sz="3200">
          <a:solidFill>
            <a:srgbClr val="333333"/>
          </a:solidFill>
          <a:latin typeface="Arial"/>
          <a:ea typeface="Arial"/>
          <a:cs typeface="Arial"/>
          <a:sym typeface="Arial"/>
        </a:defRPr>
      </a:lvl5pPr>
      <a:lvl6pPr marL="2743200" indent="-457200">
        <a:spcBef>
          <a:spcPts val="700"/>
        </a:spcBef>
        <a:buClr>
          <a:srgbClr val="CC3333"/>
        </a:buClr>
        <a:buSzPct val="100000"/>
        <a:buChar char="•"/>
        <a:defRPr sz="3200">
          <a:solidFill>
            <a:srgbClr val="333333"/>
          </a:solidFill>
          <a:latin typeface="Arial"/>
          <a:ea typeface="Arial"/>
          <a:cs typeface="Arial"/>
          <a:sym typeface="Arial"/>
        </a:defRPr>
      </a:lvl6pPr>
      <a:lvl7pPr marL="3200400" indent="-457200">
        <a:spcBef>
          <a:spcPts val="700"/>
        </a:spcBef>
        <a:buClr>
          <a:srgbClr val="CC3333"/>
        </a:buClr>
        <a:buSzPct val="100000"/>
        <a:buChar char="•"/>
        <a:defRPr sz="3200">
          <a:solidFill>
            <a:srgbClr val="333333"/>
          </a:solidFill>
          <a:latin typeface="Arial"/>
          <a:ea typeface="Arial"/>
          <a:cs typeface="Arial"/>
          <a:sym typeface="Arial"/>
        </a:defRPr>
      </a:lvl7pPr>
      <a:lvl8pPr marL="3657600" indent="-457200">
        <a:spcBef>
          <a:spcPts val="700"/>
        </a:spcBef>
        <a:buClr>
          <a:srgbClr val="CC3333"/>
        </a:buClr>
        <a:buSzPct val="100000"/>
        <a:buChar char="•"/>
        <a:defRPr sz="3200">
          <a:solidFill>
            <a:srgbClr val="333333"/>
          </a:solidFill>
          <a:latin typeface="Arial"/>
          <a:ea typeface="Arial"/>
          <a:cs typeface="Arial"/>
          <a:sym typeface="Arial"/>
        </a:defRPr>
      </a:lvl8pPr>
      <a:lvl9pPr marL="4114800" indent="-457200">
        <a:spcBef>
          <a:spcPts val="700"/>
        </a:spcBef>
        <a:buClr>
          <a:srgbClr val="CC3333"/>
        </a:buClr>
        <a:buSzPct val="100000"/>
        <a:buChar char="•"/>
        <a:defRPr sz="3200">
          <a:solidFill>
            <a:srgbClr val="333333"/>
          </a:solidFill>
          <a:latin typeface="Arial"/>
          <a:ea typeface="Arial"/>
          <a:cs typeface="Arial"/>
          <a:sym typeface="Arial"/>
        </a:defRPr>
      </a:lvl9pPr>
    </p:bodyStyle>
    <p:otherStyle>
      <a:lvl1pPr algn="r">
        <a:defRPr sz="1200">
          <a:solidFill>
            <a:schemeClr val="tx1"/>
          </a:solidFill>
          <a:latin typeface="+mn-lt"/>
          <a:ea typeface="+mn-ea"/>
          <a:cs typeface="+mn-cs"/>
          <a:sym typeface="Arial"/>
        </a:defRPr>
      </a:lvl1pPr>
      <a:lvl2pPr indent="457200" algn="r">
        <a:defRPr sz="1200">
          <a:solidFill>
            <a:schemeClr val="tx1"/>
          </a:solidFill>
          <a:latin typeface="+mn-lt"/>
          <a:ea typeface="+mn-ea"/>
          <a:cs typeface="+mn-cs"/>
          <a:sym typeface="Arial"/>
        </a:defRPr>
      </a:lvl2pPr>
      <a:lvl3pPr indent="914400" algn="r">
        <a:defRPr sz="1200">
          <a:solidFill>
            <a:schemeClr val="tx1"/>
          </a:solidFill>
          <a:latin typeface="+mn-lt"/>
          <a:ea typeface="+mn-ea"/>
          <a:cs typeface="+mn-cs"/>
          <a:sym typeface="Arial"/>
        </a:defRPr>
      </a:lvl3pPr>
      <a:lvl4pPr indent="1371600" algn="r">
        <a:defRPr sz="1200">
          <a:solidFill>
            <a:schemeClr val="tx1"/>
          </a:solidFill>
          <a:latin typeface="+mn-lt"/>
          <a:ea typeface="+mn-ea"/>
          <a:cs typeface="+mn-cs"/>
          <a:sym typeface="Arial"/>
        </a:defRPr>
      </a:lvl4pPr>
      <a:lvl5pPr indent="1828800" algn="r">
        <a:defRPr sz="1200">
          <a:solidFill>
            <a:schemeClr val="tx1"/>
          </a:solidFill>
          <a:latin typeface="+mn-lt"/>
          <a:ea typeface="+mn-ea"/>
          <a:cs typeface="+mn-cs"/>
          <a:sym typeface="Arial"/>
        </a:defRPr>
      </a:lvl5pPr>
      <a:lvl6pPr indent="2286000" algn="r">
        <a:defRPr sz="1200">
          <a:solidFill>
            <a:schemeClr val="tx1"/>
          </a:solidFill>
          <a:latin typeface="+mn-lt"/>
          <a:ea typeface="+mn-ea"/>
          <a:cs typeface="+mn-cs"/>
          <a:sym typeface="Arial"/>
        </a:defRPr>
      </a:lvl6pPr>
      <a:lvl7pPr indent="2743200" algn="r">
        <a:defRPr sz="1200">
          <a:solidFill>
            <a:schemeClr val="tx1"/>
          </a:solidFill>
          <a:latin typeface="+mn-lt"/>
          <a:ea typeface="+mn-ea"/>
          <a:cs typeface="+mn-cs"/>
          <a:sym typeface="Arial"/>
        </a:defRPr>
      </a:lvl7pPr>
      <a:lvl8pPr indent="3200400" algn="r">
        <a:defRPr sz="1200">
          <a:solidFill>
            <a:schemeClr val="tx1"/>
          </a:solidFill>
          <a:latin typeface="+mn-lt"/>
          <a:ea typeface="+mn-ea"/>
          <a:cs typeface="+mn-cs"/>
          <a:sym typeface="Arial"/>
        </a:defRPr>
      </a:lvl8pPr>
      <a:lvl9pPr indent="3657600" algn="r">
        <a:defRPr sz="1200">
          <a:solidFill>
            <a:schemeClr val="tx1"/>
          </a:solid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3EF2AEC2-BC1D-4181-B76A-F67DD716B9A4}"/>
              </a:ext>
            </a:extLst>
          </p:cNvPr>
          <p:cNvSpPr>
            <a:spLocks noGrp="1"/>
          </p:cNvSpPr>
          <p:nvPr>
            <p:ph type="ctrTitle"/>
          </p:nvPr>
        </p:nvSpPr>
        <p:spPr>
          <a:xfrm>
            <a:off x="827584" y="2923773"/>
            <a:ext cx="7269460" cy="1102519"/>
          </a:xfrm>
        </p:spPr>
        <p:txBody>
          <a:bodyPr/>
          <a:lstStyle/>
          <a:p>
            <a:br>
              <a:rPr lang="en-US" altLang="en-US" sz="4800" b="1" u="sng" dirty="0">
                <a:latin typeface="Berkeley" panose="02020500000000000000" pitchFamily="18" charset="0"/>
              </a:rPr>
            </a:br>
            <a:br>
              <a:rPr lang="en-US" altLang="en-US" sz="4800" b="1" u="sng">
                <a:latin typeface="Berkeley" panose="02020500000000000000" pitchFamily="18" charset="0"/>
              </a:rPr>
            </a:br>
            <a:br>
              <a:rPr lang="en-US" altLang="en-US" sz="4800" b="1" u="sng">
                <a:latin typeface="Berkeley" panose="02020500000000000000" pitchFamily="18" charset="0"/>
              </a:rPr>
            </a:br>
            <a:r>
              <a:rPr lang="en-US" altLang="en-US" sz="4800" b="1">
                <a:latin typeface="Berkeley" panose="02020500000000000000" pitchFamily="18" charset="0"/>
              </a:rPr>
              <a:t>GCSE </a:t>
            </a:r>
            <a:r>
              <a:rPr lang="en-US" altLang="en-US" sz="4800" b="1" dirty="0">
                <a:latin typeface="Berkeley" panose="02020500000000000000" pitchFamily="18" charset="0"/>
              </a:rPr>
              <a:t>&amp; A-Level</a:t>
            </a:r>
            <a:r>
              <a:rPr lang="en-US" altLang="en-US" sz="4800" dirty="0">
                <a:latin typeface="Berkeley" panose="02020500000000000000" pitchFamily="18" charset="0"/>
              </a:rPr>
              <a:t> </a:t>
            </a:r>
            <a:br>
              <a:rPr lang="en-US" altLang="en-US" sz="4800" dirty="0">
                <a:latin typeface="Berkeley" panose="02020500000000000000" pitchFamily="18" charset="0"/>
              </a:rPr>
            </a:br>
            <a:br>
              <a:rPr lang="en-US" altLang="en-US" sz="4800" dirty="0">
                <a:latin typeface="Berkeley" panose="02020500000000000000" pitchFamily="18" charset="0"/>
              </a:rPr>
            </a:br>
            <a:r>
              <a:rPr lang="en-US" altLang="en-US" sz="4800" dirty="0">
                <a:latin typeface="Berkeley" panose="02020500000000000000" pitchFamily="18" charset="0"/>
              </a:rPr>
              <a:t>Advance Exam Information</a:t>
            </a:r>
            <a:br>
              <a:rPr lang="en-US" altLang="en-US" sz="4800" dirty="0">
                <a:latin typeface="Berkeley" panose="02020500000000000000" pitchFamily="18" charset="0"/>
              </a:rPr>
            </a:br>
            <a:r>
              <a:rPr lang="en-US" altLang="en-US" sz="4800" dirty="0">
                <a:latin typeface="Berkeley" panose="02020500000000000000" pitchFamily="18" charset="0"/>
              </a:rPr>
              <a:t>2021-2022</a:t>
            </a:r>
            <a:br>
              <a:rPr lang="en-US" altLang="en-US" sz="4800" dirty="0">
                <a:latin typeface="Berkeley" panose="02020500000000000000" pitchFamily="18" charset="0"/>
              </a:rPr>
            </a:br>
            <a:br>
              <a:rPr lang="en-US" altLang="en-US" sz="4800" dirty="0">
                <a:latin typeface="Berkeley" panose="02020500000000000000" pitchFamily="18" charset="0"/>
              </a:rPr>
            </a:br>
            <a:endParaRPr lang="en-US" altLang="en-US" sz="4800" dirty="0">
              <a:latin typeface="Berkeley" panose="02020500000000000000" pitchFamily="18" charset="0"/>
            </a:endParaRPr>
          </a:p>
        </p:txBody>
      </p:sp>
    </p:spTree>
    <p:extLst>
      <p:ext uri="{BB962C8B-B14F-4D97-AF65-F5344CB8AC3E}">
        <p14:creationId xmlns:p14="http://schemas.microsoft.com/office/powerpoint/2010/main" val="1160040350"/>
      </p:ext>
    </p:extLst>
  </p:cSld>
  <p:clrMapOvr>
    <a:masterClrMapping/>
  </p:clrMapOvr>
  <p:transition spd="med" advTm="38567"/>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9934-0BE8-4A23-BC83-131D8E36BEE5}"/>
              </a:ext>
            </a:extLst>
          </p:cNvPr>
          <p:cNvSpPr>
            <a:spLocks noGrp="1"/>
          </p:cNvSpPr>
          <p:nvPr>
            <p:ph type="title"/>
          </p:nvPr>
        </p:nvSpPr>
        <p:spPr/>
        <p:txBody>
          <a:bodyPr/>
          <a:lstStyle/>
          <a:p>
            <a:r>
              <a:rPr lang="en-GB" sz="3600" dirty="0">
                <a:latin typeface="Berkeley" panose="02020500000000000000" pitchFamily="18" charset="0"/>
              </a:rPr>
              <a:t>GCSE Advance Information</a:t>
            </a:r>
          </a:p>
        </p:txBody>
      </p:sp>
      <p:sp>
        <p:nvSpPr>
          <p:cNvPr id="3" name="Content Placeholder 2">
            <a:extLst>
              <a:ext uri="{FF2B5EF4-FFF2-40B4-BE49-F238E27FC236}">
                <a16:creationId xmlns:a16="http://schemas.microsoft.com/office/drawing/2014/main" id="{6E3370DF-6ECF-47C1-A1CF-B9186095CDEE}"/>
              </a:ext>
            </a:extLst>
          </p:cNvPr>
          <p:cNvSpPr>
            <a:spLocks noGrp="1"/>
          </p:cNvSpPr>
          <p:nvPr>
            <p:ph idx="1"/>
          </p:nvPr>
        </p:nvSpPr>
        <p:spPr>
          <a:xfrm>
            <a:off x="449262" y="1340768"/>
            <a:ext cx="8229600" cy="5372100"/>
          </a:xfrm>
        </p:spPr>
        <p:txBody>
          <a:bodyPr/>
          <a:lstStyle/>
          <a:p>
            <a:pPr marL="0" indent="0">
              <a:buNone/>
            </a:pPr>
            <a:r>
              <a:rPr lang="en-GB" sz="1200" dirty="0">
                <a:latin typeface="Swis721 Lt BT" panose="020B0403020202020204" pitchFamily="34" charset="0"/>
              </a:rPr>
              <a:t>Subject: Religious Studies GCSE</a:t>
            </a:r>
          </a:p>
          <a:p>
            <a:pPr marL="0" indent="0">
              <a:buNone/>
            </a:pPr>
            <a:r>
              <a:rPr lang="en-GB" sz="1200" dirty="0"/>
              <a:t>Judaism</a:t>
            </a:r>
          </a:p>
        </p:txBody>
      </p:sp>
      <p:sp>
        <p:nvSpPr>
          <p:cNvPr id="4" name="Rectangle 3">
            <a:extLst>
              <a:ext uri="{FF2B5EF4-FFF2-40B4-BE49-F238E27FC236}">
                <a16:creationId xmlns:a16="http://schemas.microsoft.com/office/drawing/2014/main" id="{E4F90C5C-067C-42C6-9765-DA1EBF94B7A5}"/>
              </a:ext>
            </a:extLst>
          </p:cNvPr>
          <p:cNvSpPr/>
          <p:nvPr/>
        </p:nvSpPr>
        <p:spPr>
          <a:xfrm>
            <a:off x="107504" y="1964353"/>
            <a:ext cx="9036496" cy="4893647"/>
          </a:xfrm>
          <a:prstGeom prst="rect">
            <a:avLst/>
          </a:prstGeom>
        </p:spPr>
        <p:txBody>
          <a:bodyPr wrap="square">
            <a:spAutoFit/>
          </a:bodyPr>
          <a:lstStyle/>
          <a:p>
            <a:r>
              <a:rPr lang="en-GB" sz="2400" dirty="0"/>
              <a:t>Beliefs and teachings</a:t>
            </a:r>
          </a:p>
          <a:p>
            <a:r>
              <a:rPr lang="en-GB" sz="2400" dirty="0"/>
              <a:t>• The nature of God:</a:t>
            </a:r>
          </a:p>
          <a:p>
            <a:r>
              <a:rPr lang="en-GB" sz="2400" dirty="0"/>
              <a:t>• God as Law-Giver and Judge, loving and merciful.</a:t>
            </a:r>
          </a:p>
          <a:p>
            <a:r>
              <a:rPr lang="en-GB" sz="2400" dirty="0"/>
              <a:t>• The nature and role of the Messiah, including different views on the role and importance of</a:t>
            </a:r>
          </a:p>
          <a:p>
            <a:r>
              <a:rPr lang="en-GB" sz="2400" dirty="0"/>
              <a:t>the Messiah.</a:t>
            </a:r>
          </a:p>
          <a:p>
            <a:r>
              <a:rPr lang="en-GB" sz="2400" dirty="0"/>
              <a:t>• The promised land and the Covenant with Abraham, Genesis 12:1–3.</a:t>
            </a:r>
          </a:p>
          <a:p>
            <a:r>
              <a:rPr lang="en-GB" sz="2400" dirty="0"/>
              <a:t>• The Covenant at Sinai and its importance including the role of Moses and the Ten</a:t>
            </a:r>
          </a:p>
          <a:p>
            <a:r>
              <a:rPr lang="en-GB" sz="2400" dirty="0"/>
              <a:t>Commandments, Exodus 20:1–17.</a:t>
            </a:r>
          </a:p>
          <a:p>
            <a:r>
              <a:rPr lang="en-GB" sz="2400" dirty="0"/>
              <a:t>• Key moral principles including justice, healing the world, charity and kindness to others.</a:t>
            </a:r>
          </a:p>
        </p:txBody>
      </p:sp>
    </p:spTree>
    <p:extLst>
      <p:ext uri="{BB962C8B-B14F-4D97-AF65-F5344CB8AC3E}">
        <p14:creationId xmlns:p14="http://schemas.microsoft.com/office/powerpoint/2010/main" val="3397431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9934-0BE8-4A23-BC83-131D8E36BEE5}"/>
              </a:ext>
            </a:extLst>
          </p:cNvPr>
          <p:cNvSpPr>
            <a:spLocks noGrp="1"/>
          </p:cNvSpPr>
          <p:nvPr>
            <p:ph type="title"/>
          </p:nvPr>
        </p:nvSpPr>
        <p:spPr/>
        <p:txBody>
          <a:bodyPr/>
          <a:lstStyle/>
          <a:p>
            <a:r>
              <a:rPr lang="en-GB" sz="3600" dirty="0">
                <a:latin typeface="Berkeley" panose="02020500000000000000" pitchFamily="18" charset="0"/>
              </a:rPr>
              <a:t>GCSE Advance Information</a:t>
            </a:r>
          </a:p>
        </p:txBody>
      </p:sp>
      <p:sp>
        <p:nvSpPr>
          <p:cNvPr id="3" name="Content Placeholder 2">
            <a:extLst>
              <a:ext uri="{FF2B5EF4-FFF2-40B4-BE49-F238E27FC236}">
                <a16:creationId xmlns:a16="http://schemas.microsoft.com/office/drawing/2014/main" id="{6E3370DF-6ECF-47C1-A1CF-B9186095CDEE}"/>
              </a:ext>
            </a:extLst>
          </p:cNvPr>
          <p:cNvSpPr>
            <a:spLocks noGrp="1"/>
          </p:cNvSpPr>
          <p:nvPr>
            <p:ph idx="1"/>
          </p:nvPr>
        </p:nvSpPr>
        <p:spPr>
          <a:xfrm>
            <a:off x="0" y="1340768"/>
            <a:ext cx="8678862" cy="5372100"/>
          </a:xfrm>
        </p:spPr>
        <p:txBody>
          <a:bodyPr/>
          <a:lstStyle/>
          <a:p>
            <a:pPr marL="0" indent="0">
              <a:buNone/>
            </a:pPr>
            <a:r>
              <a:rPr lang="en-GB" sz="1200" dirty="0">
                <a:latin typeface="Swis721 Lt BT" panose="020B0403020202020204" pitchFamily="34" charset="0"/>
              </a:rPr>
              <a:t>Subject: Religious Studies GCSE</a:t>
            </a:r>
          </a:p>
          <a:p>
            <a:pPr marL="0" indent="0">
              <a:buNone/>
            </a:pPr>
            <a:r>
              <a:rPr lang="en-GB" sz="1200" dirty="0"/>
              <a:t>Judaism</a:t>
            </a:r>
          </a:p>
          <a:p>
            <a:pPr marL="0" indent="0">
              <a:buNone/>
            </a:pPr>
            <a:r>
              <a:rPr lang="en-GB" sz="1800" dirty="0"/>
              <a:t>Practices</a:t>
            </a:r>
          </a:p>
          <a:p>
            <a:pPr marL="0" indent="0">
              <a:buNone/>
            </a:pPr>
            <a:r>
              <a:rPr lang="en-GB" sz="1800" dirty="0"/>
              <a:t>• The synagogue and its importance.</a:t>
            </a:r>
          </a:p>
          <a:p>
            <a:pPr marL="0" indent="0">
              <a:buNone/>
            </a:pPr>
            <a:r>
              <a:rPr lang="en-GB" sz="1800" dirty="0"/>
              <a:t>• Public acts of worship including:</a:t>
            </a:r>
          </a:p>
          <a:p>
            <a:pPr marL="0" indent="0">
              <a:buNone/>
            </a:pPr>
            <a:r>
              <a:rPr lang="en-GB" sz="1800" dirty="0"/>
              <a:t>• synagogue services in both Orthodox and Reform synagogues.</a:t>
            </a:r>
          </a:p>
          <a:p>
            <a:pPr marL="0" indent="0">
              <a:buNone/>
            </a:pPr>
            <a:r>
              <a:rPr lang="en-GB" sz="1800" dirty="0"/>
              <a:t>• Shabbat in the home and synagogue and its significance.</a:t>
            </a:r>
          </a:p>
          <a:p>
            <a:pPr marL="0" indent="0">
              <a:buNone/>
            </a:pPr>
            <a:r>
              <a:rPr lang="en-GB" sz="1800" dirty="0"/>
              <a:t>• Rituals and their significance:</a:t>
            </a:r>
          </a:p>
          <a:p>
            <a:pPr marL="0" indent="0">
              <a:buNone/>
            </a:pPr>
            <a:r>
              <a:rPr lang="en-GB" sz="1800" dirty="0"/>
              <a:t>• Bar and Bat Mitzvah.</a:t>
            </a:r>
          </a:p>
          <a:p>
            <a:pPr marL="0" indent="0">
              <a:buNone/>
            </a:pPr>
            <a:r>
              <a:rPr lang="en-GB" sz="1800" dirty="0"/>
              <a:t>• Dietary laws and their significance, including different Jewish views about their importance.</a:t>
            </a:r>
          </a:p>
          <a:p>
            <a:pPr marL="0" indent="0">
              <a:buNone/>
            </a:pPr>
            <a:r>
              <a:rPr lang="en-GB" sz="1800" dirty="0"/>
              <a:t>• kosher and trefah.</a:t>
            </a:r>
          </a:p>
          <a:p>
            <a:pPr marL="0" indent="0">
              <a:buNone/>
            </a:pPr>
            <a:r>
              <a:rPr lang="en-GB" sz="1800" dirty="0"/>
              <a:t>• Festivals and their importance for Jews in Great Britain today, including the origins and</a:t>
            </a:r>
          </a:p>
          <a:p>
            <a:pPr marL="0" indent="0">
              <a:buNone/>
            </a:pPr>
            <a:r>
              <a:rPr lang="en-GB" sz="1800" dirty="0"/>
              <a:t>meaning of:</a:t>
            </a:r>
          </a:p>
          <a:p>
            <a:pPr marL="0" indent="0">
              <a:buNone/>
            </a:pPr>
            <a:r>
              <a:rPr lang="en-GB" sz="1800" dirty="0"/>
              <a:t>• Rosh Hashanah and Yom Kippur.</a:t>
            </a:r>
          </a:p>
        </p:txBody>
      </p:sp>
    </p:spTree>
    <p:extLst>
      <p:ext uri="{BB962C8B-B14F-4D97-AF65-F5344CB8AC3E}">
        <p14:creationId xmlns:p14="http://schemas.microsoft.com/office/powerpoint/2010/main" val="3901333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9934-0BE8-4A23-BC83-131D8E36BEE5}"/>
              </a:ext>
            </a:extLst>
          </p:cNvPr>
          <p:cNvSpPr>
            <a:spLocks noGrp="1"/>
          </p:cNvSpPr>
          <p:nvPr>
            <p:ph type="title"/>
          </p:nvPr>
        </p:nvSpPr>
        <p:spPr/>
        <p:txBody>
          <a:bodyPr/>
          <a:lstStyle/>
          <a:p>
            <a:r>
              <a:rPr lang="en-GB" sz="3600" dirty="0">
                <a:latin typeface="Berkeley" panose="02020500000000000000" pitchFamily="18" charset="0"/>
              </a:rPr>
              <a:t>GCSE Advance Information</a:t>
            </a:r>
          </a:p>
        </p:txBody>
      </p:sp>
      <p:sp>
        <p:nvSpPr>
          <p:cNvPr id="3" name="Content Placeholder 2">
            <a:extLst>
              <a:ext uri="{FF2B5EF4-FFF2-40B4-BE49-F238E27FC236}">
                <a16:creationId xmlns:a16="http://schemas.microsoft.com/office/drawing/2014/main" id="{6E3370DF-6ECF-47C1-A1CF-B9186095CDEE}"/>
              </a:ext>
            </a:extLst>
          </p:cNvPr>
          <p:cNvSpPr>
            <a:spLocks noGrp="1"/>
          </p:cNvSpPr>
          <p:nvPr>
            <p:ph idx="1"/>
          </p:nvPr>
        </p:nvSpPr>
        <p:spPr>
          <a:xfrm>
            <a:off x="0" y="1340768"/>
            <a:ext cx="8678862" cy="5372100"/>
          </a:xfrm>
        </p:spPr>
        <p:txBody>
          <a:bodyPr/>
          <a:lstStyle/>
          <a:p>
            <a:pPr marL="0" indent="0">
              <a:buNone/>
            </a:pPr>
            <a:r>
              <a:rPr lang="en-GB" sz="1200" dirty="0">
                <a:latin typeface="Swis721 Lt BT" panose="020B0403020202020204" pitchFamily="34" charset="0"/>
              </a:rPr>
              <a:t>Subject: Religious Studies GCSE</a:t>
            </a:r>
          </a:p>
          <a:p>
            <a:pPr marL="0" indent="0">
              <a:buNone/>
            </a:pPr>
            <a:r>
              <a:rPr lang="en-GB" sz="1200" dirty="0">
                <a:latin typeface="Swis721 Lt BT" panose="020B0403020202020204" pitchFamily="34" charset="0"/>
              </a:rPr>
              <a:t>Islam</a:t>
            </a:r>
          </a:p>
        </p:txBody>
      </p:sp>
      <p:sp>
        <p:nvSpPr>
          <p:cNvPr id="4" name="Rectangle 3">
            <a:extLst>
              <a:ext uri="{FF2B5EF4-FFF2-40B4-BE49-F238E27FC236}">
                <a16:creationId xmlns:a16="http://schemas.microsoft.com/office/drawing/2014/main" id="{D41DC7B2-53F6-41F0-A23A-5E3499990733}"/>
              </a:ext>
            </a:extLst>
          </p:cNvPr>
          <p:cNvSpPr/>
          <p:nvPr/>
        </p:nvSpPr>
        <p:spPr>
          <a:xfrm>
            <a:off x="107504" y="2318658"/>
            <a:ext cx="9144000" cy="3416320"/>
          </a:xfrm>
          <a:prstGeom prst="rect">
            <a:avLst/>
          </a:prstGeom>
        </p:spPr>
        <p:txBody>
          <a:bodyPr wrap="square">
            <a:spAutoFit/>
          </a:bodyPr>
          <a:lstStyle/>
          <a:p>
            <a:r>
              <a:rPr lang="en-GB" dirty="0"/>
              <a:t>Beliefs and teachings</a:t>
            </a:r>
          </a:p>
          <a:p>
            <a:r>
              <a:rPr lang="en-GB" dirty="0"/>
              <a:t>• The nature of God: omnipotence, beneficence, mercy, fairness and justice/Adalat in Shi’a</a:t>
            </a:r>
          </a:p>
          <a:p>
            <a:r>
              <a:rPr lang="en-GB" dirty="0"/>
              <a:t>Islam, including different ideas about God’s relationship with the world: immanence and</a:t>
            </a:r>
          </a:p>
          <a:p>
            <a:r>
              <a:rPr lang="en-GB" dirty="0"/>
              <a:t>transcendence.</a:t>
            </a:r>
          </a:p>
          <a:p>
            <a:r>
              <a:rPr lang="en-GB" dirty="0"/>
              <a:t>• Angels, their nature and role, including Jibril and </a:t>
            </a:r>
            <a:r>
              <a:rPr lang="en-GB" dirty="0" err="1"/>
              <a:t>Mika’il</a:t>
            </a:r>
            <a:r>
              <a:rPr lang="en-GB" dirty="0"/>
              <a:t>.</a:t>
            </a:r>
          </a:p>
          <a:p>
            <a:r>
              <a:rPr lang="en-GB" dirty="0"/>
              <a:t>• </a:t>
            </a:r>
            <a:r>
              <a:rPr lang="en-GB" dirty="0" err="1"/>
              <a:t>Risalah</a:t>
            </a:r>
            <a:r>
              <a:rPr lang="en-GB" dirty="0"/>
              <a:t> (Prophethood) including the role and importance of Adam, Ibrahim and</a:t>
            </a:r>
          </a:p>
          <a:p>
            <a:r>
              <a:rPr lang="en-GB" dirty="0"/>
              <a:t>Muhammad.</a:t>
            </a:r>
          </a:p>
          <a:p>
            <a:r>
              <a:rPr lang="en-GB" dirty="0"/>
              <a:t>• The holy books:</a:t>
            </a:r>
          </a:p>
          <a:p>
            <a:r>
              <a:rPr lang="en-GB" dirty="0"/>
              <a:t>• Qur’an: revelation and authority</a:t>
            </a:r>
          </a:p>
          <a:p>
            <a:r>
              <a:rPr lang="en-GB" dirty="0"/>
              <a:t>• the Torah, the Psalms, the Gospel, the Scrolls of Abraham and their authority.</a:t>
            </a:r>
          </a:p>
          <a:p>
            <a:r>
              <a:rPr lang="en-GB" dirty="0"/>
              <a:t>• The imamate in Shi’a Islam: its role and significance.</a:t>
            </a:r>
          </a:p>
        </p:txBody>
      </p:sp>
    </p:spTree>
    <p:extLst>
      <p:ext uri="{BB962C8B-B14F-4D97-AF65-F5344CB8AC3E}">
        <p14:creationId xmlns:p14="http://schemas.microsoft.com/office/powerpoint/2010/main" val="3770157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9934-0BE8-4A23-BC83-131D8E36BEE5}"/>
              </a:ext>
            </a:extLst>
          </p:cNvPr>
          <p:cNvSpPr>
            <a:spLocks noGrp="1"/>
          </p:cNvSpPr>
          <p:nvPr>
            <p:ph type="title"/>
          </p:nvPr>
        </p:nvSpPr>
        <p:spPr/>
        <p:txBody>
          <a:bodyPr/>
          <a:lstStyle/>
          <a:p>
            <a:r>
              <a:rPr lang="en-GB" sz="3600" dirty="0">
                <a:latin typeface="Berkeley" panose="02020500000000000000" pitchFamily="18" charset="0"/>
              </a:rPr>
              <a:t>GCSE Advance Information</a:t>
            </a:r>
          </a:p>
        </p:txBody>
      </p:sp>
      <p:sp>
        <p:nvSpPr>
          <p:cNvPr id="3" name="Content Placeholder 2">
            <a:extLst>
              <a:ext uri="{FF2B5EF4-FFF2-40B4-BE49-F238E27FC236}">
                <a16:creationId xmlns:a16="http://schemas.microsoft.com/office/drawing/2014/main" id="{6E3370DF-6ECF-47C1-A1CF-B9186095CDEE}"/>
              </a:ext>
            </a:extLst>
          </p:cNvPr>
          <p:cNvSpPr>
            <a:spLocks noGrp="1"/>
          </p:cNvSpPr>
          <p:nvPr>
            <p:ph idx="1"/>
          </p:nvPr>
        </p:nvSpPr>
        <p:spPr>
          <a:xfrm>
            <a:off x="0" y="1340768"/>
            <a:ext cx="8678862" cy="5372100"/>
          </a:xfrm>
        </p:spPr>
        <p:txBody>
          <a:bodyPr/>
          <a:lstStyle/>
          <a:p>
            <a:pPr marL="0" indent="0">
              <a:buNone/>
            </a:pPr>
            <a:r>
              <a:rPr lang="en-GB" sz="1200" dirty="0">
                <a:latin typeface="Swis721 Lt BT" panose="020B0403020202020204" pitchFamily="34" charset="0"/>
              </a:rPr>
              <a:t>Subject: Religious Studies GCSE</a:t>
            </a:r>
          </a:p>
          <a:p>
            <a:pPr marL="0" indent="0">
              <a:buNone/>
            </a:pPr>
            <a:r>
              <a:rPr lang="en-GB" sz="1200" dirty="0">
                <a:latin typeface="Swis721 Lt BT" panose="020B0403020202020204" pitchFamily="34" charset="0"/>
              </a:rPr>
              <a:t>Islam</a:t>
            </a:r>
          </a:p>
        </p:txBody>
      </p:sp>
      <p:sp>
        <p:nvSpPr>
          <p:cNvPr id="4" name="Rectangle 3">
            <a:extLst>
              <a:ext uri="{FF2B5EF4-FFF2-40B4-BE49-F238E27FC236}">
                <a16:creationId xmlns:a16="http://schemas.microsoft.com/office/drawing/2014/main" id="{7E924A27-2848-4ED4-A976-63EECF198509}"/>
              </a:ext>
            </a:extLst>
          </p:cNvPr>
          <p:cNvSpPr/>
          <p:nvPr/>
        </p:nvSpPr>
        <p:spPr>
          <a:xfrm>
            <a:off x="947" y="1911621"/>
            <a:ext cx="9144000" cy="4801314"/>
          </a:xfrm>
          <a:prstGeom prst="rect">
            <a:avLst/>
          </a:prstGeom>
        </p:spPr>
        <p:txBody>
          <a:bodyPr wrap="square">
            <a:spAutoFit/>
          </a:bodyPr>
          <a:lstStyle/>
          <a:p>
            <a:r>
              <a:rPr lang="en-GB" dirty="0"/>
              <a:t>Practices</a:t>
            </a:r>
          </a:p>
          <a:p>
            <a:r>
              <a:rPr lang="en-GB" dirty="0"/>
              <a:t>• Salah and its significance: how and why Muslims pray including times, directions, ablution</a:t>
            </a:r>
          </a:p>
          <a:p>
            <a:r>
              <a:rPr lang="en-GB" dirty="0"/>
              <a:t>(wudu), movements (</a:t>
            </a:r>
            <a:r>
              <a:rPr lang="en-GB" dirty="0" err="1"/>
              <a:t>rak’ahs</a:t>
            </a:r>
            <a:r>
              <a:rPr lang="en-GB" dirty="0"/>
              <a:t>) and recitations; salah in the home and mosque and</a:t>
            </a:r>
          </a:p>
          <a:p>
            <a:r>
              <a:rPr lang="en-GB" dirty="0"/>
              <a:t>elsewhere; Friday prayer: </a:t>
            </a:r>
            <a:r>
              <a:rPr lang="en-GB" dirty="0" err="1"/>
              <a:t>Jummah</a:t>
            </a:r>
            <a:r>
              <a:rPr lang="en-GB" dirty="0"/>
              <a:t>; key differences in the practice of salah in Sunni and</a:t>
            </a:r>
          </a:p>
          <a:p>
            <a:r>
              <a:rPr lang="en-GB" dirty="0"/>
              <a:t>Shi’a Islam, and different Muslim views about the importance of prayer.</a:t>
            </a:r>
          </a:p>
          <a:p>
            <a:r>
              <a:rPr lang="en-GB" dirty="0"/>
              <a:t>• </a:t>
            </a:r>
            <a:r>
              <a:rPr lang="en-GB" dirty="0" err="1"/>
              <a:t>Zakah</a:t>
            </a:r>
            <a:r>
              <a:rPr lang="en-GB" dirty="0"/>
              <a:t>: the role and significance of giving alms including origins, how and why it is given,</a:t>
            </a:r>
          </a:p>
          <a:p>
            <a:r>
              <a:rPr lang="en-GB" dirty="0"/>
              <a:t>benefits of receipt, </a:t>
            </a:r>
            <a:r>
              <a:rPr lang="en-GB" dirty="0" err="1"/>
              <a:t>Khums</a:t>
            </a:r>
            <a:r>
              <a:rPr lang="en-GB" dirty="0"/>
              <a:t> in Shi’a Islam.</a:t>
            </a:r>
          </a:p>
          <a:p>
            <a:r>
              <a:rPr lang="en-GB" dirty="0"/>
              <a:t>• Hajj: the role and significance of the pilgrimage to Makkah including origins, how hajj is</a:t>
            </a:r>
          </a:p>
          <a:p>
            <a:r>
              <a:rPr lang="en-GB" dirty="0"/>
              <a:t>performed, the actions pilgrims perform at sites including the </a:t>
            </a:r>
            <a:r>
              <a:rPr lang="en-GB" dirty="0" err="1"/>
              <a:t>Ka’aba</a:t>
            </a:r>
            <a:r>
              <a:rPr lang="en-GB" dirty="0"/>
              <a:t> at Makkah, Mina,</a:t>
            </a:r>
          </a:p>
          <a:p>
            <a:r>
              <a:rPr lang="en-GB" dirty="0"/>
              <a:t>Arafat, </a:t>
            </a:r>
            <a:r>
              <a:rPr lang="en-GB" dirty="0" err="1"/>
              <a:t>Muzdalifah</a:t>
            </a:r>
            <a:r>
              <a:rPr lang="en-GB" dirty="0"/>
              <a:t> and their significance.</a:t>
            </a:r>
          </a:p>
          <a:p>
            <a:r>
              <a:rPr lang="en-GB" dirty="0"/>
              <a:t>• Jihad: different understandings of jihad: the meaning and significance of greater and lesser</a:t>
            </a:r>
          </a:p>
          <a:p>
            <a:r>
              <a:rPr lang="en-GB" dirty="0"/>
              <a:t>jihad; origins, influence and conditions for the declaration of lesser jihad.</a:t>
            </a:r>
          </a:p>
          <a:p>
            <a:r>
              <a:rPr lang="en-GB" dirty="0"/>
              <a:t>• Festivals and commemorations and their importance for Muslims in Great Britain today,</a:t>
            </a:r>
          </a:p>
          <a:p>
            <a:r>
              <a:rPr lang="en-GB" dirty="0"/>
              <a:t>including the origins and meanings of Id-ul-</a:t>
            </a:r>
            <a:r>
              <a:rPr lang="en-GB" dirty="0" err="1"/>
              <a:t>Adha</a:t>
            </a:r>
            <a:r>
              <a:rPr lang="en-GB" dirty="0"/>
              <a:t>, Id-ul-</a:t>
            </a:r>
            <a:r>
              <a:rPr lang="en-GB" dirty="0" err="1"/>
              <a:t>Fitr</a:t>
            </a:r>
            <a:r>
              <a:rPr lang="en-GB" dirty="0"/>
              <a:t>, Ashura.</a:t>
            </a:r>
          </a:p>
        </p:txBody>
      </p:sp>
    </p:spTree>
    <p:extLst>
      <p:ext uri="{BB962C8B-B14F-4D97-AF65-F5344CB8AC3E}">
        <p14:creationId xmlns:p14="http://schemas.microsoft.com/office/powerpoint/2010/main" val="7320617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9934-0BE8-4A23-BC83-131D8E36BEE5}"/>
              </a:ext>
            </a:extLst>
          </p:cNvPr>
          <p:cNvSpPr>
            <a:spLocks noGrp="1"/>
          </p:cNvSpPr>
          <p:nvPr>
            <p:ph type="title"/>
          </p:nvPr>
        </p:nvSpPr>
        <p:spPr/>
        <p:txBody>
          <a:bodyPr/>
          <a:lstStyle/>
          <a:p>
            <a:r>
              <a:rPr lang="en-GB" sz="3600" dirty="0">
                <a:latin typeface="Berkeley" panose="02020500000000000000" pitchFamily="18" charset="0"/>
              </a:rPr>
              <a:t>A-Level Advance Information</a:t>
            </a:r>
          </a:p>
        </p:txBody>
      </p:sp>
      <p:sp>
        <p:nvSpPr>
          <p:cNvPr id="3" name="Content Placeholder 2">
            <a:extLst>
              <a:ext uri="{FF2B5EF4-FFF2-40B4-BE49-F238E27FC236}">
                <a16:creationId xmlns:a16="http://schemas.microsoft.com/office/drawing/2014/main" id="{6E3370DF-6ECF-47C1-A1CF-B9186095CDEE}"/>
              </a:ext>
            </a:extLst>
          </p:cNvPr>
          <p:cNvSpPr>
            <a:spLocks noGrp="1"/>
          </p:cNvSpPr>
          <p:nvPr>
            <p:ph idx="1"/>
          </p:nvPr>
        </p:nvSpPr>
        <p:spPr>
          <a:xfrm>
            <a:off x="449262" y="1340768"/>
            <a:ext cx="8229600" cy="5372100"/>
          </a:xfrm>
        </p:spPr>
        <p:txBody>
          <a:bodyPr/>
          <a:lstStyle/>
          <a:p>
            <a:pPr marL="0" indent="0">
              <a:buNone/>
            </a:pPr>
            <a:r>
              <a:rPr lang="en-GB" dirty="0">
                <a:latin typeface="Swis721 Lt BT" panose="020B0403020202020204" pitchFamily="34" charset="0"/>
              </a:rPr>
              <a:t>Subject: Religious Studies paper 1 religion</a:t>
            </a:r>
          </a:p>
        </p:txBody>
      </p:sp>
      <p:sp>
        <p:nvSpPr>
          <p:cNvPr id="4" name="Rectangle 3">
            <a:extLst>
              <a:ext uri="{FF2B5EF4-FFF2-40B4-BE49-F238E27FC236}">
                <a16:creationId xmlns:a16="http://schemas.microsoft.com/office/drawing/2014/main" id="{3FE022F0-BBF2-4E13-AE67-41222990A36B}"/>
              </a:ext>
            </a:extLst>
          </p:cNvPr>
          <p:cNvSpPr/>
          <p:nvPr/>
        </p:nvSpPr>
        <p:spPr>
          <a:xfrm>
            <a:off x="0" y="1841242"/>
            <a:ext cx="9144000" cy="5016758"/>
          </a:xfrm>
          <a:prstGeom prst="rect">
            <a:avLst/>
          </a:prstGeom>
        </p:spPr>
        <p:txBody>
          <a:bodyPr wrap="square">
            <a:spAutoFit/>
          </a:bodyPr>
          <a:lstStyle/>
          <a:p>
            <a:r>
              <a:rPr lang="en-GB" sz="1600" dirty="0"/>
              <a:t>Section A: questions in this section will be taken from Theme1 Religious figures and</a:t>
            </a:r>
          </a:p>
          <a:p>
            <a:r>
              <a:rPr lang="en-GB" sz="1600" dirty="0"/>
              <a:t>sacred texts, which consists of the following six sub-themes:</a:t>
            </a:r>
          </a:p>
          <a:p>
            <a:r>
              <a:rPr lang="en-GB" sz="1600" dirty="0"/>
              <a:t>Theme 1A: Jesus – his birth</a:t>
            </a:r>
          </a:p>
          <a:p>
            <a:r>
              <a:rPr lang="en-GB" sz="1600" dirty="0"/>
              <a:t>Theme 1B: Jesus – his resurrection</a:t>
            </a:r>
          </a:p>
          <a:p>
            <a:r>
              <a:rPr lang="en-GB" sz="1600" dirty="0"/>
              <a:t>Theme 1C: The Bible as a source of wisdom and authority in daily life</a:t>
            </a:r>
          </a:p>
          <a:p>
            <a:r>
              <a:rPr lang="en-GB" sz="1600" dirty="0"/>
              <a:t>Theme 1D: The Bible as a source of wisdom and authority</a:t>
            </a:r>
          </a:p>
          <a:p>
            <a:r>
              <a:rPr lang="en-GB" sz="1600" dirty="0"/>
              <a:t>Theme 1E: The early church (in Acts of the Apostles)</a:t>
            </a:r>
          </a:p>
          <a:p>
            <a:r>
              <a:rPr lang="en-GB" sz="1600" dirty="0"/>
              <a:t>Theme 1F: Two views of Jesus</a:t>
            </a:r>
          </a:p>
          <a:p>
            <a:r>
              <a:rPr lang="en-GB" sz="1600" dirty="0"/>
              <a:t>Section B: questions from this section will be taken from any three of the following six</a:t>
            </a:r>
          </a:p>
          <a:p>
            <a:r>
              <a:rPr lang="en-GB" sz="1600" dirty="0"/>
              <a:t>sub-themes:</a:t>
            </a:r>
          </a:p>
          <a:p>
            <a:r>
              <a:rPr lang="en-GB" sz="1600" dirty="0"/>
              <a:t>Theme 2A: Religious concepts – the nature of God</a:t>
            </a:r>
          </a:p>
          <a:p>
            <a:r>
              <a:rPr lang="en-GB" sz="1600" dirty="0"/>
              <a:t>Theme 2B: Religious concepts – the Trinity</a:t>
            </a:r>
          </a:p>
          <a:p>
            <a:r>
              <a:rPr lang="en-GB" sz="1600" dirty="0"/>
              <a:t>Theme 2C: Religious concepts – the Atonement</a:t>
            </a:r>
          </a:p>
          <a:p>
            <a:r>
              <a:rPr lang="en-GB" sz="1600" dirty="0"/>
              <a:t>Theme 2D: Religious life – faith and works</a:t>
            </a:r>
          </a:p>
          <a:p>
            <a:r>
              <a:rPr lang="en-GB" sz="1600" dirty="0"/>
              <a:t>Theme 3C: The relationship between religion and society: religion, equality and</a:t>
            </a:r>
          </a:p>
          <a:p>
            <a:r>
              <a:rPr lang="en-GB" sz="1600" dirty="0"/>
              <a:t>discrimination</a:t>
            </a:r>
          </a:p>
          <a:p>
            <a:r>
              <a:rPr lang="en-GB" sz="1600" dirty="0"/>
              <a:t>Theme 3D: The relationship between religion and society: respect and recognition and</a:t>
            </a:r>
          </a:p>
          <a:p>
            <a:r>
              <a:rPr lang="en-GB" sz="1600" dirty="0"/>
              <a:t>the ways that religious traditions view other religions and non-religious</a:t>
            </a:r>
          </a:p>
          <a:p>
            <a:r>
              <a:rPr lang="en-GB" sz="1600" dirty="0"/>
              <a:t>worldviews and their truth claims. Historical developments in religious</a:t>
            </a:r>
          </a:p>
          <a:p>
            <a:r>
              <a:rPr lang="en-GB" sz="1600" dirty="0"/>
              <a:t>thought – challenges from secularisation.</a:t>
            </a:r>
          </a:p>
        </p:txBody>
      </p:sp>
    </p:spTree>
    <p:extLst>
      <p:ext uri="{BB962C8B-B14F-4D97-AF65-F5344CB8AC3E}">
        <p14:creationId xmlns:p14="http://schemas.microsoft.com/office/powerpoint/2010/main" val="21466624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9934-0BE8-4A23-BC83-131D8E36BEE5}"/>
              </a:ext>
            </a:extLst>
          </p:cNvPr>
          <p:cNvSpPr>
            <a:spLocks noGrp="1"/>
          </p:cNvSpPr>
          <p:nvPr>
            <p:ph type="title"/>
          </p:nvPr>
        </p:nvSpPr>
        <p:spPr/>
        <p:txBody>
          <a:bodyPr/>
          <a:lstStyle/>
          <a:p>
            <a:r>
              <a:rPr lang="en-GB" sz="3600" dirty="0">
                <a:latin typeface="Berkeley" panose="02020500000000000000" pitchFamily="18" charset="0"/>
              </a:rPr>
              <a:t>A-Level Advance Information</a:t>
            </a:r>
          </a:p>
        </p:txBody>
      </p:sp>
      <p:sp>
        <p:nvSpPr>
          <p:cNvPr id="3" name="Content Placeholder 2">
            <a:extLst>
              <a:ext uri="{FF2B5EF4-FFF2-40B4-BE49-F238E27FC236}">
                <a16:creationId xmlns:a16="http://schemas.microsoft.com/office/drawing/2014/main" id="{6E3370DF-6ECF-47C1-A1CF-B9186095CDEE}"/>
              </a:ext>
            </a:extLst>
          </p:cNvPr>
          <p:cNvSpPr>
            <a:spLocks noGrp="1"/>
          </p:cNvSpPr>
          <p:nvPr>
            <p:ph idx="1"/>
          </p:nvPr>
        </p:nvSpPr>
        <p:spPr>
          <a:xfrm>
            <a:off x="0" y="1150939"/>
            <a:ext cx="9144000" cy="5707061"/>
          </a:xfrm>
        </p:spPr>
        <p:txBody>
          <a:bodyPr/>
          <a:lstStyle/>
          <a:p>
            <a:pPr marL="0" indent="0">
              <a:buNone/>
            </a:pPr>
            <a:r>
              <a:rPr lang="en-GB" sz="1100" dirty="0">
                <a:latin typeface="Swis721 Lt BT" panose="020B0403020202020204" pitchFamily="34" charset="0"/>
              </a:rPr>
              <a:t>Subject: Religious Studies GCE</a:t>
            </a:r>
          </a:p>
          <a:p>
            <a:r>
              <a:rPr lang="en-GB" sz="1100" dirty="0"/>
              <a:t>Paper 2; Philosophy </a:t>
            </a:r>
          </a:p>
          <a:p>
            <a:r>
              <a:rPr lang="en-GB" sz="1400" dirty="0"/>
              <a:t>Section A: questions in this section will be taken from Theme 4: Religious language</a:t>
            </a:r>
          </a:p>
          <a:p>
            <a:r>
              <a:rPr lang="en-GB" sz="1400" dirty="0"/>
              <a:t>Theme 4A: Inherent problems of religious language</a:t>
            </a:r>
          </a:p>
          <a:p>
            <a:r>
              <a:rPr lang="en-GB" sz="1400" dirty="0"/>
              <a:t>Theme 4B: Religious language as cognitive (traditional religious view), but</a:t>
            </a:r>
          </a:p>
          <a:p>
            <a:r>
              <a:rPr lang="en-GB" sz="1400" dirty="0"/>
              <a:t>meaningless (Logical Positivists’ view)</a:t>
            </a:r>
          </a:p>
          <a:p>
            <a:r>
              <a:rPr lang="en-GB" sz="1400" dirty="0"/>
              <a:t>Theme 4C: Religious language as non-cognitive and analogical</a:t>
            </a:r>
          </a:p>
          <a:p>
            <a:r>
              <a:rPr lang="en-GB" sz="1400" dirty="0"/>
              <a:t>Theme 4D: Religious language as non-cognitive and symbolic</a:t>
            </a:r>
          </a:p>
          <a:p>
            <a:r>
              <a:rPr lang="en-GB" sz="1400" dirty="0"/>
              <a:t>Theme 4E: Religious language as non-cognitive and mythical</a:t>
            </a:r>
          </a:p>
          <a:p>
            <a:r>
              <a:rPr lang="en-GB" sz="1400" dirty="0"/>
              <a:t>Theme 4F: Religious language as a language game</a:t>
            </a:r>
          </a:p>
          <a:p>
            <a:r>
              <a:rPr lang="en-GB" sz="1400" dirty="0"/>
              <a:t>Section B: questions from this section will be taken from any three of the following six</a:t>
            </a:r>
          </a:p>
          <a:p>
            <a:r>
              <a:rPr lang="en-GB" sz="1400" dirty="0"/>
              <a:t>sub-themes:</a:t>
            </a:r>
          </a:p>
          <a:p>
            <a:r>
              <a:rPr lang="en-GB" sz="1400" dirty="0"/>
              <a:t>Theme 1D: Deductive arguments – origins of the ontological argument</a:t>
            </a:r>
          </a:p>
          <a:p>
            <a:r>
              <a:rPr lang="en-GB" sz="1400" dirty="0"/>
              <a:t>Theme 1E: Deductive arguments – developments of the ontological argument</a:t>
            </a:r>
          </a:p>
          <a:p>
            <a:r>
              <a:rPr lang="en-GB" sz="1400" dirty="0"/>
              <a:t>Theme 2D: Religious belief as a product of the human mind – Sigmund Freud</a:t>
            </a:r>
          </a:p>
          <a:p>
            <a:r>
              <a:rPr lang="en-GB" sz="1400" dirty="0"/>
              <a:t>Theme 2E: Religious belief as a product of the human mind – Carl Jung</a:t>
            </a:r>
          </a:p>
          <a:p>
            <a:r>
              <a:rPr lang="en-GB" sz="1400" dirty="0"/>
              <a:t>Theme 3E: Miracles the definitions of</a:t>
            </a:r>
          </a:p>
          <a:p>
            <a:r>
              <a:rPr lang="en-GB" sz="1400" dirty="0"/>
              <a:t>Theme 3F: A comparative study of two key scholars from within and outside the</a:t>
            </a:r>
          </a:p>
          <a:p>
            <a:r>
              <a:rPr lang="en-GB" sz="1400" dirty="0"/>
              <a:t>Christian tradition and their contrasting views on the possibility of miracles</a:t>
            </a:r>
          </a:p>
        </p:txBody>
      </p:sp>
    </p:spTree>
    <p:extLst>
      <p:ext uri="{BB962C8B-B14F-4D97-AF65-F5344CB8AC3E}">
        <p14:creationId xmlns:p14="http://schemas.microsoft.com/office/powerpoint/2010/main" val="17361841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9934-0BE8-4A23-BC83-131D8E36BEE5}"/>
              </a:ext>
            </a:extLst>
          </p:cNvPr>
          <p:cNvSpPr>
            <a:spLocks noGrp="1"/>
          </p:cNvSpPr>
          <p:nvPr>
            <p:ph type="title"/>
          </p:nvPr>
        </p:nvSpPr>
        <p:spPr/>
        <p:txBody>
          <a:bodyPr/>
          <a:lstStyle/>
          <a:p>
            <a:r>
              <a:rPr lang="en-GB" sz="3600" dirty="0">
                <a:latin typeface="Berkeley" panose="02020500000000000000" pitchFamily="18" charset="0"/>
              </a:rPr>
              <a:t>A-Level Advance Information</a:t>
            </a:r>
          </a:p>
        </p:txBody>
      </p:sp>
      <p:sp>
        <p:nvSpPr>
          <p:cNvPr id="3" name="Content Placeholder 2">
            <a:extLst>
              <a:ext uri="{FF2B5EF4-FFF2-40B4-BE49-F238E27FC236}">
                <a16:creationId xmlns:a16="http://schemas.microsoft.com/office/drawing/2014/main" id="{6E3370DF-6ECF-47C1-A1CF-B9186095CDEE}"/>
              </a:ext>
            </a:extLst>
          </p:cNvPr>
          <p:cNvSpPr>
            <a:spLocks noGrp="1"/>
          </p:cNvSpPr>
          <p:nvPr>
            <p:ph idx="1"/>
          </p:nvPr>
        </p:nvSpPr>
        <p:spPr>
          <a:xfrm>
            <a:off x="0" y="1340768"/>
            <a:ext cx="9144000" cy="5372100"/>
          </a:xfrm>
        </p:spPr>
        <p:txBody>
          <a:bodyPr/>
          <a:lstStyle/>
          <a:p>
            <a:pPr marL="0" indent="0">
              <a:buNone/>
            </a:pPr>
            <a:r>
              <a:rPr lang="en-GB" dirty="0">
                <a:latin typeface="Swis721 Lt BT" panose="020B0403020202020204" pitchFamily="34" charset="0"/>
              </a:rPr>
              <a:t>Subject: GCE Paper 3 ethics</a:t>
            </a:r>
          </a:p>
        </p:txBody>
      </p:sp>
      <p:sp>
        <p:nvSpPr>
          <p:cNvPr id="4" name="Rectangle 3">
            <a:extLst>
              <a:ext uri="{FF2B5EF4-FFF2-40B4-BE49-F238E27FC236}">
                <a16:creationId xmlns:a16="http://schemas.microsoft.com/office/drawing/2014/main" id="{81F88C34-CC32-4842-A80F-B142B5FBC279}"/>
              </a:ext>
            </a:extLst>
          </p:cNvPr>
          <p:cNvSpPr/>
          <p:nvPr/>
        </p:nvSpPr>
        <p:spPr>
          <a:xfrm>
            <a:off x="107504" y="1911554"/>
            <a:ext cx="9144000" cy="4801314"/>
          </a:xfrm>
          <a:prstGeom prst="rect">
            <a:avLst/>
          </a:prstGeom>
        </p:spPr>
        <p:txBody>
          <a:bodyPr wrap="square">
            <a:spAutoFit/>
          </a:bodyPr>
          <a:lstStyle/>
          <a:p>
            <a:r>
              <a:rPr lang="en-GB" dirty="0"/>
              <a:t>Theme 1A: Divine Command Theory</a:t>
            </a:r>
          </a:p>
          <a:p>
            <a:r>
              <a:rPr lang="en-GB" dirty="0"/>
              <a:t>Theme 1B: Virtue Theory</a:t>
            </a:r>
          </a:p>
          <a:p>
            <a:r>
              <a:rPr lang="en-GB" dirty="0"/>
              <a:t>Theme 1C: Ethical Egoism</a:t>
            </a:r>
          </a:p>
          <a:p>
            <a:r>
              <a:rPr lang="en-GB" dirty="0"/>
              <a:t>Theme 1D: Meta-ethical approaches – Naturalism</a:t>
            </a:r>
          </a:p>
          <a:p>
            <a:r>
              <a:rPr lang="en-GB" dirty="0"/>
              <a:t>Theme 1E: Meta-ethical approaches – Intuitionism</a:t>
            </a:r>
          </a:p>
          <a:p>
            <a:r>
              <a:rPr lang="en-GB" dirty="0"/>
              <a:t>Theme 1F: Meta-ethical approaches – Emotivism</a:t>
            </a:r>
          </a:p>
          <a:p>
            <a:r>
              <a:rPr lang="en-GB" dirty="0"/>
              <a:t>Section B: questions from this section will be taken from any three of the following six</a:t>
            </a:r>
          </a:p>
          <a:p>
            <a:r>
              <a:rPr lang="en-GB" dirty="0"/>
              <a:t>sub-themes:</a:t>
            </a:r>
          </a:p>
          <a:p>
            <a:r>
              <a:rPr lang="en-GB" dirty="0"/>
              <a:t>Theme 2A: St Thomas Aquinas’ Natural Law – laws and precepts as the basis of</a:t>
            </a:r>
          </a:p>
          <a:p>
            <a:r>
              <a:rPr lang="en-GB" dirty="0"/>
              <a:t>morality</a:t>
            </a:r>
          </a:p>
          <a:p>
            <a:r>
              <a:rPr lang="en-GB" dirty="0"/>
              <a:t>Theme 2C: Aquinas’ Natural Law – application of the theory</a:t>
            </a:r>
          </a:p>
          <a:p>
            <a:r>
              <a:rPr lang="en-GB" dirty="0"/>
              <a:t>Theme 3E: John Stuart Mill's development of Utilitarianism – types of pleasure, the</a:t>
            </a:r>
          </a:p>
          <a:p>
            <a:r>
              <a:rPr lang="en-GB" dirty="0"/>
              <a:t>harm principle and the use of rules</a:t>
            </a:r>
          </a:p>
          <a:p>
            <a:r>
              <a:rPr lang="en-GB" dirty="0"/>
              <a:t>Theme 3F: Bentham’s Act Utilitarianism and Mill’s Rule Utilitarianism – application of</a:t>
            </a:r>
          </a:p>
          <a:p>
            <a:r>
              <a:rPr lang="en-GB" dirty="0"/>
              <a:t>the theory</a:t>
            </a:r>
          </a:p>
          <a:p>
            <a:r>
              <a:rPr lang="en-GB" dirty="0"/>
              <a:t>Theme 4B: Concepts of determinism</a:t>
            </a:r>
          </a:p>
          <a:p>
            <a:r>
              <a:rPr lang="en-GB" dirty="0"/>
              <a:t>Theme 4C: The implications of predestination / determinism</a:t>
            </a:r>
          </a:p>
        </p:txBody>
      </p:sp>
    </p:spTree>
    <p:extLst>
      <p:ext uri="{BB962C8B-B14F-4D97-AF65-F5344CB8AC3E}">
        <p14:creationId xmlns:p14="http://schemas.microsoft.com/office/powerpoint/2010/main" val="16141162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8357B-6295-469B-92AD-7CEC794BF70F}"/>
              </a:ext>
            </a:extLst>
          </p:cNvPr>
          <p:cNvSpPr>
            <a:spLocks noGrp="1"/>
          </p:cNvSpPr>
          <p:nvPr>
            <p:ph type="title"/>
          </p:nvPr>
        </p:nvSpPr>
        <p:spPr/>
        <p:txBody>
          <a:bodyPr/>
          <a:lstStyle/>
          <a:p>
            <a:r>
              <a:rPr lang="en-GB" dirty="0">
                <a:latin typeface="Berkeley" panose="02020500000000000000" pitchFamily="18" charset="0"/>
              </a:rPr>
              <a:t>What happens next…?</a:t>
            </a:r>
          </a:p>
        </p:txBody>
      </p:sp>
      <p:sp>
        <p:nvSpPr>
          <p:cNvPr id="3" name="Content Placeholder 2">
            <a:extLst>
              <a:ext uri="{FF2B5EF4-FFF2-40B4-BE49-F238E27FC236}">
                <a16:creationId xmlns:a16="http://schemas.microsoft.com/office/drawing/2014/main" id="{330ADD62-5C27-4E34-82E0-7AB250779D8B}"/>
              </a:ext>
            </a:extLst>
          </p:cNvPr>
          <p:cNvSpPr>
            <a:spLocks noGrp="1"/>
          </p:cNvSpPr>
          <p:nvPr>
            <p:ph idx="1"/>
          </p:nvPr>
        </p:nvSpPr>
        <p:spPr>
          <a:xfrm>
            <a:off x="457200" y="1340768"/>
            <a:ext cx="8229600" cy="5949280"/>
          </a:xfrm>
        </p:spPr>
        <p:txBody>
          <a:bodyPr/>
          <a:lstStyle/>
          <a:p>
            <a:endParaRPr lang="en-GB" dirty="0"/>
          </a:p>
          <a:p>
            <a:pPr algn="just"/>
            <a:r>
              <a:rPr lang="en-GB" sz="2400" dirty="0">
                <a:latin typeface="Swis721 Lt BT" panose="020B0403020202020204" pitchFamily="34" charset="0"/>
              </a:rPr>
              <a:t>Completion of teaching of the specification</a:t>
            </a:r>
          </a:p>
          <a:p>
            <a:pPr algn="just"/>
            <a:r>
              <a:rPr lang="en-GB" sz="2400" dirty="0">
                <a:latin typeface="Swis721 Lt BT" panose="020B0403020202020204" pitchFamily="34" charset="0"/>
              </a:rPr>
              <a:t>Completion of coursework/portfolio work</a:t>
            </a:r>
          </a:p>
          <a:p>
            <a:pPr algn="just"/>
            <a:r>
              <a:rPr lang="en-GB" sz="2400" dirty="0">
                <a:latin typeface="Swis721 Lt BT" panose="020B0403020202020204" pitchFamily="34" charset="0"/>
              </a:rPr>
              <a:t>Targeted homework tasks</a:t>
            </a:r>
          </a:p>
          <a:p>
            <a:pPr algn="just"/>
            <a:r>
              <a:rPr lang="en-GB" sz="2400" dirty="0">
                <a:latin typeface="Swis721 Lt BT" panose="020B0403020202020204" pitchFamily="34" charset="0"/>
              </a:rPr>
              <a:t>Teaching focused on advance information areas</a:t>
            </a:r>
          </a:p>
          <a:p>
            <a:pPr algn="just"/>
            <a:r>
              <a:rPr lang="en-GB" sz="2400" dirty="0">
                <a:latin typeface="Swis721 Lt BT" panose="020B0403020202020204" pitchFamily="34" charset="0"/>
              </a:rPr>
              <a:t>Intervention focused on advance information areas</a:t>
            </a:r>
          </a:p>
          <a:p>
            <a:pPr algn="just"/>
            <a:r>
              <a:rPr lang="en-GB" sz="2400" dirty="0">
                <a:latin typeface="Swis721 Lt BT" panose="020B0403020202020204" pitchFamily="34" charset="0"/>
              </a:rPr>
              <a:t>Timed exam past paper practice</a:t>
            </a:r>
          </a:p>
          <a:p>
            <a:pPr algn="just"/>
            <a:r>
              <a:rPr lang="en-GB" sz="2400" dirty="0">
                <a:latin typeface="Swis721 Lt BT" panose="020B0403020202020204" pitchFamily="34" charset="0"/>
              </a:rPr>
              <a:t>Student completion of revision materials</a:t>
            </a:r>
          </a:p>
          <a:p>
            <a:pPr algn="just"/>
            <a:r>
              <a:rPr lang="en-GB" sz="2400" dirty="0">
                <a:latin typeface="Swis721 Lt BT" panose="020B0403020202020204" pitchFamily="34" charset="0"/>
              </a:rPr>
              <a:t>Student completion of feedback to mock exams</a:t>
            </a:r>
          </a:p>
          <a:p>
            <a:pPr algn="just"/>
            <a:endParaRPr lang="en-GB" sz="2400" dirty="0">
              <a:latin typeface="Swis721 Lt BT" panose="020B0403020202020204" pitchFamily="34" charset="0"/>
            </a:endParaRPr>
          </a:p>
          <a:p>
            <a:pPr marL="0" indent="0" algn="ctr">
              <a:buNone/>
            </a:pPr>
            <a:r>
              <a:rPr lang="en-GB" sz="2400" b="1" i="1" dirty="0">
                <a:latin typeface="Swis721 Lt BT" panose="020B0403020202020204" pitchFamily="34" charset="0"/>
              </a:rPr>
              <a:t>Any issues or questions – please ensure you ask?</a:t>
            </a:r>
          </a:p>
        </p:txBody>
      </p:sp>
    </p:spTree>
    <p:extLst>
      <p:ext uri="{BB962C8B-B14F-4D97-AF65-F5344CB8AC3E}">
        <p14:creationId xmlns:p14="http://schemas.microsoft.com/office/powerpoint/2010/main" val="2239907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6DD5A-21A2-4C92-9DDD-A3F800297BD4}"/>
              </a:ext>
            </a:extLst>
          </p:cNvPr>
          <p:cNvSpPr>
            <a:spLocks noGrp="1"/>
          </p:cNvSpPr>
          <p:nvPr>
            <p:ph type="title"/>
          </p:nvPr>
        </p:nvSpPr>
        <p:spPr/>
        <p:txBody>
          <a:bodyPr/>
          <a:lstStyle/>
          <a:p>
            <a:r>
              <a:rPr lang="en-GB" dirty="0">
                <a:latin typeface="Berkeley" panose="02020500000000000000" pitchFamily="18" charset="0"/>
              </a:rPr>
              <a:t>What is advance information?</a:t>
            </a:r>
          </a:p>
        </p:txBody>
      </p:sp>
      <p:sp>
        <p:nvSpPr>
          <p:cNvPr id="3" name="Text Placeholder 2">
            <a:extLst>
              <a:ext uri="{FF2B5EF4-FFF2-40B4-BE49-F238E27FC236}">
                <a16:creationId xmlns:a16="http://schemas.microsoft.com/office/drawing/2014/main" id="{A24658E2-3045-4377-9983-09335B73305A}"/>
              </a:ext>
            </a:extLst>
          </p:cNvPr>
          <p:cNvSpPr>
            <a:spLocks noGrp="1"/>
          </p:cNvSpPr>
          <p:nvPr>
            <p:ph type="body" idx="1"/>
          </p:nvPr>
        </p:nvSpPr>
        <p:spPr>
          <a:xfrm>
            <a:off x="459586" y="1950056"/>
            <a:ext cx="8144862" cy="4575288"/>
          </a:xfrm>
        </p:spPr>
        <p:txBody>
          <a:bodyPr/>
          <a:lstStyle/>
          <a:p>
            <a:pPr algn="just"/>
            <a:r>
              <a:rPr lang="en-GB" sz="2200" dirty="0">
                <a:latin typeface="Swis721 Lt BT" panose="020B0403020202020204" pitchFamily="34" charset="0"/>
              </a:rPr>
              <a:t>Advance information is intended to communicate in advance some of the aspects of the specification that will be assessed in the examination papers.</a:t>
            </a:r>
          </a:p>
          <a:p>
            <a:pPr algn="just"/>
            <a:r>
              <a:rPr lang="en-GB" sz="2200" dirty="0">
                <a:latin typeface="Swis721 Lt BT" panose="020B0403020202020204" pitchFamily="34" charset="0"/>
              </a:rPr>
              <a:t>The breadth, depth and presentation of the advance information will vary between subjects to reflect their different characteristics. </a:t>
            </a:r>
          </a:p>
          <a:p>
            <a:pPr algn="just"/>
            <a:r>
              <a:rPr lang="en-GB" sz="2200" dirty="0">
                <a:latin typeface="Swis721 Lt BT" panose="020B0403020202020204" pitchFamily="34" charset="0"/>
              </a:rPr>
              <a:t>The information will detail the focus of particular aspects of the examination; for example, the content, contexts, texts, topics, sub-topics, themes and skills that will be assessed in the 2022 exams. </a:t>
            </a:r>
          </a:p>
          <a:p>
            <a:pPr algn="just"/>
            <a:r>
              <a:rPr lang="en-GB" sz="2200" dirty="0">
                <a:latin typeface="Swis721 Lt BT" panose="020B0403020202020204" pitchFamily="34" charset="0"/>
              </a:rPr>
              <a:t>This information will look different across a variety of subjects. </a:t>
            </a:r>
          </a:p>
          <a:p>
            <a:pPr algn="just"/>
            <a:r>
              <a:rPr lang="en-GB" sz="2200" dirty="0">
                <a:latin typeface="Swis721 Lt BT" panose="020B0403020202020204" pitchFamily="34" charset="0"/>
              </a:rPr>
              <a:t>It will support revision in the time before the examination. </a:t>
            </a:r>
          </a:p>
        </p:txBody>
      </p:sp>
    </p:spTree>
    <p:extLst>
      <p:ext uri="{BB962C8B-B14F-4D97-AF65-F5344CB8AC3E}">
        <p14:creationId xmlns:p14="http://schemas.microsoft.com/office/powerpoint/2010/main" val="852456387"/>
      </p:ext>
    </p:extLst>
  </p:cSld>
  <p:clrMapOvr>
    <a:masterClrMapping/>
  </p:clrMapOvr>
  <p:transition spd="med" advTm="71614"/>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A5C09-C6DF-48B4-99C9-D2E3C3338222}"/>
              </a:ext>
            </a:extLst>
          </p:cNvPr>
          <p:cNvSpPr>
            <a:spLocks noGrp="1"/>
          </p:cNvSpPr>
          <p:nvPr>
            <p:ph type="title"/>
          </p:nvPr>
        </p:nvSpPr>
        <p:spPr/>
        <p:txBody>
          <a:bodyPr/>
          <a:lstStyle/>
          <a:p>
            <a:r>
              <a:rPr lang="en-GB" sz="3600" dirty="0">
                <a:latin typeface="Berkeley" panose="02020500000000000000" pitchFamily="18" charset="0"/>
              </a:rPr>
              <a:t>Will advance information change how exams look/are structured?</a:t>
            </a:r>
          </a:p>
        </p:txBody>
      </p:sp>
      <p:sp>
        <p:nvSpPr>
          <p:cNvPr id="3" name="Text Placeholder 2">
            <a:extLst>
              <a:ext uri="{FF2B5EF4-FFF2-40B4-BE49-F238E27FC236}">
                <a16:creationId xmlns:a16="http://schemas.microsoft.com/office/drawing/2014/main" id="{988FCD2E-623F-4F2B-8BC7-1938B3D9D34E}"/>
              </a:ext>
            </a:extLst>
          </p:cNvPr>
          <p:cNvSpPr>
            <a:spLocks noGrp="1"/>
          </p:cNvSpPr>
          <p:nvPr>
            <p:ph type="body" idx="1"/>
          </p:nvPr>
        </p:nvSpPr>
        <p:spPr>
          <a:xfrm>
            <a:off x="449262" y="908720"/>
            <a:ext cx="8363272" cy="5372100"/>
          </a:xfrm>
        </p:spPr>
        <p:txBody>
          <a:bodyPr/>
          <a:lstStyle/>
          <a:p>
            <a:endParaRPr lang="en-GB" dirty="0"/>
          </a:p>
          <a:p>
            <a:pPr marL="457200" lvl="1" indent="0">
              <a:buNone/>
            </a:pPr>
            <a:endParaRPr lang="en-GB" b="1" i="1" dirty="0"/>
          </a:p>
          <a:p>
            <a:pPr marL="457200" lvl="1" indent="0">
              <a:buNone/>
            </a:pPr>
            <a:r>
              <a:rPr lang="en-GB" dirty="0">
                <a:latin typeface="Swis721 Lt BT" panose="020B0403020202020204" pitchFamily="34" charset="0"/>
              </a:rPr>
              <a:t>No. Advance information does not require any changes to a question paper’s usual structure, which means that the examination assessments will: </a:t>
            </a:r>
          </a:p>
          <a:p>
            <a:pPr marL="457200" lvl="1" indent="0">
              <a:buNone/>
            </a:pPr>
            <a:r>
              <a:rPr lang="en-GB" dirty="0">
                <a:latin typeface="Swis721 Lt BT" panose="020B0403020202020204" pitchFamily="34" charset="0"/>
              </a:rPr>
              <a:t>- Be familiar to teachers and students. </a:t>
            </a:r>
          </a:p>
          <a:p>
            <a:pPr marL="457200" lvl="1" indent="0">
              <a:buNone/>
            </a:pPr>
            <a:r>
              <a:rPr lang="en-GB" dirty="0">
                <a:latin typeface="Swis721 Lt BT" panose="020B0403020202020204" pitchFamily="34" charset="0"/>
              </a:rPr>
              <a:t>- Allow continued relevance of associated assessment and teaching resources, including past papers. </a:t>
            </a:r>
          </a:p>
          <a:p>
            <a:pPr marL="457200" lvl="1" indent="0">
              <a:buNone/>
            </a:pPr>
            <a:r>
              <a:rPr lang="en-GB" dirty="0">
                <a:latin typeface="Swis721 Lt BT" panose="020B0403020202020204" pitchFamily="34" charset="0"/>
              </a:rPr>
              <a:t>- Support student confidence in minimising the unexpected in the layout or structure of question papers.</a:t>
            </a:r>
          </a:p>
          <a:p>
            <a:endParaRPr lang="en-GB" b="1" i="1" dirty="0"/>
          </a:p>
          <a:p>
            <a:endParaRPr lang="en-GB" b="1" dirty="0"/>
          </a:p>
          <a:p>
            <a:pPr marL="0" indent="0">
              <a:buNone/>
            </a:pPr>
            <a:endParaRPr lang="en-GB" b="1" i="1" dirty="0"/>
          </a:p>
        </p:txBody>
      </p:sp>
    </p:spTree>
    <p:extLst>
      <p:ext uri="{BB962C8B-B14F-4D97-AF65-F5344CB8AC3E}">
        <p14:creationId xmlns:p14="http://schemas.microsoft.com/office/powerpoint/2010/main" val="2320566419"/>
      </p:ext>
    </p:extLst>
  </p:cSld>
  <p:clrMapOvr>
    <a:masterClrMapping/>
  </p:clrMapOvr>
  <p:transition spd="med" advTm="207277"/>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5F651-658D-4726-A7A6-ACE82005DBA4}"/>
              </a:ext>
            </a:extLst>
          </p:cNvPr>
          <p:cNvSpPr>
            <a:spLocks noGrp="1"/>
          </p:cNvSpPr>
          <p:nvPr>
            <p:ph type="title"/>
          </p:nvPr>
        </p:nvSpPr>
        <p:spPr/>
        <p:txBody>
          <a:bodyPr/>
          <a:lstStyle/>
          <a:p>
            <a:r>
              <a:rPr lang="en-GB" dirty="0">
                <a:latin typeface="Berkeley" panose="02020500000000000000" pitchFamily="18" charset="0"/>
              </a:rPr>
              <a:t>Which subjects have advance information?</a:t>
            </a:r>
          </a:p>
        </p:txBody>
      </p:sp>
      <p:sp>
        <p:nvSpPr>
          <p:cNvPr id="3" name="Text Placeholder 2">
            <a:extLst>
              <a:ext uri="{FF2B5EF4-FFF2-40B4-BE49-F238E27FC236}">
                <a16:creationId xmlns:a16="http://schemas.microsoft.com/office/drawing/2014/main" id="{CF0164C6-DA91-4984-93EC-A1EC01133836}"/>
              </a:ext>
            </a:extLst>
          </p:cNvPr>
          <p:cNvSpPr>
            <a:spLocks noGrp="1"/>
          </p:cNvSpPr>
          <p:nvPr>
            <p:ph type="body" idx="1"/>
          </p:nvPr>
        </p:nvSpPr>
        <p:spPr>
          <a:xfrm>
            <a:off x="390364" y="980728"/>
            <a:ext cx="8363272" cy="5372100"/>
          </a:xfrm>
        </p:spPr>
        <p:txBody>
          <a:bodyPr/>
          <a:lstStyle/>
          <a:p>
            <a:endParaRPr lang="en-GB" b="1" dirty="0"/>
          </a:p>
          <a:p>
            <a:pPr algn="just"/>
            <a:r>
              <a:rPr lang="en-GB" sz="2400" dirty="0">
                <a:latin typeface="Swis721 Lt BT" panose="020B0403020202020204" pitchFamily="34" charset="0"/>
              </a:rPr>
              <a:t>It will be available for the majority of GCSE, AS and A level subjects. </a:t>
            </a:r>
          </a:p>
          <a:p>
            <a:pPr algn="just"/>
            <a:r>
              <a:rPr lang="en-GB" sz="2400" dirty="0">
                <a:latin typeface="Swis721 Lt BT" panose="020B0403020202020204" pitchFamily="34" charset="0"/>
              </a:rPr>
              <a:t>There will be advance information for all subjects except GCSE English Literature, History, Ancient History, Geography and Art and Design, and A and AS level Art and Design. </a:t>
            </a:r>
          </a:p>
          <a:p>
            <a:pPr algn="just"/>
            <a:r>
              <a:rPr lang="en-GB" sz="2400" dirty="0">
                <a:latin typeface="Swis721 Lt BT" panose="020B0403020202020204" pitchFamily="34" charset="0"/>
              </a:rPr>
              <a:t>The exceptions are either because of the nature of assessments in those subjects (assessment is by NEA in art and design qualifications) or because, following consultation by </a:t>
            </a:r>
            <a:r>
              <a:rPr lang="en-GB" sz="2400" dirty="0" err="1">
                <a:latin typeface="Swis721 Lt BT" panose="020B0403020202020204" pitchFamily="34" charset="0"/>
              </a:rPr>
              <a:t>DfE</a:t>
            </a:r>
            <a:r>
              <a:rPr lang="en-GB" sz="2400" dirty="0">
                <a:latin typeface="Swis721 Lt BT" panose="020B0403020202020204" pitchFamily="34" charset="0"/>
              </a:rPr>
              <a:t> and </a:t>
            </a:r>
            <a:r>
              <a:rPr lang="en-GB" sz="2400" dirty="0" err="1">
                <a:latin typeface="Swis721 Lt BT" panose="020B0403020202020204" pitchFamily="34" charset="0"/>
              </a:rPr>
              <a:t>Ofqual</a:t>
            </a:r>
            <a:r>
              <a:rPr lang="en-GB" sz="2400" dirty="0">
                <a:latin typeface="Swis721 Lt BT" panose="020B0403020202020204" pitchFamily="34" charset="0"/>
              </a:rPr>
              <a:t>, it has been decided that advance information will not be provided in subjects where optionality (students having a choice) is being introduced for 2022. </a:t>
            </a:r>
            <a:endParaRPr lang="en-GB" sz="2400" b="1" dirty="0">
              <a:latin typeface="Swis721 Lt BT" panose="020B0403020202020204" pitchFamily="34" charset="0"/>
            </a:endParaRPr>
          </a:p>
        </p:txBody>
      </p:sp>
    </p:spTree>
    <p:extLst>
      <p:ext uri="{BB962C8B-B14F-4D97-AF65-F5344CB8AC3E}">
        <p14:creationId xmlns:p14="http://schemas.microsoft.com/office/powerpoint/2010/main" val="403948016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A5C09-C6DF-48B4-99C9-D2E3C3338222}"/>
              </a:ext>
            </a:extLst>
          </p:cNvPr>
          <p:cNvSpPr>
            <a:spLocks noGrp="1"/>
          </p:cNvSpPr>
          <p:nvPr>
            <p:ph type="title"/>
          </p:nvPr>
        </p:nvSpPr>
        <p:spPr>
          <a:xfrm>
            <a:off x="251520" y="81222"/>
            <a:ext cx="6499226" cy="1150939"/>
          </a:xfrm>
        </p:spPr>
        <p:txBody>
          <a:bodyPr/>
          <a:lstStyle/>
          <a:p>
            <a:r>
              <a:rPr lang="en-GB" sz="3600" dirty="0">
                <a:latin typeface="Berkeley" panose="02020500000000000000" pitchFamily="18" charset="0"/>
              </a:rPr>
              <a:t>Does advance information cover everything on exams?</a:t>
            </a:r>
          </a:p>
        </p:txBody>
      </p:sp>
      <p:sp>
        <p:nvSpPr>
          <p:cNvPr id="3" name="Text Placeholder 2">
            <a:extLst>
              <a:ext uri="{FF2B5EF4-FFF2-40B4-BE49-F238E27FC236}">
                <a16:creationId xmlns:a16="http://schemas.microsoft.com/office/drawing/2014/main" id="{988FCD2E-623F-4F2B-8BC7-1938B3D9D34E}"/>
              </a:ext>
            </a:extLst>
          </p:cNvPr>
          <p:cNvSpPr>
            <a:spLocks noGrp="1"/>
          </p:cNvSpPr>
          <p:nvPr>
            <p:ph type="body" idx="1"/>
          </p:nvPr>
        </p:nvSpPr>
        <p:spPr>
          <a:xfrm>
            <a:off x="529208" y="404664"/>
            <a:ext cx="8363272" cy="6120680"/>
          </a:xfrm>
        </p:spPr>
        <p:txBody>
          <a:bodyPr/>
          <a:lstStyle/>
          <a:p>
            <a:endParaRPr lang="en-GB" dirty="0"/>
          </a:p>
          <a:p>
            <a:pPr marL="0" indent="0">
              <a:buNone/>
            </a:pPr>
            <a:endParaRPr lang="en-GB" b="1" dirty="0"/>
          </a:p>
          <a:p>
            <a:pPr marL="0" indent="0">
              <a:buNone/>
            </a:pPr>
            <a:r>
              <a:rPr lang="en-GB" dirty="0">
                <a:latin typeface="Swis721 Lt BT" panose="020B0403020202020204" pitchFamily="34" charset="0"/>
              </a:rPr>
              <a:t>	NO.</a:t>
            </a:r>
          </a:p>
          <a:p>
            <a:pPr marL="0" indent="0" algn="just">
              <a:buNone/>
            </a:pPr>
            <a:r>
              <a:rPr lang="en-GB" dirty="0">
                <a:latin typeface="Swis721 Lt BT" panose="020B0403020202020204" pitchFamily="34" charset="0"/>
              </a:rPr>
              <a:t>	The advance information will not always detail</a:t>
            </a:r>
          </a:p>
          <a:p>
            <a:pPr marL="0" indent="0" algn="just">
              <a:buNone/>
            </a:pPr>
            <a:r>
              <a:rPr lang="en-GB" dirty="0">
                <a:latin typeface="Swis721 Lt BT" panose="020B0403020202020204" pitchFamily="34" charset="0"/>
              </a:rPr>
              <a:t>	everything that is in the examination. In some</a:t>
            </a:r>
          </a:p>
          <a:p>
            <a:pPr marL="0" indent="0" algn="just">
              <a:buNone/>
            </a:pPr>
            <a:r>
              <a:rPr lang="en-GB" dirty="0">
                <a:latin typeface="Swis721 Lt BT" panose="020B0403020202020204" pitchFamily="34" charset="0"/>
              </a:rPr>
              <a:t>	cases this would risk good education,</a:t>
            </a:r>
          </a:p>
          <a:p>
            <a:pPr marL="0" indent="0" algn="just">
              <a:buNone/>
            </a:pPr>
            <a:r>
              <a:rPr lang="en-GB" dirty="0">
                <a:latin typeface="Swis721 Lt BT" panose="020B0403020202020204" pitchFamily="34" charset="0"/>
              </a:rPr>
              <a:t>	progression, or fair results; in others it would </a:t>
            </a:r>
          </a:p>
          <a:p>
            <a:pPr marL="0" indent="0" algn="just">
              <a:buNone/>
            </a:pPr>
            <a:r>
              <a:rPr lang="en-GB" dirty="0">
                <a:latin typeface="Swis721 Lt BT" panose="020B0403020202020204" pitchFamily="34" charset="0"/>
              </a:rPr>
              <a:t>	be unhelpful to teachers and students, for</a:t>
            </a:r>
          </a:p>
          <a:p>
            <a:pPr marL="0" indent="0" algn="just">
              <a:buNone/>
            </a:pPr>
            <a:r>
              <a:rPr lang="en-GB" dirty="0">
                <a:latin typeface="Swis721 Lt BT" panose="020B0403020202020204" pitchFamily="34" charset="0"/>
              </a:rPr>
              <a:t>	example by listing topics that could lead to</a:t>
            </a:r>
          </a:p>
          <a:p>
            <a:pPr marL="0" indent="0" algn="just">
              <a:buNone/>
            </a:pPr>
            <a:r>
              <a:rPr lang="en-GB" dirty="0">
                <a:latin typeface="Swis721 Lt BT" panose="020B0403020202020204" pitchFamily="34" charset="0"/>
              </a:rPr>
              <a:t>	excessive teaching or revision on areas that are</a:t>
            </a:r>
          </a:p>
          <a:p>
            <a:pPr marL="0" indent="0" algn="just">
              <a:buNone/>
            </a:pPr>
            <a:r>
              <a:rPr lang="en-GB" dirty="0">
                <a:latin typeface="Swis721 Lt BT" panose="020B0403020202020204" pitchFamily="34" charset="0"/>
              </a:rPr>
              <a:t>	worth few marks.</a:t>
            </a:r>
            <a:endParaRPr lang="en-GB" b="1" dirty="0">
              <a:latin typeface="Swis721 Lt BT" panose="020B0403020202020204" pitchFamily="34" charset="0"/>
            </a:endParaRPr>
          </a:p>
          <a:p>
            <a:pPr marL="0" indent="0">
              <a:buNone/>
            </a:pPr>
            <a:endParaRPr lang="en-GB" b="1" i="1" dirty="0"/>
          </a:p>
        </p:txBody>
      </p:sp>
    </p:spTree>
    <p:extLst>
      <p:ext uri="{BB962C8B-B14F-4D97-AF65-F5344CB8AC3E}">
        <p14:creationId xmlns:p14="http://schemas.microsoft.com/office/powerpoint/2010/main" val="3993389716"/>
      </p:ext>
    </p:extLst>
  </p:cSld>
  <p:clrMapOvr>
    <a:masterClrMapping/>
  </p:clrMapOvr>
  <p:transition spd="med" advTm="124217"/>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A5C09-C6DF-48B4-99C9-D2E3C3338222}"/>
              </a:ext>
            </a:extLst>
          </p:cNvPr>
          <p:cNvSpPr>
            <a:spLocks noGrp="1"/>
          </p:cNvSpPr>
          <p:nvPr>
            <p:ph type="title"/>
          </p:nvPr>
        </p:nvSpPr>
        <p:spPr/>
        <p:txBody>
          <a:bodyPr/>
          <a:lstStyle/>
          <a:p>
            <a:r>
              <a:rPr lang="en-GB" sz="3600" dirty="0">
                <a:latin typeface="Berkeley" panose="02020500000000000000" pitchFamily="18" charset="0"/>
              </a:rPr>
              <a:t>How and when should advance information be used?</a:t>
            </a:r>
          </a:p>
        </p:txBody>
      </p:sp>
      <p:sp>
        <p:nvSpPr>
          <p:cNvPr id="3" name="Text Placeholder 2">
            <a:extLst>
              <a:ext uri="{FF2B5EF4-FFF2-40B4-BE49-F238E27FC236}">
                <a16:creationId xmlns:a16="http://schemas.microsoft.com/office/drawing/2014/main" id="{988FCD2E-623F-4F2B-8BC7-1938B3D9D34E}"/>
              </a:ext>
            </a:extLst>
          </p:cNvPr>
          <p:cNvSpPr>
            <a:spLocks noGrp="1"/>
          </p:cNvSpPr>
          <p:nvPr>
            <p:ph type="body" idx="1"/>
          </p:nvPr>
        </p:nvSpPr>
        <p:spPr>
          <a:xfrm>
            <a:off x="449262" y="1150939"/>
            <a:ext cx="8363272" cy="5372100"/>
          </a:xfrm>
        </p:spPr>
        <p:txBody>
          <a:bodyPr/>
          <a:lstStyle/>
          <a:p>
            <a:pPr lvl="1"/>
            <a:endParaRPr lang="en-GB" sz="2400" b="1" i="1" dirty="0"/>
          </a:p>
          <a:p>
            <a:endParaRPr lang="en-GB" sz="2400" b="1" i="1" dirty="0"/>
          </a:p>
          <a:p>
            <a:pPr algn="just">
              <a:buFontTx/>
              <a:buChar char="-"/>
            </a:pPr>
            <a:r>
              <a:rPr lang="en-GB" sz="2000" dirty="0">
                <a:latin typeface="Swis721 Lt BT" panose="020B0403020202020204" pitchFamily="34" charset="0"/>
              </a:rPr>
              <a:t>Advance information can be used from the point of release. </a:t>
            </a:r>
          </a:p>
          <a:p>
            <a:pPr algn="just">
              <a:buFontTx/>
              <a:buChar char="-"/>
            </a:pPr>
            <a:r>
              <a:rPr lang="en-GB" sz="2000" dirty="0">
                <a:latin typeface="Swis721 Lt BT" panose="020B0403020202020204" pitchFamily="34" charset="0"/>
              </a:rPr>
              <a:t>It can be used flexibly by centres to achieve its purpose of supporting revision. </a:t>
            </a:r>
          </a:p>
          <a:p>
            <a:pPr algn="just">
              <a:buFontTx/>
              <a:buChar char="-"/>
            </a:pPr>
            <a:r>
              <a:rPr lang="en-GB" sz="2000" dirty="0">
                <a:latin typeface="Swis721 Lt BT" panose="020B0403020202020204" pitchFamily="34" charset="0"/>
              </a:rPr>
              <a:t>It should not, however, be used to narrow teaching and learning. </a:t>
            </a:r>
          </a:p>
          <a:p>
            <a:pPr algn="just">
              <a:buFontTx/>
              <a:buChar char="-"/>
            </a:pPr>
            <a:r>
              <a:rPr lang="en-GB" sz="2000" dirty="0">
                <a:latin typeface="Swis721 Lt BT" panose="020B0403020202020204" pitchFamily="34" charset="0"/>
              </a:rPr>
              <a:t>It can be used by teachers in supporting their students’ revision and referred to by students in their revision and final examination preparation. </a:t>
            </a:r>
          </a:p>
          <a:p>
            <a:pPr algn="just">
              <a:buFontTx/>
              <a:buChar char="-"/>
            </a:pPr>
            <a:r>
              <a:rPr lang="en-GB" sz="2000" dirty="0">
                <a:latin typeface="Swis721 Lt BT" panose="020B0403020202020204" pitchFamily="34" charset="0"/>
              </a:rPr>
              <a:t>It cannot be brought into the examinations. </a:t>
            </a:r>
          </a:p>
          <a:p>
            <a:pPr algn="just">
              <a:buFontTx/>
              <a:buChar char="-"/>
            </a:pPr>
            <a:r>
              <a:rPr lang="en-GB" sz="2000" dirty="0">
                <a:latin typeface="Swis721 Lt BT" panose="020B0403020202020204" pitchFamily="34" charset="0"/>
              </a:rPr>
              <a:t>It will not be at a level that allows questions to be predicted or answers prepared. Preparation should continue to focus on knowledge and understanding that can be applied appropriately in the context of unseen examination questions.</a:t>
            </a:r>
            <a:endParaRPr lang="en-GB" sz="2000" b="1" dirty="0">
              <a:latin typeface="Swis721 Lt BT" panose="020B0403020202020204" pitchFamily="34" charset="0"/>
            </a:endParaRPr>
          </a:p>
          <a:p>
            <a:pPr marL="0" indent="0">
              <a:buNone/>
            </a:pPr>
            <a:endParaRPr lang="en-GB" b="1" i="1" dirty="0"/>
          </a:p>
        </p:txBody>
      </p:sp>
    </p:spTree>
    <p:extLst>
      <p:ext uri="{BB962C8B-B14F-4D97-AF65-F5344CB8AC3E}">
        <p14:creationId xmlns:p14="http://schemas.microsoft.com/office/powerpoint/2010/main" val="1716139834"/>
      </p:ext>
    </p:extLst>
  </p:cSld>
  <p:clrMapOvr>
    <a:masterClrMapping/>
  </p:clrMapOvr>
  <p:transition spd="med" advTm="119571"/>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9934-0BE8-4A23-BC83-131D8E36BEE5}"/>
              </a:ext>
            </a:extLst>
          </p:cNvPr>
          <p:cNvSpPr>
            <a:spLocks noGrp="1"/>
          </p:cNvSpPr>
          <p:nvPr>
            <p:ph type="title"/>
          </p:nvPr>
        </p:nvSpPr>
        <p:spPr/>
        <p:txBody>
          <a:bodyPr/>
          <a:lstStyle/>
          <a:p>
            <a:r>
              <a:rPr lang="en-GB" sz="3600" dirty="0">
                <a:latin typeface="Berkeley" panose="02020500000000000000" pitchFamily="18" charset="0"/>
              </a:rPr>
              <a:t>GCSE Advance Information</a:t>
            </a:r>
          </a:p>
        </p:txBody>
      </p:sp>
      <p:sp>
        <p:nvSpPr>
          <p:cNvPr id="3" name="Content Placeholder 2">
            <a:extLst>
              <a:ext uri="{FF2B5EF4-FFF2-40B4-BE49-F238E27FC236}">
                <a16:creationId xmlns:a16="http://schemas.microsoft.com/office/drawing/2014/main" id="{6E3370DF-6ECF-47C1-A1CF-B9186095CDEE}"/>
              </a:ext>
            </a:extLst>
          </p:cNvPr>
          <p:cNvSpPr>
            <a:spLocks noGrp="1"/>
          </p:cNvSpPr>
          <p:nvPr>
            <p:ph idx="1"/>
          </p:nvPr>
        </p:nvSpPr>
        <p:spPr>
          <a:xfrm>
            <a:off x="449262" y="1340768"/>
            <a:ext cx="8229600" cy="5372100"/>
          </a:xfrm>
        </p:spPr>
        <p:txBody>
          <a:bodyPr/>
          <a:lstStyle/>
          <a:p>
            <a:pPr marL="0" indent="0">
              <a:buNone/>
            </a:pPr>
            <a:r>
              <a:rPr lang="en-GB" dirty="0">
                <a:latin typeface="Swis721 Lt BT" panose="020B0403020202020204" pitchFamily="34" charset="0"/>
              </a:rPr>
              <a:t>Subject: Religious Studies GCSE</a:t>
            </a:r>
          </a:p>
          <a:p>
            <a:pPr marL="0" indent="0">
              <a:buNone/>
            </a:pPr>
            <a:r>
              <a:rPr lang="en-GB" sz="1800" dirty="0"/>
              <a:t>Faith Paper; Paper 1</a:t>
            </a:r>
          </a:p>
          <a:p>
            <a:pPr marL="0" indent="0">
              <a:buNone/>
            </a:pPr>
            <a:endParaRPr lang="en-GB" sz="1800" dirty="0"/>
          </a:p>
          <a:p>
            <a:pPr marL="0" indent="0">
              <a:buNone/>
            </a:pPr>
            <a:r>
              <a:rPr lang="en-GB" sz="1800" dirty="0"/>
              <a:t>Themes paper; paper 2. No information</a:t>
            </a:r>
          </a:p>
          <a:p>
            <a:pPr marL="0" indent="0">
              <a:buNone/>
            </a:pPr>
            <a:r>
              <a:rPr lang="en-GB" sz="1800" dirty="0"/>
              <a:t>Relationships</a:t>
            </a:r>
          </a:p>
          <a:p>
            <a:pPr marL="0" indent="0">
              <a:buNone/>
            </a:pPr>
            <a:r>
              <a:rPr lang="en-GB" sz="1800" dirty="0"/>
              <a:t>Crime and punishment</a:t>
            </a:r>
          </a:p>
          <a:p>
            <a:pPr marL="0" indent="0">
              <a:buNone/>
            </a:pPr>
            <a:r>
              <a:rPr lang="en-GB" sz="1800" dirty="0"/>
              <a:t>Conflict</a:t>
            </a:r>
          </a:p>
          <a:p>
            <a:pPr marL="0" indent="0">
              <a:buNone/>
            </a:pPr>
            <a:r>
              <a:rPr lang="en-GB" sz="1800" dirty="0"/>
              <a:t>Religion and life</a:t>
            </a:r>
          </a:p>
          <a:p>
            <a:pPr marL="0" indent="0">
              <a:buNone/>
            </a:pPr>
            <a:endParaRPr lang="en-GB" sz="1800" dirty="0"/>
          </a:p>
          <a:p>
            <a:pPr marL="0" indent="0">
              <a:buNone/>
            </a:pPr>
            <a:r>
              <a:rPr lang="en-GB" sz="1800" dirty="0"/>
              <a:t>6 marks for spelling, punctuation and grammar (</a:t>
            </a:r>
            <a:r>
              <a:rPr lang="en-GB" sz="1800" dirty="0" err="1"/>
              <a:t>SPaG</a:t>
            </a:r>
            <a:r>
              <a:rPr lang="en-GB" sz="1800" dirty="0"/>
              <a:t>) in Component 1 Both 12 mark, question 5 will be SPAG</a:t>
            </a:r>
          </a:p>
          <a:p>
            <a:pPr marL="0" indent="0">
              <a:buNone/>
            </a:pPr>
            <a:r>
              <a:rPr lang="en-GB" sz="1800" dirty="0"/>
              <a:t>3 marks for spelling, punctuation and grammar in Component 2. 1 of the 12 marks Q5 from the 4 will be SPAG</a:t>
            </a:r>
          </a:p>
          <a:p>
            <a:pPr marL="0" indent="0">
              <a:buNone/>
            </a:pPr>
            <a:endParaRPr lang="en-GB" dirty="0"/>
          </a:p>
        </p:txBody>
      </p:sp>
    </p:spTree>
    <p:extLst>
      <p:ext uri="{BB962C8B-B14F-4D97-AF65-F5344CB8AC3E}">
        <p14:creationId xmlns:p14="http://schemas.microsoft.com/office/powerpoint/2010/main" val="3898579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9934-0BE8-4A23-BC83-131D8E36BEE5}"/>
              </a:ext>
            </a:extLst>
          </p:cNvPr>
          <p:cNvSpPr>
            <a:spLocks noGrp="1"/>
          </p:cNvSpPr>
          <p:nvPr>
            <p:ph type="title"/>
          </p:nvPr>
        </p:nvSpPr>
        <p:spPr/>
        <p:txBody>
          <a:bodyPr/>
          <a:lstStyle/>
          <a:p>
            <a:r>
              <a:rPr lang="en-GB" sz="3600" dirty="0">
                <a:latin typeface="Berkeley" panose="02020500000000000000" pitchFamily="18" charset="0"/>
              </a:rPr>
              <a:t>GCSE Advance Information</a:t>
            </a:r>
          </a:p>
        </p:txBody>
      </p:sp>
      <p:sp>
        <p:nvSpPr>
          <p:cNvPr id="3" name="Content Placeholder 2">
            <a:extLst>
              <a:ext uri="{FF2B5EF4-FFF2-40B4-BE49-F238E27FC236}">
                <a16:creationId xmlns:a16="http://schemas.microsoft.com/office/drawing/2014/main" id="{6E3370DF-6ECF-47C1-A1CF-B9186095CDEE}"/>
              </a:ext>
            </a:extLst>
          </p:cNvPr>
          <p:cNvSpPr>
            <a:spLocks noGrp="1"/>
          </p:cNvSpPr>
          <p:nvPr>
            <p:ph idx="1"/>
          </p:nvPr>
        </p:nvSpPr>
        <p:spPr>
          <a:xfrm>
            <a:off x="107504" y="1340768"/>
            <a:ext cx="8571358" cy="5372100"/>
          </a:xfrm>
        </p:spPr>
        <p:txBody>
          <a:bodyPr/>
          <a:lstStyle/>
          <a:p>
            <a:pPr marL="0" indent="0">
              <a:buNone/>
            </a:pPr>
            <a:r>
              <a:rPr lang="en-GB" sz="1200" dirty="0">
                <a:latin typeface="Swis721 Lt BT" panose="020B0403020202020204" pitchFamily="34" charset="0"/>
              </a:rPr>
              <a:t>Subject: Religious Studies GCSE</a:t>
            </a:r>
          </a:p>
          <a:p>
            <a:pPr marL="0" indent="0">
              <a:buNone/>
            </a:pPr>
            <a:r>
              <a:rPr lang="en-GB" sz="1200" dirty="0"/>
              <a:t>Christianity </a:t>
            </a:r>
          </a:p>
          <a:p>
            <a:pPr marL="0" indent="0">
              <a:buNone/>
            </a:pPr>
            <a:r>
              <a:rPr lang="en-GB" sz="1800" dirty="0"/>
              <a:t>Beliefs and teachings</a:t>
            </a:r>
          </a:p>
          <a:p>
            <a:pPr marL="0" indent="0">
              <a:buNone/>
            </a:pPr>
            <a:r>
              <a:rPr lang="en-GB" sz="1800" dirty="0"/>
              <a:t>• The nature of God:</a:t>
            </a:r>
          </a:p>
          <a:p>
            <a:pPr marL="0" indent="0">
              <a:buNone/>
            </a:pPr>
            <a:r>
              <a:rPr lang="en-GB" sz="1800" dirty="0"/>
              <a:t>• the oneness of God and the Trinity: Father, Son and Holy Spirit.</a:t>
            </a:r>
          </a:p>
          <a:p>
            <a:pPr marL="0" indent="0">
              <a:buNone/>
            </a:pPr>
            <a:r>
              <a:rPr lang="en-GB" sz="1800" dirty="0"/>
              <a:t>• Different Christian beliefs about creation including the role of Word and Spirit (John 1:1–3</a:t>
            </a:r>
          </a:p>
          <a:p>
            <a:pPr marL="0" indent="0">
              <a:buNone/>
            </a:pPr>
            <a:r>
              <a:rPr lang="en-GB" sz="1800" dirty="0"/>
              <a:t>and Genesis 1:1–3).</a:t>
            </a:r>
          </a:p>
          <a:p>
            <a:pPr marL="0" indent="0">
              <a:buNone/>
            </a:pPr>
            <a:r>
              <a:rPr lang="en-GB" sz="1800" dirty="0"/>
              <a:t>• Different Christian beliefs about the afterlife and their importance, including: resurrection</a:t>
            </a:r>
          </a:p>
          <a:p>
            <a:pPr marL="0" indent="0">
              <a:buNone/>
            </a:pPr>
            <a:r>
              <a:rPr lang="en-GB" sz="1800" dirty="0"/>
              <a:t>and life after death; judgement, heaven and hell.</a:t>
            </a:r>
          </a:p>
          <a:p>
            <a:pPr marL="0" indent="0">
              <a:buNone/>
            </a:pPr>
            <a:r>
              <a:rPr lang="en-GB" sz="1800" dirty="0"/>
              <a:t>• Beliefs and teachings about:</a:t>
            </a:r>
          </a:p>
          <a:p>
            <a:pPr marL="0" indent="0">
              <a:buNone/>
            </a:pPr>
            <a:r>
              <a:rPr lang="en-GB" sz="1800" dirty="0"/>
              <a:t>• the crucifixion, resurrection and ascension</a:t>
            </a:r>
          </a:p>
          <a:p>
            <a:pPr marL="0" indent="0">
              <a:buNone/>
            </a:pPr>
            <a:r>
              <a:rPr lang="en-GB" sz="1800" dirty="0"/>
              <a:t>• the means of salvation, including law, grace and Spirit</a:t>
            </a:r>
          </a:p>
          <a:p>
            <a:pPr marL="0" indent="0">
              <a:buNone/>
            </a:pPr>
            <a:r>
              <a:rPr lang="en-GB" sz="1800" dirty="0"/>
              <a:t>• the role of Christ in salvation including the idea of atonement.</a:t>
            </a:r>
          </a:p>
          <a:p>
            <a:pPr marL="0" indent="0">
              <a:buNone/>
            </a:pPr>
            <a:endParaRPr lang="en-GB" sz="1200" dirty="0"/>
          </a:p>
        </p:txBody>
      </p:sp>
    </p:spTree>
    <p:extLst>
      <p:ext uri="{BB962C8B-B14F-4D97-AF65-F5344CB8AC3E}">
        <p14:creationId xmlns:p14="http://schemas.microsoft.com/office/powerpoint/2010/main" val="3693012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9934-0BE8-4A23-BC83-131D8E36BEE5}"/>
              </a:ext>
            </a:extLst>
          </p:cNvPr>
          <p:cNvSpPr>
            <a:spLocks noGrp="1"/>
          </p:cNvSpPr>
          <p:nvPr>
            <p:ph type="title"/>
          </p:nvPr>
        </p:nvSpPr>
        <p:spPr/>
        <p:txBody>
          <a:bodyPr/>
          <a:lstStyle/>
          <a:p>
            <a:r>
              <a:rPr lang="en-GB" sz="3600" dirty="0">
                <a:latin typeface="Berkeley" panose="02020500000000000000" pitchFamily="18" charset="0"/>
              </a:rPr>
              <a:t>GCSE Advance Information</a:t>
            </a:r>
          </a:p>
        </p:txBody>
      </p:sp>
      <p:sp>
        <p:nvSpPr>
          <p:cNvPr id="3" name="Content Placeholder 2">
            <a:extLst>
              <a:ext uri="{FF2B5EF4-FFF2-40B4-BE49-F238E27FC236}">
                <a16:creationId xmlns:a16="http://schemas.microsoft.com/office/drawing/2014/main" id="{6E3370DF-6ECF-47C1-A1CF-B9186095CDEE}"/>
              </a:ext>
            </a:extLst>
          </p:cNvPr>
          <p:cNvSpPr>
            <a:spLocks noGrp="1"/>
          </p:cNvSpPr>
          <p:nvPr>
            <p:ph idx="1"/>
          </p:nvPr>
        </p:nvSpPr>
        <p:spPr>
          <a:xfrm>
            <a:off x="449262" y="1340768"/>
            <a:ext cx="8229600" cy="5372100"/>
          </a:xfrm>
        </p:spPr>
        <p:txBody>
          <a:bodyPr/>
          <a:lstStyle/>
          <a:p>
            <a:pPr marL="0" indent="0">
              <a:buNone/>
            </a:pPr>
            <a:r>
              <a:rPr lang="en-GB" sz="1200" dirty="0">
                <a:latin typeface="Swis721 Lt BT" panose="020B0403020202020204" pitchFamily="34" charset="0"/>
              </a:rPr>
              <a:t>Subject: Religious Studies GCSE</a:t>
            </a:r>
          </a:p>
          <a:p>
            <a:pPr marL="0" indent="0">
              <a:buNone/>
            </a:pPr>
            <a:r>
              <a:rPr lang="en-GB" sz="1200" dirty="0"/>
              <a:t>Christianity </a:t>
            </a:r>
          </a:p>
          <a:p>
            <a:pPr marL="0" indent="0">
              <a:buNone/>
            </a:pPr>
            <a:r>
              <a:rPr lang="en-GB" sz="1800" dirty="0"/>
              <a:t>Practices</a:t>
            </a:r>
          </a:p>
          <a:p>
            <a:pPr marL="0" indent="0">
              <a:buNone/>
            </a:pPr>
            <a:r>
              <a:rPr lang="en-GB" sz="1800" dirty="0"/>
              <a:t>• The role and meaning of the sacraments:</a:t>
            </a:r>
          </a:p>
          <a:p>
            <a:pPr marL="0" indent="0">
              <a:buNone/>
            </a:pPr>
            <a:r>
              <a:rPr lang="en-GB" sz="1800" dirty="0"/>
              <a:t>• the sacrament of baptism and its significance for Christians; infant and believers'</a:t>
            </a:r>
          </a:p>
          <a:p>
            <a:pPr marL="0" indent="0">
              <a:buNone/>
            </a:pPr>
            <a:r>
              <a:rPr lang="en-GB" sz="1800" dirty="0"/>
              <a:t>baptism; different beliefs about infant baptism.</a:t>
            </a:r>
          </a:p>
          <a:p>
            <a:pPr marL="0" indent="0">
              <a:buNone/>
            </a:pPr>
            <a:r>
              <a:rPr lang="en-GB" sz="1800" dirty="0"/>
              <a:t>• The role and importance of celebrations including:</a:t>
            </a:r>
          </a:p>
          <a:p>
            <a:pPr marL="0" indent="0">
              <a:buNone/>
            </a:pPr>
            <a:r>
              <a:rPr lang="en-GB" sz="1800" dirty="0"/>
              <a:t>• the celebrations of Christmas and Easter, including their importance for Christians in</a:t>
            </a:r>
          </a:p>
          <a:p>
            <a:pPr marL="0" indent="0">
              <a:buNone/>
            </a:pPr>
            <a:r>
              <a:rPr lang="en-GB" sz="1800" dirty="0"/>
              <a:t>Great Britain today.</a:t>
            </a:r>
          </a:p>
          <a:p>
            <a:pPr marL="0" indent="0">
              <a:buNone/>
            </a:pPr>
            <a:r>
              <a:rPr lang="en-GB" sz="1800" dirty="0"/>
              <a:t>• The place of mission, evangelism and Church growth.</a:t>
            </a:r>
          </a:p>
          <a:p>
            <a:pPr marL="0" indent="0">
              <a:buNone/>
            </a:pPr>
            <a:r>
              <a:rPr lang="en-GB" sz="1800" dirty="0"/>
              <a:t>• The importance of the worldwide Church including:</a:t>
            </a:r>
          </a:p>
          <a:p>
            <a:pPr marL="0" indent="0">
              <a:buNone/>
            </a:pPr>
            <a:r>
              <a:rPr lang="en-GB" sz="1800" dirty="0"/>
              <a:t>• working for reconciliation</a:t>
            </a:r>
          </a:p>
          <a:p>
            <a:pPr marL="0" indent="0">
              <a:buNone/>
            </a:pPr>
            <a:r>
              <a:rPr lang="en-GB" sz="1800" dirty="0"/>
              <a:t>• how Christian churches respond to persecution</a:t>
            </a:r>
          </a:p>
        </p:txBody>
      </p:sp>
    </p:spTree>
    <p:extLst>
      <p:ext uri="{BB962C8B-B14F-4D97-AF65-F5344CB8AC3E}">
        <p14:creationId xmlns:p14="http://schemas.microsoft.com/office/powerpoint/2010/main" val="1756181338"/>
      </p:ext>
    </p:extLst>
  </p:cSld>
  <p:clrMapOvr>
    <a:masterClrMapping/>
  </p:clrMapOvr>
</p:sld>
</file>

<file path=ppt/theme/theme1.xml><?xml version="1.0" encoding="utf-8"?>
<a:theme xmlns:a="http://schemas.openxmlformats.org/drawingml/2006/main" name="1_Default">
  <a:themeElements>
    <a:clrScheme name="Default">
      <a:dk1>
        <a:srgbClr val="000000"/>
      </a:dk1>
      <a:lt1>
        <a:srgbClr val="FFFFFF"/>
      </a:lt1>
      <a:dk2>
        <a:srgbClr val="A7A7A7"/>
      </a:dk2>
      <a:lt2>
        <a:srgbClr val="535353"/>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BBE0E3"/>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7D6D5EA36B68E42A9D33B6E39780C0B" ma:contentTypeVersion="2" ma:contentTypeDescription="Create a new document." ma:contentTypeScope="" ma:versionID="5c16af3b9025cb21055c16e17627195f">
  <xsd:schema xmlns:xsd="http://www.w3.org/2001/XMLSchema" xmlns:xs="http://www.w3.org/2001/XMLSchema" xmlns:p="http://schemas.microsoft.com/office/2006/metadata/properties" xmlns:ns2="e594dddd-27e9-45da-a416-ab0e21a7ad20" targetNamespace="http://schemas.microsoft.com/office/2006/metadata/properties" ma:root="true" ma:fieldsID="3bd485af7912ba88c20c95c6719492f1" ns2:_="">
    <xsd:import namespace="e594dddd-27e9-45da-a416-ab0e21a7ad20"/>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94dddd-27e9-45da-a416-ab0e21a7ad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523A164-297D-4154-8D7A-BC3DC3A46BA6}">
  <ds:schemaRefs>
    <ds:schemaRef ds:uri="http://schemas.microsoft.com/sharepoint/v3/contenttype/forms"/>
  </ds:schemaRefs>
</ds:datastoreItem>
</file>

<file path=customXml/itemProps2.xml><?xml version="1.0" encoding="utf-8"?>
<ds:datastoreItem xmlns:ds="http://schemas.openxmlformats.org/officeDocument/2006/customXml" ds:itemID="{9D3E9264-11E4-48F3-AEFE-B3FF5DFC0BCC}"/>
</file>

<file path=customXml/itemProps3.xml><?xml version="1.0" encoding="utf-8"?>
<ds:datastoreItem xmlns:ds="http://schemas.openxmlformats.org/officeDocument/2006/customXml" ds:itemID="{90346953-D2F1-4DE4-85F9-18587A2936D4}">
  <ds:schemaRefs>
    <ds:schemaRef ds:uri="http://purl.org/dc/terms/"/>
    <ds:schemaRef ds:uri="c47a5abf-f0dc-433b-8c7d-695f515a32c1"/>
    <ds:schemaRef ds:uri="http://purl.org/dc/elements/1.1/"/>
    <ds:schemaRef ds:uri="http://schemas.microsoft.com/office/2006/metadata/properties"/>
    <ds:schemaRef ds:uri="http://schemas.microsoft.com/office/2006/documentManagement/types"/>
    <ds:schemaRef ds:uri="http://schemas.microsoft.com/sharepoint/v3"/>
    <ds:schemaRef ds:uri="http://schemas.microsoft.com/office/infopath/2007/PartnerControls"/>
    <ds:schemaRef ds:uri="http://schemas.openxmlformats.org/package/2006/metadata/core-properties"/>
    <ds:schemaRef ds:uri="93e0f740-16d2-46cb-9700-797909f6f8a5"/>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5936</TotalTime>
  <Words>1939</Words>
  <Application>Microsoft Office PowerPoint</Application>
  <PresentationFormat>On-screen Show (4:3)</PresentationFormat>
  <Paragraphs>212</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Arial Bold</vt:lpstr>
      <vt:lpstr>Avenir Roman</vt:lpstr>
      <vt:lpstr>Berkeley</vt:lpstr>
      <vt:lpstr>BerkeleyOldstyleITCbyBT</vt:lpstr>
      <vt:lpstr>Helvetica</vt:lpstr>
      <vt:lpstr>Swis721 Lt BT</vt:lpstr>
      <vt:lpstr>1_Default</vt:lpstr>
      <vt:lpstr>   GCSE &amp; A-Level   Advance Exam Information 2021-2022  </vt:lpstr>
      <vt:lpstr>What is advance information?</vt:lpstr>
      <vt:lpstr>Will advance information change how exams look/are structured?</vt:lpstr>
      <vt:lpstr>Which subjects have advance information?</vt:lpstr>
      <vt:lpstr>Does advance information cover everything on exams?</vt:lpstr>
      <vt:lpstr>How and when should advance information be used?</vt:lpstr>
      <vt:lpstr>GCSE Advance Information</vt:lpstr>
      <vt:lpstr>GCSE Advance Information</vt:lpstr>
      <vt:lpstr>GCSE Advance Information</vt:lpstr>
      <vt:lpstr>GCSE Advance Information</vt:lpstr>
      <vt:lpstr>GCSE Advance Information</vt:lpstr>
      <vt:lpstr>GCSE Advance Information</vt:lpstr>
      <vt:lpstr>GCSE Advance Information</vt:lpstr>
      <vt:lpstr>A-Level Advance Information</vt:lpstr>
      <vt:lpstr>A-Level Advance Information</vt:lpstr>
      <vt:lpstr>A-Level Advance Information</vt:lpstr>
      <vt:lpstr>What happens next…?</vt:lpstr>
    </vt:vector>
  </TitlesOfParts>
  <Company>Linney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ls</dc:creator>
  <cp:lastModifiedBy>Joy Buckley</cp:lastModifiedBy>
  <cp:revision>437</cp:revision>
  <cp:lastPrinted>2016-09-20T15:40:55Z</cp:lastPrinted>
  <dcterms:created xsi:type="dcterms:W3CDTF">2008-04-21T08:30:49Z</dcterms:created>
  <dcterms:modified xsi:type="dcterms:W3CDTF">2022-02-08T14:19:11Z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0x01010027D6D5EA36B68E42A9D33B6E39780C0B</vt:lpwstr>
  </property>
</Properties>
</file>