
<file path=[Content_Types].xml><?xml version="1.0" encoding="utf-8"?>
<Types xmlns="http://schemas.openxmlformats.org/package/2006/content-types">
  <Default Extension="png" ContentType="image/png"/>
  <Default Extension="jpeg" ContentType="image/jpe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4"/>
  </p:sldMasterIdLst>
  <p:notesMasterIdLst>
    <p:notesMasterId r:id="rId23"/>
  </p:notesMasterIdLst>
  <p:handoutMasterIdLst>
    <p:handoutMasterId r:id="rId24"/>
  </p:handoutMasterIdLst>
  <p:sldIdLst>
    <p:sldId id="299" r:id="rId5"/>
    <p:sldId id="350" r:id="rId6"/>
    <p:sldId id="315" r:id="rId7"/>
    <p:sldId id="349" r:id="rId8"/>
    <p:sldId id="325" r:id="rId9"/>
    <p:sldId id="354" r:id="rId10"/>
    <p:sldId id="347" r:id="rId11"/>
    <p:sldId id="352" r:id="rId12"/>
    <p:sldId id="317" r:id="rId13"/>
    <p:sldId id="348" r:id="rId14"/>
    <p:sldId id="356" r:id="rId15"/>
    <p:sldId id="351" r:id="rId16"/>
    <p:sldId id="307" r:id="rId17"/>
    <p:sldId id="353" r:id="rId18"/>
    <p:sldId id="263" r:id="rId19"/>
    <p:sldId id="355" r:id="rId20"/>
    <p:sldId id="328" r:id="rId21"/>
    <p:sldId id="265" r:id="rId22"/>
  </p:sldIdLst>
  <p:sldSz cx="9144000" cy="6858000" type="screen4x3"/>
  <p:notesSz cx="6797675" cy="9926638"/>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CC"/>
    <a:srgbClr val="FF9933"/>
    <a:srgbClr val="993366"/>
    <a:srgbClr val="9933FF"/>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798" autoAdjust="0"/>
    <p:restoredTop sz="77649" autoAdjust="0"/>
  </p:normalViewPr>
  <p:slideViewPr>
    <p:cSldViewPr>
      <p:cViewPr varScale="1">
        <p:scale>
          <a:sx n="65" d="100"/>
          <a:sy n="65" d="100"/>
        </p:scale>
        <p:origin x="166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hdr" sz="quarter"/>
          </p:nvPr>
        </p:nvSpPr>
        <p:spPr bwMode="auto">
          <a:xfrm>
            <a:off x="0" y="0"/>
            <a:ext cx="2945659" cy="497276"/>
          </a:xfrm>
          <a:prstGeom prst="rect">
            <a:avLst/>
          </a:prstGeom>
          <a:noFill/>
          <a:ln>
            <a:noFill/>
          </a:ln>
          <a:effectLst/>
          <a:extLst/>
        </p:spPr>
        <p:txBody>
          <a:bodyPr vert="horz" wrap="square" lIns="91433" tIns="45716" rIns="91433" bIns="45716" numCol="1" anchor="t" anchorCtr="0" compatLnSpc="1">
            <a:prstTxWarp prst="textNoShape">
              <a:avLst/>
            </a:prstTxWarp>
          </a:bodyPr>
          <a:lstStyle>
            <a:lvl1pPr defTabSz="914221">
              <a:defRPr sz="1200"/>
            </a:lvl1pPr>
          </a:lstStyle>
          <a:p>
            <a:pPr>
              <a:defRPr/>
            </a:pPr>
            <a:endParaRPr lang="en-GB"/>
          </a:p>
        </p:txBody>
      </p:sp>
      <p:sp>
        <p:nvSpPr>
          <p:cNvPr id="32771" name="Rectangle 3"/>
          <p:cNvSpPr>
            <a:spLocks noGrp="1" noChangeArrowheads="1"/>
          </p:cNvSpPr>
          <p:nvPr>
            <p:ph type="dt" sz="quarter" idx="1"/>
          </p:nvPr>
        </p:nvSpPr>
        <p:spPr bwMode="auto">
          <a:xfrm>
            <a:off x="3850443" y="0"/>
            <a:ext cx="2945659" cy="497276"/>
          </a:xfrm>
          <a:prstGeom prst="rect">
            <a:avLst/>
          </a:prstGeom>
          <a:noFill/>
          <a:ln>
            <a:noFill/>
          </a:ln>
          <a:effectLst/>
          <a:extLst/>
        </p:spPr>
        <p:txBody>
          <a:bodyPr vert="horz" wrap="square" lIns="91433" tIns="45716" rIns="91433" bIns="45716" numCol="1" anchor="t" anchorCtr="0" compatLnSpc="1">
            <a:prstTxWarp prst="textNoShape">
              <a:avLst/>
            </a:prstTxWarp>
          </a:bodyPr>
          <a:lstStyle>
            <a:lvl1pPr algn="r" defTabSz="914221">
              <a:defRPr sz="1200"/>
            </a:lvl1pPr>
          </a:lstStyle>
          <a:p>
            <a:pPr>
              <a:defRPr/>
            </a:pPr>
            <a:endParaRPr lang="en-GB"/>
          </a:p>
        </p:txBody>
      </p:sp>
      <p:sp>
        <p:nvSpPr>
          <p:cNvPr id="32772" name="Rectangle 4"/>
          <p:cNvSpPr>
            <a:spLocks noGrp="1" noChangeArrowheads="1"/>
          </p:cNvSpPr>
          <p:nvPr>
            <p:ph type="ftr" sz="quarter" idx="2"/>
          </p:nvPr>
        </p:nvSpPr>
        <p:spPr bwMode="auto">
          <a:xfrm>
            <a:off x="0" y="9427789"/>
            <a:ext cx="2945659" cy="497276"/>
          </a:xfrm>
          <a:prstGeom prst="rect">
            <a:avLst/>
          </a:prstGeom>
          <a:noFill/>
          <a:ln>
            <a:noFill/>
          </a:ln>
          <a:effectLst/>
          <a:extLst/>
        </p:spPr>
        <p:txBody>
          <a:bodyPr vert="horz" wrap="square" lIns="91433" tIns="45716" rIns="91433" bIns="45716" numCol="1" anchor="b" anchorCtr="0" compatLnSpc="1">
            <a:prstTxWarp prst="textNoShape">
              <a:avLst/>
            </a:prstTxWarp>
          </a:bodyPr>
          <a:lstStyle>
            <a:lvl1pPr defTabSz="914221">
              <a:defRPr sz="1200"/>
            </a:lvl1pPr>
          </a:lstStyle>
          <a:p>
            <a:pPr>
              <a:defRPr/>
            </a:pPr>
            <a:endParaRPr lang="en-GB"/>
          </a:p>
        </p:txBody>
      </p:sp>
      <p:sp>
        <p:nvSpPr>
          <p:cNvPr id="32773" name="Rectangle 5"/>
          <p:cNvSpPr>
            <a:spLocks noGrp="1" noChangeArrowheads="1"/>
          </p:cNvSpPr>
          <p:nvPr>
            <p:ph type="sldNum" sz="quarter" idx="3"/>
          </p:nvPr>
        </p:nvSpPr>
        <p:spPr bwMode="auto">
          <a:xfrm>
            <a:off x="3850443" y="9427789"/>
            <a:ext cx="2945659" cy="497276"/>
          </a:xfrm>
          <a:prstGeom prst="rect">
            <a:avLst/>
          </a:prstGeom>
          <a:noFill/>
          <a:ln>
            <a:noFill/>
          </a:ln>
          <a:effectLst/>
          <a:extLst/>
        </p:spPr>
        <p:txBody>
          <a:bodyPr vert="horz" wrap="square" lIns="91433" tIns="45716" rIns="91433" bIns="45716" numCol="1" anchor="b" anchorCtr="0" compatLnSpc="1">
            <a:prstTxWarp prst="textNoShape">
              <a:avLst/>
            </a:prstTxWarp>
          </a:bodyPr>
          <a:lstStyle>
            <a:lvl1pPr algn="r" defTabSz="914221">
              <a:defRPr sz="1200"/>
            </a:lvl1pPr>
          </a:lstStyle>
          <a:p>
            <a:pPr>
              <a:defRPr/>
            </a:pPr>
            <a:fld id="{D4617254-11FA-4775-A59F-2FFCA0AD498B}" type="slidenum">
              <a:rPr lang="en-GB"/>
              <a:pPr>
                <a:defRPr/>
              </a:pPr>
              <a:t>‹#›</a:t>
            </a:fld>
            <a:endParaRPr lang="en-GB"/>
          </a:p>
        </p:txBody>
      </p:sp>
    </p:spTree>
    <p:extLst>
      <p:ext uri="{BB962C8B-B14F-4D97-AF65-F5344CB8AC3E}">
        <p14:creationId xmlns:p14="http://schemas.microsoft.com/office/powerpoint/2010/main" val="30323236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45659" cy="497276"/>
          </a:xfrm>
          <a:prstGeom prst="rect">
            <a:avLst/>
          </a:prstGeom>
          <a:noFill/>
          <a:ln>
            <a:noFill/>
          </a:ln>
          <a:effectLst/>
          <a:extLst/>
        </p:spPr>
        <p:txBody>
          <a:bodyPr vert="horz" wrap="square" lIns="91433" tIns="45716" rIns="91433" bIns="45716" numCol="1" anchor="t" anchorCtr="0" compatLnSpc="1">
            <a:prstTxWarp prst="textNoShape">
              <a:avLst/>
            </a:prstTxWarp>
          </a:bodyPr>
          <a:lstStyle>
            <a:lvl1pPr defTabSz="914221">
              <a:defRPr sz="1200"/>
            </a:lvl1pPr>
          </a:lstStyle>
          <a:p>
            <a:pPr>
              <a:defRPr/>
            </a:pPr>
            <a:endParaRPr lang="en-GB"/>
          </a:p>
        </p:txBody>
      </p:sp>
      <p:sp>
        <p:nvSpPr>
          <p:cNvPr id="5123" name="Rectangle 3"/>
          <p:cNvSpPr>
            <a:spLocks noGrp="1" noChangeArrowheads="1"/>
          </p:cNvSpPr>
          <p:nvPr>
            <p:ph type="dt" idx="1"/>
          </p:nvPr>
        </p:nvSpPr>
        <p:spPr bwMode="auto">
          <a:xfrm>
            <a:off x="3850443" y="0"/>
            <a:ext cx="2945659" cy="497276"/>
          </a:xfrm>
          <a:prstGeom prst="rect">
            <a:avLst/>
          </a:prstGeom>
          <a:noFill/>
          <a:ln>
            <a:noFill/>
          </a:ln>
          <a:effectLst/>
          <a:extLst/>
        </p:spPr>
        <p:txBody>
          <a:bodyPr vert="horz" wrap="square" lIns="91433" tIns="45716" rIns="91433" bIns="45716" numCol="1" anchor="t" anchorCtr="0" compatLnSpc="1">
            <a:prstTxWarp prst="textNoShape">
              <a:avLst/>
            </a:prstTxWarp>
          </a:bodyPr>
          <a:lstStyle>
            <a:lvl1pPr algn="r" defTabSz="914221">
              <a:defRPr sz="1200"/>
            </a:lvl1pPr>
          </a:lstStyle>
          <a:p>
            <a:pPr>
              <a:defRPr/>
            </a:pPr>
            <a:endParaRPr lang="en-GB"/>
          </a:p>
        </p:txBody>
      </p:sp>
      <p:sp>
        <p:nvSpPr>
          <p:cNvPr id="2560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79768" y="4714681"/>
            <a:ext cx="5438140" cy="4467617"/>
          </a:xfrm>
          <a:prstGeom prst="rect">
            <a:avLst/>
          </a:prstGeom>
          <a:noFill/>
          <a:ln>
            <a:noFill/>
          </a:ln>
          <a:effectLst/>
          <a:extLst/>
        </p:spPr>
        <p:txBody>
          <a:bodyPr vert="horz" wrap="square" lIns="91433" tIns="45716" rIns="91433" bIns="45716"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5126" name="Rectangle 6"/>
          <p:cNvSpPr>
            <a:spLocks noGrp="1" noChangeArrowheads="1"/>
          </p:cNvSpPr>
          <p:nvPr>
            <p:ph type="ftr" sz="quarter" idx="4"/>
          </p:nvPr>
        </p:nvSpPr>
        <p:spPr bwMode="auto">
          <a:xfrm>
            <a:off x="0" y="9427789"/>
            <a:ext cx="2945659" cy="497276"/>
          </a:xfrm>
          <a:prstGeom prst="rect">
            <a:avLst/>
          </a:prstGeom>
          <a:noFill/>
          <a:ln>
            <a:noFill/>
          </a:ln>
          <a:effectLst/>
          <a:extLst/>
        </p:spPr>
        <p:txBody>
          <a:bodyPr vert="horz" wrap="square" lIns="91433" tIns="45716" rIns="91433" bIns="45716" numCol="1" anchor="b" anchorCtr="0" compatLnSpc="1">
            <a:prstTxWarp prst="textNoShape">
              <a:avLst/>
            </a:prstTxWarp>
          </a:bodyPr>
          <a:lstStyle>
            <a:lvl1pPr defTabSz="914221">
              <a:defRPr sz="1200"/>
            </a:lvl1pPr>
          </a:lstStyle>
          <a:p>
            <a:pPr>
              <a:defRPr/>
            </a:pPr>
            <a:endParaRPr lang="en-GB"/>
          </a:p>
        </p:txBody>
      </p:sp>
      <p:sp>
        <p:nvSpPr>
          <p:cNvPr id="5127" name="Rectangle 7"/>
          <p:cNvSpPr>
            <a:spLocks noGrp="1" noChangeArrowheads="1"/>
          </p:cNvSpPr>
          <p:nvPr>
            <p:ph type="sldNum" sz="quarter" idx="5"/>
          </p:nvPr>
        </p:nvSpPr>
        <p:spPr bwMode="auto">
          <a:xfrm>
            <a:off x="3850443" y="9427789"/>
            <a:ext cx="2945659" cy="497276"/>
          </a:xfrm>
          <a:prstGeom prst="rect">
            <a:avLst/>
          </a:prstGeom>
          <a:noFill/>
          <a:ln>
            <a:noFill/>
          </a:ln>
          <a:effectLst/>
          <a:extLst/>
        </p:spPr>
        <p:txBody>
          <a:bodyPr vert="horz" wrap="square" lIns="91433" tIns="45716" rIns="91433" bIns="45716" numCol="1" anchor="b" anchorCtr="0" compatLnSpc="1">
            <a:prstTxWarp prst="textNoShape">
              <a:avLst/>
            </a:prstTxWarp>
          </a:bodyPr>
          <a:lstStyle>
            <a:lvl1pPr algn="r" defTabSz="914221">
              <a:defRPr sz="1200"/>
            </a:lvl1pPr>
          </a:lstStyle>
          <a:p>
            <a:pPr>
              <a:defRPr/>
            </a:pPr>
            <a:fld id="{20E3FB68-640A-46F0-BA38-0B364A5056C3}" type="slidenum">
              <a:rPr lang="en-GB"/>
              <a:pPr>
                <a:defRPr/>
              </a:pPr>
              <a:t>‹#›</a:t>
            </a:fld>
            <a:endParaRPr lang="en-GB"/>
          </a:p>
        </p:txBody>
      </p:sp>
    </p:spTree>
    <p:extLst>
      <p:ext uri="{BB962C8B-B14F-4D97-AF65-F5344CB8AC3E}">
        <p14:creationId xmlns:p14="http://schemas.microsoft.com/office/powerpoint/2010/main" val="325600103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1</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solidFill>
                  <a:srgbClr val="FF0000"/>
                </a:solidFill>
              </a:rPr>
              <a:t>**** See notes underneath</a:t>
            </a:r>
            <a:r>
              <a:rPr lang="en-US" baseline="0" dirty="0">
                <a:solidFill>
                  <a:srgbClr val="FF0000"/>
                </a:solidFill>
              </a:rPr>
              <a:t> each slide ****</a:t>
            </a:r>
            <a:endParaRPr lang="en-US" dirty="0">
              <a:solidFill>
                <a:srgbClr val="FF0000"/>
              </a:solidFill>
            </a:endParaRPr>
          </a:p>
        </p:txBody>
      </p:sp>
    </p:spTree>
    <p:extLst>
      <p:ext uri="{BB962C8B-B14F-4D97-AF65-F5344CB8AC3E}">
        <p14:creationId xmlns:p14="http://schemas.microsoft.com/office/powerpoint/2010/main" val="1539453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17</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7693137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Reinforce choices</a:t>
            </a:r>
            <a:r>
              <a:rPr lang="en-GB" baseline="0" dirty="0"/>
              <a:t> returns deadline</a:t>
            </a:r>
            <a:endParaRPr lang="en-GB" dirty="0"/>
          </a:p>
        </p:txBody>
      </p:sp>
      <p:sp>
        <p:nvSpPr>
          <p:cNvPr id="4" name="Slide Number Placeholder 3"/>
          <p:cNvSpPr>
            <a:spLocks noGrp="1"/>
          </p:cNvSpPr>
          <p:nvPr>
            <p:ph type="sldNum" sz="quarter" idx="10"/>
          </p:nvPr>
        </p:nvSpPr>
        <p:spPr/>
        <p:txBody>
          <a:bodyPr/>
          <a:lstStyle/>
          <a:p>
            <a:pPr>
              <a:defRPr/>
            </a:pPr>
            <a:fld id="{20E3FB68-640A-46F0-BA38-0B364A5056C3}" type="slidenum">
              <a:rPr lang="en-GB" smtClean="0"/>
              <a:pPr>
                <a:defRPr/>
              </a:pPr>
              <a:t>18</a:t>
            </a:fld>
            <a:endParaRPr lang="en-GB"/>
          </a:p>
        </p:txBody>
      </p:sp>
    </p:spTree>
    <p:extLst>
      <p:ext uri="{BB962C8B-B14F-4D97-AF65-F5344CB8AC3E}">
        <p14:creationId xmlns:p14="http://schemas.microsoft.com/office/powerpoint/2010/main" val="22899198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3</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Unit 1 Health in various species, signs and symptoms of different illnesses, parasites fleas, mite, roundworm. Micro organisms and transmissions including virus, bacteria and fungi and diseases they cause. </a:t>
            </a:r>
            <a:r>
              <a:rPr lang="en-GB" sz="1200" kern="1200" dirty="0">
                <a:solidFill>
                  <a:schemeClr val="tx1"/>
                </a:solidFill>
                <a:effectLst/>
                <a:latin typeface="Arial" charset="0"/>
                <a:ea typeface="+mn-ea"/>
                <a:cs typeface="+mn-cs"/>
              </a:rPr>
              <a:t>Preventing diseases</a:t>
            </a:r>
          </a:p>
          <a:p>
            <a:r>
              <a:rPr lang="en-GB" sz="1200" kern="1200" dirty="0">
                <a:solidFill>
                  <a:schemeClr val="tx1"/>
                </a:solidFill>
                <a:effectLst/>
                <a:latin typeface="Arial" charset="0"/>
                <a:ea typeface="+mn-ea"/>
                <a:cs typeface="+mn-cs"/>
              </a:rPr>
              <a:t>Vaccines and checking Pulse, Temperature and Weight. </a:t>
            </a:r>
          </a:p>
          <a:p>
            <a:pPr eaLnBrk="1" hangingPunct="1"/>
            <a:endParaRPr lang="en-US" dirty="0"/>
          </a:p>
          <a:p>
            <a:pPr eaLnBrk="1" hangingPunct="1"/>
            <a:r>
              <a:rPr lang="en-US" dirty="0"/>
              <a:t>Unit 2 is about risk assessment, handling techniques, health checks, legislation in the workplace, restraint equipment, grooming.. Demonstrating when you should and shouldn’t handle. </a:t>
            </a:r>
          </a:p>
          <a:p>
            <a:pPr eaLnBrk="1" hangingPunct="1"/>
            <a:endParaRPr lang="en-US" dirty="0"/>
          </a:p>
          <a:p>
            <a:pPr eaLnBrk="1" hangingPunct="1"/>
            <a:r>
              <a:rPr lang="en-US" dirty="0"/>
              <a:t>Unit 3 is about legislation and the use of animals as pets, sports, commercial, agriculture, security, working, media.  They will need to learn about different </a:t>
            </a:r>
            <a:r>
              <a:rPr lang="en-US" dirty="0" err="1"/>
              <a:t>organisations</a:t>
            </a:r>
            <a:r>
              <a:rPr lang="en-US" dirty="0"/>
              <a:t> involving animals.  This includes breed societies, rescue, assistance </a:t>
            </a:r>
            <a:r>
              <a:rPr lang="en-US" dirty="0" err="1"/>
              <a:t>organisations</a:t>
            </a:r>
            <a:r>
              <a:rPr lang="en-US" dirty="0"/>
              <a:t>, conservation.</a:t>
            </a:r>
          </a:p>
          <a:p>
            <a:pPr eaLnBrk="1" hangingPunct="1"/>
            <a:endParaRPr lang="en-US" dirty="0"/>
          </a:p>
          <a:p>
            <a:pPr eaLnBrk="1" hangingPunct="1"/>
            <a:r>
              <a:rPr lang="en-US" dirty="0"/>
              <a:t>Unit 4 is about assessing enclosures, how to clean them out and what limits effective cleaning out practices?</a:t>
            </a:r>
          </a:p>
        </p:txBody>
      </p:sp>
    </p:spTree>
    <p:extLst>
      <p:ext uri="{BB962C8B-B14F-4D97-AF65-F5344CB8AC3E}">
        <p14:creationId xmlns:p14="http://schemas.microsoft.com/office/powerpoint/2010/main" val="13483266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5</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Practical and theory. Within the practical, you will be working as a team to safely clean out animals,  carry out health checks and practice handling skills. Within theory to gain a L2 Pass. You must be able to explain your answers, whereas L1 Pass you need to be able to state and describe. For a L2 Merit, you must be able to compare and contrast and demonstrate.  For Distinction, evaluation and factoring in ethics and legislation are important.   </a:t>
            </a:r>
          </a:p>
        </p:txBody>
      </p:sp>
    </p:spTree>
    <p:extLst>
      <p:ext uri="{BB962C8B-B14F-4D97-AF65-F5344CB8AC3E}">
        <p14:creationId xmlns:p14="http://schemas.microsoft.com/office/powerpoint/2010/main" val="16092130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7</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4715134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221" eaLnBrk="0" hangingPunct="0">
              <a:defRPr>
                <a:solidFill>
                  <a:schemeClr val="tx1"/>
                </a:solidFill>
                <a:latin typeface="Arial" charset="0"/>
              </a:defRPr>
            </a:lvl1pPr>
            <a:lvl2pPr marL="736412" indent="-283235" defTabSz="914221" eaLnBrk="0" hangingPunct="0">
              <a:defRPr>
                <a:solidFill>
                  <a:schemeClr val="tx1"/>
                </a:solidFill>
                <a:latin typeface="Arial" charset="0"/>
              </a:defRPr>
            </a:lvl2pPr>
            <a:lvl3pPr marL="1132942" indent="-226588" defTabSz="914221" eaLnBrk="0" hangingPunct="0">
              <a:defRPr>
                <a:solidFill>
                  <a:schemeClr val="tx1"/>
                </a:solidFill>
                <a:latin typeface="Arial" charset="0"/>
              </a:defRPr>
            </a:lvl3pPr>
            <a:lvl4pPr marL="1586118" indent="-226588" defTabSz="914221" eaLnBrk="0" hangingPunct="0">
              <a:defRPr>
                <a:solidFill>
                  <a:schemeClr val="tx1"/>
                </a:solidFill>
                <a:latin typeface="Arial" charset="0"/>
              </a:defRPr>
            </a:lvl4pPr>
            <a:lvl5pPr marL="2039295" indent="-226588" defTabSz="914221" eaLnBrk="0" hangingPunct="0">
              <a:defRPr>
                <a:solidFill>
                  <a:schemeClr val="tx1"/>
                </a:solidFill>
                <a:latin typeface="Arial" charset="0"/>
              </a:defRPr>
            </a:lvl5pPr>
            <a:lvl6pPr marL="2492472" indent="-226588" defTabSz="914221" eaLnBrk="0" fontAlgn="base" hangingPunct="0">
              <a:spcBef>
                <a:spcPct val="0"/>
              </a:spcBef>
              <a:spcAft>
                <a:spcPct val="0"/>
              </a:spcAft>
              <a:defRPr>
                <a:solidFill>
                  <a:schemeClr val="tx1"/>
                </a:solidFill>
                <a:latin typeface="Arial" charset="0"/>
              </a:defRPr>
            </a:lvl6pPr>
            <a:lvl7pPr marL="2945648" indent="-226588" defTabSz="914221" eaLnBrk="0" fontAlgn="base" hangingPunct="0">
              <a:spcBef>
                <a:spcPct val="0"/>
              </a:spcBef>
              <a:spcAft>
                <a:spcPct val="0"/>
              </a:spcAft>
              <a:defRPr>
                <a:solidFill>
                  <a:schemeClr val="tx1"/>
                </a:solidFill>
                <a:latin typeface="Arial" charset="0"/>
              </a:defRPr>
            </a:lvl7pPr>
            <a:lvl8pPr marL="3398825" indent="-226588" defTabSz="914221" eaLnBrk="0" fontAlgn="base" hangingPunct="0">
              <a:spcBef>
                <a:spcPct val="0"/>
              </a:spcBef>
              <a:spcAft>
                <a:spcPct val="0"/>
              </a:spcAft>
              <a:defRPr>
                <a:solidFill>
                  <a:schemeClr val="tx1"/>
                </a:solidFill>
                <a:latin typeface="Arial" charset="0"/>
              </a:defRPr>
            </a:lvl8pPr>
            <a:lvl9pPr marL="3852001" indent="-226588" defTabSz="914221" eaLnBrk="0" fontAlgn="base" hangingPunct="0">
              <a:spcBef>
                <a:spcPct val="0"/>
              </a:spcBef>
              <a:spcAft>
                <a:spcPct val="0"/>
              </a:spcAft>
              <a:defRPr>
                <a:solidFill>
                  <a:schemeClr val="tx1"/>
                </a:solidFill>
                <a:latin typeface="Arial" charset="0"/>
              </a:defRPr>
            </a:lvl9pPr>
          </a:lstStyle>
          <a:p>
            <a:pPr eaLnBrk="1" hangingPunct="1"/>
            <a:fld id="{8E2CDF59-B69F-472D-83C4-F7605012CE1E}" type="slidenum">
              <a:rPr lang="en-GB" smtClean="0"/>
              <a:pPr eaLnBrk="1" hangingPunct="1"/>
              <a:t>9</a:t>
            </a:fld>
            <a:endParaRPr lang="en-GB"/>
          </a:p>
        </p:txBody>
      </p:sp>
      <p:sp>
        <p:nvSpPr>
          <p:cNvPr id="28675" name="Rectangle 2"/>
          <p:cNvSpPr>
            <a:spLocks noGrp="1" noRot="1" noChangeAspect="1" noChangeArrowheads="1" noTextEdit="1"/>
          </p:cNvSpPr>
          <p:nvPr>
            <p:ph type="sldImg"/>
          </p:nvPr>
        </p:nvSpPr>
        <p:spPr>
          <a:xfrm>
            <a:off x="917575" y="744538"/>
            <a:ext cx="4964113" cy="3722687"/>
          </a:xfrm>
          <a:ln/>
        </p:spPr>
      </p:sp>
      <p:sp>
        <p:nvSpPr>
          <p:cNvPr id="28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There are many careers that you can progress to, from doing animal care. Here are a few. The animal or pet industry. Is a booming sector. From bespoke collars to being a chiropractor. </a:t>
            </a:r>
          </a:p>
        </p:txBody>
      </p:sp>
    </p:spTree>
    <p:extLst>
      <p:ext uri="{BB962C8B-B14F-4D97-AF65-F5344CB8AC3E}">
        <p14:creationId xmlns:p14="http://schemas.microsoft.com/office/powerpoint/2010/main" val="2233710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You will see that a grade 5 is higher than a grade C – we will be raising our expectations and efforts</a:t>
            </a:r>
            <a:r>
              <a:rPr lang="en-GB" baseline="0" dirty="0"/>
              <a:t> to meet this new higher standard</a:t>
            </a:r>
            <a:endParaRPr lang="en-GB" dirty="0"/>
          </a:p>
        </p:txBody>
      </p:sp>
      <p:sp>
        <p:nvSpPr>
          <p:cNvPr id="4" name="Slide Number Placeholder 3"/>
          <p:cNvSpPr>
            <a:spLocks noGrp="1"/>
          </p:cNvSpPr>
          <p:nvPr>
            <p:ph type="sldNum" sz="quarter" idx="10"/>
          </p:nvPr>
        </p:nvSpPr>
        <p:spPr/>
        <p:txBody>
          <a:bodyPr/>
          <a:lstStyle/>
          <a:p>
            <a:fld id="{7893A9A8-D2F1-428E-A9C3-66D214A7F17B}" type="slidenum">
              <a:rPr lang="en-GB" smtClean="0"/>
              <a:t>10</a:t>
            </a:fld>
            <a:endParaRPr lang="en-GB"/>
          </a:p>
        </p:txBody>
      </p:sp>
    </p:spTree>
    <p:extLst>
      <p:ext uri="{BB962C8B-B14F-4D97-AF65-F5344CB8AC3E}">
        <p14:creationId xmlns:p14="http://schemas.microsoft.com/office/powerpoint/2010/main" val="11011368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r>
              <a:rPr lang="en-GB" dirty="0"/>
              <a:t>You will see that a grade 5 is higher than a grade C – we will be raising our expectations and efforts</a:t>
            </a:r>
            <a:r>
              <a:rPr lang="en-GB" baseline="0" dirty="0"/>
              <a:t> to meet this new higher standard</a:t>
            </a:r>
            <a:endParaRPr lang="en-GB" dirty="0"/>
          </a:p>
        </p:txBody>
      </p:sp>
      <p:sp>
        <p:nvSpPr>
          <p:cNvPr id="4" name="Slide Number Placeholder 3"/>
          <p:cNvSpPr>
            <a:spLocks noGrp="1"/>
          </p:cNvSpPr>
          <p:nvPr>
            <p:ph type="sldNum" sz="quarter" idx="10"/>
          </p:nvPr>
        </p:nvSpPr>
        <p:spPr/>
        <p:txBody>
          <a:bodyPr/>
          <a:lstStyle/>
          <a:p>
            <a:fld id="{7893A9A8-D2F1-428E-A9C3-66D214A7F17B}" type="slidenum">
              <a:rPr lang="en-GB" smtClean="0"/>
              <a:t>11</a:t>
            </a:fld>
            <a:endParaRPr lang="en-GB"/>
          </a:p>
        </p:txBody>
      </p:sp>
    </p:spTree>
    <p:extLst>
      <p:ext uri="{BB962C8B-B14F-4D97-AF65-F5344CB8AC3E}">
        <p14:creationId xmlns:p14="http://schemas.microsoft.com/office/powerpoint/2010/main" val="11849469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0E3FB68-640A-46F0-BA38-0B364A5056C3}" type="slidenum">
              <a:rPr lang="en-GB" smtClean="0"/>
              <a:pPr>
                <a:defRPr/>
              </a:pPr>
              <a:t>13</a:t>
            </a:fld>
            <a:endParaRPr lang="en-GB"/>
          </a:p>
        </p:txBody>
      </p:sp>
    </p:spTree>
    <p:extLst>
      <p:ext uri="{BB962C8B-B14F-4D97-AF65-F5344CB8AC3E}">
        <p14:creationId xmlns:p14="http://schemas.microsoft.com/office/powerpoint/2010/main" val="38554296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20E3FB68-640A-46F0-BA38-0B364A5056C3}" type="slidenum">
              <a:rPr lang="en-GB" smtClean="0"/>
              <a:pPr>
                <a:defRPr/>
              </a:pPr>
              <a:t>15</a:t>
            </a:fld>
            <a:endParaRPr lang="en-GB"/>
          </a:p>
        </p:txBody>
      </p:sp>
    </p:spTree>
    <p:extLst>
      <p:ext uri="{BB962C8B-B14F-4D97-AF65-F5344CB8AC3E}">
        <p14:creationId xmlns:p14="http://schemas.microsoft.com/office/powerpoint/2010/main" val="2864319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836019418"/>
      </p:ext>
    </p:extLst>
  </p:cSld>
  <p:clrMapOvr>
    <a:masterClrMapping/>
  </p:clrMapOvr>
  <p:transition advClick="0" advTm="10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827C5265-D6E9-4EAA-B9A6-E4C01B350E34}" type="slidenum">
              <a:rPr lang="en-GB" smtClean="0"/>
              <a:pPr>
                <a:defRPr/>
              </a:pPr>
              <a:t>‹#›</a:t>
            </a:fld>
            <a:endParaRPr lang="en-GB"/>
          </a:p>
        </p:txBody>
      </p:sp>
    </p:spTree>
    <p:extLst>
      <p:ext uri="{BB962C8B-B14F-4D97-AF65-F5344CB8AC3E}">
        <p14:creationId xmlns:p14="http://schemas.microsoft.com/office/powerpoint/2010/main" val="1123621181"/>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58763"/>
            <a:ext cx="2058987" cy="5978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47675" y="258763"/>
            <a:ext cx="6027738" cy="5978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1B6F4EB4-716F-4399-AB6B-28CA9F697CF4}" type="slidenum">
              <a:rPr lang="en-GB" smtClean="0"/>
              <a:pPr>
                <a:defRPr/>
              </a:pPr>
              <a:t>‹#›</a:t>
            </a:fld>
            <a:endParaRPr lang="en-GB"/>
          </a:p>
        </p:txBody>
      </p:sp>
    </p:spTree>
    <p:extLst>
      <p:ext uri="{BB962C8B-B14F-4D97-AF65-F5344CB8AC3E}">
        <p14:creationId xmlns:p14="http://schemas.microsoft.com/office/powerpoint/2010/main" val="155406403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39812318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1242909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22700897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242790600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31923068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dirty="0"/>
          </a:p>
        </p:txBody>
      </p:sp>
      <p:sp>
        <p:nvSpPr>
          <p:cNvPr id="6" name="Rectangle 6"/>
          <p:cNvSpPr>
            <a:spLocks noGrp="1" noChangeArrowheads="1"/>
          </p:cNvSpPr>
          <p:nvPr>
            <p:ph type="sldNum" sz="quarter" idx="12"/>
          </p:nvPr>
        </p:nvSpPr>
        <p:spPr>
          <a:ln/>
        </p:spPr>
        <p:txBody>
          <a:bodyPr/>
          <a:lstStyle>
            <a:lvl1pPr>
              <a:defRPr/>
            </a:lvl1pPr>
          </a:lstStyle>
          <a:p>
            <a:pPr>
              <a:defRPr/>
            </a:pPr>
            <a:fld id="{6887163B-879F-47C8-B626-8AD8781926C5}" type="slidenum">
              <a:rPr lang="en-GB"/>
              <a:pPr>
                <a:defRPr/>
              </a:pPr>
              <a:t>‹#›</a:t>
            </a:fld>
            <a:endParaRPr lang="en-GB"/>
          </a:p>
        </p:txBody>
      </p:sp>
    </p:spTree>
    <p:extLst>
      <p:ext uri="{BB962C8B-B14F-4D97-AF65-F5344CB8AC3E}">
        <p14:creationId xmlns:p14="http://schemas.microsoft.com/office/powerpoint/2010/main" val="1873613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0773102D-BADE-4383-814B-F3F96D3E2B6F}" type="slidenum">
              <a:rPr lang="en-GB" smtClean="0"/>
              <a:pPr>
                <a:defRPr/>
              </a:pPr>
              <a:t>‹#›</a:t>
            </a:fld>
            <a:endParaRPr lang="en-GB"/>
          </a:p>
        </p:txBody>
      </p:sp>
    </p:spTree>
    <p:extLst>
      <p:ext uri="{BB962C8B-B14F-4D97-AF65-F5344CB8AC3E}">
        <p14:creationId xmlns:p14="http://schemas.microsoft.com/office/powerpoint/2010/main" val="3157767182"/>
      </p:ext>
    </p:extLst>
  </p:cSld>
  <p:clrMapOvr>
    <a:masterClrMapping/>
  </p:clrMapOvr>
  <p:transition advClick="0" advTm="1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pPr>
              <a:defRPr/>
            </a:pPr>
            <a:fld id="{2FD35A16-A163-412C-839F-BB18B8C444DD}" type="slidenum">
              <a:rPr lang="en-GB" smtClean="0"/>
              <a:pPr>
                <a:defRPr/>
              </a:pPr>
              <a:t>‹#›</a:t>
            </a:fld>
            <a:endParaRPr lang="en-GB"/>
          </a:p>
        </p:txBody>
      </p:sp>
    </p:spTree>
    <p:extLst>
      <p:ext uri="{BB962C8B-B14F-4D97-AF65-F5344CB8AC3E}">
        <p14:creationId xmlns:p14="http://schemas.microsoft.com/office/powerpoint/2010/main" val="3352230385"/>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485900"/>
            <a:ext cx="40386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485900"/>
            <a:ext cx="4038600" cy="47513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966AC8DF-E507-418D-B041-8FE73AB15E9A}" type="slidenum">
              <a:rPr lang="en-GB" smtClean="0"/>
              <a:pPr>
                <a:defRPr/>
              </a:pPr>
              <a:t>‹#›</a:t>
            </a:fld>
            <a:endParaRPr lang="en-GB"/>
          </a:p>
        </p:txBody>
      </p:sp>
    </p:spTree>
    <p:extLst>
      <p:ext uri="{BB962C8B-B14F-4D97-AF65-F5344CB8AC3E}">
        <p14:creationId xmlns:p14="http://schemas.microsoft.com/office/powerpoint/2010/main" val="1098815691"/>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pPr>
              <a:defRPr/>
            </a:pPr>
            <a:fld id="{D805BAC4-289B-448F-A666-7D8FCA85BE7B}" type="slidenum">
              <a:rPr lang="en-GB" smtClean="0"/>
              <a:pPr>
                <a:defRPr/>
              </a:pPr>
              <a:t>‹#›</a:t>
            </a:fld>
            <a:endParaRPr lang="en-GB"/>
          </a:p>
        </p:txBody>
      </p:sp>
    </p:spTree>
    <p:extLst>
      <p:ext uri="{BB962C8B-B14F-4D97-AF65-F5344CB8AC3E}">
        <p14:creationId xmlns:p14="http://schemas.microsoft.com/office/powerpoint/2010/main" val="2453945282"/>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pPr>
              <a:defRPr/>
            </a:pPr>
            <a:fld id="{1E670B42-713F-49A2-8194-35861649CA37}" type="slidenum">
              <a:rPr lang="en-GB" smtClean="0"/>
              <a:pPr>
                <a:defRPr/>
              </a:pPr>
              <a:t>‹#›</a:t>
            </a:fld>
            <a:endParaRPr lang="en-GB"/>
          </a:p>
        </p:txBody>
      </p:sp>
    </p:spTree>
    <p:extLst>
      <p:ext uri="{BB962C8B-B14F-4D97-AF65-F5344CB8AC3E}">
        <p14:creationId xmlns:p14="http://schemas.microsoft.com/office/powerpoint/2010/main" val="215602515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pPr>
              <a:defRPr/>
            </a:pPr>
            <a:fld id="{B1F4A144-5E12-4E8A-8F3C-EC706A7969BE}" type="slidenum">
              <a:rPr lang="en-GB" smtClean="0"/>
              <a:pPr>
                <a:defRPr/>
              </a:pPr>
              <a:t>‹#›</a:t>
            </a:fld>
            <a:endParaRPr lang="en-GB"/>
          </a:p>
        </p:txBody>
      </p:sp>
    </p:spTree>
    <p:extLst>
      <p:ext uri="{BB962C8B-B14F-4D97-AF65-F5344CB8AC3E}">
        <p14:creationId xmlns:p14="http://schemas.microsoft.com/office/powerpoint/2010/main" val="2908254682"/>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BEC6452D-00D3-4351-A99E-9947DD3B984D}" type="slidenum">
              <a:rPr lang="en-GB" smtClean="0"/>
              <a:pPr>
                <a:defRPr/>
              </a:pPr>
              <a:t>‹#›</a:t>
            </a:fld>
            <a:endParaRPr lang="en-GB"/>
          </a:p>
        </p:txBody>
      </p:sp>
    </p:spTree>
    <p:extLst>
      <p:ext uri="{BB962C8B-B14F-4D97-AF65-F5344CB8AC3E}">
        <p14:creationId xmlns:p14="http://schemas.microsoft.com/office/powerpoint/2010/main" val="4254714153"/>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pPr>
              <a:defRPr/>
            </a:pPr>
            <a:fld id="{096550B8-8755-4DF6-9CC7-806E9B06812A}" type="slidenum">
              <a:rPr lang="en-GB" smtClean="0"/>
              <a:pPr>
                <a:defRPr/>
              </a:pPr>
              <a:t>‹#›</a:t>
            </a:fld>
            <a:endParaRPr lang="en-GB"/>
          </a:p>
        </p:txBody>
      </p:sp>
    </p:spTree>
    <p:extLst>
      <p:ext uri="{BB962C8B-B14F-4D97-AF65-F5344CB8AC3E}">
        <p14:creationId xmlns:p14="http://schemas.microsoft.com/office/powerpoint/2010/main" val="1517238416"/>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7" descr="content-background"/>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447675" y="258763"/>
            <a:ext cx="6500813"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ltLang="en-US"/>
              <a:t>Section title goes here</a:t>
            </a:r>
          </a:p>
        </p:txBody>
      </p:sp>
      <p:sp>
        <p:nvSpPr>
          <p:cNvPr id="1028" name="Rectangle 3"/>
          <p:cNvSpPr>
            <a:spLocks noGrp="1" noChangeArrowheads="1"/>
          </p:cNvSpPr>
          <p:nvPr>
            <p:ph type="body" idx="1"/>
          </p:nvPr>
        </p:nvSpPr>
        <p:spPr bwMode="auto">
          <a:xfrm>
            <a:off x="457200" y="1485900"/>
            <a:ext cx="8229600" cy="4751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a:t>Sub heading text goes here</a:t>
            </a:r>
          </a:p>
          <a:p>
            <a:pPr lvl="0"/>
            <a:endParaRPr lang="en-GB" altLang="en-US"/>
          </a:p>
          <a:p>
            <a:pPr lvl="1"/>
            <a:r>
              <a:rPr lang="en-GB" altLang="en-US"/>
              <a:t>Second level</a:t>
            </a:r>
          </a:p>
          <a:p>
            <a:pPr lvl="2"/>
            <a:r>
              <a:rPr lang="en-GB" altLang="en-US"/>
              <a:t>Third level</a:t>
            </a:r>
          </a:p>
          <a:p>
            <a:pPr lvl="3"/>
            <a:r>
              <a:rPr lang="en-GB" altLang="en-US"/>
              <a:t>Fourth level</a:t>
            </a:r>
          </a:p>
          <a:p>
            <a:pPr lvl="4"/>
            <a:r>
              <a:rPr lang="en-GB" altLang="en-US"/>
              <a:t>Fifth level</a:t>
            </a:r>
          </a:p>
        </p:txBody>
      </p:sp>
      <p:sp>
        <p:nvSpPr>
          <p:cNvPr id="2" name="Rectangle 4"/>
          <p:cNvSpPr>
            <a:spLocks noGrp="1" noChangeArrowheads="1"/>
          </p:cNvSpPr>
          <p:nvPr>
            <p:ph type="dt" sz="half" idx="2"/>
          </p:nvPr>
        </p:nvSpPr>
        <p:spPr bwMode="auto">
          <a:xfrm>
            <a:off x="457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rgbClr val="333333"/>
                </a:solidFill>
                <a:latin typeface="+mn-lt"/>
                <a:cs typeface="Arial" charset="0"/>
              </a:defRPr>
            </a:lvl1pPr>
          </a:lstStyle>
          <a:p>
            <a:pPr>
              <a:defRPr/>
            </a:pPr>
            <a:endParaRPr lang="en-GB"/>
          </a:p>
        </p:txBody>
      </p:sp>
      <p:sp>
        <p:nvSpPr>
          <p:cNvPr id="1029" name="Rectangle 5"/>
          <p:cNvSpPr>
            <a:spLocks noGrp="1" noChangeArrowheads="1"/>
          </p:cNvSpPr>
          <p:nvPr>
            <p:ph type="ftr" sz="quarter" idx="3"/>
          </p:nvPr>
        </p:nvSpPr>
        <p:spPr bwMode="auto">
          <a:xfrm>
            <a:off x="3124200" y="6453188"/>
            <a:ext cx="2895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200">
                <a:solidFill>
                  <a:srgbClr val="333333"/>
                </a:solidFill>
                <a:latin typeface="+mn-lt"/>
                <a:cs typeface="Arial" charset="0"/>
              </a:defRPr>
            </a:lvl1pPr>
          </a:lstStyle>
          <a:p>
            <a:pPr>
              <a:defRPr/>
            </a:pPr>
            <a:endParaRPr lang="en-GB"/>
          </a:p>
        </p:txBody>
      </p:sp>
      <p:sp>
        <p:nvSpPr>
          <p:cNvPr id="1030" name="Rectangle 6"/>
          <p:cNvSpPr>
            <a:spLocks noGrp="1" noChangeArrowheads="1"/>
          </p:cNvSpPr>
          <p:nvPr>
            <p:ph type="sldNum" sz="quarter" idx="4"/>
          </p:nvPr>
        </p:nvSpPr>
        <p:spPr bwMode="auto">
          <a:xfrm>
            <a:off x="6553200" y="6453188"/>
            <a:ext cx="2133600"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rgbClr val="333333"/>
                </a:solidFill>
              </a:defRPr>
            </a:lvl1pPr>
          </a:lstStyle>
          <a:p>
            <a:pPr>
              <a:defRPr/>
            </a:pPr>
            <a:fld id="{0773102D-BADE-4383-814B-F3F96D3E2B6F}" type="slidenum">
              <a:rPr lang="en-GB" smtClean="0"/>
              <a:pPr>
                <a:defRPr/>
              </a:pPr>
              <a:t>‹#›</a:t>
            </a:fld>
            <a:endParaRPr lang="en-GB"/>
          </a:p>
        </p:txBody>
      </p:sp>
    </p:spTree>
    <p:extLst>
      <p:ext uri="{BB962C8B-B14F-4D97-AF65-F5344CB8AC3E}">
        <p14:creationId xmlns:p14="http://schemas.microsoft.com/office/powerpoint/2010/main" val="34352631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80" r:id="rId17"/>
  </p:sldLayoutIdLst>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txStyles>
    <p:titleStyle>
      <a:lvl1pPr algn="l" rtl="0" eaLnBrk="1" fontAlgn="base" hangingPunct="1">
        <a:spcBef>
          <a:spcPct val="0"/>
        </a:spcBef>
        <a:spcAft>
          <a:spcPct val="0"/>
        </a:spcAft>
        <a:defRPr sz="4400">
          <a:solidFill>
            <a:srgbClr val="CCCCCC"/>
          </a:solidFill>
          <a:latin typeface="Arial" pitchFamily="34" charset="0"/>
          <a:ea typeface="+mj-ea"/>
          <a:cs typeface="Arial" pitchFamily="34" charset="0"/>
        </a:defRPr>
      </a:lvl1pPr>
      <a:lvl2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a:solidFill>
            <a:srgbClr val="CCCCCC"/>
          </a:solidFill>
          <a:latin typeface="BerkeleyOldstyleITCbyBT"/>
        </a:defRPr>
      </a:lvl6pPr>
      <a:lvl7pPr marL="914400" algn="l" rtl="0" eaLnBrk="1" fontAlgn="base" hangingPunct="1">
        <a:spcBef>
          <a:spcPct val="0"/>
        </a:spcBef>
        <a:spcAft>
          <a:spcPct val="0"/>
        </a:spcAft>
        <a:defRPr sz="4400">
          <a:solidFill>
            <a:srgbClr val="CCCCCC"/>
          </a:solidFill>
          <a:latin typeface="BerkeleyOldstyleITCbyBT"/>
        </a:defRPr>
      </a:lvl7pPr>
      <a:lvl8pPr marL="1371600" algn="l" rtl="0" eaLnBrk="1" fontAlgn="base" hangingPunct="1">
        <a:spcBef>
          <a:spcPct val="0"/>
        </a:spcBef>
        <a:spcAft>
          <a:spcPct val="0"/>
        </a:spcAft>
        <a:defRPr sz="4400">
          <a:solidFill>
            <a:srgbClr val="CCCCCC"/>
          </a:solidFill>
          <a:latin typeface="BerkeleyOldstyleITCbyBT"/>
        </a:defRPr>
      </a:lvl8pPr>
      <a:lvl9pPr marL="1828800" algn="l" rtl="0" eaLnBrk="1" fontAlgn="base" hangingPunct="1">
        <a:spcBef>
          <a:spcPct val="0"/>
        </a:spcBef>
        <a:spcAft>
          <a:spcPct val="0"/>
        </a:spcAft>
        <a:defRPr sz="4400">
          <a:solidFill>
            <a:srgbClr val="CCCCCC"/>
          </a:solidFill>
          <a:latin typeface="BerkeleyOldstyleITCbyBT"/>
        </a:defRPr>
      </a:lvl9pPr>
    </p:titleStyle>
    <p:bodyStyle>
      <a:lvl1pPr marL="342900" indent="-342900" algn="l" rtl="0" eaLnBrk="1" fontAlgn="base" hangingPunct="1">
        <a:spcBef>
          <a:spcPct val="20000"/>
        </a:spcBef>
        <a:spcAft>
          <a:spcPct val="0"/>
        </a:spcAft>
        <a:buClr>
          <a:srgbClr val="CC3333"/>
        </a:buClr>
        <a:buChar char="•"/>
        <a:defRPr sz="3200">
          <a:solidFill>
            <a:srgbClr val="333333"/>
          </a:solidFill>
          <a:latin typeface="+mn-lt"/>
          <a:ea typeface="+mn-ea"/>
          <a:cs typeface="+mn-cs"/>
        </a:defRPr>
      </a:lvl1pPr>
      <a:lvl2pPr marL="742950" indent="-285750" algn="l" rtl="0" eaLnBrk="1" fontAlgn="base" hangingPunct="1">
        <a:spcBef>
          <a:spcPct val="20000"/>
        </a:spcBef>
        <a:spcAft>
          <a:spcPct val="0"/>
        </a:spcAft>
        <a:buClr>
          <a:srgbClr val="CC3333"/>
        </a:buClr>
        <a:buChar char="•"/>
        <a:defRPr sz="1600">
          <a:solidFill>
            <a:srgbClr val="333333"/>
          </a:solidFill>
          <a:latin typeface="+mn-lt"/>
        </a:defRPr>
      </a:lvl2pPr>
      <a:lvl3pPr marL="1143000" indent="-228600" algn="l" rtl="0" eaLnBrk="1" fontAlgn="base" hangingPunct="1">
        <a:spcBef>
          <a:spcPct val="20000"/>
        </a:spcBef>
        <a:spcAft>
          <a:spcPct val="0"/>
        </a:spcAft>
        <a:buClr>
          <a:srgbClr val="CC3333"/>
        </a:buClr>
        <a:buChar char="•"/>
        <a:defRPr sz="1600">
          <a:solidFill>
            <a:srgbClr val="333333"/>
          </a:solidFill>
          <a:latin typeface="+mn-lt"/>
        </a:defRPr>
      </a:lvl3pPr>
      <a:lvl4pPr marL="1600200" indent="-228600" algn="l" rtl="0" eaLnBrk="1" fontAlgn="base" hangingPunct="1">
        <a:spcBef>
          <a:spcPct val="20000"/>
        </a:spcBef>
        <a:spcAft>
          <a:spcPct val="0"/>
        </a:spcAft>
        <a:buClr>
          <a:srgbClr val="CC3333"/>
        </a:buClr>
        <a:buChar char="•"/>
        <a:defRPr sz="1600">
          <a:solidFill>
            <a:srgbClr val="333333"/>
          </a:solidFill>
          <a:latin typeface="+mn-lt"/>
        </a:defRPr>
      </a:lvl4pPr>
      <a:lvl5pPr marL="2057400" indent="-228600" algn="l" rtl="0" eaLnBrk="1" fontAlgn="base" hangingPunct="1">
        <a:spcBef>
          <a:spcPct val="20000"/>
        </a:spcBef>
        <a:spcAft>
          <a:spcPct val="0"/>
        </a:spcAft>
        <a:buClr>
          <a:srgbClr val="CC3333"/>
        </a:buClr>
        <a:buChar char="•"/>
        <a:defRPr sz="1600">
          <a:solidFill>
            <a:srgbClr val="333333"/>
          </a:solidFill>
          <a:latin typeface="+mn-lt"/>
        </a:defRPr>
      </a:lvl5pPr>
      <a:lvl6pPr marL="2514600" indent="-228600" algn="l" rtl="0" eaLnBrk="1" fontAlgn="base" hangingPunct="1">
        <a:spcBef>
          <a:spcPct val="20000"/>
        </a:spcBef>
        <a:spcAft>
          <a:spcPct val="0"/>
        </a:spcAft>
        <a:buClr>
          <a:srgbClr val="CC3333"/>
        </a:buClr>
        <a:buChar char="•"/>
        <a:defRPr sz="1600">
          <a:solidFill>
            <a:srgbClr val="333333"/>
          </a:solidFill>
          <a:latin typeface="+mn-lt"/>
        </a:defRPr>
      </a:lvl6pPr>
      <a:lvl7pPr marL="2971800" indent="-228600" algn="l" rtl="0" eaLnBrk="1" fontAlgn="base" hangingPunct="1">
        <a:spcBef>
          <a:spcPct val="20000"/>
        </a:spcBef>
        <a:spcAft>
          <a:spcPct val="0"/>
        </a:spcAft>
        <a:buClr>
          <a:srgbClr val="CC3333"/>
        </a:buClr>
        <a:buChar char="•"/>
        <a:defRPr sz="1600">
          <a:solidFill>
            <a:srgbClr val="333333"/>
          </a:solidFill>
          <a:latin typeface="+mn-lt"/>
        </a:defRPr>
      </a:lvl7pPr>
      <a:lvl8pPr marL="3429000" indent="-228600" algn="l" rtl="0" eaLnBrk="1" fontAlgn="base" hangingPunct="1">
        <a:spcBef>
          <a:spcPct val="20000"/>
        </a:spcBef>
        <a:spcAft>
          <a:spcPct val="0"/>
        </a:spcAft>
        <a:buClr>
          <a:srgbClr val="CC3333"/>
        </a:buClr>
        <a:buChar char="•"/>
        <a:defRPr sz="1600">
          <a:solidFill>
            <a:srgbClr val="333333"/>
          </a:solidFill>
          <a:latin typeface="+mn-lt"/>
        </a:defRPr>
      </a:lvl8pPr>
      <a:lvl9pPr marL="3886200" indent="-228600" algn="l" rtl="0" eaLnBrk="1" fontAlgn="base" hangingPunct="1">
        <a:spcBef>
          <a:spcPct val="20000"/>
        </a:spcBef>
        <a:spcAft>
          <a:spcPct val="0"/>
        </a:spcAft>
        <a:buClr>
          <a:srgbClr val="CC3333"/>
        </a:buClr>
        <a:buChar char="•"/>
        <a:defRPr sz="1600">
          <a:solidFill>
            <a:srgbClr val="333333"/>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2.png"/><Relationship Id="rId4"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7.m4a"/><Relationship Id="rId1" Type="http://schemas.microsoft.com/office/2007/relationships/media" Target="../media/media7.m4a"/><Relationship Id="rId5" Type="http://schemas.openxmlformats.org/officeDocument/2006/relationships/image" Target="../media/image2.png"/><Relationship Id="rId4"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image" Target="../media/image2.png"/><Relationship Id="rId4" Type="http://schemas.openxmlformats.org/officeDocument/2006/relationships/notesSlide" Target="../notesSlides/notesSlide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2.png"/><Relationship Id="rId4"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6.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2.png"/><Relationship Id="rId4"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2.png"/><Relationship Id="rId4"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idx="4294967295"/>
          </p:nvPr>
        </p:nvSpPr>
        <p:spPr>
          <a:xfrm>
            <a:off x="0" y="1341438"/>
            <a:ext cx="9036496" cy="2735262"/>
          </a:xfrm>
        </p:spPr>
        <p:txBody>
          <a:bodyPr/>
          <a:lstStyle/>
          <a:p>
            <a:pPr algn="ctr" eaLnBrk="1" hangingPunct="1"/>
            <a:r>
              <a:rPr lang="en-GB" sz="5400" b="1" u="sng" dirty="0">
                <a:solidFill>
                  <a:srgbClr val="C00000"/>
                </a:solidFill>
                <a:latin typeface="Berkeley" panose="02020500000000000000" pitchFamily="18" charset="0"/>
              </a:rPr>
              <a:t>Key Stage 4</a:t>
            </a:r>
            <a:br>
              <a:rPr lang="en-GB" sz="5400" b="1" u="sng" dirty="0">
                <a:solidFill>
                  <a:srgbClr val="C00000"/>
                </a:solidFill>
                <a:latin typeface="Berkeley" panose="02020500000000000000" pitchFamily="18" charset="0"/>
              </a:rPr>
            </a:br>
            <a:r>
              <a:rPr lang="en-GB" sz="5400" b="1" u="sng" dirty="0">
                <a:solidFill>
                  <a:srgbClr val="C00000"/>
                </a:solidFill>
                <a:latin typeface="Berkeley" panose="02020500000000000000" pitchFamily="18" charset="0"/>
              </a:rPr>
              <a:t>Guided Choices</a:t>
            </a:r>
            <a:r>
              <a:rPr lang="en-GB" sz="5400" b="1" dirty="0">
                <a:solidFill>
                  <a:srgbClr val="C00000"/>
                </a:solidFill>
                <a:latin typeface="Berkeley" panose="02020500000000000000" pitchFamily="18" charset="0"/>
              </a:rPr>
              <a:t/>
            </a:r>
            <a:br>
              <a:rPr lang="en-GB" sz="5400" b="1" dirty="0">
                <a:solidFill>
                  <a:srgbClr val="C00000"/>
                </a:solidFill>
                <a:latin typeface="Berkeley" panose="02020500000000000000" pitchFamily="18" charset="0"/>
              </a:rPr>
            </a:br>
            <a:r>
              <a:rPr lang="en-GB" sz="5400" b="1" dirty="0">
                <a:solidFill>
                  <a:srgbClr val="C00000"/>
                </a:solidFill>
                <a:latin typeface="Berkeley" panose="02020500000000000000" pitchFamily="18" charset="0"/>
              </a:rPr>
              <a:t>Year 9 into 10</a:t>
            </a:r>
            <a:endParaRPr lang="en-GB" sz="5400" dirty="0">
              <a:solidFill>
                <a:srgbClr val="C00000"/>
              </a:solidFill>
              <a:latin typeface="Berkeley" panose="02020500000000000000" pitchFamily="18" charset="0"/>
            </a:endParaRPr>
          </a:p>
        </p:txBody>
      </p:sp>
      <p:sp>
        <p:nvSpPr>
          <p:cNvPr id="4101" name="Text Box 9"/>
          <p:cNvSpPr txBox="1">
            <a:spLocks noChangeArrowheads="1"/>
          </p:cNvSpPr>
          <p:nvPr/>
        </p:nvSpPr>
        <p:spPr bwMode="auto">
          <a:xfrm>
            <a:off x="755576" y="4221163"/>
            <a:ext cx="7632848"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3200" dirty="0">
                <a:latin typeface="Swis721 Lt BT" panose="020B0403020202020204" pitchFamily="34" charset="0"/>
              </a:rPr>
              <a:t>Subject: Animal Management</a:t>
            </a:r>
          </a:p>
          <a:p>
            <a:pPr eaLnBrk="1" hangingPunct="1"/>
            <a:endParaRPr lang="en-US" sz="3200" dirty="0">
              <a:latin typeface="Swis721 Lt BT" panose="020B0403020202020204" pitchFamily="34" charset="0"/>
            </a:endParaRPr>
          </a:p>
          <a:p>
            <a:pPr eaLnBrk="1" hangingPunct="1"/>
            <a:r>
              <a:rPr lang="en-US" sz="3200" dirty="0">
                <a:latin typeface="Swis721 Lt BT" panose="020B0403020202020204" pitchFamily="34" charset="0"/>
              </a:rPr>
              <a:t>Team Leader: Kirsty Price</a:t>
            </a:r>
          </a:p>
        </p:txBody>
      </p:sp>
      <p:pic>
        <p:nvPicPr>
          <p:cNvPr id="2" name="Slide 1">
            <a:hlinkClick r:id="" action="ppaction://media"/>
            <a:extLst>
              <a:ext uri="{FF2B5EF4-FFF2-40B4-BE49-F238E27FC236}">
                <a16:creationId xmlns:a16="http://schemas.microsoft.com/office/drawing/2014/main" id="{18788D08-F964-4144-88C9-ADC236DFE68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50776" y="16288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1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188503" y="1196752"/>
            <a:ext cx="8731045" cy="1513399"/>
          </a:xfrm>
        </p:spPr>
        <p:txBody>
          <a:bodyPr/>
          <a:lstStyle/>
          <a:p>
            <a:pPr algn="ctr"/>
            <a:r>
              <a:rPr lang="en-GB" sz="5400" dirty="0">
                <a:solidFill>
                  <a:srgbClr val="C00000"/>
                </a:solidFill>
                <a:latin typeface="Berkeley" panose="02020500000000000000" pitchFamily="18" charset="0"/>
              </a:rPr>
              <a:t>Frequently Asked Questions (FAQs)</a:t>
            </a:r>
          </a:p>
        </p:txBody>
      </p:sp>
      <p:sp>
        <p:nvSpPr>
          <p:cNvPr id="5" name="Title 5"/>
          <p:cNvSpPr txBox="1">
            <a:spLocks/>
          </p:cNvSpPr>
          <p:nvPr/>
        </p:nvSpPr>
        <p:spPr bwMode="auto">
          <a:xfrm>
            <a:off x="188502" y="2348880"/>
            <a:ext cx="8731045" cy="338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1" fontAlgn="base" hangingPunct="1">
              <a:spcBef>
                <a:spcPct val="0"/>
              </a:spcBef>
              <a:spcAft>
                <a:spcPct val="0"/>
              </a:spcAft>
              <a:defRPr sz="4000" b="0">
                <a:solidFill>
                  <a:schemeClr val="tx2"/>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3300">
                <a:solidFill>
                  <a:schemeClr val="tx2"/>
                </a:solidFill>
                <a:latin typeface="Arial" charset="0"/>
              </a:defRPr>
            </a:lvl2pPr>
            <a:lvl3pPr algn="ctr" rtl="0" eaLnBrk="1" fontAlgn="base" hangingPunct="1">
              <a:spcBef>
                <a:spcPct val="0"/>
              </a:spcBef>
              <a:spcAft>
                <a:spcPct val="0"/>
              </a:spcAft>
              <a:defRPr sz="3300">
                <a:solidFill>
                  <a:schemeClr val="tx2"/>
                </a:solidFill>
                <a:latin typeface="Arial" charset="0"/>
              </a:defRPr>
            </a:lvl3pPr>
            <a:lvl4pPr algn="ctr" rtl="0" eaLnBrk="1" fontAlgn="base" hangingPunct="1">
              <a:spcBef>
                <a:spcPct val="0"/>
              </a:spcBef>
              <a:spcAft>
                <a:spcPct val="0"/>
              </a:spcAft>
              <a:defRPr sz="3300">
                <a:solidFill>
                  <a:schemeClr val="tx2"/>
                </a:solidFill>
                <a:latin typeface="Arial" charset="0"/>
              </a:defRPr>
            </a:lvl4pPr>
            <a:lvl5pPr algn="ctr" rtl="0" eaLnBrk="1" fontAlgn="base" hangingPunct="1">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a:lstStyle>
          <a:p>
            <a:pPr marL="571500" indent="-571500" algn="l">
              <a:buFont typeface="Arial" panose="020B0604020202020204" pitchFamily="34" charset="0"/>
              <a:buChar char="•"/>
            </a:pPr>
            <a:endParaRPr lang="en-GB" sz="2800" kern="0" dirty="0">
              <a:solidFill>
                <a:schemeClr val="tx1"/>
              </a:solidFill>
              <a:effectLst/>
              <a:latin typeface="Swis721 Lt BT" panose="020B0403020202020204" pitchFamily="34" charset="0"/>
            </a:endParaRPr>
          </a:p>
        </p:txBody>
      </p:sp>
      <p:sp>
        <p:nvSpPr>
          <p:cNvPr id="6" name="TextBox 5">
            <a:extLst>
              <a:ext uri="{FF2B5EF4-FFF2-40B4-BE49-F238E27FC236}">
                <a16:creationId xmlns:a16="http://schemas.microsoft.com/office/drawing/2014/main" id="{79A3C55F-5CF4-401D-9DD9-3AE58DF796E1}"/>
              </a:ext>
            </a:extLst>
          </p:cNvPr>
          <p:cNvSpPr txBox="1"/>
          <p:nvPr/>
        </p:nvSpPr>
        <p:spPr>
          <a:xfrm>
            <a:off x="127587" y="2738199"/>
            <a:ext cx="8852874" cy="4401205"/>
          </a:xfrm>
          <a:prstGeom prst="rect">
            <a:avLst/>
          </a:prstGeom>
          <a:noFill/>
        </p:spPr>
        <p:txBody>
          <a:bodyPr wrap="square" rtlCol="0">
            <a:spAutoFit/>
          </a:bodyPr>
          <a:lstStyle/>
          <a:p>
            <a:r>
              <a:rPr lang="en-GB" sz="2800" dirty="0">
                <a:latin typeface="Swis721 Lt BT" panose="020B0403020202020204" pitchFamily="34" charset="0"/>
              </a:rPr>
              <a:t>How much of the course is Coursework? 75%</a:t>
            </a:r>
          </a:p>
          <a:p>
            <a:endParaRPr lang="en-GB" sz="2800" dirty="0">
              <a:latin typeface="Swis721 Lt BT" panose="020B0403020202020204" pitchFamily="34" charset="0"/>
            </a:endParaRPr>
          </a:p>
          <a:p>
            <a:r>
              <a:rPr lang="en-GB" sz="2800" dirty="0">
                <a:latin typeface="Swis721 Lt BT" panose="020B0403020202020204" pitchFamily="34" charset="0"/>
              </a:rPr>
              <a:t>What is Pass, Merit and Distinction? Pass equates to a L4, Merit equates to a L5/6. Distinction equates to L8 and Distinction* equates to L9. </a:t>
            </a:r>
          </a:p>
          <a:p>
            <a:endParaRPr lang="en-GB" sz="2800" dirty="0">
              <a:latin typeface="Swis721 Lt BT" panose="020B0403020202020204" pitchFamily="34" charset="0"/>
            </a:endParaRPr>
          </a:p>
          <a:p>
            <a:r>
              <a:rPr lang="en-GB" sz="2800" dirty="0">
                <a:latin typeface="Swis721 Lt BT" panose="020B0403020202020204" pitchFamily="34" charset="0"/>
              </a:rPr>
              <a:t>Do we have to handle animals and clean out? Yes!</a:t>
            </a:r>
          </a:p>
          <a:p>
            <a:endParaRPr lang="en-GB" sz="2800" dirty="0">
              <a:latin typeface="Swis721 Lt BT" panose="020B0403020202020204" pitchFamily="34" charset="0"/>
            </a:endParaRPr>
          </a:p>
          <a:p>
            <a:r>
              <a:rPr lang="en-GB" sz="2800" dirty="0">
                <a:latin typeface="Swis721 Lt BT" panose="020B0403020202020204" pitchFamily="34" charset="0"/>
              </a:rPr>
              <a:t>Is it easy? Hard work but achievable </a:t>
            </a:r>
          </a:p>
          <a:p>
            <a:endParaRPr lang="en-GB" sz="2800" dirty="0">
              <a:latin typeface="+mj-lt"/>
            </a:endParaRPr>
          </a:p>
        </p:txBody>
      </p:sp>
      <p:pic>
        <p:nvPicPr>
          <p:cNvPr id="2" name="Recorded Sound">
            <a:hlinkClick r:id="" action="ppaction://media"/>
            <a:extLst>
              <a:ext uri="{FF2B5EF4-FFF2-40B4-BE49-F238E27FC236}">
                <a16:creationId xmlns:a16="http://schemas.microsoft.com/office/drawing/2014/main" id="{314B5C11-8504-4E26-8AFA-6F7973C4CF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20272" y="1739280"/>
            <a:ext cx="609600" cy="609600"/>
          </a:xfrm>
          <a:prstGeom prst="rect">
            <a:avLst/>
          </a:prstGeom>
        </p:spPr>
      </p:pic>
    </p:spTree>
    <p:extLst>
      <p:ext uri="{BB962C8B-B14F-4D97-AF65-F5344CB8AC3E}">
        <p14:creationId xmlns:p14="http://schemas.microsoft.com/office/powerpoint/2010/main" val="373577970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1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8"/>
          <p:cNvSpPr>
            <a:spLocks noGrp="1"/>
          </p:cNvSpPr>
          <p:nvPr>
            <p:ph type="title"/>
          </p:nvPr>
        </p:nvSpPr>
        <p:spPr>
          <a:xfrm>
            <a:off x="188503" y="1196752"/>
            <a:ext cx="8731045" cy="1513399"/>
          </a:xfrm>
        </p:spPr>
        <p:txBody>
          <a:bodyPr/>
          <a:lstStyle/>
          <a:p>
            <a:pPr algn="ctr"/>
            <a:r>
              <a:rPr lang="en-GB" sz="5400" dirty="0">
                <a:solidFill>
                  <a:srgbClr val="C00000"/>
                </a:solidFill>
                <a:latin typeface="Berkeley" panose="02020500000000000000" pitchFamily="18" charset="0"/>
              </a:rPr>
              <a:t>Frequently Asked Questions (FAQs)</a:t>
            </a:r>
          </a:p>
        </p:txBody>
      </p:sp>
      <p:sp>
        <p:nvSpPr>
          <p:cNvPr id="5" name="Title 5"/>
          <p:cNvSpPr txBox="1">
            <a:spLocks/>
          </p:cNvSpPr>
          <p:nvPr/>
        </p:nvSpPr>
        <p:spPr bwMode="auto">
          <a:xfrm>
            <a:off x="188502" y="2348880"/>
            <a:ext cx="8731045" cy="3383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algn="ctr" rtl="0" eaLnBrk="1" fontAlgn="base" hangingPunct="1">
              <a:spcBef>
                <a:spcPct val="0"/>
              </a:spcBef>
              <a:spcAft>
                <a:spcPct val="0"/>
              </a:spcAft>
              <a:defRPr sz="4000" b="0">
                <a:solidFill>
                  <a:schemeClr val="tx2"/>
                </a:solidFill>
                <a:effectLst>
                  <a:outerShdw blurRad="38100" dist="38100" dir="2700000" algn="tl">
                    <a:srgbClr val="000000">
                      <a:alpha val="43137"/>
                    </a:srgbClr>
                  </a:outerShdw>
                </a:effectLst>
                <a:latin typeface="+mj-lt"/>
                <a:ea typeface="+mj-ea"/>
                <a:cs typeface="+mj-cs"/>
              </a:defRPr>
            </a:lvl1pPr>
            <a:lvl2pPr algn="ctr" rtl="0" eaLnBrk="1" fontAlgn="base" hangingPunct="1">
              <a:spcBef>
                <a:spcPct val="0"/>
              </a:spcBef>
              <a:spcAft>
                <a:spcPct val="0"/>
              </a:spcAft>
              <a:defRPr sz="3300">
                <a:solidFill>
                  <a:schemeClr val="tx2"/>
                </a:solidFill>
                <a:latin typeface="Arial" charset="0"/>
              </a:defRPr>
            </a:lvl2pPr>
            <a:lvl3pPr algn="ctr" rtl="0" eaLnBrk="1" fontAlgn="base" hangingPunct="1">
              <a:spcBef>
                <a:spcPct val="0"/>
              </a:spcBef>
              <a:spcAft>
                <a:spcPct val="0"/>
              </a:spcAft>
              <a:defRPr sz="3300">
                <a:solidFill>
                  <a:schemeClr val="tx2"/>
                </a:solidFill>
                <a:latin typeface="Arial" charset="0"/>
              </a:defRPr>
            </a:lvl3pPr>
            <a:lvl4pPr algn="ctr" rtl="0" eaLnBrk="1" fontAlgn="base" hangingPunct="1">
              <a:spcBef>
                <a:spcPct val="0"/>
              </a:spcBef>
              <a:spcAft>
                <a:spcPct val="0"/>
              </a:spcAft>
              <a:defRPr sz="3300">
                <a:solidFill>
                  <a:schemeClr val="tx2"/>
                </a:solidFill>
                <a:latin typeface="Arial" charset="0"/>
              </a:defRPr>
            </a:lvl4pPr>
            <a:lvl5pPr algn="ctr" rtl="0" eaLnBrk="1" fontAlgn="base" hangingPunct="1">
              <a:spcBef>
                <a:spcPct val="0"/>
              </a:spcBef>
              <a:spcAft>
                <a:spcPct val="0"/>
              </a:spcAft>
              <a:defRPr sz="3300">
                <a:solidFill>
                  <a:schemeClr val="tx2"/>
                </a:solidFill>
                <a:latin typeface="Arial" charset="0"/>
              </a:defRPr>
            </a:lvl5pPr>
            <a:lvl6pPr marL="342900" algn="ctr" rtl="0" eaLnBrk="1" fontAlgn="base" hangingPunct="1">
              <a:spcBef>
                <a:spcPct val="0"/>
              </a:spcBef>
              <a:spcAft>
                <a:spcPct val="0"/>
              </a:spcAft>
              <a:defRPr sz="3300">
                <a:solidFill>
                  <a:schemeClr val="tx2"/>
                </a:solidFill>
                <a:latin typeface="Arial" charset="0"/>
              </a:defRPr>
            </a:lvl6pPr>
            <a:lvl7pPr marL="685800" algn="ctr" rtl="0" eaLnBrk="1" fontAlgn="base" hangingPunct="1">
              <a:spcBef>
                <a:spcPct val="0"/>
              </a:spcBef>
              <a:spcAft>
                <a:spcPct val="0"/>
              </a:spcAft>
              <a:defRPr sz="3300">
                <a:solidFill>
                  <a:schemeClr val="tx2"/>
                </a:solidFill>
                <a:latin typeface="Arial" charset="0"/>
              </a:defRPr>
            </a:lvl7pPr>
            <a:lvl8pPr marL="1028700" algn="ctr" rtl="0" eaLnBrk="1" fontAlgn="base" hangingPunct="1">
              <a:spcBef>
                <a:spcPct val="0"/>
              </a:spcBef>
              <a:spcAft>
                <a:spcPct val="0"/>
              </a:spcAft>
              <a:defRPr sz="3300">
                <a:solidFill>
                  <a:schemeClr val="tx2"/>
                </a:solidFill>
                <a:latin typeface="Arial" charset="0"/>
              </a:defRPr>
            </a:lvl8pPr>
            <a:lvl9pPr marL="1371600" algn="ctr" rtl="0" eaLnBrk="1" fontAlgn="base" hangingPunct="1">
              <a:spcBef>
                <a:spcPct val="0"/>
              </a:spcBef>
              <a:spcAft>
                <a:spcPct val="0"/>
              </a:spcAft>
              <a:defRPr sz="3300">
                <a:solidFill>
                  <a:schemeClr val="tx2"/>
                </a:solidFill>
                <a:latin typeface="Arial" charset="0"/>
              </a:defRPr>
            </a:lvl9pPr>
          </a:lstStyle>
          <a:p>
            <a:pPr marL="571500" indent="-571500" algn="l">
              <a:buFont typeface="Arial" panose="020B0604020202020204" pitchFamily="34" charset="0"/>
              <a:buChar char="•"/>
            </a:pPr>
            <a:endParaRPr lang="en-GB" sz="2800" kern="0" dirty="0">
              <a:solidFill>
                <a:schemeClr val="tx1"/>
              </a:solidFill>
              <a:effectLst/>
              <a:latin typeface="Swis721 Lt BT" panose="020B0403020202020204" pitchFamily="34" charset="0"/>
            </a:endParaRPr>
          </a:p>
        </p:txBody>
      </p:sp>
      <p:sp>
        <p:nvSpPr>
          <p:cNvPr id="6" name="TextBox 5">
            <a:extLst>
              <a:ext uri="{FF2B5EF4-FFF2-40B4-BE49-F238E27FC236}">
                <a16:creationId xmlns:a16="http://schemas.microsoft.com/office/drawing/2014/main" id="{79A3C55F-5CF4-401D-9DD9-3AE58DF796E1}"/>
              </a:ext>
            </a:extLst>
          </p:cNvPr>
          <p:cNvSpPr txBox="1"/>
          <p:nvPr/>
        </p:nvSpPr>
        <p:spPr>
          <a:xfrm>
            <a:off x="127587" y="2738199"/>
            <a:ext cx="8852874" cy="3539430"/>
          </a:xfrm>
          <a:prstGeom prst="rect">
            <a:avLst/>
          </a:prstGeom>
          <a:noFill/>
        </p:spPr>
        <p:txBody>
          <a:bodyPr wrap="square" rtlCol="0">
            <a:spAutoFit/>
          </a:bodyPr>
          <a:lstStyle/>
          <a:p>
            <a:endParaRPr lang="en-GB" sz="2800" dirty="0">
              <a:latin typeface="+mj-lt"/>
            </a:endParaRPr>
          </a:p>
          <a:p>
            <a:r>
              <a:rPr lang="en-GB" sz="2800" dirty="0">
                <a:latin typeface="Swis721 Lt BT" panose="020B0403020202020204" pitchFamily="34" charset="0"/>
              </a:rPr>
              <a:t>Can I move onto A levels using this course? Yes</a:t>
            </a:r>
          </a:p>
          <a:p>
            <a:endParaRPr lang="en-GB" sz="2800" dirty="0">
              <a:latin typeface="Swis721 Lt BT" panose="020B0403020202020204" pitchFamily="34" charset="0"/>
            </a:endParaRPr>
          </a:p>
          <a:p>
            <a:r>
              <a:rPr lang="en-GB" sz="2800" dirty="0">
                <a:latin typeface="Swis721 Lt BT" panose="020B0403020202020204" pitchFamily="34" charset="0"/>
              </a:rPr>
              <a:t>If I’m scared of a type of animal, can I do this course? Yes</a:t>
            </a:r>
          </a:p>
          <a:p>
            <a:endParaRPr lang="en-GB" sz="2800" dirty="0">
              <a:latin typeface="Swis721 Lt BT" panose="020B0403020202020204" pitchFamily="34" charset="0"/>
            </a:endParaRPr>
          </a:p>
          <a:p>
            <a:r>
              <a:rPr lang="en-GB" sz="2800" dirty="0">
                <a:latin typeface="Swis721 Lt BT" panose="020B0403020202020204" pitchFamily="34" charset="0"/>
              </a:rPr>
              <a:t>When are the exams? January and Summer sittings</a:t>
            </a:r>
          </a:p>
          <a:p>
            <a:endParaRPr lang="en-GB" sz="2800" dirty="0">
              <a:latin typeface="+mj-lt"/>
            </a:endParaRPr>
          </a:p>
        </p:txBody>
      </p:sp>
      <p:pic>
        <p:nvPicPr>
          <p:cNvPr id="2" name="Recorded Sound">
            <a:hlinkClick r:id="" action="ppaction://media"/>
            <a:extLst>
              <a:ext uri="{FF2B5EF4-FFF2-40B4-BE49-F238E27FC236}">
                <a16:creationId xmlns:a16="http://schemas.microsoft.com/office/drawing/2014/main" id="{314B5C11-8504-4E26-8AFA-6F7973C4CFC8}"/>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020272" y="1739280"/>
            <a:ext cx="609600" cy="609600"/>
          </a:xfrm>
          <a:prstGeom prst="rect">
            <a:avLst/>
          </a:prstGeom>
        </p:spPr>
      </p:pic>
    </p:spTree>
    <p:extLst>
      <p:ext uri="{BB962C8B-B14F-4D97-AF65-F5344CB8AC3E}">
        <p14:creationId xmlns:p14="http://schemas.microsoft.com/office/powerpoint/2010/main" val="13564732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58103"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9FFAFA78-0662-4F25-9426-C7ED118B9E95}"/>
              </a:ext>
            </a:extLst>
          </p:cNvPr>
          <p:cNvPicPr>
            <a:picLocks noGrp="1" noChangeAspect="1"/>
          </p:cNvPicPr>
          <p:nvPr>
            <p:ph idx="1"/>
          </p:nvPr>
        </p:nvPicPr>
        <p:blipFill>
          <a:blip r:embed="rId2"/>
          <a:stretch>
            <a:fillRect/>
          </a:stretch>
        </p:blipFill>
        <p:spPr>
          <a:xfrm>
            <a:off x="2722008" y="1485899"/>
            <a:ext cx="4154247" cy="5334739"/>
          </a:xfrm>
          <a:prstGeom prst="rect">
            <a:avLst/>
          </a:prstGeom>
        </p:spPr>
      </p:pic>
      <p:sp>
        <p:nvSpPr>
          <p:cNvPr id="4" name="Title 1">
            <a:extLst>
              <a:ext uri="{FF2B5EF4-FFF2-40B4-BE49-F238E27FC236}">
                <a16:creationId xmlns:a16="http://schemas.microsoft.com/office/drawing/2014/main" id="{4CBC3351-8AFA-46AF-B09E-8F6EB6F99D25}"/>
              </a:ext>
            </a:extLst>
          </p:cNvPr>
          <p:cNvSpPr txBox="1">
            <a:spLocks/>
          </p:cNvSpPr>
          <p:nvPr/>
        </p:nvSpPr>
        <p:spPr>
          <a:xfrm>
            <a:off x="447675" y="258763"/>
            <a:ext cx="6500813" cy="633412"/>
          </a:xfrm>
          <a:prstGeom prst="rect">
            <a:avLst/>
          </a:prstGeom>
        </p:spPr>
        <p:txBody>
          <a:bodyPr/>
          <a:lstStyle>
            <a:lvl1pPr algn="l" rtl="0" eaLnBrk="1" fontAlgn="base" hangingPunct="1">
              <a:spcBef>
                <a:spcPct val="0"/>
              </a:spcBef>
              <a:spcAft>
                <a:spcPct val="0"/>
              </a:spcAft>
              <a:defRPr sz="4400">
                <a:solidFill>
                  <a:srgbClr val="CCCCCC"/>
                </a:solidFill>
                <a:latin typeface="Arial" pitchFamily="34" charset="0"/>
                <a:ea typeface="+mj-ea"/>
                <a:cs typeface="Arial" pitchFamily="34" charset="0"/>
              </a:defRPr>
            </a:lvl1pPr>
            <a:lvl2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a:solidFill>
                  <a:srgbClr val="CCCCCC"/>
                </a:solidFill>
                <a:latin typeface="BerkeleyOldstyleITCbyBT"/>
              </a:defRPr>
            </a:lvl6pPr>
            <a:lvl7pPr marL="914400" algn="l" rtl="0" eaLnBrk="1" fontAlgn="base" hangingPunct="1">
              <a:spcBef>
                <a:spcPct val="0"/>
              </a:spcBef>
              <a:spcAft>
                <a:spcPct val="0"/>
              </a:spcAft>
              <a:defRPr sz="4400">
                <a:solidFill>
                  <a:srgbClr val="CCCCCC"/>
                </a:solidFill>
                <a:latin typeface="BerkeleyOldstyleITCbyBT"/>
              </a:defRPr>
            </a:lvl7pPr>
            <a:lvl8pPr marL="1371600" algn="l" rtl="0" eaLnBrk="1" fontAlgn="base" hangingPunct="1">
              <a:spcBef>
                <a:spcPct val="0"/>
              </a:spcBef>
              <a:spcAft>
                <a:spcPct val="0"/>
              </a:spcAft>
              <a:defRPr sz="4400">
                <a:solidFill>
                  <a:srgbClr val="CCCCCC"/>
                </a:solidFill>
                <a:latin typeface="BerkeleyOldstyleITCbyBT"/>
              </a:defRPr>
            </a:lvl8pPr>
            <a:lvl9pPr marL="1828800" algn="l" rtl="0" eaLnBrk="1" fontAlgn="base" hangingPunct="1">
              <a:spcBef>
                <a:spcPct val="0"/>
              </a:spcBef>
              <a:spcAft>
                <a:spcPct val="0"/>
              </a:spcAft>
              <a:defRPr sz="4400">
                <a:solidFill>
                  <a:srgbClr val="CCCCCC"/>
                </a:solidFill>
                <a:latin typeface="BerkeleyOldstyleITCbyBT"/>
              </a:defRPr>
            </a:lvl9pPr>
          </a:lstStyle>
          <a:p>
            <a:r>
              <a:rPr lang="en-GB" kern="0" dirty="0">
                <a:latin typeface="Swis721 Lt BT" panose="020B0403020202020204" pitchFamily="34" charset="0"/>
              </a:rPr>
              <a:t>Poppy</a:t>
            </a:r>
          </a:p>
        </p:txBody>
      </p:sp>
    </p:spTree>
    <p:extLst>
      <p:ext uri="{BB962C8B-B14F-4D97-AF65-F5344CB8AC3E}">
        <p14:creationId xmlns:p14="http://schemas.microsoft.com/office/powerpoint/2010/main" val="412496316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12"/>
          <p:cNvSpPr txBox="1">
            <a:spLocks noChangeArrowheads="1"/>
          </p:cNvSpPr>
          <p:nvPr/>
        </p:nvSpPr>
        <p:spPr bwMode="auto">
          <a:xfrm>
            <a:off x="539552" y="1268760"/>
            <a:ext cx="77057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000" dirty="0">
                <a:solidFill>
                  <a:srgbClr val="C00000"/>
                </a:solidFill>
                <a:latin typeface="Berkeley" panose="02020500000000000000" pitchFamily="18" charset="0"/>
              </a:rPr>
              <a:t>Views From Current Students</a:t>
            </a:r>
          </a:p>
        </p:txBody>
      </p:sp>
      <p:sp>
        <p:nvSpPr>
          <p:cNvPr id="3" name="TextBox 2">
            <a:extLst>
              <a:ext uri="{FF2B5EF4-FFF2-40B4-BE49-F238E27FC236}">
                <a16:creationId xmlns:a16="http://schemas.microsoft.com/office/drawing/2014/main" id="{1D6E0F00-AC7D-4FE2-B835-7DF49341115A}"/>
              </a:ext>
            </a:extLst>
          </p:cNvPr>
          <p:cNvSpPr txBox="1"/>
          <p:nvPr/>
        </p:nvSpPr>
        <p:spPr>
          <a:xfrm>
            <a:off x="258890" y="1772816"/>
            <a:ext cx="8852874" cy="6986528"/>
          </a:xfrm>
          <a:prstGeom prst="rect">
            <a:avLst/>
          </a:prstGeom>
          <a:noFill/>
        </p:spPr>
        <p:txBody>
          <a:bodyPr wrap="square" rtlCol="0">
            <a:spAutoFit/>
          </a:bodyPr>
          <a:lstStyle/>
          <a:p>
            <a:r>
              <a:rPr lang="en-GB" sz="2800" dirty="0">
                <a:latin typeface="Swis721 Lt BT" panose="020B0403020202020204" pitchFamily="34" charset="0"/>
              </a:rPr>
              <a:t>It is interesting and you learn a lot of different skills </a:t>
            </a:r>
          </a:p>
          <a:p>
            <a:endParaRPr lang="en-GB" sz="2800" dirty="0">
              <a:latin typeface="Swis721 Lt BT" panose="020B0403020202020204" pitchFamily="34" charset="0"/>
            </a:endParaRPr>
          </a:p>
          <a:p>
            <a:r>
              <a:rPr lang="en-GB" sz="2800" dirty="0">
                <a:latin typeface="Swis721 Lt BT" panose="020B0403020202020204" pitchFamily="34" charset="0"/>
              </a:rPr>
              <a:t>The teachers are very good</a:t>
            </a:r>
          </a:p>
          <a:p>
            <a:endParaRPr lang="en-GB" sz="2800" dirty="0">
              <a:latin typeface="Swis721 Lt BT" panose="020B0403020202020204" pitchFamily="34" charset="0"/>
            </a:endParaRPr>
          </a:p>
          <a:p>
            <a:r>
              <a:rPr lang="en-GB" sz="2800" dirty="0">
                <a:latin typeface="Swis721 Lt BT" panose="020B0403020202020204" pitchFamily="34" charset="0"/>
              </a:rPr>
              <a:t>There is lots of handling and I’m glad I picked the course</a:t>
            </a:r>
          </a:p>
          <a:p>
            <a:endParaRPr lang="en-GB" sz="2800" dirty="0">
              <a:latin typeface="Swis721 Lt BT" panose="020B0403020202020204" pitchFamily="34" charset="0"/>
            </a:endParaRPr>
          </a:p>
          <a:p>
            <a:r>
              <a:rPr lang="en-GB" sz="2800" dirty="0">
                <a:latin typeface="Swis721 Lt BT" panose="020B0403020202020204" pitchFamily="34" charset="0"/>
              </a:rPr>
              <a:t>You get attached to the animals like pets, and they are good emotional support</a:t>
            </a:r>
          </a:p>
          <a:p>
            <a:endParaRPr lang="en-GB" sz="2800" dirty="0">
              <a:latin typeface="Swis721 Lt BT" panose="020B0403020202020204" pitchFamily="34" charset="0"/>
            </a:endParaRPr>
          </a:p>
          <a:p>
            <a:r>
              <a:rPr lang="en-GB" sz="2800" dirty="0">
                <a:latin typeface="Swis721 Lt BT" panose="020B0403020202020204" pitchFamily="34" charset="0"/>
              </a:rPr>
              <a:t>You are trusted and given lots of responsibility </a:t>
            </a:r>
          </a:p>
          <a:p>
            <a:endParaRPr lang="en-GB" sz="2800" dirty="0">
              <a:latin typeface="+mj-lt"/>
            </a:endParaRPr>
          </a:p>
          <a:p>
            <a:r>
              <a:rPr lang="en-GB" sz="2800" dirty="0">
                <a:latin typeface="+mj-lt"/>
              </a:rPr>
              <a:t>It’s really fun and you do loads of activities with the animals </a:t>
            </a:r>
          </a:p>
          <a:p>
            <a:endParaRPr lang="en-GB" sz="2800" dirty="0">
              <a:latin typeface="+mj-lt"/>
            </a:endParaRPr>
          </a:p>
          <a:p>
            <a:endParaRPr lang="en-GB" sz="2800" dirty="0">
              <a:latin typeface="+mj-lt"/>
            </a:endParaRPr>
          </a:p>
        </p:txBody>
      </p:sp>
      <p:pic>
        <p:nvPicPr>
          <p:cNvPr id="4" name="Recorded Sound">
            <a:hlinkClick r:id="" action="ppaction://media"/>
            <a:extLst>
              <a:ext uri="{FF2B5EF4-FFF2-40B4-BE49-F238E27FC236}">
                <a16:creationId xmlns:a16="http://schemas.microsoft.com/office/drawing/2014/main" id="{4579A863-3A90-4C63-A0F3-7D38C642019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004048" y="5805264"/>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750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9D4A7CE-57E6-4B3E-AEDB-97EECCCFC2D8}"/>
              </a:ext>
            </a:extLst>
          </p:cNvPr>
          <p:cNvPicPr>
            <a:picLocks noChangeAspect="1"/>
          </p:cNvPicPr>
          <p:nvPr/>
        </p:nvPicPr>
        <p:blipFill>
          <a:blip r:embed="rId2"/>
          <a:stretch>
            <a:fillRect/>
          </a:stretch>
        </p:blipFill>
        <p:spPr>
          <a:xfrm>
            <a:off x="3347864" y="1181100"/>
            <a:ext cx="2924175" cy="5676900"/>
          </a:xfrm>
          <a:prstGeom prst="rect">
            <a:avLst/>
          </a:prstGeom>
        </p:spPr>
      </p:pic>
    </p:spTree>
    <p:extLst>
      <p:ext uri="{BB962C8B-B14F-4D97-AF65-F5344CB8AC3E}">
        <p14:creationId xmlns:p14="http://schemas.microsoft.com/office/powerpoint/2010/main" val="2179551156"/>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12"/>
          <p:cNvSpPr txBox="1">
            <a:spLocks noChangeArrowheads="1"/>
          </p:cNvSpPr>
          <p:nvPr/>
        </p:nvSpPr>
        <p:spPr bwMode="auto">
          <a:xfrm>
            <a:off x="817561" y="1175006"/>
            <a:ext cx="7705725"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4000" b="1" dirty="0">
                <a:solidFill>
                  <a:srgbClr val="C00000"/>
                </a:solidFill>
                <a:latin typeface="Berkeley" panose="02020500000000000000" pitchFamily="18" charset="0"/>
              </a:rPr>
              <a:t>What are my </a:t>
            </a:r>
            <a:r>
              <a:rPr lang="en-US" sz="4000" b="1" dirty="0" err="1">
                <a:solidFill>
                  <a:srgbClr val="C00000"/>
                </a:solidFill>
                <a:latin typeface="Berkeley" panose="02020500000000000000" pitchFamily="18" charset="0"/>
              </a:rPr>
              <a:t>favourite</a:t>
            </a:r>
            <a:r>
              <a:rPr lang="en-US" sz="4000" b="1" dirty="0">
                <a:solidFill>
                  <a:srgbClr val="C00000"/>
                </a:solidFill>
                <a:latin typeface="Berkeley" panose="02020500000000000000" pitchFamily="18" charset="0"/>
              </a:rPr>
              <a:t> parts of the course?</a:t>
            </a:r>
          </a:p>
        </p:txBody>
      </p:sp>
      <p:sp>
        <p:nvSpPr>
          <p:cNvPr id="3" name="TextBox 2">
            <a:extLst>
              <a:ext uri="{FF2B5EF4-FFF2-40B4-BE49-F238E27FC236}">
                <a16:creationId xmlns:a16="http://schemas.microsoft.com/office/drawing/2014/main" id="{FB6BC2F9-DF51-44E9-9185-783F27A6A02E}"/>
              </a:ext>
            </a:extLst>
          </p:cNvPr>
          <p:cNvSpPr txBox="1"/>
          <p:nvPr/>
        </p:nvSpPr>
        <p:spPr>
          <a:xfrm>
            <a:off x="145563" y="2498445"/>
            <a:ext cx="8852874" cy="4401205"/>
          </a:xfrm>
          <a:prstGeom prst="rect">
            <a:avLst/>
          </a:prstGeom>
          <a:noFill/>
        </p:spPr>
        <p:txBody>
          <a:bodyPr wrap="square" rtlCol="0">
            <a:spAutoFit/>
          </a:bodyPr>
          <a:lstStyle/>
          <a:p>
            <a:r>
              <a:rPr lang="en-GB" sz="2800" dirty="0">
                <a:latin typeface="Swis721 Lt BT" panose="020B0403020202020204" pitchFamily="34" charset="0"/>
                <a:ea typeface="Times New Roman" panose="02020603050405020304" pitchFamily="18" charset="0"/>
              </a:rPr>
              <a:t>Freedom to choose which animals to clean out and the teacher not setting limits. </a:t>
            </a:r>
          </a:p>
          <a:p>
            <a:r>
              <a:rPr lang="en-GB" sz="2800" dirty="0">
                <a:latin typeface="Swis721 Lt BT" panose="020B0403020202020204" pitchFamily="34" charset="0"/>
              </a:rPr>
              <a:t>Getting work done and having fun</a:t>
            </a:r>
          </a:p>
          <a:p>
            <a:r>
              <a:rPr lang="en-GB" sz="2800" dirty="0">
                <a:latin typeface="Swis721 Lt BT" panose="020B0403020202020204" pitchFamily="34" charset="0"/>
              </a:rPr>
              <a:t>Handling animals</a:t>
            </a:r>
          </a:p>
          <a:p>
            <a:r>
              <a:rPr lang="en-GB" sz="2800" dirty="0">
                <a:latin typeface="Swis721 Lt BT" panose="020B0403020202020204" pitchFamily="34" charset="0"/>
              </a:rPr>
              <a:t>Zero supporting me when I was upset</a:t>
            </a:r>
          </a:p>
          <a:p>
            <a:r>
              <a:rPr lang="en-GB" sz="2800" dirty="0">
                <a:latin typeface="Swis721 Lt BT" panose="020B0403020202020204" pitchFamily="34" charset="0"/>
              </a:rPr>
              <a:t>Learning about animals</a:t>
            </a:r>
          </a:p>
          <a:p>
            <a:r>
              <a:rPr lang="en-GB" sz="2800" dirty="0">
                <a:latin typeface="Swis721 Lt BT" panose="020B0403020202020204" pitchFamily="34" charset="0"/>
              </a:rPr>
              <a:t>Having a Degu on my shoulder </a:t>
            </a:r>
          </a:p>
          <a:p>
            <a:r>
              <a:rPr lang="en-GB" sz="2800" dirty="0">
                <a:latin typeface="Swis721 Lt BT" panose="020B0403020202020204" pitchFamily="34" charset="0"/>
              </a:rPr>
              <a:t>Playing with Zero </a:t>
            </a:r>
          </a:p>
          <a:p>
            <a:r>
              <a:rPr lang="en-GB" sz="2800" dirty="0">
                <a:latin typeface="Swis721 Lt BT" panose="020B0403020202020204" pitchFamily="34" charset="0"/>
              </a:rPr>
              <a:t>Listening to Miss Price</a:t>
            </a:r>
          </a:p>
          <a:p>
            <a:endParaRPr lang="en-GB" sz="2800" dirty="0">
              <a:latin typeface="+mj-lt"/>
            </a:endParaRPr>
          </a:p>
        </p:txBody>
      </p:sp>
    </p:spTree>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25BA1AE-2F14-4635-9292-20E522215025}"/>
              </a:ext>
            </a:extLst>
          </p:cNvPr>
          <p:cNvPicPr>
            <a:picLocks noChangeAspect="1"/>
          </p:cNvPicPr>
          <p:nvPr/>
        </p:nvPicPr>
        <p:blipFill>
          <a:blip r:embed="rId2"/>
          <a:stretch>
            <a:fillRect/>
          </a:stretch>
        </p:blipFill>
        <p:spPr>
          <a:xfrm>
            <a:off x="1835696" y="1484784"/>
            <a:ext cx="6229350" cy="5584934"/>
          </a:xfrm>
          <a:prstGeom prst="rect">
            <a:avLst/>
          </a:prstGeom>
        </p:spPr>
      </p:pic>
      <p:sp>
        <p:nvSpPr>
          <p:cNvPr id="3" name="Title 1">
            <a:extLst>
              <a:ext uri="{FF2B5EF4-FFF2-40B4-BE49-F238E27FC236}">
                <a16:creationId xmlns:a16="http://schemas.microsoft.com/office/drawing/2014/main" id="{FB462016-862C-4753-9F2F-93157666D1AF}"/>
              </a:ext>
            </a:extLst>
          </p:cNvPr>
          <p:cNvSpPr txBox="1">
            <a:spLocks/>
          </p:cNvSpPr>
          <p:nvPr/>
        </p:nvSpPr>
        <p:spPr>
          <a:xfrm>
            <a:off x="447675" y="258763"/>
            <a:ext cx="6500813" cy="633412"/>
          </a:xfrm>
          <a:prstGeom prst="rect">
            <a:avLst/>
          </a:prstGeom>
        </p:spPr>
        <p:txBody>
          <a:bodyPr/>
          <a:lstStyle>
            <a:lvl1pPr algn="l" rtl="0" eaLnBrk="1" fontAlgn="base" hangingPunct="1">
              <a:spcBef>
                <a:spcPct val="0"/>
              </a:spcBef>
              <a:spcAft>
                <a:spcPct val="0"/>
              </a:spcAft>
              <a:defRPr sz="4400">
                <a:solidFill>
                  <a:srgbClr val="CCCCCC"/>
                </a:solidFill>
                <a:latin typeface="Arial" pitchFamily="34" charset="0"/>
                <a:ea typeface="+mj-ea"/>
                <a:cs typeface="Arial" pitchFamily="34" charset="0"/>
              </a:defRPr>
            </a:lvl1pPr>
            <a:lvl2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a:solidFill>
                  <a:srgbClr val="CCCCCC"/>
                </a:solidFill>
                <a:latin typeface="BerkeleyOldstyleITCbyBT"/>
              </a:defRPr>
            </a:lvl6pPr>
            <a:lvl7pPr marL="914400" algn="l" rtl="0" eaLnBrk="1" fontAlgn="base" hangingPunct="1">
              <a:spcBef>
                <a:spcPct val="0"/>
              </a:spcBef>
              <a:spcAft>
                <a:spcPct val="0"/>
              </a:spcAft>
              <a:defRPr sz="4400">
                <a:solidFill>
                  <a:srgbClr val="CCCCCC"/>
                </a:solidFill>
                <a:latin typeface="BerkeleyOldstyleITCbyBT"/>
              </a:defRPr>
            </a:lvl7pPr>
            <a:lvl8pPr marL="1371600" algn="l" rtl="0" eaLnBrk="1" fontAlgn="base" hangingPunct="1">
              <a:spcBef>
                <a:spcPct val="0"/>
              </a:spcBef>
              <a:spcAft>
                <a:spcPct val="0"/>
              </a:spcAft>
              <a:defRPr sz="4400">
                <a:solidFill>
                  <a:srgbClr val="CCCCCC"/>
                </a:solidFill>
                <a:latin typeface="BerkeleyOldstyleITCbyBT"/>
              </a:defRPr>
            </a:lvl8pPr>
            <a:lvl9pPr marL="1828800" algn="l" rtl="0" eaLnBrk="1" fontAlgn="base" hangingPunct="1">
              <a:spcBef>
                <a:spcPct val="0"/>
              </a:spcBef>
              <a:spcAft>
                <a:spcPct val="0"/>
              </a:spcAft>
              <a:defRPr sz="4400">
                <a:solidFill>
                  <a:srgbClr val="CCCCCC"/>
                </a:solidFill>
                <a:latin typeface="BerkeleyOldstyleITCbyBT"/>
              </a:defRPr>
            </a:lvl9pPr>
          </a:lstStyle>
          <a:p>
            <a:r>
              <a:rPr lang="en-GB" kern="0" dirty="0">
                <a:latin typeface="Swis721 Lt BT" panose="020B0403020202020204" pitchFamily="34" charset="0"/>
              </a:rPr>
              <a:t>Minnie</a:t>
            </a:r>
          </a:p>
        </p:txBody>
      </p:sp>
    </p:spTree>
    <p:extLst>
      <p:ext uri="{BB962C8B-B14F-4D97-AF65-F5344CB8AC3E}">
        <p14:creationId xmlns:p14="http://schemas.microsoft.com/office/powerpoint/2010/main" val="3561629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13"/>
          <p:cNvSpPr txBox="1">
            <a:spLocks noChangeArrowheads="1"/>
          </p:cNvSpPr>
          <p:nvPr/>
        </p:nvSpPr>
        <p:spPr bwMode="auto">
          <a:xfrm>
            <a:off x="831850" y="1273777"/>
            <a:ext cx="746760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GB" sz="4000" dirty="0">
                <a:solidFill>
                  <a:srgbClr val="C00000"/>
                </a:solidFill>
                <a:latin typeface="Berkeley" panose="02020500000000000000" pitchFamily="18" charset="0"/>
              </a:rPr>
              <a:t>Final Comments</a:t>
            </a:r>
            <a:endParaRPr lang="en-US" sz="4000" dirty="0">
              <a:solidFill>
                <a:srgbClr val="C00000"/>
              </a:solidFill>
              <a:latin typeface="Berkeley" panose="02020500000000000000" pitchFamily="18" charset="0"/>
            </a:endParaRPr>
          </a:p>
        </p:txBody>
      </p:sp>
      <p:sp>
        <p:nvSpPr>
          <p:cNvPr id="4" name="TextBox 3">
            <a:extLst>
              <a:ext uri="{FF2B5EF4-FFF2-40B4-BE49-F238E27FC236}">
                <a16:creationId xmlns:a16="http://schemas.microsoft.com/office/drawing/2014/main" id="{DCAE7FD1-0658-442D-8104-F40F096E6D15}"/>
              </a:ext>
            </a:extLst>
          </p:cNvPr>
          <p:cNvSpPr txBox="1"/>
          <p:nvPr/>
        </p:nvSpPr>
        <p:spPr>
          <a:xfrm>
            <a:off x="139213" y="1981663"/>
            <a:ext cx="8852874" cy="5262979"/>
          </a:xfrm>
          <a:prstGeom prst="rect">
            <a:avLst/>
          </a:prstGeom>
          <a:noFill/>
        </p:spPr>
        <p:txBody>
          <a:bodyPr wrap="square" rtlCol="0">
            <a:spAutoFit/>
          </a:bodyPr>
          <a:lstStyle/>
          <a:p>
            <a:r>
              <a:rPr lang="en-GB" sz="2800" dirty="0">
                <a:latin typeface="Swis721 Lt BT" panose="020B0403020202020204" pitchFamily="34" charset="0"/>
                <a:ea typeface="Times New Roman" panose="02020603050405020304" pitchFamily="18" charset="0"/>
              </a:rPr>
              <a:t>The course is hard work and you have to do 3 units of coursework. You will be supported with your literacy, please don’t worry. </a:t>
            </a:r>
          </a:p>
          <a:p>
            <a:endParaRPr lang="en-GB" sz="2800" dirty="0">
              <a:latin typeface="Swis721 Lt BT" panose="020B0403020202020204" pitchFamily="34" charset="0"/>
              <a:ea typeface="Times New Roman" panose="02020603050405020304" pitchFamily="18" charset="0"/>
            </a:endParaRPr>
          </a:p>
          <a:p>
            <a:r>
              <a:rPr lang="en-GB" sz="2800" dirty="0">
                <a:latin typeface="Swis721 Lt BT" panose="020B0403020202020204" pitchFamily="34" charset="0"/>
                <a:ea typeface="Times New Roman" panose="02020603050405020304" pitchFamily="18" charset="0"/>
              </a:rPr>
              <a:t>If you want to do well, and put the work in,  you will succeed. Though you have to work hard, it is fun, relaxed and plenty of practical too. We aren’t just a subject, we are also a support system. Both myself and Mr Dovey, the animals and especially Zero. </a:t>
            </a:r>
          </a:p>
          <a:p>
            <a:endParaRPr lang="en-GB" sz="2800" dirty="0">
              <a:latin typeface="Swis721 Lt BT" panose="020B0403020202020204" pitchFamily="34" charset="0"/>
            </a:endParaRPr>
          </a:p>
          <a:p>
            <a:r>
              <a:rPr lang="en-GB" sz="2800" dirty="0">
                <a:latin typeface="Swis721 Lt BT" panose="020B0403020202020204" pitchFamily="34" charset="0"/>
              </a:rPr>
              <a:t>We look forward to meeting you in September. </a:t>
            </a:r>
          </a:p>
          <a:p>
            <a:endParaRPr lang="en-GB" sz="2800" dirty="0">
              <a:latin typeface="+mj-lt"/>
            </a:endParaRPr>
          </a:p>
        </p:txBody>
      </p:sp>
      <p:pic>
        <p:nvPicPr>
          <p:cNvPr id="5" name="Recorded Sound">
            <a:hlinkClick r:id="" action="ppaction://media"/>
            <a:extLst>
              <a:ext uri="{FF2B5EF4-FFF2-40B4-BE49-F238E27FC236}">
                <a16:creationId xmlns:a16="http://schemas.microsoft.com/office/drawing/2014/main" id="{2976381F-5568-4C41-83C1-18009DF5126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39750" y="1372063"/>
            <a:ext cx="609600" cy="609600"/>
          </a:xfrm>
          <a:prstGeom prst="rect">
            <a:avLst/>
          </a:prstGeom>
        </p:spPr>
      </p:pic>
    </p:spTree>
    <p:extLst>
      <p:ext uri="{BB962C8B-B14F-4D97-AF65-F5344CB8AC3E}">
        <p14:creationId xmlns:p14="http://schemas.microsoft.com/office/powerpoint/2010/main" val="11947027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15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11"/>
          <p:cNvSpPr>
            <a:spLocks noChangeArrowheads="1"/>
          </p:cNvSpPr>
          <p:nvPr/>
        </p:nvSpPr>
        <p:spPr bwMode="auto">
          <a:xfrm>
            <a:off x="1160756" y="1340768"/>
            <a:ext cx="7129462"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n-GB" sz="6600" dirty="0">
                <a:solidFill>
                  <a:srgbClr val="C00000"/>
                </a:solidFill>
                <a:latin typeface="+mj-lt"/>
              </a:rPr>
              <a:t>Contact Details For Further Questions…</a:t>
            </a:r>
          </a:p>
          <a:p>
            <a:pPr algn="ctr"/>
            <a:endParaRPr lang="en-GB" sz="6600" dirty="0">
              <a:latin typeface="Gill Sans MT" pitchFamily="34" charset="0"/>
            </a:endParaRPr>
          </a:p>
          <a:p>
            <a:pPr algn="ctr"/>
            <a:endParaRPr lang="en-GB" sz="6600" dirty="0">
              <a:latin typeface="Gill Sans MT" pitchFamily="34" charset="0"/>
            </a:endParaRPr>
          </a:p>
        </p:txBody>
      </p:sp>
      <p:sp>
        <p:nvSpPr>
          <p:cNvPr id="3" name="TextBox 2">
            <a:extLst>
              <a:ext uri="{FF2B5EF4-FFF2-40B4-BE49-F238E27FC236}">
                <a16:creationId xmlns:a16="http://schemas.microsoft.com/office/drawing/2014/main" id="{5093435F-A57D-479B-AD0F-08B99E0B526B}"/>
              </a:ext>
            </a:extLst>
          </p:cNvPr>
          <p:cNvSpPr txBox="1"/>
          <p:nvPr/>
        </p:nvSpPr>
        <p:spPr>
          <a:xfrm>
            <a:off x="322297" y="5301208"/>
            <a:ext cx="8852874" cy="954107"/>
          </a:xfrm>
          <a:prstGeom prst="rect">
            <a:avLst/>
          </a:prstGeom>
          <a:noFill/>
        </p:spPr>
        <p:txBody>
          <a:bodyPr wrap="square" rtlCol="0">
            <a:spAutoFit/>
          </a:bodyPr>
          <a:lstStyle/>
          <a:p>
            <a:r>
              <a:rPr lang="en-GB" sz="2800" dirty="0">
                <a:latin typeface="Swis721 Lt BT" panose="020B0403020202020204" pitchFamily="34" charset="0"/>
              </a:rPr>
              <a:t>Miss Price</a:t>
            </a:r>
          </a:p>
          <a:p>
            <a:r>
              <a:rPr lang="en-GB" sz="2800" dirty="0">
                <a:latin typeface="Swis721 Lt BT" panose="020B0403020202020204" pitchFamily="34" charset="0"/>
              </a:rPr>
              <a:t>kprice@tscacademy.org.uk</a:t>
            </a:r>
          </a:p>
        </p:txBody>
      </p:sp>
    </p:spTree>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1F9120E-B13E-4E39-A56F-4DB724AD3337}"/>
              </a:ext>
            </a:extLst>
          </p:cNvPr>
          <p:cNvPicPr>
            <a:picLocks noChangeAspect="1"/>
          </p:cNvPicPr>
          <p:nvPr/>
        </p:nvPicPr>
        <p:blipFill>
          <a:blip r:embed="rId2"/>
          <a:stretch>
            <a:fillRect/>
          </a:stretch>
        </p:blipFill>
        <p:spPr>
          <a:xfrm>
            <a:off x="1790700" y="1247775"/>
            <a:ext cx="5562600" cy="5610225"/>
          </a:xfrm>
          <a:prstGeom prst="rect">
            <a:avLst/>
          </a:prstGeom>
        </p:spPr>
      </p:pic>
    </p:spTree>
    <p:extLst>
      <p:ext uri="{BB962C8B-B14F-4D97-AF65-F5344CB8AC3E}">
        <p14:creationId xmlns:p14="http://schemas.microsoft.com/office/powerpoint/2010/main" val="3118082536"/>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107504" y="1377082"/>
            <a:ext cx="8856984" cy="1079500"/>
          </a:xfrm>
        </p:spPr>
        <p:txBody>
          <a:bodyPr/>
          <a:lstStyle/>
          <a:p>
            <a:pPr algn="ctr" eaLnBrk="1" hangingPunct="1"/>
            <a:r>
              <a:rPr lang="en-GB" sz="5400" dirty="0">
                <a:solidFill>
                  <a:srgbClr val="C00000"/>
                </a:solidFill>
                <a:latin typeface="Berkeley" panose="02020500000000000000" pitchFamily="18" charset="0"/>
              </a:rPr>
              <a:t>Course Topics</a:t>
            </a:r>
          </a:p>
        </p:txBody>
      </p:sp>
      <p:sp>
        <p:nvSpPr>
          <p:cNvPr id="2" name="TextBox 1">
            <a:extLst>
              <a:ext uri="{FF2B5EF4-FFF2-40B4-BE49-F238E27FC236}">
                <a16:creationId xmlns:a16="http://schemas.microsoft.com/office/drawing/2014/main" id="{BF6766E3-A3F8-452C-92AE-6676CD490745}"/>
              </a:ext>
            </a:extLst>
          </p:cNvPr>
          <p:cNvSpPr txBox="1"/>
          <p:nvPr/>
        </p:nvSpPr>
        <p:spPr>
          <a:xfrm>
            <a:off x="683568" y="2852936"/>
            <a:ext cx="7560840" cy="2769989"/>
          </a:xfrm>
          <a:prstGeom prst="rect">
            <a:avLst/>
          </a:prstGeom>
          <a:noFill/>
        </p:spPr>
        <p:txBody>
          <a:bodyPr wrap="square" rtlCol="0">
            <a:spAutoFit/>
          </a:bodyPr>
          <a:lstStyle/>
          <a:p>
            <a:r>
              <a:rPr lang="en-GB" sz="3200" dirty="0">
                <a:latin typeface="Swis721 Lt BT" panose="020B0403020202020204" pitchFamily="34" charset="0"/>
              </a:rPr>
              <a:t>Unit 1 Animal Health</a:t>
            </a:r>
          </a:p>
          <a:p>
            <a:r>
              <a:rPr lang="en-GB" sz="3200" dirty="0">
                <a:latin typeface="Swis721 Lt BT" panose="020B0403020202020204" pitchFamily="34" charset="0"/>
              </a:rPr>
              <a:t>Unit 2 Animal Handling</a:t>
            </a:r>
          </a:p>
          <a:p>
            <a:r>
              <a:rPr lang="en-GB" sz="3200" dirty="0">
                <a:latin typeface="Swis721 Lt BT" panose="020B0403020202020204" pitchFamily="34" charset="0"/>
              </a:rPr>
              <a:t>Unit 3 Legislation</a:t>
            </a:r>
          </a:p>
          <a:p>
            <a:r>
              <a:rPr lang="en-GB" sz="3200" dirty="0">
                <a:latin typeface="Swis721 Lt BT" panose="020B0403020202020204" pitchFamily="34" charset="0"/>
              </a:rPr>
              <a:t>Unit 4 Animal Housing and Accommodation</a:t>
            </a:r>
          </a:p>
          <a:p>
            <a:endParaRPr lang="en-GB" sz="1400" dirty="0">
              <a:latin typeface="Berkeley "/>
            </a:endParaRPr>
          </a:p>
        </p:txBody>
      </p:sp>
      <p:pic>
        <p:nvPicPr>
          <p:cNvPr id="3" name="Recorded Sound">
            <a:hlinkClick r:id="" action="ppaction://media"/>
            <a:extLst>
              <a:ext uri="{FF2B5EF4-FFF2-40B4-BE49-F238E27FC236}">
                <a16:creationId xmlns:a16="http://schemas.microsoft.com/office/drawing/2014/main" id="{D0219346-B1B3-434D-BC7A-49519EAFAEB0}"/>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971600" y="1829208"/>
            <a:ext cx="609600" cy="609600"/>
          </a:xfrm>
          <a:prstGeom prst="rect">
            <a:avLst/>
          </a:prstGeom>
        </p:spPr>
      </p:pic>
    </p:spTree>
    <p:extLst>
      <p:ext uri="{BB962C8B-B14F-4D97-AF65-F5344CB8AC3E}">
        <p14:creationId xmlns:p14="http://schemas.microsoft.com/office/powerpoint/2010/main" val="246449437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65936"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55FAA8-8109-4DD4-AE26-605DF86AE89E}"/>
              </a:ext>
            </a:extLst>
          </p:cNvPr>
          <p:cNvSpPr>
            <a:spLocks noGrp="1"/>
          </p:cNvSpPr>
          <p:nvPr>
            <p:ph type="title"/>
          </p:nvPr>
        </p:nvSpPr>
        <p:spPr/>
        <p:txBody>
          <a:bodyPr/>
          <a:lstStyle/>
          <a:p>
            <a:r>
              <a:rPr lang="en-GB" dirty="0">
                <a:latin typeface="Swis721 Lt BT" panose="020B0403020202020204" pitchFamily="34" charset="0"/>
              </a:rPr>
              <a:t>Zero</a:t>
            </a:r>
          </a:p>
        </p:txBody>
      </p:sp>
      <p:pic>
        <p:nvPicPr>
          <p:cNvPr id="3" name="Picture 2">
            <a:extLst>
              <a:ext uri="{FF2B5EF4-FFF2-40B4-BE49-F238E27FC236}">
                <a16:creationId xmlns:a16="http://schemas.microsoft.com/office/drawing/2014/main" id="{1D931855-E61F-476E-875F-AD14E4983BDB}"/>
              </a:ext>
            </a:extLst>
          </p:cNvPr>
          <p:cNvPicPr>
            <a:picLocks noChangeAspect="1"/>
          </p:cNvPicPr>
          <p:nvPr/>
        </p:nvPicPr>
        <p:blipFill>
          <a:blip r:embed="rId2"/>
          <a:stretch>
            <a:fillRect/>
          </a:stretch>
        </p:blipFill>
        <p:spPr>
          <a:xfrm>
            <a:off x="1871662" y="1328827"/>
            <a:ext cx="5400675" cy="5505450"/>
          </a:xfrm>
          <a:prstGeom prst="rect">
            <a:avLst/>
          </a:prstGeom>
        </p:spPr>
      </p:pic>
    </p:spTree>
    <p:extLst>
      <p:ext uri="{BB962C8B-B14F-4D97-AF65-F5344CB8AC3E}">
        <p14:creationId xmlns:p14="http://schemas.microsoft.com/office/powerpoint/2010/main" val="2125964854"/>
      </p:ext>
    </p:extLst>
  </p:cSld>
  <p:clrMapOvr>
    <a:masterClrMapping/>
  </p:clrMapOvr>
  <mc:AlternateContent xmlns:mc="http://schemas.openxmlformats.org/markup-compatibility/2006" xmlns:p14="http://schemas.microsoft.com/office/powerpoint/2010/main">
    <mc:Choice Requires="p14">
      <p:transition spd="slow" p14:dur="1200" advClick="0" advTm="100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152400" y="1211268"/>
            <a:ext cx="8668072"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GB" altLang="en-US" sz="4800" dirty="0">
                <a:solidFill>
                  <a:srgbClr val="C00000"/>
                </a:solidFill>
                <a:latin typeface="Berkeley" panose="02020500000000000000" pitchFamily="18" charset="0"/>
                <a:ea typeface="+mj-ea"/>
                <a:cs typeface="+mj-cs"/>
              </a:rPr>
              <a:t>Which skills does the course require?</a:t>
            </a:r>
            <a:endParaRPr lang="en-US" altLang="en-US" sz="4800" dirty="0">
              <a:solidFill>
                <a:srgbClr val="C00000"/>
              </a:solidFill>
              <a:latin typeface="Berkeley" panose="02020500000000000000" pitchFamily="18" charset="0"/>
              <a:ea typeface="+mj-ea"/>
              <a:cs typeface="+mj-cs"/>
            </a:endParaRPr>
          </a:p>
        </p:txBody>
      </p:sp>
      <p:sp>
        <p:nvSpPr>
          <p:cNvPr id="4" name="TextBox 3">
            <a:extLst>
              <a:ext uri="{FF2B5EF4-FFF2-40B4-BE49-F238E27FC236}">
                <a16:creationId xmlns:a16="http://schemas.microsoft.com/office/drawing/2014/main" id="{12B402DE-43D2-4B94-BE09-994F055B5C83}"/>
              </a:ext>
            </a:extLst>
          </p:cNvPr>
          <p:cNvSpPr txBox="1"/>
          <p:nvPr/>
        </p:nvSpPr>
        <p:spPr>
          <a:xfrm>
            <a:off x="186868" y="2492896"/>
            <a:ext cx="7560840" cy="3108543"/>
          </a:xfrm>
          <a:prstGeom prst="rect">
            <a:avLst/>
          </a:prstGeom>
          <a:noFill/>
        </p:spPr>
        <p:txBody>
          <a:bodyPr wrap="square" rtlCol="0">
            <a:spAutoFit/>
          </a:bodyPr>
          <a:lstStyle/>
          <a:p>
            <a:r>
              <a:rPr lang="en-GB" sz="2800" dirty="0">
                <a:latin typeface="Swis721 Lt BT" panose="020B0403020202020204" pitchFamily="34" charset="0"/>
              </a:rPr>
              <a:t>Extended answers</a:t>
            </a:r>
          </a:p>
          <a:p>
            <a:r>
              <a:rPr lang="en-GB" sz="2800" dirty="0">
                <a:latin typeface="Swis721 Lt BT" panose="020B0403020202020204" pitchFamily="34" charset="0"/>
              </a:rPr>
              <a:t>Team work</a:t>
            </a:r>
          </a:p>
          <a:p>
            <a:r>
              <a:rPr lang="en-GB" sz="2800" dirty="0">
                <a:latin typeface="Swis721 Lt BT" panose="020B0403020202020204" pitchFamily="34" charset="0"/>
              </a:rPr>
              <a:t>Practical handling</a:t>
            </a:r>
          </a:p>
          <a:p>
            <a:r>
              <a:rPr lang="en-GB" sz="2800" dirty="0">
                <a:latin typeface="Swis721 Lt BT" panose="020B0403020202020204" pitchFamily="34" charset="0"/>
              </a:rPr>
              <a:t>Practical cleaning out</a:t>
            </a:r>
          </a:p>
          <a:p>
            <a:r>
              <a:rPr lang="en-GB" sz="2800" dirty="0">
                <a:latin typeface="Swis721 Lt BT" panose="020B0403020202020204" pitchFamily="34" charset="0"/>
              </a:rPr>
              <a:t>Attention to detail </a:t>
            </a:r>
          </a:p>
          <a:p>
            <a:r>
              <a:rPr lang="en-GB" sz="2800" dirty="0">
                <a:latin typeface="Swis721 Lt BT" panose="020B0403020202020204" pitchFamily="34" charset="0"/>
              </a:rPr>
              <a:t>Communication skills </a:t>
            </a:r>
          </a:p>
          <a:p>
            <a:r>
              <a:rPr lang="en-GB" sz="2800" dirty="0">
                <a:latin typeface="Swis721 Lt BT" panose="020B0403020202020204" pitchFamily="34" charset="0"/>
              </a:rPr>
              <a:t>Following instructions</a:t>
            </a:r>
          </a:p>
        </p:txBody>
      </p:sp>
      <p:pic>
        <p:nvPicPr>
          <p:cNvPr id="2" name="Recorded Sound">
            <a:hlinkClick r:id="" action="ppaction://media"/>
            <a:extLst>
              <a:ext uri="{FF2B5EF4-FFF2-40B4-BE49-F238E27FC236}">
                <a16:creationId xmlns:a16="http://schemas.microsoft.com/office/drawing/2014/main" id="{3AE7EFC2-3B88-4E14-8068-9C809370CDEF}"/>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4176043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42925"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060E3558-6744-4931-AF9B-A073A7E13FE1}"/>
              </a:ext>
            </a:extLst>
          </p:cNvPr>
          <p:cNvPicPr>
            <a:picLocks noGrp="1" noChangeAspect="1"/>
          </p:cNvPicPr>
          <p:nvPr>
            <p:ph idx="1"/>
          </p:nvPr>
        </p:nvPicPr>
        <p:blipFill>
          <a:blip r:embed="rId2"/>
          <a:stretch>
            <a:fillRect/>
          </a:stretch>
        </p:blipFill>
        <p:spPr>
          <a:xfrm>
            <a:off x="3059832" y="1340767"/>
            <a:ext cx="3388201" cy="5519025"/>
          </a:xfrm>
          <a:prstGeom prst="rect">
            <a:avLst/>
          </a:prstGeom>
        </p:spPr>
      </p:pic>
      <p:sp>
        <p:nvSpPr>
          <p:cNvPr id="4" name="Title 1">
            <a:extLst>
              <a:ext uri="{FF2B5EF4-FFF2-40B4-BE49-F238E27FC236}">
                <a16:creationId xmlns:a16="http://schemas.microsoft.com/office/drawing/2014/main" id="{D6D8EED5-AA6A-422D-A69D-604BC6E94D3A}"/>
              </a:ext>
            </a:extLst>
          </p:cNvPr>
          <p:cNvSpPr txBox="1">
            <a:spLocks/>
          </p:cNvSpPr>
          <p:nvPr/>
        </p:nvSpPr>
        <p:spPr>
          <a:xfrm>
            <a:off x="447675" y="258763"/>
            <a:ext cx="6500813" cy="633412"/>
          </a:xfrm>
          <a:prstGeom prst="rect">
            <a:avLst/>
          </a:prstGeom>
        </p:spPr>
        <p:txBody>
          <a:bodyPr/>
          <a:lstStyle>
            <a:lvl1pPr algn="l" rtl="0" eaLnBrk="1" fontAlgn="base" hangingPunct="1">
              <a:spcBef>
                <a:spcPct val="0"/>
              </a:spcBef>
              <a:spcAft>
                <a:spcPct val="0"/>
              </a:spcAft>
              <a:defRPr sz="4400">
                <a:solidFill>
                  <a:srgbClr val="CCCCCC"/>
                </a:solidFill>
                <a:latin typeface="Arial" pitchFamily="34" charset="0"/>
                <a:ea typeface="+mj-ea"/>
                <a:cs typeface="Arial" pitchFamily="34" charset="0"/>
              </a:defRPr>
            </a:lvl1pPr>
            <a:lvl2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a:solidFill>
                  <a:srgbClr val="CCCCCC"/>
                </a:solidFill>
                <a:latin typeface="BerkeleyOldstyleITCbyBT"/>
              </a:defRPr>
            </a:lvl6pPr>
            <a:lvl7pPr marL="914400" algn="l" rtl="0" eaLnBrk="1" fontAlgn="base" hangingPunct="1">
              <a:spcBef>
                <a:spcPct val="0"/>
              </a:spcBef>
              <a:spcAft>
                <a:spcPct val="0"/>
              </a:spcAft>
              <a:defRPr sz="4400">
                <a:solidFill>
                  <a:srgbClr val="CCCCCC"/>
                </a:solidFill>
                <a:latin typeface="BerkeleyOldstyleITCbyBT"/>
              </a:defRPr>
            </a:lvl7pPr>
            <a:lvl8pPr marL="1371600" algn="l" rtl="0" eaLnBrk="1" fontAlgn="base" hangingPunct="1">
              <a:spcBef>
                <a:spcPct val="0"/>
              </a:spcBef>
              <a:spcAft>
                <a:spcPct val="0"/>
              </a:spcAft>
              <a:defRPr sz="4400">
                <a:solidFill>
                  <a:srgbClr val="CCCCCC"/>
                </a:solidFill>
                <a:latin typeface="BerkeleyOldstyleITCbyBT"/>
              </a:defRPr>
            </a:lvl8pPr>
            <a:lvl9pPr marL="1828800" algn="l" rtl="0" eaLnBrk="1" fontAlgn="base" hangingPunct="1">
              <a:spcBef>
                <a:spcPct val="0"/>
              </a:spcBef>
              <a:spcAft>
                <a:spcPct val="0"/>
              </a:spcAft>
              <a:defRPr sz="4400">
                <a:solidFill>
                  <a:srgbClr val="CCCCCC"/>
                </a:solidFill>
                <a:latin typeface="BerkeleyOldstyleITCbyBT"/>
              </a:defRPr>
            </a:lvl9pPr>
          </a:lstStyle>
          <a:p>
            <a:r>
              <a:rPr lang="en-GB" kern="0" dirty="0">
                <a:latin typeface="Swis721 Lt BT" panose="020B0403020202020204" pitchFamily="34" charset="0"/>
              </a:rPr>
              <a:t>Winter</a:t>
            </a:r>
          </a:p>
        </p:txBody>
      </p:sp>
    </p:spTree>
    <p:extLst>
      <p:ext uri="{BB962C8B-B14F-4D97-AF65-F5344CB8AC3E}">
        <p14:creationId xmlns:p14="http://schemas.microsoft.com/office/powerpoint/2010/main" val="30076203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idx="4294967295"/>
          </p:nvPr>
        </p:nvSpPr>
        <p:spPr>
          <a:xfrm>
            <a:off x="251520" y="1340768"/>
            <a:ext cx="8712968" cy="1079500"/>
          </a:xfrm>
        </p:spPr>
        <p:txBody>
          <a:bodyPr/>
          <a:lstStyle/>
          <a:p>
            <a:pPr algn="ctr" eaLnBrk="1" hangingPunct="1"/>
            <a:r>
              <a:rPr lang="en-GB" sz="5400" dirty="0">
                <a:solidFill>
                  <a:srgbClr val="C00000"/>
                </a:solidFill>
                <a:latin typeface="Berkeley" panose="02020500000000000000" pitchFamily="18" charset="0"/>
              </a:rPr>
              <a:t>How is the course assessed? </a:t>
            </a:r>
          </a:p>
        </p:txBody>
      </p:sp>
      <p:sp>
        <p:nvSpPr>
          <p:cNvPr id="3" name="TextBox 2">
            <a:extLst>
              <a:ext uri="{FF2B5EF4-FFF2-40B4-BE49-F238E27FC236}">
                <a16:creationId xmlns:a16="http://schemas.microsoft.com/office/drawing/2014/main" id="{3051DDF7-CC74-4EE8-AE13-405DFE2B2E75}"/>
              </a:ext>
            </a:extLst>
          </p:cNvPr>
          <p:cNvSpPr txBox="1"/>
          <p:nvPr/>
        </p:nvSpPr>
        <p:spPr>
          <a:xfrm>
            <a:off x="251520" y="2852936"/>
            <a:ext cx="8712968" cy="3108543"/>
          </a:xfrm>
          <a:prstGeom prst="rect">
            <a:avLst/>
          </a:prstGeom>
          <a:noFill/>
        </p:spPr>
        <p:txBody>
          <a:bodyPr wrap="square" rtlCol="0">
            <a:spAutoFit/>
          </a:bodyPr>
          <a:lstStyle/>
          <a:p>
            <a:r>
              <a:rPr lang="en-GB" sz="2800" dirty="0">
                <a:latin typeface="Swis721 Lt BT" panose="020B0403020202020204" pitchFamily="34" charset="0"/>
              </a:rPr>
              <a:t>Unit 1 Animal Health – Exam – 25% of final grade</a:t>
            </a:r>
          </a:p>
          <a:p>
            <a:r>
              <a:rPr lang="en-GB" sz="2800" dirty="0">
                <a:latin typeface="Swis721 Lt BT" panose="020B0403020202020204" pitchFamily="34" charset="0"/>
              </a:rPr>
              <a:t>Unit 2 Animal Handling – Coursework – 25% of final grade</a:t>
            </a:r>
          </a:p>
          <a:p>
            <a:r>
              <a:rPr lang="en-GB" sz="2800" dirty="0">
                <a:latin typeface="Swis721 Lt BT" panose="020B0403020202020204" pitchFamily="34" charset="0"/>
              </a:rPr>
              <a:t>Unit 3 Legislation – Coursework – 25% of final grade</a:t>
            </a:r>
          </a:p>
          <a:p>
            <a:r>
              <a:rPr lang="en-GB" sz="2800" dirty="0">
                <a:latin typeface="Swis721 Lt BT" panose="020B0403020202020204" pitchFamily="34" charset="0"/>
              </a:rPr>
              <a:t>Unit 4 Animal Housing and Accommodation – Coursework – 25% of final grade</a:t>
            </a:r>
          </a:p>
          <a:p>
            <a:endParaRPr lang="en-GB" sz="2800" dirty="0">
              <a:latin typeface="Berkeley "/>
            </a:endParaRPr>
          </a:p>
        </p:txBody>
      </p:sp>
      <p:pic>
        <p:nvPicPr>
          <p:cNvPr id="5" name="Recorded Sound">
            <a:hlinkClick r:id="" action="ppaction://media"/>
            <a:extLst>
              <a:ext uri="{FF2B5EF4-FFF2-40B4-BE49-F238E27FC236}">
                <a16:creationId xmlns:a16="http://schemas.microsoft.com/office/drawing/2014/main" id="{8EA812FD-EFFB-4A10-9639-13906EF19551}"/>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6372200" y="2548136"/>
            <a:ext cx="609600" cy="609600"/>
          </a:xfrm>
          <a:prstGeom prst="rect">
            <a:avLst/>
          </a:prstGeom>
        </p:spPr>
      </p:pic>
    </p:spTree>
    <p:extLst>
      <p:ext uri="{BB962C8B-B14F-4D97-AF65-F5344CB8AC3E}">
        <p14:creationId xmlns:p14="http://schemas.microsoft.com/office/powerpoint/2010/main" val="5572111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37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a:extLst>
              <a:ext uri="{FF2B5EF4-FFF2-40B4-BE49-F238E27FC236}">
                <a16:creationId xmlns:a16="http://schemas.microsoft.com/office/drawing/2014/main" id="{A6F3BC6C-D478-4A2F-82AA-3B19963101DC}"/>
              </a:ext>
            </a:extLst>
          </p:cNvPr>
          <p:cNvPicPr>
            <a:picLocks noGrp="1" noChangeAspect="1"/>
          </p:cNvPicPr>
          <p:nvPr>
            <p:ph idx="1"/>
          </p:nvPr>
        </p:nvPicPr>
        <p:blipFill>
          <a:blip r:embed="rId2"/>
          <a:stretch>
            <a:fillRect/>
          </a:stretch>
        </p:blipFill>
        <p:spPr>
          <a:xfrm>
            <a:off x="2997971" y="1309328"/>
            <a:ext cx="3148058" cy="5548672"/>
          </a:xfrm>
          <a:prstGeom prst="rect">
            <a:avLst/>
          </a:prstGeom>
        </p:spPr>
      </p:pic>
      <p:sp>
        <p:nvSpPr>
          <p:cNvPr id="4" name="Title 1">
            <a:extLst>
              <a:ext uri="{FF2B5EF4-FFF2-40B4-BE49-F238E27FC236}">
                <a16:creationId xmlns:a16="http://schemas.microsoft.com/office/drawing/2014/main" id="{5FA6A770-E423-45F6-BE0C-77BA61F8D18E}"/>
              </a:ext>
            </a:extLst>
          </p:cNvPr>
          <p:cNvSpPr txBox="1">
            <a:spLocks/>
          </p:cNvSpPr>
          <p:nvPr/>
        </p:nvSpPr>
        <p:spPr>
          <a:xfrm>
            <a:off x="447675" y="258763"/>
            <a:ext cx="6500813" cy="633412"/>
          </a:xfrm>
          <a:prstGeom prst="rect">
            <a:avLst/>
          </a:prstGeom>
        </p:spPr>
        <p:txBody>
          <a:bodyPr/>
          <a:lstStyle>
            <a:lvl1pPr algn="l" rtl="0" eaLnBrk="1" fontAlgn="base" hangingPunct="1">
              <a:spcBef>
                <a:spcPct val="0"/>
              </a:spcBef>
              <a:spcAft>
                <a:spcPct val="0"/>
              </a:spcAft>
              <a:defRPr sz="4400">
                <a:solidFill>
                  <a:srgbClr val="CCCCCC"/>
                </a:solidFill>
                <a:latin typeface="Arial" pitchFamily="34" charset="0"/>
                <a:ea typeface="+mj-ea"/>
                <a:cs typeface="Arial" pitchFamily="34" charset="0"/>
              </a:defRPr>
            </a:lvl1pPr>
            <a:lvl2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2pPr>
            <a:lvl3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3pPr>
            <a:lvl4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4pPr>
            <a:lvl5pPr algn="l" rtl="0" eaLnBrk="1" fontAlgn="base" hangingPunct="1">
              <a:spcBef>
                <a:spcPct val="0"/>
              </a:spcBef>
              <a:spcAft>
                <a:spcPct val="0"/>
              </a:spcAft>
              <a:defRPr sz="4400">
                <a:solidFill>
                  <a:srgbClr val="CCCCCC"/>
                </a:solidFill>
                <a:latin typeface="Arial" panose="020B0604020202020204" pitchFamily="34" charset="0"/>
                <a:cs typeface="Arial" panose="020B0604020202020204" pitchFamily="34" charset="0"/>
              </a:defRPr>
            </a:lvl5pPr>
            <a:lvl6pPr marL="457200" algn="l" rtl="0" eaLnBrk="1" fontAlgn="base" hangingPunct="1">
              <a:spcBef>
                <a:spcPct val="0"/>
              </a:spcBef>
              <a:spcAft>
                <a:spcPct val="0"/>
              </a:spcAft>
              <a:defRPr sz="4400">
                <a:solidFill>
                  <a:srgbClr val="CCCCCC"/>
                </a:solidFill>
                <a:latin typeface="BerkeleyOldstyleITCbyBT"/>
              </a:defRPr>
            </a:lvl6pPr>
            <a:lvl7pPr marL="914400" algn="l" rtl="0" eaLnBrk="1" fontAlgn="base" hangingPunct="1">
              <a:spcBef>
                <a:spcPct val="0"/>
              </a:spcBef>
              <a:spcAft>
                <a:spcPct val="0"/>
              </a:spcAft>
              <a:defRPr sz="4400">
                <a:solidFill>
                  <a:srgbClr val="CCCCCC"/>
                </a:solidFill>
                <a:latin typeface="BerkeleyOldstyleITCbyBT"/>
              </a:defRPr>
            </a:lvl7pPr>
            <a:lvl8pPr marL="1371600" algn="l" rtl="0" eaLnBrk="1" fontAlgn="base" hangingPunct="1">
              <a:spcBef>
                <a:spcPct val="0"/>
              </a:spcBef>
              <a:spcAft>
                <a:spcPct val="0"/>
              </a:spcAft>
              <a:defRPr sz="4400">
                <a:solidFill>
                  <a:srgbClr val="CCCCCC"/>
                </a:solidFill>
                <a:latin typeface="BerkeleyOldstyleITCbyBT"/>
              </a:defRPr>
            </a:lvl8pPr>
            <a:lvl9pPr marL="1828800" algn="l" rtl="0" eaLnBrk="1" fontAlgn="base" hangingPunct="1">
              <a:spcBef>
                <a:spcPct val="0"/>
              </a:spcBef>
              <a:spcAft>
                <a:spcPct val="0"/>
              </a:spcAft>
              <a:defRPr sz="4400">
                <a:solidFill>
                  <a:srgbClr val="CCCCCC"/>
                </a:solidFill>
                <a:latin typeface="BerkeleyOldstyleITCbyBT"/>
              </a:defRPr>
            </a:lvl9pPr>
          </a:lstStyle>
          <a:p>
            <a:r>
              <a:rPr lang="en-GB" kern="0" dirty="0">
                <a:latin typeface="Swis721 Lt BT" panose="020B0403020202020204" pitchFamily="34" charset="0"/>
              </a:rPr>
              <a:t>Zero greeting a new pet</a:t>
            </a:r>
          </a:p>
        </p:txBody>
      </p:sp>
    </p:spTree>
    <p:extLst>
      <p:ext uri="{BB962C8B-B14F-4D97-AF65-F5344CB8AC3E}">
        <p14:creationId xmlns:p14="http://schemas.microsoft.com/office/powerpoint/2010/main" val="39951539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11"/>
          <p:cNvSpPr txBox="1">
            <a:spLocks noChangeArrowheads="1"/>
          </p:cNvSpPr>
          <p:nvPr/>
        </p:nvSpPr>
        <p:spPr bwMode="auto">
          <a:xfrm>
            <a:off x="237964" y="1340768"/>
            <a:ext cx="86680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ctr" eaLnBrk="1" hangingPunct="1">
              <a:spcBef>
                <a:spcPct val="50000"/>
              </a:spcBef>
            </a:pPr>
            <a:r>
              <a:rPr lang="en-GB" altLang="en-US" sz="4000" dirty="0">
                <a:solidFill>
                  <a:srgbClr val="C00000"/>
                </a:solidFill>
                <a:latin typeface="Berkeley" panose="02020500000000000000" pitchFamily="18" charset="0"/>
                <a:ea typeface="+mj-ea"/>
                <a:cs typeface="+mj-cs"/>
              </a:rPr>
              <a:t>Careers Links</a:t>
            </a:r>
            <a:endParaRPr lang="en-US" altLang="en-US" sz="4000" dirty="0">
              <a:solidFill>
                <a:srgbClr val="C00000"/>
              </a:solidFill>
              <a:latin typeface="Berkeley" panose="02020500000000000000" pitchFamily="18" charset="0"/>
              <a:ea typeface="+mj-ea"/>
              <a:cs typeface="+mj-cs"/>
            </a:endParaRPr>
          </a:p>
        </p:txBody>
      </p:sp>
      <p:sp>
        <p:nvSpPr>
          <p:cNvPr id="4" name="TextBox 3">
            <a:extLst>
              <a:ext uri="{FF2B5EF4-FFF2-40B4-BE49-F238E27FC236}">
                <a16:creationId xmlns:a16="http://schemas.microsoft.com/office/drawing/2014/main" id="{896B0177-880B-4867-A119-7D283316CB63}"/>
              </a:ext>
            </a:extLst>
          </p:cNvPr>
          <p:cNvSpPr txBox="1"/>
          <p:nvPr/>
        </p:nvSpPr>
        <p:spPr>
          <a:xfrm>
            <a:off x="291126" y="2492896"/>
            <a:ext cx="8852874" cy="2677656"/>
          </a:xfrm>
          <a:prstGeom prst="rect">
            <a:avLst/>
          </a:prstGeom>
          <a:noFill/>
        </p:spPr>
        <p:txBody>
          <a:bodyPr wrap="square" rtlCol="0">
            <a:spAutoFit/>
          </a:bodyPr>
          <a:lstStyle/>
          <a:p>
            <a:r>
              <a:rPr lang="en-GB" sz="2800" dirty="0">
                <a:latin typeface="+mj-lt"/>
                <a:ea typeface="Times New Roman" panose="02020603050405020304" pitchFamily="18" charset="0"/>
              </a:rPr>
              <a:t>Natural Pet Products 	Speciality Pet Services</a:t>
            </a:r>
          </a:p>
          <a:p>
            <a:r>
              <a:rPr lang="en-GB" sz="2800" dirty="0">
                <a:latin typeface="+mj-lt"/>
                <a:ea typeface="Times New Roman" panose="02020603050405020304" pitchFamily="18" charset="0"/>
              </a:rPr>
              <a:t>Behavioural Consultant 	Pet Sitting </a:t>
            </a:r>
          </a:p>
          <a:p>
            <a:r>
              <a:rPr lang="en-GB" sz="2800" dirty="0">
                <a:latin typeface="+mj-lt"/>
                <a:ea typeface="Times New Roman" panose="02020603050405020304" pitchFamily="18" charset="0"/>
              </a:rPr>
              <a:t>Dog Grooming 		Canine </a:t>
            </a:r>
            <a:r>
              <a:rPr lang="en-GB" sz="2800" dirty="0" err="1">
                <a:latin typeface="+mj-lt"/>
                <a:ea typeface="Times New Roman" panose="02020603050405020304" pitchFamily="18" charset="0"/>
              </a:rPr>
              <a:t>Hydrotherapist</a:t>
            </a:r>
            <a:r>
              <a:rPr lang="en-GB" sz="2800" dirty="0">
                <a:latin typeface="+mj-lt"/>
                <a:ea typeface="Times New Roman" panose="02020603050405020304" pitchFamily="18" charset="0"/>
              </a:rPr>
              <a:t> </a:t>
            </a:r>
          </a:p>
          <a:p>
            <a:r>
              <a:rPr lang="en-GB" sz="2800" dirty="0">
                <a:latin typeface="+mj-lt"/>
                <a:ea typeface="Times New Roman" panose="02020603050405020304" pitchFamily="18" charset="0"/>
              </a:rPr>
              <a:t>RSPCA Inspector 		Zoo Keeper </a:t>
            </a:r>
          </a:p>
          <a:p>
            <a:r>
              <a:rPr lang="en-GB" sz="2800" dirty="0">
                <a:latin typeface="+mj-lt"/>
                <a:ea typeface="Times New Roman" panose="02020603050405020304" pitchFamily="18" charset="0"/>
              </a:rPr>
              <a:t>Farrier 			Veterinary Nurse 	</a:t>
            </a:r>
          </a:p>
          <a:p>
            <a:r>
              <a:rPr lang="en-GB" sz="2800" dirty="0">
                <a:latin typeface="+mj-lt"/>
                <a:ea typeface="Times New Roman" panose="02020603050405020304" pitchFamily="18" charset="0"/>
              </a:rPr>
              <a:t>Horse Riding Instructor 	Police Dog Handler</a:t>
            </a:r>
            <a:endParaRPr lang="en-GB" sz="2800" dirty="0">
              <a:latin typeface="+mj-lt"/>
            </a:endParaRPr>
          </a:p>
        </p:txBody>
      </p:sp>
      <p:pic>
        <p:nvPicPr>
          <p:cNvPr id="2" name="Recorded Sound">
            <a:hlinkClick r:id="" action="ppaction://media"/>
            <a:extLst>
              <a:ext uri="{FF2B5EF4-FFF2-40B4-BE49-F238E27FC236}">
                <a16:creationId xmlns:a16="http://schemas.microsoft.com/office/drawing/2014/main" id="{0692E0DE-218A-4038-88A7-68DF1B001A5A}"/>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08304" y="5309994"/>
            <a:ext cx="609600" cy="609600"/>
          </a:xfrm>
          <a:prstGeom prst="rect">
            <a:avLst/>
          </a:prstGeom>
        </p:spPr>
      </p:pic>
    </p:spTree>
    <p:extLst>
      <p:ext uri="{BB962C8B-B14F-4D97-AF65-F5344CB8AC3E}">
        <p14:creationId xmlns:p14="http://schemas.microsoft.com/office/powerpoint/2010/main" val="35115807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77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heme1">
  <a:themeElements>
    <a:clrScheme name="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heme1">
      <a:majorFont>
        <a:latin typeface="BerkeleyOldstyleITCbyB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Theme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heme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heme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heme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heme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heme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heme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heme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heme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heme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heme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heme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FECAC11CC589A4FA00B5741399EF0A8" ma:contentTypeVersion="0" ma:contentTypeDescription="Create a new document." ma:contentTypeScope="" ma:versionID="4cd67d003866e03c4362adedc135b541">
  <xsd:schema xmlns:xsd="http://www.w3.org/2001/XMLSchema" xmlns:xs="http://www.w3.org/2001/XMLSchema" xmlns:p="http://schemas.microsoft.com/office/2006/metadata/properties" targetNamespace="http://schemas.microsoft.com/office/2006/metadata/properties" ma:root="true" ma:fieldsID="d413257cd9829394d17656a545d5fa4e">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8A3CCF2-81C8-45C1-8C93-7F236DFF8661}">
  <ds:schemaRefs>
    <ds:schemaRef ds:uri="http://schemas.microsoft.com/office/2006/metadata/properties"/>
    <ds:schemaRef ds:uri="http://www.w3.org/XML/1998/namespace"/>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documentManagement/types"/>
    <ds:schemaRef ds:uri="http://purl.org/dc/terms/"/>
  </ds:schemaRefs>
</ds:datastoreItem>
</file>

<file path=customXml/itemProps2.xml><?xml version="1.0" encoding="utf-8"?>
<ds:datastoreItem xmlns:ds="http://schemas.openxmlformats.org/officeDocument/2006/customXml" ds:itemID="{B8F501B2-9CD7-4C2E-86D0-71C3BD9C0657}">
  <ds:schemaRefs>
    <ds:schemaRef ds:uri="http://schemas.microsoft.com/sharepoint/v3/contenttype/forms"/>
  </ds:schemaRefs>
</ds:datastoreItem>
</file>

<file path=customXml/itemProps3.xml><?xml version="1.0" encoding="utf-8"?>
<ds:datastoreItem xmlns:ds="http://schemas.openxmlformats.org/officeDocument/2006/customXml" ds:itemID="{59046A8F-6E73-4503-B760-52AEEB7623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Powerpoint Template</Template>
  <TotalTime>4458</TotalTime>
  <Words>813</Words>
  <Application>Microsoft Office PowerPoint</Application>
  <PresentationFormat>On-screen Show (4:3)</PresentationFormat>
  <Paragraphs>104</Paragraphs>
  <Slides>18</Slides>
  <Notes>11</Notes>
  <HiddenSlides>0</HiddenSlides>
  <MMClips>9</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ＭＳ Ｐゴシック</vt:lpstr>
      <vt:lpstr>Arial</vt:lpstr>
      <vt:lpstr>Berkeley</vt:lpstr>
      <vt:lpstr>Berkeley </vt:lpstr>
      <vt:lpstr>BerkeleyOldstyleITCbyBT</vt:lpstr>
      <vt:lpstr>Gill Sans MT</vt:lpstr>
      <vt:lpstr>Swis721 Lt BT</vt:lpstr>
      <vt:lpstr>Times New Roman</vt:lpstr>
      <vt:lpstr>Theme1</vt:lpstr>
      <vt:lpstr>Key Stage 4 Guided Choices Year 9 into 10</vt:lpstr>
      <vt:lpstr>PowerPoint Presentation</vt:lpstr>
      <vt:lpstr>Course Topics</vt:lpstr>
      <vt:lpstr>Zero</vt:lpstr>
      <vt:lpstr>PowerPoint Presentation</vt:lpstr>
      <vt:lpstr>PowerPoint Presentation</vt:lpstr>
      <vt:lpstr>How is the course assessed? </vt:lpstr>
      <vt:lpstr>PowerPoint Presentation</vt:lpstr>
      <vt:lpstr>PowerPoint Presentation</vt:lpstr>
      <vt:lpstr>Frequently Asked Questions (FAQs)</vt:lpstr>
      <vt:lpstr>Frequently Asked Questions (FAQs)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Outwood Grange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Open Evening  29th September 2009</dc:title>
  <dc:creator>klw</dc:creator>
  <cp:lastModifiedBy>Jayne Baggaley</cp:lastModifiedBy>
  <cp:revision>213</cp:revision>
  <cp:lastPrinted>2019-01-28T13:36:12Z</cp:lastPrinted>
  <dcterms:created xsi:type="dcterms:W3CDTF">2009-09-17T06:29:05Z</dcterms:created>
  <dcterms:modified xsi:type="dcterms:W3CDTF">2021-03-04T11:04:54Z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0x010100BFECAC11CC589A4FA00B5741399EF0A8</vt:lpwstr>
  </property>
</Properties>
</file>