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99" r:id="rId5"/>
    <p:sldId id="315" r:id="rId6"/>
    <p:sldId id="347" r:id="rId7"/>
    <p:sldId id="317" r:id="rId8"/>
    <p:sldId id="348" r:id="rId9"/>
    <p:sldId id="263" r:id="rId10"/>
    <p:sldId id="265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33"/>
    <a:srgbClr val="993366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0F9CB-79E9-4318-9531-1D48543DE675}" v="48" dt="2023-02-06T10:45:46.477"/>
    <p1510:client id="{E8BBC1BC-530A-409D-9322-DDE84014C6A1}" v="231" dt="2022-01-19T14:05:40.417"/>
    <p1510:client id="{F040A7AB-5E7B-4506-9CA4-4787412C7419}" v="4" dt="2023-01-13T09:48:4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7649" autoAdjust="0"/>
  </p:normalViewPr>
  <p:slideViewPr>
    <p:cSldViewPr>
      <p:cViewPr varScale="1">
        <p:scale>
          <a:sx n="86" d="100"/>
          <a:sy n="86" d="100"/>
        </p:scale>
        <p:origin x="16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Spencer" userId="S::sspencer@tscacademy.org.uk::b0601bad-6da8-4353-80fd-a3f9447daa35" providerId="AD" clId="Web-{9B50F9CB-79E9-4318-9531-1D48543DE675}"/>
    <pc:docChg chg="modSld">
      <pc:chgData name="Sally Spencer" userId="S::sspencer@tscacademy.org.uk::b0601bad-6da8-4353-80fd-a3f9447daa35" providerId="AD" clId="Web-{9B50F9CB-79E9-4318-9531-1D48543DE675}" dt="2023-02-06T10:45:46.477" v="37" actId="20577"/>
      <pc:docMkLst>
        <pc:docMk/>
      </pc:docMkLst>
      <pc:sldChg chg="modSp">
        <pc:chgData name="Sally Spencer" userId="S::sspencer@tscacademy.org.uk::b0601bad-6da8-4353-80fd-a3f9447daa35" providerId="AD" clId="Web-{9B50F9CB-79E9-4318-9531-1D48543DE675}" dt="2023-02-06T10:45:46.477" v="37" actId="20577"/>
        <pc:sldMkLst>
          <pc:docMk/>
          <pc:sldMk cId="0" sldId="263"/>
        </pc:sldMkLst>
        <pc:spChg chg="mod">
          <ac:chgData name="Sally Spencer" userId="S::sspencer@tscacademy.org.uk::b0601bad-6da8-4353-80fd-a3f9447daa35" providerId="AD" clId="Web-{9B50F9CB-79E9-4318-9531-1D48543DE675}" dt="2023-02-06T10:45:46.477" v="37" actId="20577"/>
          <ac:spMkLst>
            <pc:docMk/>
            <pc:sldMk cId="0" sldId="263"/>
            <ac:spMk id="3" creationId="{22EA0CFE-D391-4BDC-91E4-CB7B9661E9AD}"/>
          </ac:spMkLst>
        </pc:spChg>
      </pc:sldChg>
      <pc:sldChg chg="modSp">
        <pc:chgData name="Sally Spencer" userId="S::sspencer@tscacademy.org.uk::b0601bad-6da8-4353-80fd-a3f9447daa35" providerId="AD" clId="Web-{9B50F9CB-79E9-4318-9531-1D48543DE675}" dt="2023-02-06T10:43:30.706" v="14" actId="14100"/>
        <pc:sldMkLst>
          <pc:docMk/>
          <pc:sldMk cId="2464494371" sldId="315"/>
        </pc:sldMkLst>
        <pc:spChg chg="mod">
          <ac:chgData name="Sally Spencer" userId="S::sspencer@tscacademy.org.uk::b0601bad-6da8-4353-80fd-a3f9447daa35" providerId="AD" clId="Web-{9B50F9CB-79E9-4318-9531-1D48543DE675}" dt="2023-02-06T10:43:30.706" v="14" actId="14100"/>
          <ac:spMkLst>
            <pc:docMk/>
            <pc:sldMk cId="2464494371" sldId="315"/>
            <ac:spMk id="7" creationId="{BAC3DE95-7C5A-46D7-9525-09EE85B39251}"/>
          </ac:spMkLst>
        </pc:spChg>
      </pc:sldChg>
      <pc:sldChg chg="modSp">
        <pc:chgData name="Sally Spencer" userId="S::sspencer@tscacademy.org.uk::b0601bad-6da8-4353-80fd-a3f9447daa35" providerId="AD" clId="Web-{9B50F9CB-79E9-4318-9531-1D48543DE675}" dt="2023-02-06T10:43:52.707" v="18" actId="1076"/>
        <pc:sldMkLst>
          <pc:docMk/>
          <pc:sldMk cId="557211184" sldId="347"/>
        </pc:sldMkLst>
        <pc:spChg chg="mod">
          <ac:chgData name="Sally Spencer" userId="S::sspencer@tscacademy.org.uk::b0601bad-6da8-4353-80fd-a3f9447daa35" providerId="AD" clId="Web-{9B50F9CB-79E9-4318-9531-1D48543DE675}" dt="2023-02-06T10:43:38.363" v="15" actId="1076"/>
          <ac:spMkLst>
            <pc:docMk/>
            <pc:sldMk cId="557211184" sldId="347"/>
            <ac:spMk id="3" creationId="{9D3286EC-E85C-4598-87BD-78FCF35C9155}"/>
          </ac:spMkLst>
        </pc:spChg>
        <pc:spChg chg="mod">
          <ac:chgData name="Sally Spencer" userId="S::sspencer@tscacademy.org.uk::b0601bad-6da8-4353-80fd-a3f9447daa35" providerId="AD" clId="Web-{9B50F9CB-79E9-4318-9531-1D48543DE675}" dt="2023-02-06T10:43:52.707" v="18" actId="1076"/>
          <ac:spMkLst>
            <pc:docMk/>
            <pc:sldMk cId="557211184" sldId="347"/>
            <ac:spMk id="6" creationId="{00000000-0000-0000-0000-000000000000}"/>
          </ac:spMkLst>
        </pc:spChg>
        <pc:picChg chg="mod">
          <ac:chgData name="Sally Spencer" userId="S::sspencer@tscacademy.org.uk::b0601bad-6da8-4353-80fd-a3f9447daa35" providerId="AD" clId="Web-{9B50F9CB-79E9-4318-9531-1D48543DE675}" dt="2023-02-06T10:43:41.691" v="16" actId="1076"/>
          <ac:picMkLst>
            <pc:docMk/>
            <pc:sldMk cId="557211184" sldId="347"/>
            <ac:picMk id="2" creationId="{D6933A68-BFAE-4AD8-B249-394B3608FF7D}"/>
          </ac:picMkLst>
        </pc:picChg>
      </pc:sldChg>
      <pc:sldChg chg="modSp">
        <pc:chgData name="Sally Spencer" userId="S::sspencer@tscacademy.org.uk::b0601bad-6da8-4353-80fd-a3f9447daa35" providerId="AD" clId="Web-{9B50F9CB-79E9-4318-9531-1D48543DE675}" dt="2023-02-06T10:45:32.695" v="35" actId="14100"/>
        <pc:sldMkLst>
          <pc:docMk/>
          <pc:sldMk cId="3735779703" sldId="348"/>
        </pc:sldMkLst>
        <pc:spChg chg="mod">
          <ac:chgData name="Sally Spencer" userId="S::sspencer@tscacademy.org.uk::b0601bad-6da8-4353-80fd-a3f9447daa35" providerId="AD" clId="Web-{9B50F9CB-79E9-4318-9531-1D48543DE675}" dt="2023-02-06T10:44:50.537" v="22" actId="1076"/>
          <ac:spMkLst>
            <pc:docMk/>
            <pc:sldMk cId="3735779703" sldId="348"/>
            <ac:spMk id="4" creationId="{00000000-0000-0000-0000-000000000000}"/>
          </ac:spMkLst>
        </pc:spChg>
        <pc:spChg chg="mod">
          <ac:chgData name="Sally Spencer" userId="S::sspencer@tscacademy.org.uk::b0601bad-6da8-4353-80fd-a3f9447daa35" providerId="AD" clId="Web-{9B50F9CB-79E9-4318-9531-1D48543DE675}" dt="2023-02-06T10:45:32.695" v="35" actId="14100"/>
          <ac:spMkLst>
            <pc:docMk/>
            <pc:sldMk cId="3735779703" sldId="34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D4617254-11FA-4775-A59F-2FFCA0AD4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20E3FB68-640A-46F0-BA38-0B364A50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**** See notes underneath</a:t>
            </a:r>
            <a:r>
              <a:rPr lang="en-US" baseline="0" dirty="0">
                <a:solidFill>
                  <a:srgbClr val="FF0000"/>
                </a:solidFill>
              </a:rPr>
              <a:t> each slide 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Curriculum</a:t>
            </a:r>
            <a:r>
              <a:rPr lang="en-US" baseline="0" dirty="0"/>
              <a:t> c</a:t>
            </a:r>
            <a:r>
              <a:rPr lang="en-US" dirty="0"/>
              <a:t>hanged for Sept 2014 and again for Sept 2017; might have older brothers/sisters who have done a different model</a:t>
            </a:r>
          </a:p>
        </p:txBody>
      </p:sp>
    </p:spTree>
    <p:extLst>
      <p:ext uri="{BB962C8B-B14F-4D97-AF65-F5344CB8AC3E}">
        <p14:creationId xmlns:p14="http://schemas.microsoft.com/office/powerpoint/2010/main" val="134832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 addition …</a:t>
            </a:r>
          </a:p>
          <a:p>
            <a:pPr eaLnBrk="1" hangingPunct="1"/>
            <a:r>
              <a:rPr lang="en-US" dirty="0"/>
              <a:t>More detail on all these later</a:t>
            </a:r>
          </a:p>
        </p:txBody>
      </p:sp>
    </p:spTree>
    <p:extLst>
      <p:ext uri="{BB962C8B-B14F-4D97-AF65-F5344CB8AC3E}">
        <p14:creationId xmlns:p14="http://schemas.microsoft.com/office/powerpoint/2010/main" val="347151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see that a grade 5 is higher than a grade C – we will be raising our expectations and efforts</a:t>
            </a:r>
            <a:r>
              <a:rPr lang="en-GB" baseline="0" dirty="0"/>
              <a:t> to meet this new higher standard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A9A8-D2F1-428E-A9C3-66D214A7F1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Potential</a:t>
            </a:r>
            <a:r>
              <a:rPr lang="en-GB" baseline="0" dirty="0"/>
              <a:t> i</a:t>
            </a:r>
            <a:r>
              <a:rPr lang="en-GB" dirty="0"/>
              <a:t>mportance of</a:t>
            </a:r>
            <a:r>
              <a:rPr lang="en-GB" baseline="0" dirty="0"/>
              <a:t> full EBacc (and Language in particular) for University applications</a:t>
            </a:r>
          </a:p>
          <a:p>
            <a:r>
              <a:rPr lang="en-GB" baseline="0" dirty="0"/>
              <a:t>Science could be Double/Combined Science or 2/3 from </a:t>
            </a:r>
            <a:r>
              <a:rPr lang="en-GB" baseline="0" dirty="0" err="1"/>
              <a:t>Ph</a:t>
            </a:r>
            <a:r>
              <a:rPr lang="en-GB" baseline="0" dirty="0"/>
              <a:t>, </a:t>
            </a:r>
            <a:r>
              <a:rPr lang="en-GB" baseline="0" dirty="0" err="1"/>
              <a:t>Chem</a:t>
            </a:r>
            <a:r>
              <a:rPr lang="en-GB" baseline="0" dirty="0"/>
              <a:t>, </a:t>
            </a:r>
            <a:r>
              <a:rPr lang="en-GB" baseline="0" dirty="0" err="1"/>
              <a:t>Biol</a:t>
            </a:r>
            <a:r>
              <a:rPr lang="en-GB" baseline="0" dirty="0"/>
              <a:t>, Computer </a:t>
            </a:r>
            <a:r>
              <a:rPr lang="en-GB" baseline="0" dirty="0" err="1"/>
              <a:t>Sc</a:t>
            </a:r>
            <a:endParaRPr lang="en-GB" baseline="0" dirty="0"/>
          </a:p>
          <a:p>
            <a:r>
              <a:rPr lang="en-GB" baseline="0" dirty="0"/>
              <a:t>All students will choose AT LEAST one of </a:t>
            </a:r>
            <a:r>
              <a:rPr lang="en-GB" baseline="0" dirty="0" err="1"/>
              <a:t>Hist</a:t>
            </a:r>
            <a:r>
              <a:rPr lang="en-GB" baseline="0" dirty="0"/>
              <a:t>/</a:t>
            </a:r>
            <a:r>
              <a:rPr lang="en-GB" baseline="0" dirty="0" err="1"/>
              <a:t>Geog</a:t>
            </a:r>
            <a:r>
              <a:rPr lang="en-GB" baseline="0" dirty="0"/>
              <a:t> or MFL or Computer Science in their Y9/10/11 Guided Pathways – this helps keep it ‘broad and balanced’</a:t>
            </a:r>
          </a:p>
          <a:p>
            <a:r>
              <a:rPr lang="en-GB" baseline="0" dirty="0"/>
              <a:t>Emphasise difference between achieving the FULL EBacc (grades 5+ in all the subjects) and the requirement for all students to choose at least one EBacc subject</a:t>
            </a:r>
          </a:p>
          <a:p>
            <a:r>
              <a:rPr lang="en-GB" baseline="0" dirty="0"/>
              <a:t>Students will be guided down this pathway if we believe it is appropriate for them; all students can access this pathway and study for the full EBacc</a:t>
            </a:r>
          </a:p>
          <a:p>
            <a:r>
              <a:rPr lang="en-GB" baseline="0" dirty="0"/>
              <a:t>Not just about the full EBacc – these subjects individually are known as the facilitating subjects as they are good subjects that are valued in the world beyond year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Reinforce choices</a:t>
            </a:r>
            <a:r>
              <a:rPr lang="en-GB" baseline="0" dirty="0"/>
              <a:t> returns deadline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941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5265-D6E9-4EAA-B9A6-E4C01B350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58763"/>
            <a:ext cx="2058987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58763"/>
            <a:ext cx="6027738" cy="5978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4EB4-716F-4399-AB6B-28CA9F697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7182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5A16-A163-412C-839F-BB18B8C444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C8DF-E507-418D-B041-8FE73AB15E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BAC4-289B-448F-A666-7D8FCA85BE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0B42-713F-49A2-8194-35861649CA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A144-5E12-4E8A-8F3C-EC706A7969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52D-00D3-4351-A99E-9947DD3B98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0B8-8755-4DF6-9CC7-806E9B068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content-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8763"/>
            <a:ext cx="6500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Section 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 heading text goes here</a:t>
            </a:r>
          </a:p>
          <a:p>
            <a:pPr lvl="0"/>
            <a:endParaRPr lang="en-GB" altLang="en-US"/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9036496" cy="2735262"/>
          </a:xfrm>
        </p:spPr>
        <p:txBody>
          <a:bodyPr/>
          <a:lstStyle/>
          <a:p>
            <a:pPr algn="ctr" eaLnBrk="1" hangingPunct="1"/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Key Stage 4</a:t>
            </a:r>
            <a:b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Guided Choices</a:t>
            </a:r>
            <a:b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  <a:t>Year 9 into 10</a:t>
            </a:r>
            <a:endParaRPr lang="en-GB" sz="54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755576" y="4221163"/>
            <a:ext cx="76328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/>
                <a:cs typeface="Arial"/>
              </a:rPr>
              <a:t>Subject: BTEC Level 1 Introductory Certificate in Construction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Team Leader: Mr Wilson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377082"/>
            <a:ext cx="8856984" cy="1079500"/>
          </a:xfrm>
        </p:spPr>
        <p:txBody>
          <a:bodyPr/>
          <a:lstStyle/>
          <a:p>
            <a:pPr algn="ctr" eaLnBrk="1" hangingPunct="1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Course Topics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3DE95-7C5A-46D7-9525-09EE85B39251}"/>
              </a:ext>
            </a:extLst>
          </p:cNvPr>
          <p:cNvSpPr txBox="1"/>
          <p:nvPr/>
        </p:nvSpPr>
        <p:spPr>
          <a:xfrm>
            <a:off x="467544" y="2470906"/>
            <a:ext cx="7992888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The qualification is made up of a minimum of 5 units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:- 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 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2 core units (which are set by BTEC)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 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3 sector units that the academy specialise in.</a:t>
            </a:r>
            <a:endParaRPr lang="en-GB" dirty="0"/>
          </a:p>
          <a:p>
            <a:endParaRPr lang="en-GB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Core unit 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 -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Being organised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Core unit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 - Developing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a Personal Progression Plan</a:t>
            </a:r>
            <a:endParaRPr lang="en-GB" sz="200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endParaRPr lang="en-GB" sz="2000" b="1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Sector unit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 -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Drawing a plan of a room</a:t>
            </a:r>
            <a:endParaRPr lang="en-GB" sz="2000" b="1" i="0" dirty="0">
              <a:solidFill>
                <a:srgbClr val="000000"/>
              </a:solidFill>
              <a:effectLst/>
              <a:latin typeface="+mn-lt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Sector unit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– Joinery (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Arial"/>
              </a:rPr>
              <a:t>making Carpentry joints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)</a:t>
            </a:r>
          </a:p>
          <a:p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Sector unit – Plumbing (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Arial"/>
              </a:rPr>
              <a:t>fixing a water pipe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4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33A68-BFAE-4AD8-B249-394B3608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21" y="3537633"/>
            <a:ext cx="4099321" cy="273501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561" y="1496463"/>
            <a:ext cx="8712968" cy="71946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Berkeley"/>
                <a:cs typeface="Arial"/>
              </a:rPr>
              <a:t>How is the course assessed?</a:t>
            </a:r>
            <a:r>
              <a:rPr lang="en-GB" sz="5400" dirty="0">
                <a:solidFill>
                  <a:srgbClr val="C00000"/>
                </a:solidFill>
                <a:latin typeface="Berkeley"/>
                <a:cs typeface="Arial"/>
              </a:rPr>
              <a:t> </a:t>
            </a:r>
            <a:endParaRPr lang="en-GB" sz="54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286EC-E85C-4598-87BD-78FCF35C9155}"/>
              </a:ext>
            </a:extLst>
          </p:cNvPr>
          <p:cNvSpPr txBox="1"/>
          <p:nvPr/>
        </p:nvSpPr>
        <p:spPr>
          <a:xfrm>
            <a:off x="285111" y="2455653"/>
            <a:ext cx="451250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+mn-lt"/>
              </a:rPr>
              <a:t>Centre-devised assessment (internal assessment) </a:t>
            </a:r>
            <a:endParaRPr lang="en-GB" sz="2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GB" sz="2800" b="0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Each unit is worth 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Arial"/>
              </a:rPr>
              <a:t>20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% of the final grade. Each has specified learning outcomes and assessment criteria. 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There is no formal examination on this course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268760" y="1268760"/>
            <a:ext cx="8668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Careers Links</a:t>
            </a:r>
            <a:endParaRPr lang="en-US" altLang="en-US" sz="40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277DB-E50E-42BF-A6FA-983F0A57EADB}"/>
              </a:ext>
            </a:extLst>
          </p:cNvPr>
          <p:cNvSpPr txBox="1"/>
          <p:nvPr/>
        </p:nvSpPr>
        <p:spPr>
          <a:xfrm>
            <a:off x="4067944" y="1461624"/>
            <a:ext cx="44556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BTEC Specialist qualifications are work-related qualifications. They give learners the knowledge, understanding and skills they need to prepare for employment in a specific occupational area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. The development of transferable skills is the main focus.  It is intended that students have the opportunity to develop key transferable skills through both core and our specialist sector units:</a:t>
            </a:r>
            <a:endParaRPr lang="en-GB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Joinery and carpentry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Construction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Plumbing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66019-B829-460D-A872-8FF3A107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10" y="1985853"/>
            <a:ext cx="3573518" cy="2382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1B4DB-0822-4550-A963-D43CBBF7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24" y="4467694"/>
            <a:ext cx="3357494" cy="2243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DC56A-C344-4F62-93DF-3CEBC7865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776" y="4881355"/>
            <a:ext cx="2956788" cy="19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8570" y="1205313"/>
            <a:ext cx="8731045" cy="1402095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Berkeley"/>
                <a:cs typeface="Arial"/>
              </a:rPr>
              <a:t>Frequently Asked Questions (FAQs)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88502" y="2723395"/>
            <a:ext cx="8731045" cy="40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Is this a GCSE course?</a:t>
            </a:r>
            <a:endParaRPr lang="en-GB" sz="1800" b="1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algn="l"/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No, it is a BTEC level 1 certificate</a:t>
            </a:r>
            <a:endParaRPr lang="en-GB" sz="1800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Can anyone take the option?</a:t>
            </a:r>
            <a:endParaRPr lang="en-GB" sz="1800" b="1" kern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algn="l"/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It is aimed at students who are more comfortable with a hands on approach to learning and have an interest in construction.</a:t>
            </a:r>
            <a:endParaRPr lang="en-GB" sz="1800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Is there an exam?</a:t>
            </a:r>
            <a:endParaRPr lang="en-GB" sz="1800" b="1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algn="l"/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No, units are assessment based. Work is moderated internally and verified by a BTEC standards verifier </a:t>
            </a:r>
            <a:endParaRPr lang="en-GB" sz="1800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s it all practical based?</a:t>
            </a:r>
            <a:endParaRPr lang="en-GB" sz="1800" b="1" kern="0">
              <a:solidFill>
                <a:schemeClr val="tx1"/>
              </a:solidFill>
              <a:effectLst/>
              <a:latin typeface="+mn-lt"/>
              <a:cs typeface="Arial"/>
            </a:endParaRPr>
          </a:p>
          <a:p>
            <a:pPr algn="l"/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No</a:t>
            </a:r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. The two core units are theory based. Although the Construction Drawing unit is classed as practical, it is </a:t>
            </a:r>
            <a:r>
              <a:rPr lang="en-GB" sz="1800" b="1" kern="0" dirty="0">
                <a:solidFill>
                  <a:schemeClr val="tx1"/>
                </a:solidFill>
                <a:effectLst/>
                <a:latin typeface="+mn-lt"/>
              </a:rPr>
              <a:t>Technical Drawing</a:t>
            </a:r>
            <a:endParaRPr lang="en-GB" sz="1800" b="1" kern="0" dirty="0">
              <a:solidFill>
                <a:schemeClr val="tx1"/>
              </a:solidFill>
              <a:effectLst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7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817561" y="1175006"/>
            <a:ext cx="770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Berkeley"/>
                <a:cs typeface="Arial"/>
              </a:rPr>
              <a:t>What are my favorite parts of the course?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2EA0CFE-D391-4BDC-91E4-CB7B9661E9AD}"/>
              </a:ext>
            </a:extLst>
          </p:cNvPr>
          <p:cNvSpPr txBox="1">
            <a:spLocks/>
          </p:cNvSpPr>
          <p:nvPr/>
        </p:nvSpPr>
        <p:spPr bwMode="auto">
          <a:xfrm>
            <a:off x="206477" y="2498445"/>
            <a:ext cx="8731045" cy="9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800" kern="0" dirty="0">
                <a:solidFill>
                  <a:schemeClr val="tx1"/>
                </a:solidFill>
                <a:effectLst/>
                <a:latin typeface="+mn-lt"/>
              </a:rPr>
              <a:t>The different units appeal to different students.  Many former students have specialised in the different areas.  Many favour Joinery/Carpentry and Plumbing. 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79879-4F46-4603-AD02-429272AF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71" y="3573016"/>
            <a:ext cx="3742857" cy="28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1043608" y="1700808"/>
            <a:ext cx="712946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+mj-lt"/>
              </a:rPr>
              <a:t>Contact Details For Further Questions…</a:t>
            </a:r>
          </a:p>
          <a:p>
            <a:pPr algn="ctr"/>
            <a:r>
              <a:rPr lang="en-GB" sz="4400" dirty="0">
                <a:latin typeface="Gill Sans MT" pitchFamily="34" charset="0"/>
              </a:rPr>
              <a:t>jtaylor@tscacademy.org.uk</a:t>
            </a:r>
          </a:p>
          <a:p>
            <a:pPr algn="ctr"/>
            <a:endParaRPr lang="en-GB" sz="6600" dirty="0"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1">
      <a:majorFont>
        <a:latin typeface="BerkeleyOldstyleITCby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CAC11CC589A4FA00B5741399EF0A8" ma:contentTypeVersion="5" ma:contentTypeDescription="Create a new document." ma:contentTypeScope="" ma:versionID="8d218f2ceba4cbdfd2d4c0569ed04799">
  <xsd:schema xmlns:xsd="http://www.w3.org/2001/XMLSchema" xmlns:xs="http://www.w3.org/2001/XMLSchema" xmlns:p="http://schemas.microsoft.com/office/2006/metadata/properties" xmlns:ns2="6d49f7e4-8427-4c61-9628-db4dc497675f" targetNamespace="http://schemas.microsoft.com/office/2006/metadata/properties" ma:root="true" ma:fieldsID="cdcf792b092717272fed23783e557d3b" ns2:_="">
    <xsd:import namespace="6d49f7e4-8427-4c61-9628-db4dc4976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9f7e4-8427-4c61-9628-db4dc4976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0740A9-38F9-412D-8837-57C2E6AE9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9f7e4-8427-4c61-9628-db4dc4976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B55579-BE7A-4B8E-9480-9F03698C53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9F5B86-294E-49BD-AC83-27F1625FC8E9}">
  <ds:schemaRefs>
    <ds:schemaRef ds:uri="6d49f7e4-8427-4c61-9628-db4dc497675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2918</TotalTime>
  <Words>541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Key Stage 4 Guided Choices Year 9 into 10</vt:lpstr>
      <vt:lpstr>Course Topics</vt:lpstr>
      <vt:lpstr>How is the course assessed? </vt:lpstr>
      <vt:lpstr>PowerPoint Presentation</vt:lpstr>
      <vt:lpstr>Frequently Asked Questions (FAQs)</vt:lpstr>
      <vt:lpstr>PowerPoint Presentation</vt:lpstr>
      <vt:lpstr>PowerPoint Presentation</vt:lpstr>
    </vt:vector>
  </TitlesOfParts>
  <Company>Outwood 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Open Evening  29th September 2009</dc:title>
  <dc:creator>klw</dc:creator>
  <cp:lastModifiedBy>James Wilson</cp:lastModifiedBy>
  <cp:revision>259</cp:revision>
  <cp:lastPrinted>2019-01-28T13:36:12Z</cp:lastPrinted>
  <dcterms:created xsi:type="dcterms:W3CDTF">2009-09-17T06:29:05Z</dcterms:created>
  <dcterms:modified xsi:type="dcterms:W3CDTF">2023-02-06T10:45:51Z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0x010100BFECAC11CC589A4FA00B5741399EF0A8</vt:lpwstr>
  </property>
</Properties>
</file>