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4"/>
  </p:notesMasterIdLst>
  <p:handoutMasterIdLst>
    <p:handoutMasterId r:id="rId15"/>
  </p:handoutMasterIdLst>
  <p:sldIdLst>
    <p:sldId id="299" r:id="rId5"/>
    <p:sldId id="315" r:id="rId6"/>
    <p:sldId id="325" r:id="rId7"/>
    <p:sldId id="347" r:id="rId8"/>
    <p:sldId id="317" r:id="rId9"/>
    <p:sldId id="348" r:id="rId10"/>
    <p:sldId id="307" r:id="rId11"/>
    <p:sldId id="328" r:id="rId12"/>
    <p:sldId id="265" r:id="rId1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22B4"/>
    <a:srgbClr val="6600CC"/>
    <a:srgbClr val="FF9933"/>
    <a:srgbClr val="993366"/>
    <a:srgbClr val="9933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974FD-6AB1-461F-AEEA-B2C5B9441EE6}" v="51" dt="2022-01-21T10:40:28.160"/>
    <p1510:client id="{812CCEF7-4B03-462C-8AE2-739C465B1E69}" v="33" dt="2023-02-06T10:48:39.779"/>
    <p1510:client id="{B4F8A9F6-E024-4C42-827A-1444F72641C2}" v="1" dt="2022-01-21T11:00:31.662"/>
    <p1510:client id="{C5CA8448-E471-4E18-A1ED-4C43CE89E444}" v="1" dt="2022-01-21T10:07:05.597"/>
    <p1510:client id="{F9B58349-C7E1-44D7-B28F-A8BA1606ED37}" v="47" dt="2022-01-20T10:29:41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1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Neea" userId="S::cneea@tscacademy.org.uk::891689bf-23d7-4c01-96b1-d30cd7bcde06" providerId="AD" clId="Web-{C5CA8448-E471-4E18-A1ED-4C43CE89E444}"/>
    <pc:docChg chg="addSld">
      <pc:chgData name="Charlotte Neea" userId="S::cneea@tscacademy.org.uk::891689bf-23d7-4c01-96b1-d30cd7bcde06" providerId="AD" clId="Web-{C5CA8448-E471-4E18-A1ED-4C43CE89E444}" dt="2022-01-21T10:07:05.597" v="0"/>
      <pc:docMkLst>
        <pc:docMk/>
      </pc:docMkLst>
      <pc:sldChg chg="new">
        <pc:chgData name="Charlotte Neea" userId="S::cneea@tscacademy.org.uk::891689bf-23d7-4c01-96b1-d30cd7bcde06" providerId="AD" clId="Web-{C5CA8448-E471-4E18-A1ED-4C43CE89E444}" dt="2022-01-21T10:07:05.597" v="0"/>
        <pc:sldMkLst>
          <pc:docMk/>
          <pc:sldMk cId="1868833756" sldId="349"/>
        </pc:sldMkLst>
      </pc:sldChg>
    </pc:docChg>
  </pc:docChgLst>
  <pc:docChgLst>
    <pc:chgData name="Sally Spencer" userId="S::sspencer@tscacademy.org.uk::b0601bad-6da8-4353-80fd-a3f9447daa35" providerId="AD" clId="Web-{812CCEF7-4B03-462C-8AE2-739C465B1E69}"/>
    <pc:docChg chg="modSld">
      <pc:chgData name="Sally Spencer" userId="S::sspencer@tscacademy.org.uk::b0601bad-6da8-4353-80fd-a3f9447daa35" providerId="AD" clId="Web-{812CCEF7-4B03-462C-8AE2-739C465B1E69}" dt="2023-02-06T10:48:39.779" v="30" actId="1076"/>
      <pc:docMkLst>
        <pc:docMk/>
      </pc:docMkLst>
      <pc:sldChg chg="modSp">
        <pc:chgData name="Sally Spencer" userId="S::sspencer@tscacademy.org.uk::b0601bad-6da8-4353-80fd-a3f9447daa35" providerId="AD" clId="Web-{812CCEF7-4B03-462C-8AE2-739C465B1E69}" dt="2023-02-06T10:46:36.072" v="2" actId="1076"/>
        <pc:sldMkLst>
          <pc:docMk/>
          <pc:sldMk cId="557211184" sldId="347"/>
        </pc:sldMkLst>
        <pc:spChg chg="mod">
          <ac:chgData name="Sally Spencer" userId="S::sspencer@tscacademy.org.uk::b0601bad-6da8-4353-80fd-a3f9447daa35" providerId="AD" clId="Web-{812CCEF7-4B03-462C-8AE2-739C465B1E69}" dt="2023-02-06T10:46:36.072" v="2" actId="1076"/>
          <ac:spMkLst>
            <pc:docMk/>
            <pc:sldMk cId="557211184" sldId="347"/>
            <ac:spMk id="6" creationId="{00000000-0000-0000-0000-000000000000}"/>
          </ac:spMkLst>
        </pc:spChg>
      </pc:sldChg>
      <pc:sldChg chg="modSp">
        <pc:chgData name="Sally Spencer" userId="S::sspencer@tscacademy.org.uk::b0601bad-6da8-4353-80fd-a3f9447daa35" providerId="AD" clId="Web-{812CCEF7-4B03-462C-8AE2-739C465B1E69}" dt="2023-02-06T10:48:39.779" v="30" actId="1076"/>
        <pc:sldMkLst>
          <pc:docMk/>
          <pc:sldMk cId="3735779703" sldId="348"/>
        </pc:sldMkLst>
        <pc:spChg chg="mod">
          <ac:chgData name="Sally Spencer" userId="S::sspencer@tscacademy.org.uk::b0601bad-6da8-4353-80fd-a3f9447daa35" providerId="AD" clId="Web-{812CCEF7-4B03-462C-8AE2-739C465B1E69}" dt="2023-02-06T10:48:18.606" v="23" actId="14100"/>
          <ac:spMkLst>
            <pc:docMk/>
            <pc:sldMk cId="3735779703" sldId="348"/>
            <ac:spMk id="4" creationId="{00000000-0000-0000-0000-000000000000}"/>
          </ac:spMkLst>
        </pc:spChg>
        <pc:spChg chg="mod">
          <ac:chgData name="Sally Spencer" userId="S::sspencer@tscacademy.org.uk::b0601bad-6da8-4353-80fd-a3f9447daa35" providerId="AD" clId="Web-{812CCEF7-4B03-462C-8AE2-739C465B1E69}" dt="2023-02-06T10:48:39.779" v="30" actId="1076"/>
          <ac:spMkLst>
            <pc:docMk/>
            <pc:sldMk cId="3735779703" sldId="348"/>
            <ac:spMk id="5" creationId="{00000000-0000-0000-0000-000000000000}"/>
          </ac:spMkLst>
        </pc:spChg>
      </pc:sldChg>
    </pc:docChg>
  </pc:docChgLst>
  <pc:docChgLst>
    <pc:chgData name="Charlotte Neea" userId="S::cneea@tscacademy.org.uk::891689bf-23d7-4c01-96b1-d30cd7bcde06" providerId="AD" clId="Web-{F9B58349-C7E1-44D7-B28F-A8BA1606ED37}"/>
    <pc:docChg chg="modSld">
      <pc:chgData name="Charlotte Neea" userId="S::cneea@tscacademy.org.uk::891689bf-23d7-4c01-96b1-d30cd7bcde06" providerId="AD" clId="Web-{F9B58349-C7E1-44D7-B28F-A8BA1606ED37}" dt="2022-01-20T10:29:40.246" v="22" actId="20577"/>
      <pc:docMkLst>
        <pc:docMk/>
      </pc:docMkLst>
      <pc:sldChg chg="modSp">
        <pc:chgData name="Charlotte Neea" userId="S::cneea@tscacademy.org.uk::891689bf-23d7-4c01-96b1-d30cd7bcde06" providerId="AD" clId="Web-{F9B58349-C7E1-44D7-B28F-A8BA1606ED37}" dt="2022-01-20T10:29:40.246" v="22" actId="20577"/>
        <pc:sldMkLst>
          <pc:docMk/>
          <pc:sldMk cId="0" sldId="265"/>
        </pc:sldMkLst>
        <pc:spChg chg="mod">
          <ac:chgData name="Charlotte Neea" userId="S::cneea@tscacademy.org.uk::891689bf-23d7-4c01-96b1-d30cd7bcde06" providerId="AD" clId="Web-{F9B58349-C7E1-44D7-B28F-A8BA1606ED37}" dt="2022-01-20T10:29:40.246" v="22" actId="20577"/>
          <ac:spMkLst>
            <pc:docMk/>
            <pc:sldMk cId="0" sldId="265"/>
            <ac:spMk id="23555" creationId="{00000000-0000-0000-0000-000000000000}"/>
          </ac:spMkLst>
        </pc:spChg>
      </pc:sldChg>
      <pc:sldChg chg="modSp">
        <pc:chgData name="Charlotte Neea" userId="S::cneea@tscacademy.org.uk::891689bf-23d7-4c01-96b1-d30cd7bcde06" providerId="AD" clId="Web-{F9B58349-C7E1-44D7-B28F-A8BA1606ED37}" dt="2022-01-20T10:29:23.620" v="16" actId="20577"/>
        <pc:sldMkLst>
          <pc:docMk/>
          <pc:sldMk cId="0" sldId="299"/>
        </pc:sldMkLst>
        <pc:spChg chg="mod">
          <ac:chgData name="Charlotte Neea" userId="S::cneea@tscacademy.org.uk::891689bf-23d7-4c01-96b1-d30cd7bcde06" providerId="AD" clId="Web-{F9B58349-C7E1-44D7-B28F-A8BA1606ED37}" dt="2022-01-20T10:29:23.620" v="16" actId="20577"/>
          <ac:spMkLst>
            <pc:docMk/>
            <pc:sldMk cId="0" sldId="299"/>
            <ac:spMk id="4101" creationId="{00000000-0000-0000-0000-000000000000}"/>
          </ac:spMkLst>
        </pc:spChg>
      </pc:sldChg>
    </pc:docChg>
  </pc:docChgLst>
  <pc:docChgLst>
    <pc:chgData name="Tamara Gregory" userId="S::tgregory@tscacademy.org.uk::681cd5d5-3224-4559-b62c-bcf56ba8b93c" providerId="AD" clId="Web-{B4F8A9F6-E024-4C42-827A-1444F72641C2}"/>
    <pc:docChg chg="modSld">
      <pc:chgData name="Tamara Gregory" userId="S::tgregory@tscacademy.org.uk::681cd5d5-3224-4559-b62c-bcf56ba8b93c" providerId="AD" clId="Web-{B4F8A9F6-E024-4C42-827A-1444F72641C2}" dt="2022-01-21T11:00:31.662" v="0"/>
      <pc:docMkLst>
        <pc:docMk/>
      </pc:docMkLst>
      <pc:sldChg chg="addSp">
        <pc:chgData name="Tamara Gregory" userId="S::tgregory@tscacademy.org.uk::681cd5d5-3224-4559-b62c-bcf56ba8b93c" providerId="AD" clId="Web-{B4F8A9F6-E024-4C42-827A-1444F72641C2}" dt="2022-01-21T11:00:31.662" v="0"/>
        <pc:sldMkLst>
          <pc:docMk/>
          <pc:sldMk cId="1868833756" sldId="349"/>
        </pc:sldMkLst>
        <pc:spChg chg="add">
          <ac:chgData name="Tamara Gregory" userId="S::tgregory@tscacademy.org.uk::681cd5d5-3224-4559-b62c-bcf56ba8b93c" providerId="AD" clId="Web-{B4F8A9F6-E024-4C42-827A-1444F72641C2}" dt="2022-01-21T11:00:31.662" v="0"/>
          <ac:spMkLst>
            <pc:docMk/>
            <pc:sldMk cId="1868833756" sldId="349"/>
            <ac:spMk id="3" creationId="{FD87B0E7-B638-4296-87D0-98522ADFF6B3}"/>
          </ac:spMkLst>
        </pc:spChg>
      </pc:sldChg>
    </pc:docChg>
  </pc:docChgLst>
  <pc:docChgLst>
    <pc:chgData name="Stacey Gatheral" userId="S::sgatheral@tscacademy.org.uk::eecb6d94-6815-47e8-b660-dbca03dd1c2e" providerId="AD" clId="Web-{2FC974FD-6AB1-461F-AEEA-B2C5B9441EE6}"/>
    <pc:docChg chg="modSld">
      <pc:chgData name="Stacey Gatheral" userId="S::sgatheral@tscacademy.org.uk::eecb6d94-6815-47e8-b660-dbca03dd1c2e" providerId="AD" clId="Web-{2FC974FD-6AB1-461F-AEEA-B2C5B9441EE6}" dt="2022-01-21T10:40:28.160" v="50" actId="20577"/>
      <pc:docMkLst>
        <pc:docMk/>
      </pc:docMkLst>
      <pc:sldChg chg="modSp">
        <pc:chgData name="Stacey Gatheral" userId="S::sgatheral@tscacademy.org.uk::eecb6d94-6815-47e8-b660-dbca03dd1c2e" providerId="AD" clId="Web-{2FC974FD-6AB1-461F-AEEA-B2C5B9441EE6}" dt="2022-01-21T10:40:28.160" v="50" actId="20577"/>
        <pc:sldMkLst>
          <pc:docMk/>
          <pc:sldMk cId="1868833756" sldId="349"/>
        </pc:sldMkLst>
        <pc:spChg chg="mod">
          <ac:chgData name="Stacey Gatheral" userId="S::sgatheral@tscacademy.org.uk::eecb6d94-6815-47e8-b660-dbca03dd1c2e" providerId="AD" clId="Web-{2FC974FD-6AB1-461F-AEEA-B2C5B9441EE6}" dt="2022-01-21T10:40:28.160" v="50" actId="20577"/>
          <ac:spMkLst>
            <pc:docMk/>
            <pc:sldMk cId="1868833756" sldId="349"/>
            <ac:spMk id="2" creationId="{B90B290F-16F6-4434-8529-B4FAC937DB2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89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7789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defTabSz="914221">
              <a:defRPr sz="1200"/>
            </a:lvl1pPr>
          </a:lstStyle>
          <a:p>
            <a:pPr>
              <a:defRPr/>
            </a:pPr>
            <a:fld id="{D4617254-11FA-4775-A59F-2FFCA0AD49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323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4681"/>
            <a:ext cx="5438140" cy="44676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89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7789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defTabSz="914221">
              <a:defRPr sz="1200"/>
            </a:lvl1pPr>
          </a:lstStyle>
          <a:p>
            <a:pPr>
              <a:defRPr/>
            </a:pPr>
            <a:fld id="{20E3FB68-640A-46F0-BA38-0B364A5056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001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1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**** See notes underneath</a:t>
            </a:r>
            <a:r>
              <a:rPr lang="en-US" baseline="0">
                <a:solidFill>
                  <a:srgbClr val="FF0000"/>
                </a:solidFill>
              </a:rPr>
              <a:t> each slide ****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2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Curriculum</a:t>
            </a:r>
            <a:r>
              <a:rPr lang="en-US" baseline="0"/>
              <a:t> c</a:t>
            </a:r>
            <a:r>
              <a:rPr lang="en-US"/>
              <a:t>hanged for Sept 2014 and again for Sept 2017; might have older brothers/sisters who have done a different model</a:t>
            </a:r>
          </a:p>
        </p:txBody>
      </p:sp>
    </p:spTree>
    <p:extLst>
      <p:ext uri="{BB962C8B-B14F-4D97-AF65-F5344CB8AC3E}">
        <p14:creationId xmlns:p14="http://schemas.microsoft.com/office/powerpoint/2010/main" val="134832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3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13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4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In addition …</a:t>
            </a:r>
          </a:p>
          <a:p>
            <a:pPr eaLnBrk="1" hangingPunct="1"/>
            <a:r>
              <a:rPr lang="en-US"/>
              <a:t>More detail on all these later</a:t>
            </a:r>
          </a:p>
        </p:txBody>
      </p:sp>
    </p:spTree>
    <p:extLst>
      <p:ext uri="{BB962C8B-B14F-4D97-AF65-F5344CB8AC3E}">
        <p14:creationId xmlns:p14="http://schemas.microsoft.com/office/powerpoint/2010/main" val="3471513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5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10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You will see that a grade 5 is higher than a grade C – we will be raising our expectations and efforts</a:t>
            </a:r>
            <a:r>
              <a:rPr lang="en-GB" baseline="0"/>
              <a:t> to meet this new higher standard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A9A8-D2F1-428E-A9C3-66D214A7F1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13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Career ?</a:t>
            </a:r>
            <a:r>
              <a:rPr lang="en-GB" baseline="0"/>
              <a:t> A Levels ?</a:t>
            </a:r>
          </a:p>
          <a:p>
            <a:r>
              <a:rPr lang="en-GB"/>
              <a:t>But we know that this isn’t always possible at this stage and is subject to (many !!) changes</a:t>
            </a:r>
          </a:p>
          <a:p>
            <a:r>
              <a:rPr lang="en-GB"/>
              <a:t>We will guide students to keeping the overall package ‘broad</a:t>
            </a:r>
            <a:r>
              <a:rPr lang="en-GB" baseline="0"/>
              <a:t> and balanced’ … thus ensuring no doors are closed later in life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3FB68-640A-46F0-BA38-0B364A5056C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29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8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1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Reinforce choices</a:t>
            </a:r>
            <a:r>
              <a:rPr lang="en-GB" baseline="0"/>
              <a:t> returns deadline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3FB68-640A-46F0-BA38-0B364A5056C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1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19418"/>
      </p:ext>
    </p:extLst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C5265-D6E9-4EAA-B9A6-E4C01B350E3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6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58763"/>
            <a:ext cx="2058987" cy="5978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7675" y="258763"/>
            <a:ext cx="6027738" cy="5978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F4EB4-716F-4399-AB6B-28CA9F697C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0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2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0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8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30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6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3102D-BADE-4383-814B-F3F96D3E2B6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767182"/>
      </p:ext>
    </p:extLst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5A16-A163-412C-839F-BB18B8C444D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23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AC8DF-E507-418D-B041-8FE73AB15E9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81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5BAC4-289B-448F-A666-7D8FCA85BE7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94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70B42-713F-49A2-8194-35861649CA3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02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4A144-5E12-4E8A-8F3C-EC706A7969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2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6452D-00D3-4351-A99E-9947DD3B98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71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550B8-8755-4DF6-9CC7-806E9B06812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content-background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258763"/>
            <a:ext cx="65008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Section title goes here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900"/>
            <a:ext cx="82296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Sub heading text goes here</a:t>
            </a:r>
          </a:p>
          <a:p>
            <a:pPr lvl="0"/>
            <a:endParaRPr lang="en-GB" altLang="en-US"/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33333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333333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0773102D-BADE-4383-814B-F3F96D3E2B6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6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BerkeleyOldstyleITCbyB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BerkeleyOldstyleITCbyB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BerkeleyOldstyleITCbyB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BerkeleyOldstyleITCbyBT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hyperlink" Target="https://danceparent101.com/the-ultimate-dance-career-pathways-future-jobs-list-videos-links/#9-10-freelance-dance-teacher-" TargetMode="External"/><Relationship Id="rId18" Type="http://schemas.openxmlformats.org/officeDocument/2006/relationships/hyperlink" Target="https://danceparent101.com/the-ultimate-dance-career-pathways-future-jobs-list-videos-links/#14-15-dance-examiner-for-a-syllabus-such-as-rad-or-cecchetti" TargetMode="External"/><Relationship Id="rId26" Type="http://schemas.openxmlformats.org/officeDocument/2006/relationships/hyperlink" Target="https://danceparent101.com/the-ultimate-dance-career-pathways-future-jobs-list-videos-links/#22-23-physiotherapist" TargetMode="External"/><Relationship Id="rId39" Type="http://schemas.openxmlformats.org/officeDocument/2006/relationships/hyperlink" Target="https://danceparent101.com/the-ultimate-dance-career-pathways-future-jobs-list-videos-links/#35-36-dance-videographer" TargetMode="External"/><Relationship Id="rId21" Type="http://schemas.openxmlformats.org/officeDocument/2006/relationships/hyperlink" Target="https://danceparent101.com/the-ultimate-dance-career-pathways-future-jobs-list-videos-links/#17-18-arts-administrator" TargetMode="External"/><Relationship Id="rId34" Type="http://schemas.openxmlformats.org/officeDocument/2006/relationships/hyperlink" Target="https://danceparent101.com/the-ultimate-dance-career-pathways-future-jobs-list-videos-links/#30-31-hair-designer-or-theatrical-wig-maker" TargetMode="External"/><Relationship Id="rId7" Type="http://schemas.openxmlformats.org/officeDocument/2006/relationships/hyperlink" Target="https://danceparent101.com/the-ultimate-dance-career-pathways-future-jobs-list-videos-links/#3-4-commercial-seasonal-corporate-and-contract-dance-work-" TargetMode="External"/><Relationship Id="rId12" Type="http://schemas.openxmlformats.org/officeDocument/2006/relationships/hyperlink" Target="https://danceparent101.com/the-ultimate-dance-career-pathways-future-jobs-list-videos-links/#8-9-choreographer-" TargetMode="External"/><Relationship Id="rId17" Type="http://schemas.openxmlformats.org/officeDocument/2006/relationships/hyperlink" Target="https://danceparent101.com/the-ultimate-dance-career-pathways-future-jobs-list-videos-links/#13-14-college-or-high-school-cheer-coach" TargetMode="External"/><Relationship Id="rId25" Type="http://schemas.openxmlformats.org/officeDocument/2006/relationships/hyperlink" Target="https://danceparent101.com/the-ultimate-dance-career-pathways-future-jobs-list-videos-links/#21-22-dance-specialist" TargetMode="External"/><Relationship Id="rId33" Type="http://schemas.openxmlformats.org/officeDocument/2006/relationships/hyperlink" Target="https://danceparent101.com/the-ultimate-dance-career-pathways-future-jobs-list-videos-links/#29-30-make-up-hair-artist" TargetMode="External"/><Relationship Id="rId38" Type="http://schemas.openxmlformats.org/officeDocument/2006/relationships/hyperlink" Target="https://danceparent101.com/the-ultimate-dance-career-pathways-future-jobs-list-videos-links/#34-35-dance-photographer-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danceparent101.com/the-ultimate-dance-career-pathways-future-jobs-list-videos-links/#12-13-college-dance-professor" TargetMode="External"/><Relationship Id="rId20" Type="http://schemas.openxmlformats.org/officeDocument/2006/relationships/hyperlink" Target="https://danceparent101.com/the-ultimate-dance-career-pathways-future-jobs-list-videos-links/#16-17-dance-competition-intensive-or-festival-employeeproducer" TargetMode="External"/><Relationship Id="rId29" Type="http://schemas.openxmlformats.org/officeDocument/2006/relationships/hyperlink" Target="https://danceparent101.com/the-ultimate-dance-career-pathways-future-jobs-list-videos-links/#25-26-psychologist-or-psychiatrist-for-dancers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danceparent101.com/the-ultimate-dance-career-pathways-future-jobs-list-videos-links/#2-3-join-a-contemporary-or-modern-dance-company-" TargetMode="External"/><Relationship Id="rId11" Type="http://schemas.openxmlformats.org/officeDocument/2006/relationships/hyperlink" Target="https://danceparent101.com/the-ultimate-dance-career-pathways-future-jobs-list-videos-links/#7-8-professional-sport-team-cheerleader-" TargetMode="External"/><Relationship Id="rId24" Type="http://schemas.openxmlformats.org/officeDocument/2006/relationships/hyperlink" Target="https://danceparent101.com/the-ultimate-dance-career-pathways-future-jobs-list-videos-links/#20-21-gyrotonic-instructor" TargetMode="External"/><Relationship Id="rId32" Type="http://schemas.openxmlformats.org/officeDocument/2006/relationships/hyperlink" Target="https://danceparent101.com/the-ultimate-dance-career-pathways-future-jobs-list-videos-links/#28-29-dancewear-designer" TargetMode="External"/><Relationship Id="rId37" Type="http://schemas.openxmlformats.org/officeDocument/2006/relationships/hyperlink" Target="https://danceparent101.com/the-ultimate-dance-career-pathways-future-jobs-list-videos-links/#33-34-lighting-technician-or-designer" TargetMode="External"/><Relationship Id="rId40" Type="http://schemas.openxmlformats.org/officeDocument/2006/relationships/hyperlink" Target="https://danceparent101.com/the-ultimate-dance-career-pathways-future-jobs-list-videos-links/#36-37-create-you-own-online-business" TargetMode="External"/><Relationship Id="rId5" Type="http://schemas.openxmlformats.org/officeDocument/2006/relationships/hyperlink" Target="https://danceparent101.com/the-ultimate-dance-career-pathways-future-jobs-list-videos-links/#1-2-cruise-ship-show-dancer-" TargetMode="External"/><Relationship Id="rId15" Type="http://schemas.openxmlformats.org/officeDocument/2006/relationships/hyperlink" Target="https://danceparent101.com/the-ultimate-dance-career-pathways-future-jobs-list-videos-links/#11-12-high-school-dance-teacher-" TargetMode="External"/><Relationship Id="rId23" Type="http://schemas.openxmlformats.org/officeDocument/2006/relationships/hyperlink" Target="https://danceparent101.com/the-ultimate-dance-career-pathways-future-jobs-list-videos-links/#19-20-pilates-instructor" TargetMode="External"/><Relationship Id="rId28" Type="http://schemas.openxmlformats.org/officeDocument/2006/relationships/hyperlink" Target="https://danceparent101.com/the-ultimate-dance-career-pathways-future-jobs-list-videos-links/#24-25-myotherapist" TargetMode="External"/><Relationship Id="rId36" Type="http://schemas.openxmlformats.org/officeDocument/2006/relationships/hyperlink" Target="https://danceparent101.com/the-ultimate-dance-career-pathways-future-jobs-list-videos-links/#32-33-prop-master" TargetMode="External"/><Relationship Id="rId10" Type="http://schemas.openxmlformats.org/officeDocument/2006/relationships/hyperlink" Target="https://danceparent101.com/the-ultimate-dance-career-pathways-future-jobs-list-videos-links/#6-7-start-your-own-dance-company-" TargetMode="External"/><Relationship Id="rId19" Type="http://schemas.openxmlformats.org/officeDocument/2006/relationships/hyperlink" Target="https://danceparent101.com/the-ultimate-dance-career-pathways-future-jobs-list-videos-links/#15-16-dance-competition-judge-or-adjudicator" TargetMode="External"/><Relationship Id="rId31" Type="http://schemas.openxmlformats.org/officeDocument/2006/relationships/hyperlink" Target="https://danceparent101.com/the-ultimate-dance-career-pathways-future-jobs-list-videos-links/#27-28-costume-designer" TargetMode="External"/><Relationship Id="rId4" Type="http://schemas.openxmlformats.org/officeDocument/2006/relationships/hyperlink" Target="https://danceparent101.com/the-ultimate-dance-career-pathways-future-jobs-list-videos-links/#0-1-theme-park-performer-" TargetMode="External"/><Relationship Id="rId9" Type="http://schemas.openxmlformats.org/officeDocument/2006/relationships/hyperlink" Target="https://danceparent101.com/the-ultimate-dance-career-pathways-future-jobs-list-videos-links/#5-6-join-a-tap-dance-company-" TargetMode="External"/><Relationship Id="rId14" Type="http://schemas.openxmlformats.org/officeDocument/2006/relationships/hyperlink" Target="https://danceparent101.com/the-ultimate-dance-career-pathways-future-jobs-list-videos-links/#10-11-dance-studio-owner" TargetMode="External"/><Relationship Id="rId22" Type="http://schemas.openxmlformats.org/officeDocument/2006/relationships/hyperlink" Target="https://danceparent101.com/the-ultimate-dance-career-pathways-future-jobs-list-videos-links/#18-19-dance-or-performing-arts-director" TargetMode="External"/><Relationship Id="rId27" Type="http://schemas.openxmlformats.org/officeDocument/2006/relationships/hyperlink" Target="https://danceparent101.com/the-ultimate-dance-career-pathways-future-jobs-list-videos-links/#23-24-kinesiologist" TargetMode="External"/><Relationship Id="rId30" Type="http://schemas.openxmlformats.org/officeDocument/2006/relationships/hyperlink" Target="https://danceparent101.com/the-ultimate-dance-career-pathways-future-jobs-list-videos-links/#26-27-registered-dietitian-or-nutritionist" TargetMode="External"/><Relationship Id="rId35" Type="http://schemas.openxmlformats.org/officeDocument/2006/relationships/hyperlink" Target="https://danceparent101.com/the-ultimate-dance-career-pathways-future-jobs-list-videos-links/#31-32-set-designer-or-builder" TargetMode="External"/><Relationship Id="rId8" Type="http://schemas.openxmlformats.org/officeDocument/2006/relationships/hyperlink" Target="https://danceparent101.com/the-ultimate-dance-career-pathways-future-jobs-list-videos-links/#4-5-dance-in-musical-theatre-" TargetMode="Externa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41438"/>
            <a:ext cx="9036496" cy="2735262"/>
          </a:xfrm>
        </p:spPr>
        <p:txBody>
          <a:bodyPr/>
          <a:lstStyle/>
          <a:p>
            <a:pPr algn="ctr" eaLnBrk="1" hangingPunct="1"/>
            <a:r>
              <a:rPr lang="en-GB" sz="5400" b="1" u="sng">
                <a:solidFill>
                  <a:srgbClr val="C00000"/>
                </a:solidFill>
                <a:latin typeface="Berkeley" panose="02020500000000000000" pitchFamily="18" charset="0"/>
              </a:rPr>
              <a:t>Key Stage 4</a:t>
            </a:r>
            <a:br>
              <a:rPr lang="en-GB" sz="5400" b="1" u="sng">
                <a:solidFill>
                  <a:srgbClr val="C00000"/>
                </a:solidFill>
                <a:latin typeface="Berkeley" panose="02020500000000000000" pitchFamily="18" charset="0"/>
              </a:rPr>
            </a:br>
            <a:r>
              <a:rPr lang="en-GB" sz="5400" b="1" u="sng">
                <a:solidFill>
                  <a:srgbClr val="C00000"/>
                </a:solidFill>
                <a:latin typeface="Berkeley" panose="02020500000000000000" pitchFamily="18" charset="0"/>
              </a:rPr>
              <a:t>Guided Choices</a:t>
            </a:r>
            <a:br>
              <a:rPr lang="en-GB" sz="5400" b="1">
                <a:solidFill>
                  <a:srgbClr val="C00000"/>
                </a:solidFill>
                <a:latin typeface="Berkeley" panose="02020500000000000000" pitchFamily="18" charset="0"/>
              </a:rPr>
            </a:br>
            <a:r>
              <a:rPr lang="en-GB" sz="5400" b="1">
                <a:solidFill>
                  <a:srgbClr val="C00000"/>
                </a:solidFill>
                <a:latin typeface="Berkeley" panose="02020500000000000000" pitchFamily="18" charset="0"/>
              </a:rPr>
              <a:t>Year 9 into 10</a:t>
            </a:r>
            <a:endParaRPr lang="en-GB" sz="5400">
              <a:solidFill>
                <a:srgbClr val="C00000"/>
              </a:solidFill>
              <a:latin typeface="Berkeley" panose="02020500000000000000" pitchFamily="18" charset="0"/>
            </a:endParaRP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755576" y="4221163"/>
            <a:ext cx="763284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Subject: Dance </a:t>
            </a:r>
          </a:p>
          <a:p>
            <a:pPr eaLnBrk="1" hangingPunct="1"/>
            <a:endParaRPr lang="en-US" sz="3200"/>
          </a:p>
          <a:p>
            <a:pPr eaLnBrk="1" hangingPunct="1"/>
            <a:r>
              <a:rPr lang="en-US" sz="3200">
                <a:latin typeface="Arial"/>
                <a:cs typeface="Arial"/>
              </a:rPr>
              <a:t>Team Leader: Charlotte Neea</a:t>
            </a:r>
          </a:p>
          <a:p>
            <a:r>
              <a:rPr lang="en-US" sz="3200">
                <a:latin typeface="Arial"/>
                <a:cs typeface="Arial"/>
              </a:rPr>
              <a:t>Tamara Gregory</a:t>
            </a:r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6710" y="1197372"/>
            <a:ext cx="8856984" cy="1079500"/>
          </a:xfrm>
        </p:spPr>
        <p:txBody>
          <a:bodyPr/>
          <a:lstStyle/>
          <a:p>
            <a:pPr algn="ctr" eaLnBrk="1" hangingPunct="1"/>
            <a:r>
              <a:rPr lang="en-GB" sz="5400">
                <a:solidFill>
                  <a:srgbClr val="C00000"/>
                </a:solidFill>
                <a:latin typeface="Berkeley" panose="02020500000000000000" pitchFamily="18" charset="0"/>
              </a:rPr>
              <a:t>Course Topics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5984B9-5676-46FF-B7E8-CF353249922D}"/>
              </a:ext>
            </a:extLst>
          </p:cNvPr>
          <p:cNvSpPr txBox="1"/>
          <p:nvPr/>
        </p:nvSpPr>
        <p:spPr>
          <a:xfrm>
            <a:off x="195398" y="2270884"/>
            <a:ext cx="34852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Performance</a:t>
            </a:r>
            <a:r>
              <a:rPr lang="en-GB"/>
              <a:t> 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365AF3-C92E-4746-802F-0356FA0712C0}"/>
              </a:ext>
            </a:extLst>
          </p:cNvPr>
          <p:cNvSpPr txBox="1"/>
          <p:nvPr/>
        </p:nvSpPr>
        <p:spPr>
          <a:xfrm>
            <a:off x="467544" y="5416844"/>
            <a:ext cx="2842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>
                <a:solidFill>
                  <a:schemeClr val="tx1">
                    <a:lumMod val="95000"/>
                    <a:lumOff val="5000"/>
                  </a:schemeClr>
                </a:solidFill>
                <a:latin typeface="Playbill" panose="040506030A0602020202" pitchFamily="82" charset="0"/>
              </a:rPr>
              <a:t>Solo Performance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96B33B-18B1-44B1-8418-311F15182FEF}"/>
              </a:ext>
            </a:extLst>
          </p:cNvPr>
          <p:cNvSpPr txBox="1"/>
          <p:nvPr/>
        </p:nvSpPr>
        <p:spPr>
          <a:xfrm>
            <a:off x="2193840" y="4379370"/>
            <a:ext cx="6424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>
                <a:solidFill>
                  <a:schemeClr val="bg1">
                    <a:lumMod val="65000"/>
                  </a:schemeClr>
                </a:solidFill>
                <a:latin typeface="Cooper Black" panose="0208090404030B020404" pitchFamily="18" charset="0"/>
              </a:rPr>
              <a:t>Trio/Duet Performance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2FAB54-261B-4D0E-B47B-6E3D043369C0}"/>
              </a:ext>
            </a:extLst>
          </p:cNvPr>
          <p:cNvSpPr txBox="1"/>
          <p:nvPr/>
        </p:nvSpPr>
        <p:spPr>
          <a:xfrm>
            <a:off x="743541" y="3376774"/>
            <a:ext cx="4132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>
                <a:solidFill>
                  <a:srgbClr val="FF0000"/>
                </a:solidFill>
                <a:latin typeface="Bauhaus 93" panose="04030905020B02020C02" pitchFamily="82" charset="0"/>
              </a:rPr>
              <a:t>Choreography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473E01-D728-4E3E-B0BE-8AB0AE3AE0EB}"/>
              </a:ext>
            </a:extLst>
          </p:cNvPr>
          <p:cNvSpPr txBox="1"/>
          <p:nvPr/>
        </p:nvSpPr>
        <p:spPr>
          <a:xfrm>
            <a:off x="5152401" y="2374903"/>
            <a:ext cx="3845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chemeClr val="bg1">
                    <a:lumMod val="50000"/>
                  </a:schemeClr>
                </a:solidFill>
                <a:latin typeface="Stencil" panose="040409050D0802020404" pitchFamily="82" charset="0"/>
              </a:rPr>
              <a:t>Critical appreciation of own work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33DD22-1C48-41C2-959D-27A69DD637E0}"/>
              </a:ext>
            </a:extLst>
          </p:cNvPr>
          <p:cNvSpPr txBox="1"/>
          <p:nvPr/>
        </p:nvSpPr>
        <p:spPr>
          <a:xfrm>
            <a:off x="4211960" y="5612255"/>
            <a:ext cx="4785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FF0000"/>
                </a:solidFill>
                <a:latin typeface="Algerian" panose="04020705040A02060702" pitchFamily="82" charset="0"/>
              </a:rPr>
              <a:t>Critical appreciation of professional set works</a:t>
            </a:r>
          </a:p>
        </p:txBody>
      </p:sp>
    </p:spTree>
    <p:extLst>
      <p:ext uri="{BB962C8B-B14F-4D97-AF65-F5344CB8AC3E}">
        <p14:creationId xmlns:p14="http://schemas.microsoft.com/office/powerpoint/2010/main" val="24644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52400" y="1211268"/>
            <a:ext cx="86680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800">
                <a:solidFill>
                  <a:srgbClr val="C00000"/>
                </a:solidFill>
                <a:latin typeface="Berkeley" panose="02020500000000000000" pitchFamily="18" charset="0"/>
                <a:ea typeface="+mj-ea"/>
                <a:cs typeface="+mj-cs"/>
              </a:rPr>
              <a:t>Which skills does the course require?</a:t>
            </a:r>
            <a:endParaRPr lang="en-US" altLang="en-US" sz="4800">
              <a:solidFill>
                <a:srgbClr val="C00000"/>
              </a:solidFill>
              <a:latin typeface="Berkeley" panose="02020500000000000000" pitchFamily="18" charset="0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E6BA2A-D936-4578-BF6F-1FDC07393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57" y="2780927"/>
            <a:ext cx="7992888" cy="24155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578E569-278C-4096-B1D0-80860C720EA1}"/>
              </a:ext>
            </a:extLst>
          </p:cNvPr>
          <p:cNvSpPr/>
          <p:nvPr/>
        </p:nvSpPr>
        <p:spPr>
          <a:xfrm>
            <a:off x="0" y="5091825"/>
            <a:ext cx="92256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But most of all the passion </a:t>
            </a:r>
          </a:p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to give things a go.</a:t>
            </a:r>
          </a:p>
        </p:txBody>
      </p:sp>
    </p:spTree>
    <p:extLst>
      <p:ext uri="{BB962C8B-B14F-4D97-AF65-F5344CB8AC3E}">
        <p14:creationId xmlns:p14="http://schemas.microsoft.com/office/powerpoint/2010/main" val="241760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7273" y="1118161"/>
            <a:ext cx="8712968" cy="1079500"/>
          </a:xfrm>
        </p:spPr>
        <p:txBody>
          <a:bodyPr/>
          <a:lstStyle/>
          <a:p>
            <a:pPr algn="ctr"/>
            <a:r>
              <a:rPr lang="en-GB" sz="4800" dirty="0">
                <a:solidFill>
                  <a:srgbClr val="C00000"/>
                </a:solidFill>
                <a:latin typeface="Berkeley"/>
                <a:cs typeface="Arial"/>
              </a:rPr>
              <a:t>How is the course assessed? </a:t>
            </a:r>
            <a:endParaRPr lang="en-GB" sz="4800" dirty="0">
              <a:solidFill>
                <a:srgbClr val="C00000"/>
              </a:solidFill>
              <a:latin typeface="Berkeley" panose="02020500000000000000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F35726-6E35-42DC-84F6-A387B47AC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14680"/>
              </p:ext>
            </p:extLst>
          </p:nvPr>
        </p:nvGraphicFramePr>
        <p:xfrm>
          <a:off x="1115616" y="2276872"/>
          <a:ext cx="6480720" cy="4315057"/>
        </p:xfrm>
        <a:graphic>
          <a:graphicData uri="http://schemas.openxmlformats.org/drawingml/2006/table">
            <a:tbl>
              <a:tblPr firstRow="1" firstCol="1" bandRow="1"/>
              <a:tblGrid>
                <a:gridCol w="3188485">
                  <a:extLst>
                    <a:ext uri="{9D8B030D-6E8A-4147-A177-3AD203B41FA5}">
                      <a16:colId xmlns:a16="http://schemas.microsoft.com/office/drawing/2014/main" val="1970521299"/>
                    </a:ext>
                  </a:extLst>
                </a:gridCol>
                <a:gridCol w="3292235">
                  <a:extLst>
                    <a:ext uri="{9D8B030D-6E8A-4147-A177-3AD203B41FA5}">
                      <a16:colId xmlns:a16="http://schemas.microsoft.com/office/drawing/2014/main" val="308750520"/>
                    </a:ext>
                  </a:extLst>
                </a:gridCol>
              </a:tblGrid>
              <a:tr h="339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i="1">
                          <a:solidFill>
                            <a:srgbClr val="222222"/>
                          </a:solidFill>
                          <a:effectLst/>
                          <a:latin typeface="Swis721 Lt BT" panose="020B04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Component 1</a:t>
                      </a:r>
                      <a:endParaRPr lang="en-GB" sz="20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i="1">
                          <a:solidFill>
                            <a:srgbClr val="222222"/>
                          </a:solidFill>
                          <a:effectLst/>
                          <a:latin typeface="Swis721 Lt BT" panose="020B04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Component 2</a:t>
                      </a:r>
                      <a:endParaRPr lang="en-GB" sz="20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731152"/>
                  </a:ext>
                </a:extLst>
              </a:tr>
              <a:tr h="39410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UNIT 1/2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 PHASE AND PERFORMANCE PIECE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(Practical performance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that is 30%)</a:t>
                      </a:r>
                      <a:endParaRPr kumimoji="0" lang="en-GB" sz="18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UNIT 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CHOREOGRAPHY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(Creating a piece of dance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That is 30%)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Examiner to watch performance work.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u="sng">
                          <a:highlight>
                            <a:srgbClr val="00FF00"/>
                          </a:highlight>
                        </a:rPr>
                        <a:t>UNIT 4 </a:t>
                      </a:r>
                    </a:p>
                    <a:p>
                      <a:r>
                        <a:rPr lang="en-GB"/>
                        <a:t>DANCE ANTHOLOGY</a:t>
                      </a:r>
                    </a:p>
                    <a:p>
                      <a:endParaRPr lang="en-GB"/>
                    </a:p>
                    <a:p>
                      <a:r>
                        <a:rPr lang="en-GB" i="1"/>
                        <a:t>(Written exam that is 40%)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778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21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37964" y="1340768"/>
            <a:ext cx="86680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000">
                <a:solidFill>
                  <a:srgbClr val="C00000"/>
                </a:solidFill>
                <a:latin typeface="Berkeley" panose="02020500000000000000" pitchFamily="18" charset="0"/>
                <a:ea typeface="+mj-ea"/>
                <a:cs typeface="+mj-cs"/>
              </a:rPr>
              <a:t>Careers Links</a:t>
            </a:r>
            <a:endParaRPr lang="en-US" altLang="en-US" sz="4000">
              <a:solidFill>
                <a:srgbClr val="C00000"/>
              </a:solidFill>
              <a:latin typeface="Berkeley" panose="02020500000000000000" pitchFamily="18" charset="0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EA58A-B857-42CB-922F-A94C537F9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64" y="361284"/>
            <a:ext cx="2699792" cy="16873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D7DFE1-030A-44EA-9C8D-8A86C772B696}"/>
              </a:ext>
            </a:extLst>
          </p:cNvPr>
          <p:cNvSpPr/>
          <p:nvPr/>
        </p:nvSpPr>
        <p:spPr>
          <a:xfrm>
            <a:off x="380203" y="2124056"/>
            <a:ext cx="29158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4"/>
              </a:rPr>
              <a:t>1. THEME PARK PERFORMER.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5"/>
              </a:rPr>
              <a:t>2. CRUISE SHIP SHOW DANCER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000000"/>
                </a:solidFill>
                <a:latin typeface="Open Sans"/>
                <a:hlinkClick r:id="rId6"/>
              </a:rPr>
              <a:t>3. JOIN A CONTEMPORARY OR MODERN DANCE COMPANY.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7"/>
              </a:rPr>
              <a:t>4. COMMERCIAL, SEASONAL, CORPORATE AND CONTRACT DANCE WORK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8"/>
              </a:rPr>
              <a:t>5. DANCE IN MUSICAL THEATRE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9"/>
              </a:rPr>
              <a:t>6. JOIN A TAP DANCE COMPANY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10"/>
              </a:rPr>
              <a:t>7. START YOUR OWN DANCE COMPANY!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11"/>
              </a:rPr>
              <a:t>8. PROFESSIONAL SPORT TEAM CHEERLEADER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12"/>
              </a:rPr>
              <a:t>9. CHOREOGRAPHER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13"/>
              </a:rPr>
              <a:t>10. FREELANCE DANCE TEACHER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14"/>
              </a:rPr>
              <a:t>11. DANCE STUDIO OWNER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15"/>
              </a:rPr>
              <a:t>12. HIGH SCHOOL DANCE TEACHER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16"/>
              </a:rPr>
              <a:t>13. COLLEGE DANCE PROFESSOR</a:t>
            </a:r>
            <a:endParaRPr lang="en-GB" sz="1400" b="0" i="0">
              <a:solidFill>
                <a:srgbClr val="767676"/>
              </a:solidFill>
              <a:effectLst/>
              <a:latin typeface="Open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7D883C-724A-4357-A0AD-13FD54400CEC}"/>
              </a:ext>
            </a:extLst>
          </p:cNvPr>
          <p:cNvSpPr/>
          <p:nvPr/>
        </p:nvSpPr>
        <p:spPr>
          <a:xfrm>
            <a:off x="3296019" y="2124056"/>
            <a:ext cx="28583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17"/>
              </a:rPr>
              <a:t>14. COLLEGE OR HIGH SCHOOL CHEER COACH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18"/>
              </a:rPr>
              <a:t>15. DANCE EXAMINER FOR A SYLLABUS SUCH AS RAD OR CECCHETTI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19"/>
              </a:rPr>
              <a:t>16. DANCE COMPETITION JUDGE OR ADJUDICATOR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20"/>
              </a:rPr>
              <a:t>17. DANCE COMPETITION, INTENSIVE OR FESTIVAL EMPLOYEE/PRODUCER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21"/>
              </a:rPr>
              <a:t>18. ARTS ADMINISTRATOR.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22"/>
              </a:rPr>
              <a:t>19. DANCE OR PERFORMING ARTS DIRECTOR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23"/>
              </a:rPr>
              <a:t>20. PILATES INSTRUCTOR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24"/>
              </a:rPr>
              <a:t>21. GYROTONIC INSTRUCTOR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25"/>
              </a:rPr>
              <a:t>22. DANCE SPECIALIST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26"/>
              </a:rPr>
              <a:t>23. PHYSIOTHERAPIST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000000"/>
                </a:solidFill>
                <a:latin typeface="Open Sans"/>
                <a:hlinkClick r:id="rId27"/>
              </a:rPr>
              <a:t>24. KINESIOLOGIST</a:t>
            </a:r>
            <a:endParaRPr lang="en-GB" sz="1400" b="0" i="0">
              <a:solidFill>
                <a:srgbClr val="767676"/>
              </a:solidFill>
              <a:effectLst/>
              <a:latin typeface="Open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3D75E-7EDB-4A21-8ACE-D29377EF4084}"/>
              </a:ext>
            </a:extLst>
          </p:cNvPr>
          <p:cNvSpPr/>
          <p:nvPr/>
        </p:nvSpPr>
        <p:spPr>
          <a:xfrm>
            <a:off x="6210056" y="2016335"/>
            <a:ext cx="266429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28"/>
              </a:rPr>
              <a:t>25. MYOTHERAPIST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29"/>
              </a:rPr>
              <a:t>26. PSYCHOLOGIST OR PSYCHIATRIST FOR DANCERS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30"/>
              </a:rPr>
              <a:t>27. REGISTERED DIETITIAN OR NUTRITIONIST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000000"/>
                </a:solidFill>
                <a:latin typeface="Open Sans"/>
                <a:hlinkClick r:id="rId31"/>
              </a:rPr>
              <a:t>28. COSTUME DESIGNER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32"/>
              </a:rPr>
              <a:t>29. DANCEWEAR DESIGNER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33"/>
              </a:rPr>
              <a:t>30. MAKE UP HAIR ARTIST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34"/>
              </a:rPr>
              <a:t>31. HAIR DESIGNER OR THEATRICAL WIG MAKER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35"/>
              </a:rPr>
              <a:t>32. SET DESIGNER OR BUILDER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36"/>
              </a:rPr>
              <a:t>33. PROP MASTER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37"/>
              </a:rPr>
              <a:t>34. LIGHTING TECHNICIAN OR DESIGNER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38"/>
              </a:rPr>
              <a:t>35. DANCE PHOTOGRAPHER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39"/>
              </a:rPr>
              <a:t>36. DANCE VIDEOGRAPHER</a:t>
            </a:r>
            <a:endParaRPr lang="en-GB" sz="1400">
              <a:solidFill>
                <a:srgbClr val="76767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rgbClr val="3FB1B8"/>
                </a:solidFill>
                <a:latin typeface="Open Sans"/>
                <a:hlinkClick r:id="rId40"/>
              </a:rPr>
              <a:t>37. CREATE YOU OWN ONLINE BUSINESS</a:t>
            </a:r>
            <a:endParaRPr lang="en-GB" sz="1400">
              <a:solidFill>
                <a:srgbClr val="767676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1158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188503" y="1196752"/>
            <a:ext cx="8731045" cy="1273669"/>
          </a:xfrm>
        </p:spPr>
        <p:txBody>
          <a:bodyPr/>
          <a:lstStyle/>
          <a:p>
            <a:pPr algn="ctr"/>
            <a:r>
              <a:rPr lang="en-GB" sz="4800" dirty="0">
                <a:solidFill>
                  <a:srgbClr val="C00000"/>
                </a:solidFill>
                <a:latin typeface="Berkeley"/>
                <a:cs typeface="Arial"/>
              </a:rPr>
              <a:t>Frequently Asked Questions </a:t>
            </a:r>
            <a:r>
              <a:rPr lang="en-GB" sz="3200" dirty="0">
                <a:solidFill>
                  <a:srgbClr val="C00000"/>
                </a:solidFill>
                <a:latin typeface="Berkeley"/>
                <a:cs typeface="Arial"/>
              </a:rPr>
              <a:t>(FAQs)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205628" y="2767318"/>
            <a:ext cx="8731045" cy="376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2200" b="1" kern="0" dirty="0">
                <a:solidFill>
                  <a:schemeClr val="tx1"/>
                </a:solidFill>
                <a:effectLst/>
                <a:latin typeface="Swis721 Lt BT"/>
              </a:rPr>
              <a:t>Where have students processed too? </a:t>
            </a:r>
            <a:r>
              <a:rPr lang="en-GB" sz="2200" i="1" kern="0" dirty="0">
                <a:solidFill>
                  <a:srgbClr val="FF0000"/>
                </a:solidFill>
                <a:effectLst/>
                <a:latin typeface="Swis721 Lt BT"/>
              </a:rPr>
              <a:t>Students chose the route to Sixth Form and potentially studying A level Dance or going to college.</a:t>
            </a:r>
            <a:endParaRPr lang="en-US"/>
          </a:p>
          <a:p>
            <a:pPr algn="l"/>
            <a:endParaRPr lang="en-GB" sz="2200" i="1" kern="0">
              <a:solidFill>
                <a:srgbClr val="FF0000"/>
              </a:solidFill>
              <a:effectLst/>
              <a:latin typeface="Swis721 Lt BT" panose="020B0403020202020204" pitchFamily="34" charset="0"/>
            </a:endParaRPr>
          </a:p>
          <a:p>
            <a:pPr algn="l"/>
            <a:r>
              <a:rPr lang="en-GB" sz="2200" b="1" kern="0" dirty="0">
                <a:solidFill>
                  <a:schemeClr val="tx1"/>
                </a:solidFill>
                <a:effectLst/>
                <a:latin typeface="Swis721 Lt BT"/>
              </a:rPr>
              <a:t>What is my child going to gain from this subject? </a:t>
            </a:r>
            <a:r>
              <a:rPr lang="en-GB" sz="2200" i="1" kern="0" dirty="0">
                <a:solidFill>
                  <a:srgbClr val="FF0000"/>
                </a:solidFill>
                <a:effectLst/>
                <a:latin typeface="Swis721 Lt BT"/>
              </a:rPr>
              <a:t>Either skills to take their passion of the subject forward to make a career out of it, or transferable skills that can we used in a number of different ways. </a:t>
            </a:r>
            <a:endParaRPr lang="en-GB"/>
          </a:p>
          <a:p>
            <a:pPr algn="l"/>
            <a:endParaRPr lang="en-GB" sz="2200" i="1" kern="0">
              <a:solidFill>
                <a:srgbClr val="FF0000"/>
              </a:solidFill>
              <a:effectLst/>
              <a:latin typeface="Swis721 Lt BT" panose="020B0403020202020204" pitchFamily="34" charset="0"/>
            </a:endParaRPr>
          </a:p>
          <a:p>
            <a:pPr algn="l"/>
            <a:r>
              <a:rPr lang="en-GB" sz="2200" b="1" kern="0" dirty="0">
                <a:solidFill>
                  <a:schemeClr val="tx1"/>
                </a:solidFill>
                <a:effectLst/>
                <a:latin typeface="Swis721 Lt BT"/>
              </a:rPr>
              <a:t>Will this subject support a choice at university that isn’t in the creative arts? </a:t>
            </a:r>
            <a:r>
              <a:rPr lang="en-GB" sz="2200" i="1" kern="0" dirty="0">
                <a:solidFill>
                  <a:srgbClr val="FF0000"/>
                </a:solidFill>
                <a:effectLst/>
                <a:latin typeface="Swis721 Lt BT"/>
              </a:rPr>
              <a:t>Yes, as the skills that are gained in GCSE Dance are skills that are transferable to other subject areas. </a:t>
            </a:r>
            <a:endParaRPr lang="en-GB" sz="2200" b="1" kern="0">
              <a:solidFill>
                <a:schemeClr val="tx1"/>
              </a:solidFill>
              <a:effectLst/>
              <a:latin typeface="Swis721 Lt B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7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2"/>
          <p:cNvSpPr txBox="1">
            <a:spLocks noChangeArrowheads="1"/>
          </p:cNvSpPr>
          <p:nvPr/>
        </p:nvSpPr>
        <p:spPr bwMode="auto">
          <a:xfrm>
            <a:off x="625222" y="1514475"/>
            <a:ext cx="770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rgbClr val="C00000"/>
                </a:solidFill>
                <a:latin typeface="Berkeley" panose="02020500000000000000" pitchFamily="18" charset="0"/>
              </a:rPr>
              <a:t>Views From Current Students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C1AF0E-D060-4D96-9421-CF896D751D74}"/>
              </a:ext>
            </a:extLst>
          </p:cNvPr>
          <p:cNvSpPr/>
          <p:nvPr/>
        </p:nvSpPr>
        <p:spPr bwMode="auto">
          <a:xfrm>
            <a:off x="4314309" y="2331864"/>
            <a:ext cx="4608512" cy="12241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F00D9F-41BE-4E6D-BC40-3D5293156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0848"/>
            <a:ext cx="3707904" cy="47971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47CF79-DC8D-4760-9B4D-327929D0E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2364414"/>
            <a:ext cx="3865199" cy="4182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831850" y="1273777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000">
                <a:solidFill>
                  <a:srgbClr val="C00000"/>
                </a:solidFill>
                <a:latin typeface="Berkeley" panose="02020500000000000000" pitchFamily="18" charset="0"/>
              </a:rPr>
              <a:t>Final Comments</a:t>
            </a:r>
            <a:endParaRPr lang="en-US" sz="4000">
              <a:solidFill>
                <a:srgbClr val="C00000"/>
              </a:solidFill>
              <a:latin typeface="Berkeley" panose="02020500000000000000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B244E-C32D-4AC5-8A05-73490E57A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" y="198166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0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1"/>
          <p:cNvSpPr>
            <a:spLocks noChangeArrowheads="1"/>
          </p:cNvSpPr>
          <p:nvPr/>
        </p:nvSpPr>
        <p:spPr bwMode="auto">
          <a:xfrm>
            <a:off x="1043608" y="1700808"/>
            <a:ext cx="7129462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ctr"/>
            <a:r>
              <a:rPr lang="en-GB" sz="6600">
                <a:solidFill>
                  <a:srgbClr val="C00000"/>
                </a:solidFill>
                <a:latin typeface="+mj-lt"/>
              </a:rPr>
              <a:t>Contact Details For Further Questions…</a:t>
            </a:r>
          </a:p>
          <a:p>
            <a:pPr algn="ctr"/>
            <a:endParaRPr lang="en-GB" sz="6600">
              <a:latin typeface="Gill Sans MT" pitchFamily="34" charset="0"/>
            </a:endParaRPr>
          </a:p>
          <a:p>
            <a:pPr algn="ctr"/>
            <a:r>
              <a:rPr lang="en-GB" sz="4400">
                <a:latin typeface="Gill Sans MT"/>
                <a:cs typeface="Arial"/>
              </a:rPr>
              <a:t>cneea@tscacademy.org.uk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eme1">
      <a:majorFont>
        <a:latin typeface="BerkeleyOldstyleITCby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ECAC11CC589A4FA00B5741399EF0A8" ma:contentTypeVersion="5" ma:contentTypeDescription="Create a new document." ma:contentTypeScope="" ma:versionID="8d218f2ceba4cbdfd2d4c0569ed04799">
  <xsd:schema xmlns:xsd="http://www.w3.org/2001/XMLSchema" xmlns:xs="http://www.w3.org/2001/XMLSchema" xmlns:p="http://schemas.microsoft.com/office/2006/metadata/properties" xmlns:ns2="6d49f7e4-8427-4c61-9628-db4dc497675f" targetNamespace="http://schemas.microsoft.com/office/2006/metadata/properties" ma:root="true" ma:fieldsID="cdcf792b092717272fed23783e557d3b" ns2:_="">
    <xsd:import namespace="6d49f7e4-8427-4c61-9628-db4dc4976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9f7e4-8427-4c61-9628-db4dc49767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8CB84B-8CEE-47B0-A170-A091B6DB4739}">
  <ds:schemaRefs>
    <ds:schemaRef ds:uri="6d49f7e4-8427-4c61-9628-db4dc49767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F6D919A-A5A0-42EE-B1DA-67232643BE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AA4A40-19CC-4C75-897B-324B0953B40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</TotalTime>
  <Words>594</Words>
  <Application>Microsoft Office PowerPoint</Application>
  <PresentationFormat>On-screen Show (4:3)</PresentationFormat>
  <Paragraphs>102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Algerian</vt:lpstr>
      <vt:lpstr>Arial</vt:lpstr>
      <vt:lpstr>Bauhaus 93</vt:lpstr>
      <vt:lpstr>Berkeley</vt:lpstr>
      <vt:lpstr>BerkeleyOldstyleITCbyBT</vt:lpstr>
      <vt:lpstr>Berlin Sans FB Demi</vt:lpstr>
      <vt:lpstr>Calibri</vt:lpstr>
      <vt:lpstr>Cooper Black</vt:lpstr>
      <vt:lpstr>Gill Sans MT</vt:lpstr>
      <vt:lpstr>Open Sans</vt:lpstr>
      <vt:lpstr>Playbill</vt:lpstr>
      <vt:lpstr>Stencil</vt:lpstr>
      <vt:lpstr>Swis721 Lt BT</vt:lpstr>
      <vt:lpstr>Theme1</vt:lpstr>
      <vt:lpstr>Key Stage 4 Guided Choices Year 9 into 10</vt:lpstr>
      <vt:lpstr>Course Topics</vt:lpstr>
      <vt:lpstr>PowerPoint Presentation</vt:lpstr>
      <vt:lpstr>How is the course assessed? </vt:lpstr>
      <vt:lpstr>PowerPoint Presentation</vt:lpstr>
      <vt:lpstr>Frequently Asked Questions (FAQs)</vt:lpstr>
      <vt:lpstr>PowerPoint Presentation</vt:lpstr>
      <vt:lpstr>PowerPoint Presentation</vt:lpstr>
      <vt:lpstr>PowerPoint Presentation</vt:lpstr>
    </vt:vector>
  </TitlesOfParts>
  <Company>Outwood Grange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Open Evening  29th September 2009</dc:title>
  <dc:creator>klw</dc:creator>
  <cp:lastModifiedBy>Joe Carratt</cp:lastModifiedBy>
  <cp:revision>23</cp:revision>
  <cp:lastPrinted>2019-01-28T13:36:12Z</cp:lastPrinted>
  <dcterms:created xsi:type="dcterms:W3CDTF">2009-09-17T06:29:05Z</dcterms:created>
  <dcterms:modified xsi:type="dcterms:W3CDTF">2023-02-20T13:50:19Z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0x010100BFECAC11CC589A4FA00B5741399EF0A8</vt:lpwstr>
  </property>
</Properties>
</file>