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4"/>
  </p:notesMasterIdLst>
  <p:handoutMasterIdLst>
    <p:handoutMasterId r:id="rId15"/>
  </p:handoutMasterIdLst>
  <p:sldIdLst>
    <p:sldId id="299" r:id="rId5"/>
    <p:sldId id="315" r:id="rId6"/>
    <p:sldId id="347" r:id="rId7"/>
    <p:sldId id="325" r:id="rId8"/>
    <p:sldId id="317" r:id="rId9"/>
    <p:sldId id="348" r:id="rId10"/>
    <p:sldId id="307" r:id="rId11"/>
    <p:sldId id="328" r:id="rId12"/>
    <p:sldId id="265" r:id="rId1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9933"/>
    <a:srgbClr val="993366"/>
    <a:srgbClr val="9933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E419C-99FB-4EB0-B1C6-2B4EF6648CA4}" v="46" dt="2023-02-06T17:09:50.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963" autoAdjust="0"/>
  </p:normalViewPr>
  <p:slideViewPr>
    <p:cSldViewPr>
      <p:cViewPr varScale="1">
        <p:scale>
          <a:sx n="68" d="100"/>
          <a:sy n="68" d="100"/>
        </p:scale>
        <p:origin x="14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Spencer" userId="S::sspencer@tscacademy.org.uk::b0601bad-6da8-4353-80fd-a3f9447daa35" providerId="AD" clId="Web-{483E419C-99FB-4EB0-B1C6-2B4EF6648CA4}"/>
    <pc:docChg chg="modSld">
      <pc:chgData name="Sally Spencer" userId="S::sspencer@tscacademy.org.uk::b0601bad-6da8-4353-80fd-a3f9447daa35" providerId="AD" clId="Web-{483E419C-99FB-4EB0-B1C6-2B4EF6648CA4}" dt="2023-02-06T17:09:50.242" v="33" actId="1076"/>
      <pc:docMkLst>
        <pc:docMk/>
      </pc:docMkLst>
      <pc:sldChg chg="modSp">
        <pc:chgData name="Sally Spencer" userId="S::sspencer@tscacademy.org.uk::b0601bad-6da8-4353-80fd-a3f9447daa35" providerId="AD" clId="Web-{483E419C-99FB-4EB0-B1C6-2B4EF6648CA4}" dt="2023-02-06T17:07:03.355" v="2" actId="20577"/>
        <pc:sldMkLst>
          <pc:docMk/>
          <pc:sldMk cId="0" sldId="299"/>
        </pc:sldMkLst>
        <pc:spChg chg="mod">
          <ac:chgData name="Sally Spencer" userId="S::sspencer@tscacademy.org.uk::b0601bad-6da8-4353-80fd-a3f9447daa35" providerId="AD" clId="Web-{483E419C-99FB-4EB0-B1C6-2B4EF6648CA4}" dt="2023-02-06T17:07:03.355" v="2" actId="20577"/>
          <ac:spMkLst>
            <pc:docMk/>
            <pc:sldMk cId="0" sldId="299"/>
            <ac:spMk id="4101" creationId="{00000000-0000-0000-0000-000000000000}"/>
          </ac:spMkLst>
        </pc:spChg>
      </pc:sldChg>
      <pc:sldChg chg="modSp">
        <pc:chgData name="Sally Spencer" userId="S::sspencer@tscacademy.org.uk::b0601bad-6da8-4353-80fd-a3f9447daa35" providerId="AD" clId="Web-{483E419C-99FB-4EB0-B1C6-2B4EF6648CA4}" dt="2023-02-06T17:09:20.068" v="26" actId="1076"/>
        <pc:sldMkLst>
          <pc:docMk/>
          <pc:sldMk cId="0" sldId="307"/>
        </pc:sldMkLst>
        <pc:spChg chg="mod">
          <ac:chgData name="Sally Spencer" userId="S::sspencer@tscacademy.org.uk::b0601bad-6da8-4353-80fd-a3f9447daa35" providerId="AD" clId="Web-{483E419C-99FB-4EB0-B1C6-2B4EF6648CA4}" dt="2023-02-06T17:09:20.068" v="26" actId="1076"/>
          <ac:spMkLst>
            <pc:docMk/>
            <pc:sldMk cId="0" sldId="307"/>
            <ac:spMk id="3" creationId="{8FA3C397-E00B-47A3-9E76-BB3D70FC2C12}"/>
          </ac:spMkLst>
        </pc:spChg>
        <pc:spChg chg="mod">
          <ac:chgData name="Sally Spencer" userId="S::sspencer@tscacademy.org.uk::b0601bad-6da8-4353-80fd-a3f9447daa35" providerId="AD" clId="Web-{483E419C-99FB-4EB0-B1C6-2B4EF6648CA4}" dt="2023-02-06T17:09:13.958" v="25" actId="1076"/>
          <ac:spMkLst>
            <pc:docMk/>
            <pc:sldMk cId="0" sldId="307"/>
            <ac:spMk id="15363" creationId="{00000000-0000-0000-0000-000000000000}"/>
          </ac:spMkLst>
        </pc:spChg>
      </pc:sldChg>
      <pc:sldChg chg="modSp">
        <pc:chgData name="Sally Spencer" userId="S::sspencer@tscacademy.org.uk::b0601bad-6da8-4353-80fd-a3f9447daa35" providerId="AD" clId="Web-{483E419C-99FB-4EB0-B1C6-2B4EF6648CA4}" dt="2023-02-06T17:07:32.560" v="4" actId="1076"/>
        <pc:sldMkLst>
          <pc:docMk/>
          <pc:sldMk cId="2464494371" sldId="315"/>
        </pc:sldMkLst>
        <pc:spChg chg="mod">
          <ac:chgData name="Sally Spencer" userId="S::sspencer@tscacademy.org.uk::b0601bad-6da8-4353-80fd-a3f9447daa35" providerId="AD" clId="Web-{483E419C-99FB-4EB0-B1C6-2B4EF6648CA4}" dt="2023-02-06T17:07:32.560" v="4" actId="1076"/>
          <ac:spMkLst>
            <pc:docMk/>
            <pc:sldMk cId="2464494371" sldId="315"/>
            <ac:spMk id="2" creationId="{B914DCDF-3A69-465D-8CFA-DDEFC613EFE5}"/>
          </ac:spMkLst>
        </pc:spChg>
        <pc:spChg chg="mod">
          <ac:chgData name="Sally Spencer" userId="S::sspencer@tscacademy.org.uk::b0601bad-6da8-4353-80fd-a3f9447daa35" providerId="AD" clId="Web-{483E419C-99FB-4EB0-B1C6-2B4EF6648CA4}" dt="2023-02-06T17:07:32.497" v="3" actId="1076"/>
          <ac:spMkLst>
            <pc:docMk/>
            <pc:sldMk cId="2464494371" sldId="315"/>
            <ac:spMk id="6" creationId="{00000000-0000-0000-0000-000000000000}"/>
          </ac:spMkLst>
        </pc:spChg>
      </pc:sldChg>
      <pc:sldChg chg="modSp">
        <pc:chgData name="Sally Spencer" userId="S::sspencer@tscacademy.org.uk::b0601bad-6da8-4353-80fd-a3f9447daa35" providerId="AD" clId="Web-{483E419C-99FB-4EB0-B1C6-2B4EF6648CA4}" dt="2023-02-06T17:08:18.876" v="15" actId="1076"/>
        <pc:sldMkLst>
          <pc:docMk/>
          <pc:sldMk cId="3511580778" sldId="317"/>
        </pc:sldMkLst>
        <pc:spChg chg="mod">
          <ac:chgData name="Sally Spencer" userId="S::sspencer@tscacademy.org.uk::b0601bad-6da8-4353-80fd-a3f9447daa35" providerId="AD" clId="Web-{483E419C-99FB-4EB0-B1C6-2B4EF6648CA4}" dt="2023-02-06T17:08:18.876" v="15" actId="1076"/>
          <ac:spMkLst>
            <pc:docMk/>
            <pc:sldMk cId="3511580778" sldId="317"/>
            <ac:spMk id="3" creationId="{00000000-0000-0000-0000-000000000000}"/>
          </ac:spMkLst>
        </pc:spChg>
      </pc:sldChg>
      <pc:sldChg chg="modSp">
        <pc:chgData name="Sally Spencer" userId="S::sspencer@tscacademy.org.uk::b0601bad-6da8-4353-80fd-a3f9447daa35" providerId="AD" clId="Web-{483E419C-99FB-4EB0-B1C6-2B4EF6648CA4}" dt="2023-02-06T17:07:53.765" v="9" actId="1076"/>
        <pc:sldMkLst>
          <pc:docMk/>
          <pc:sldMk cId="2417604327" sldId="325"/>
        </pc:sldMkLst>
        <pc:spChg chg="mod">
          <ac:chgData name="Sally Spencer" userId="S::sspencer@tscacademy.org.uk::b0601bad-6da8-4353-80fd-a3f9447daa35" providerId="AD" clId="Web-{483E419C-99FB-4EB0-B1C6-2B4EF6648CA4}" dt="2023-02-06T17:07:53.765" v="9" actId="1076"/>
          <ac:spMkLst>
            <pc:docMk/>
            <pc:sldMk cId="2417604327" sldId="325"/>
            <ac:spMk id="3" creationId="{00000000-0000-0000-0000-000000000000}"/>
          </ac:spMkLst>
        </pc:spChg>
      </pc:sldChg>
      <pc:sldChg chg="modSp">
        <pc:chgData name="Sally Spencer" userId="S::sspencer@tscacademy.org.uk::b0601bad-6da8-4353-80fd-a3f9447daa35" providerId="AD" clId="Web-{483E419C-99FB-4EB0-B1C6-2B4EF6648CA4}" dt="2023-02-06T17:09:50.242" v="33" actId="1076"/>
        <pc:sldMkLst>
          <pc:docMk/>
          <pc:sldMk cId="1194702764" sldId="328"/>
        </pc:sldMkLst>
        <pc:spChg chg="mod">
          <ac:chgData name="Sally Spencer" userId="S::sspencer@tscacademy.org.uk::b0601bad-6da8-4353-80fd-a3f9447daa35" providerId="AD" clId="Web-{483E419C-99FB-4EB0-B1C6-2B4EF6648CA4}" dt="2023-02-06T17:09:46.976" v="32" actId="14100"/>
          <ac:spMkLst>
            <pc:docMk/>
            <pc:sldMk cId="1194702764" sldId="328"/>
            <ac:spMk id="2" creationId="{00000000-0000-0000-0000-000000000000}"/>
          </ac:spMkLst>
        </pc:spChg>
        <pc:spChg chg="mod">
          <ac:chgData name="Sally Spencer" userId="S::sspencer@tscacademy.org.uk::b0601bad-6da8-4353-80fd-a3f9447daa35" providerId="AD" clId="Web-{483E419C-99FB-4EB0-B1C6-2B4EF6648CA4}" dt="2023-02-06T17:09:50.242" v="33" actId="1076"/>
          <ac:spMkLst>
            <pc:docMk/>
            <pc:sldMk cId="1194702764" sldId="328"/>
            <ac:spMk id="3" creationId="{451CC47A-9002-4C25-9D54-B68626CBF47B}"/>
          </ac:spMkLst>
        </pc:spChg>
      </pc:sldChg>
      <pc:sldChg chg="modSp">
        <pc:chgData name="Sally Spencer" userId="S::sspencer@tscacademy.org.uk::b0601bad-6da8-4353-80fd-a3f9447daa35" providerId="AD" clId="Web-{483E419C-99FB-4EB0-B1C6-2B4EF6648CA4}" dt="2023-02-06T17:07:45.420" v="8" actId="20577"/>
        <pc:sldMkLst>
          <pc:docMk/>
          <pc:sldMk cId="557211184" sldId="347"/>
        </pc:sldMkLst>
        <pc:spChg chg="mod">
          <ac:chgData name="Sally Spencer" userId="S::sspencer@tscacademy.org.uk::b0601bad-6da8-4353-80fd-a3f9447daa35" providerId="AD" clId="Web-{483E419C-99FB-4EB0-B1C6-2B4EF6648CA4}" dt="2023-02-06T17:07:45.420" v="8" actId="20577"/>
          <ac:spMkLst>
            <pc:docMk/>
            <pc:sldMk cId="557211184" sldId="347"/>
            <ac:spMk id="3" creationId="{89022A9F-C79D-4F24-AE7F-AB7919995477}"/>
          </ac:spMkLst>
        </pc:spChg>
        <pc:spChg chg="mod">
          <ac:chgData name="Sally Spencer" userId="S::sspencer@tscacademy.org.uk::b0601bad-6da8-4353-80fd-a3f9447daa35" providerId="AD" clId="Web-{483E419C-99FB-4EB0-B1C6-2B4EF6648CA4}" dt="2023-02-06T17:07:32.607" v="5" actId="1076"/>
          <ac:spMkLst>
            <pc:docMk/>
            <pc:sldMk cId="557211184" sldId="347"/>
            <ac:spMk id="6" creationId="{00000000-0000-0000-0000-000000000000}"/>
          </ac:spMkLst>
        </pc:spChg>
      </pc:sldChg>
      <pc:sldChg chg="modSp">
        <pc:chgData name="Sally Spencer" userId="S::sspencer@tscacademy.org.uk::b0601bad-6da8-4353-80fd-a3f9447daa35" providerId="AD" clId="Web-{483E419C-99FB-4EB0-B1C6-2B4EF6648CA4}" dt="2023-02-06T17:09:01.816" v="24" actId="20577"/>
        <pc:sldMkLst>
          <pc:docMk/>
          <pc:sldMk cId="3735779703" sldId="348"/>
        </pc:sldMkLst>
        <pc:spChg chg="mod">
          <ac:chgData name="Sally Spencer" userId="S::sspencer@tscacademy.org.uk::b0601bad-6da8-4353-80fd-a3f9447daa35" providerId="AD" clId="Web-{483E419C-99FB-4EB0-B1C6-2B4EF6648CA4}" dt="2023-02-06T17:08:49.050" v="20" actId="14100"/>
          <ac:spMkLst>
            <pc:docMk/>
            <pc:sldMk cId="3735779703" sldId="348"/>
            <ac:spMk id="4" creationId="{00000000-0000-0000-0000-000000000000}"/>
          </ac:spMkLst>
        </pc:spChg>
        <pc:spChg chg="mod">
          <ac:chgData name="Sally Spencer" userId="S::sspencer@tscacademy.org.uk::b0601bad-6da8-4353-80fd-a3f9447daa35" providerId="AD" clId="Web-{483E419C-99FB-4EB0-B1C6-2B4EF6648CA4}" dt="2023-02-06T17:09:01.816" v="24" actId="20577"/>
          <ac:spMkLst>
            <pc:docMk/>
            <pc:sldMk cId="3735779703" sldId="348"/>
            <ac:spMk id="6" creationId="{4A915FF8-AF68-48DA-9B64-66541A558E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32771" name="Rectangle 3"/>
          <p:cNvSpPr>
            <a:spLocks noGrp="1" noChangeArrowheads="1"/>
          </p:cNvSpPr>
          <p:nvPr>
            <p:ph type="dt" sz="quarter"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32772" name="Rectangle 4"/>
          <p:cNvSpPr>
            <a:spLocks noGrp="1" noChangeArrowheads="1"/>
          </p:cNvSpPr>
          <p:nvPr>
            <p:ph type="ftr" sz="quarter" idx="2"/>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32773" name="Rectangle 5"/>
          <p:cNvSpPr>
            <a:spLocks noGrp="1" noChangeArrowheads="1"/>
          </p:cNvSpPr>
          <p:nvPr>
            <p:ph type="sldNum" sz="quarter" idx="3"/>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D4617254-11FA-4775-A59F-2FFCA0AD498B}" type="slidenum">
              <a:rPr lang="en-GB"/>
              <a:pPr>
                <a:defRPr/>
              </a:pPr>
              <a:t>‹#›</a:t>
            </a:fld>
            <a:endParaRPr lang="en-GB"/>
          </a:p>
        </p:txBody>
      </p:sp>
    </p:spTree>
    <p:extLst>
      <p:ext uri="{BB962C8B-B14F-4D97-AF65-F5344CB8AC3E}">
        <p14:creationId xmlns:p14="http://schemas.microsoft.com/office/powerpoint/2010/main" val="303232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5123" name="Rectangle 3"/>
          <p:cNvSpPr>
            <a:spLocks noGrp="1" noChangeArrowheads="1"/>
          </p:cNvSpPr>
          <p:nvPr>
            <p:ph type="dt"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4681"/>
            <a:ext cx="5438140" cy="4467617"/>
          </a:xfrm>
          <a:prstGeom prst="rect">
            <a:avLst/>
          </a:prstGeom>
          <a:noFill/>
          <a:ln>
            <a:noFill/>
          </a:ln>
          <a:effectLst/>
        </p:spPr>
        <p:txBody>
          <a:bodyPr vert="horz" wrap="square" lIns="91433" tIns="45716" rIns="91433"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5127" name="Rectangle 7"/>
          <p:cNvSpPr>
            <a:spLocks noGrp="1" noChangeArrowheads="1"/>
          </p:cNvSpPr>
          <p:nvPr>
            <p:ph type="sldNum" sz="quarter" idx="5"/>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20E3FB68-640A-46F0-BA38-0B364A5056C3}" type="slidenum">
              <a:rPr lang="en-GB"/>
              <a:pPr>
                <a:defRPr/>
              </a:pPr>
              <a:t>‹#›</a:t>
            </a:fld>
            <a:endParaRPr lang="en-GB"/>
          </a:p>
        </p:txBody>
      </p:sp>
    </p:spTree>
    <p:extLst>
      <p:ext uri="{BB962C8B-B14F-4D97-AF65-F5344CB8AC3E}">
        <p14:creationId xmlns:p14="http://schemas.microsoft.com/office/powerpoint/2010/main" val="3256001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FF0000"/>
                </a:solidFill>
              </a:rPr>
              <a:t>**** See notes underneath</a:t>
            </a:r>
            <a:r>
              <a:rPr lang="en-US" baseline="0" dirty="0">
                <a:solidFill>
                  <a:srgbClr val="FF0000"/>
                </a:solidFill>
              </a:rPr>
              <a:t> each slide ****</a:t>
            </a:r>
            <a:endParaRPr lang="en-US" dirty="0">
              <a:solidFill>
                <a:srgbClr val="FF0000"/>
              </a:solidFill>
            </a:endParaRPr>
          </a:p>
        </p:txBody>
      </p:sp>
    </p:spTree>
    <p:extLst>
      <p:ext uri="{BB962C8B-B14F-4D97-AF65-F5344CB8AC3E}">
        <p14:creationId xmlns:p14="http://schemas.microsoft.com/office/powerpoint/2010/main" val="15394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2</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Curriculum</a:t>
            </a:r>
            <a:r>
              <a:rPr lang="en-US" baseline="0" dirty="0"/>
              <a:t> c</a:t>
            </a:r>
            <a:r>
              <a:rPr lang="en-US" dirty="0"/>
              <a:t>hanged for Sept 2014 and again for Sept 2017; might have older brothers/sisters who have done a different model</a:t>
            </a:r>
          </a:p>
        </p:txBody>
      </p:sp>
    </p:spTree>
    <p:extLst>
      <p:ext uri="{BB962C8B-B14F-4D97-AF65-F5344CB8AC3E}">
        <p14:creationId xmlns:p14="http://schemas.microsoft.com/office/powerpoint/2010/main" val="134832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3</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addition …</a:t>
            </a:r>
          </a:p>
          <a:p>
            <a:pPr eaLnBrk="1" hangingPunct="1"/>
            <a:r>
              <a:rPr lang="en-US" dirty="0"/>
              <a:t>More detail on all these later</a:t>
            </a:r>
          </a:p>
        </p:txBody>
      </p:sp>
    </p:spTree>
    <p:extLst>
      <p:ext uri="{BB962C8B-B14F-4D97-AF65-F5344CB8AC3E}">
        <p14:creationId xmlns:p14="http://schemas.microsoft.com/office/powerpoint/2010/main" val="347151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4</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0921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5</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3371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You will see that a grade 5 is higher than a grade C – we will be raising our expectations and efforts</a:t>
            </a:r>
            <a:r>
              <a:rPr lang="en-GB" baseline="0" dirty="0"/>
              <a:t> to meet this new higher standard</a:t>
            </a:r>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6</a:t>
            </a:fld>
            <a:endParaRPr lang="en-GB"/>
          </a:p>
        </p:txBody>
      </p:sp>
    </p:spTree>
    <p:extLst>
      <p:ext uri="{BB962C8B-B14F-4D97-AF65-F5344CB8AC3E}">
        <p14:creationId xmlns:p14="http://schemas.microsoft.com/office/powerpoint/2010/main" val="110113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Career ?</a:t>
            </a:r>
            <a:r>
              <a:rPr lang="en-GB" baseline="0" dirty="0"/>
              <a:t> A Levels ?</a:t>
            </a:r>
          </a:p>
          <a:p>
            <a:r>
              <a:rPr lang="en-GB" dirty="0"/>
              <a:t>But we know that this isn’t always possible at this stage and is subject to (many !!) changes</a:t>
            </a:r>
          </a:p>
          <a:p>
            <a:r>
              <a:rPr lang="en-GB" dirty="0"/>
              <a:t>We will guide students to keeping the overall package ‘broad</a:t>
            </a:r>
            <a:r>
              <a:rPr lang="en-GB" baseline="0" dirty="0"/>
              <a:t> and balanced’ … thus ensuring no doors are closed later in life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7</a:t>
            </a:fld>
            <a:endParaRPr lang="en-GB"/>
          </a:p>
        </p:txBody>
      </p:sp>
    </p:spTree>
    <p:extLst>
      <p:ext uri="{BB962C8B-B14F-4D97-AF65-F5344CB8AC3E}">
        <p14:creationId xmlns:p14="http://schemas.microsoft.com/office/powerpoint/2010/main" val="385542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8</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6931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Reinforce choices</a:t>
            </a:r>
            <a:r>
              <a:rPr lang="en-GB" baseline="0" dirty="0"/>
              <a:t> returns deadline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9</a:t>
            </a:fld>
            <a:endParaRPr lang="en-GB"/>
          </a:p>
        </p:txBody>
      </p:sp>
    </p:spTree>
    <p:extLst>
      <p:ext uri="{BB962C8B-B14F-4D97-AF65-F5344CB8AC3E}">
        <p14:creationId xmlns:p14="http://schemas.microsoft.com/office/powerpoint/2010/main" val="228991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36019418"/>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7C5265-D6E9-4EAA-B9A6-E4C01B350E34}" type="slidenum">
              <a:rPr lang="en-GB" smtClean="0"/>
              <a:pPr>
                <a:defRPr/>
              </a:pPr>
              <a:t>‹#›</a:t>
            </a:fld>
            <a:endParaRPr lang="en-GB"/>
          </a:p>
        </p:txBody>
      </p:sp>
    </p:spTree>
    <p:extLst>
      <p:ext uri="{BB962C8B-B14F-4D97-AF65-F5344CB8AC3E}">
        <p14:creationId xmlns:p14="http://schemas.microsoft.com/office/powerpoint/2010/main" val="112362118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58763"/>
            <a:ext cx="2058987" cy="5978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7675" y="258763"/>
            <a:ext cx="6027738" cy="5978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6F4EB4-716F-4399-AB6B-28CA9F697CF4}" type="slidenum">
              <a:rPr lang="en-GB" smtClean="0"/>
              <a:pPr>
                <a:defRPr/>
              </a:pPr>
              <a:t>‹#›</a:t>
            </a:fld>
            <a:endParaRPr lang="en-GB"/>
          </a:p>
        </p:txBody>
      </p:sp>
    </p:spTree>
    <p:extLst>
      <p:ext uri="{BB962C8B-B14F-4D97-AF65-F5344CB8AC3E}">
        <p14:creationId xmlns:p14="http://schemas.microsoft.com/office/powerpoint/2010/main" val="155406403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98123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242909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270089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42790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192306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873613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157767182"/>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D35A16-A163-412C-839F-BB18B8C444DD}" type="slidenum">
              <a:rPr lang="en-GB" smtClean="0"/>
              <a:pPr>
                <a:defRPr/>
              </a:pPr>
              <a:t>‹#›</a:t>
            </a:fld>
            <a:endParaRPr lang="en-GB"/>
          </a:p>
        </p:txBody>
      </p:sp>
    </p:spTree>
    <p:extLst>
      <p:ext uri="{BB962C8B-B14F-4D97-AF65-F5344CB8AC3E}">
        <p14:creationId xmlns:p14="http://schemas.microsoft.com/office/powerpoint/2010/main" val="3352230385"/>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6AC8DF-E507-418D-B041-8FE73AB15E9A}" type="slidenum">
              <a:rPr lang="en-GB" smtClean="0"/>
              <a:pPr>
                <a:defRPr/>
              </a:pPr>
              <a:t>‹#›</a:t>
            </a:fld>
            <a:endParaRPr lang="en-GB"/>
          </a:p>
        </p:txBody>
      </p:sp>
    </p:spTree>
    <p:extLst>
      <p:ext uri="{BB962C8B-B14F-4D97-AF65-F5344CB8AC3E}">
        <p14:creationId xmlns:p14="http://schemas.microsoft.com/office/powerpoint/2010/main" val="109881569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05BAC4-289B-448F-A666-7D8FCA85BE7B}" type="slidenum">
              <a:rPr lang="en-GB" smtClean="0"/>
              <a:pPr>
                <a:defRPr/>
              </a:pPr>
              <a:t>‹#›</a:t>
            </a:fld>
            <a:endParaRPr lang="en-GB"/>
          </a:p>
        </p:txBody>
      </p:sp>
    </p:spTree>
    <p:extLst>
      <p:ext uri="{BB962C8B-B14F-4D97-AF65-F5344CB8AC3E}">
        <p14:creationId xmlns:p14="http://schemas.microsoft.com/office/powerpoint/2010/main" val="24539452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670B42-713F-49A2-8194-35861649CA37}" type="slidenum">
              <a:rPr lang="en-GB" smtClean="0"/>
              <a:pPr>
                <a:defRPr/>
              </a:pPr>
              <a:t>‹#›</a:t>
            </a:fld>
            <a:endParaRPr lang="en-GB"/>
          </a:p>
        </p:txBody>
      </p:sp>
    </p:spTree>
    <p:extLst>
      <p:ext uri="{BB962C8B-B14F-4D97-AF65-F5344CB8AC3E}">
        <p14:creationId xmlns:p14="http://schemas.microsoft.com/office/powerpoint/2010/main" val="21560251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1F4A144-5E12-4E8A-8F3C-EC706A7969BE}" type="slidenum">
              <a:rPr lang="en-GB" smtClean="0"/>
              <a:pPr>
                <a:defRPr/>
              </a:pPr>
              <a:t>‹#›</a:t>
            </a:fld>
            <a:endParaRPr lang="en-GB"/>
          </a:p>
        </p:txBody>
      </p:sp>
    </p:spTree>
    <p:extLst>
      <p:ext uri="{BB962C8B-B14F-4D97-AF65-F5344CB8AC3E}">
        <p14:creationId xmlns:p14="http://schemas.microsoft.com/office/powerpoint/2010/main" val="29082546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C6452D-00D3-4351-A99E-9947DD3B984D}" type="slidenum">
              <a:rPr lang="en-GB" smtClean="0"/>
              <a:pPr>
                <a:defRPr/>
              </a:pPr>
              <a:t>‹#›</a:t>
            </a:fld>
            <a:endParaRPr lang="en-GB"/>
          </a:p>
        </p:txBody>
      </p:sp>
    </p:spTree>
    <p:extLst>
      <p:ext uri="{BB962C8B-B14F-4D97-AF65-F5344CB8AC3E}">
        <p14:creationId xmlns:p14="http://schemas.microsoft.com/office/powerpoint/2010/main" val="425471415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6550B8-8755-4DF6-9CC7-806E9B06812A}" type="slidenum">
              <a:rPr lang="en-GB" smtClean="0"/>
              <a:pPr>
                <a:defRPr/>
              </a:pPr>
              <a:t>‹#›</a:t>
            </a:fld>
            <a:endParaRPr lang="en-GB"/>
          </a:p>
        </p:txBody>
      </p:sp>
    </p:spTree>
    <p:extLst>
      <p:ext uri="{BB962C8B-B14F-4D97-AF65-F5344CB8AC3E}">
        <p14:creationId xmlns:p14="http://schemas.microsoft.com/office/powerpoint/2010/main" val="151723841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content-background"/>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47675" y="258763"/>
            <a:ext cx="65008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Section title goes here</a:t>
            </a:r>
          </a:p>
        </p:txBody>
      </p:sp>
      <p:sp>
        <p:nvSpPr>
          <p:cNvPr id="1028" name="Rectangle 3"/>
          <p:cNvSpPr>
            <a:spLocks noGrp="1" noChangeArrowheads="1"/>
          </p:cNvSpPr>
          <p:nvPr>
            <p:ph type="body" idx="1"/>
          </p:nvPr>
        </p:nvSpPr>
        <p:spPr bwMode="auto">
          <a:xfrm>
            <a:off x="457200" y="148590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Sub heading text goes here</a:t>
            </a:r>
          </a:p>
          <a:p>
            <a:pPr lvl="0"/>
            <a:endParaRPr lang="en-GB" altLang="en-US"/>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333333"/>
                </a:solidFill>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333333"/>
                </a:solidFill>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333333"/>
                </a:solidFill>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435263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0" r:id="rId17"/>
  </p:sldLayoutIdLst>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xStyles>
    <p:title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p:titleStyle>
    <p:bodyStyle>
      <a:lvl1pPr marL="342900" indent="-342900" algn="l" rtl="0" eaLnBrk="1" fontAlgn="base" hangingPunct="1">
        <a:spcBef>
          <a:spcPct val="20000"/>
        </a:spcBef>
        <a:spcAft>
          <a:spcPct val="0"/>
        </a:spcAft>
        <a:buClr>
          <a:srgbClr val="CC3333"/>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CC3333"/>
        </a:buClr>
        <a:buChar char="•"/>
        <a:defRPr sz="1600">
          <a:solidFill>
            <a:srgbClr val="333333"/>
          </a:solidFill>
          <a:latin typeface="+mn-lt"/>
        </a:defRPr>
      </a:lvl2pPr>
      <a:lvl3pPr marL="1143000" indent="-228600" algn="l" rtl="0" eaLnBrk="1" fontAlgn="base" hangingPunct="1">
        <a:spcBef>
          <a:spcPct val="20000"/>
        </a:spcBef>
        <a:spcAft>
          <a:spcPct val="0"/>
        </a:spcAft>
        <a:buClr>
          <a:srgbClr val="CC3333"/>
        </a:buClr>
        <a:buChar char="•"/>
        <a:defRPr sz="1600">
          <a:solidFill>
            <a:srgbClr val="333333"/>
          </a:solidFill>
          <a:latin typeface="+mn-lt"/>
        </a:defRPr>
      </a:lvl3pPr>
      <a:lvl4pPr marL="1600200" indent="-228600" algn="l" rtl="0" eaLnBrk="1" fontAlgn="base" hangingPunct="1">
        <a:spcBef>
          <a:spcPct val="20000"/>
        </a:spcBef>
        <a:spcAft>
          <a:spcPct val="0"/>
        </a:spcAft>
        <a:buClr>
          <a:srgbClr val="CC3333"/>
        </a:buClr>
        <a:buChar char="•"/>
        <a:defRPr sz="1600">
          <a:solidFill>
            <a:srgbClr val="333333"/>
          </a:solidFill>
          <a:latin typeface="+mn-lt"/>
        </a:defRPr>
      </a:lvl4pPr>
      <a:lvl5pPr marL="2057400" indent="-228600" algn="l" rtl="0" eaLnBrk="1" fontAlgn="base" hangingPunct="1">
        <a:spcBef>
          <a:spcPct val="20000"/>
        </a:spcBef>
        <a:spcAft>
          <a:spcPct val="0"/>
        </a:spcAft>
        <a:buClr>
          <a:srgbClr val="CC3333"/>
        </a:buClr>
        <a:buChar char="•"/>
        <a:defRPr sz="1600">
          <a:solidFill>
            <a:srgbClr val="333333"/>
          </a:solidFill>
          <a:latin typeface="+mn-lt"/>
        </a:defRPr>
      </a:lvl5pPr>
      <a:lvl6pPr marL="2514600" indent="-228600" algn="l" rtl="0" eaLnBrk="1" fontAlgn="base" hangingPunct="1">
        <a:spcBef>
          <a:spcPct val="20000"/>
        </a:spcBef>
        <a:spcAft>
          <a:spcPct val="0"/>
        </a:spcAft>
        <a:buClr>
          <a:srgbClr val="CC3333"/>
        </a:buClr>
        <a:buChar char="•"/>
        <a:defRPr sz="1600">
          <a:solidFill>
            <a:srgbClr val="333333"/>
          </a:solidFill>
          <a:latin typeface="+mn-lt"/>
        </a:defRPr>
      </a:lvl6pPr>
      <a:lvl7pPr marL="2971800" indent="-228600" algn="l" rtl="0" eaLnBrk="1" fontAlgn="base" hangingPunct="1">
        <a:spcBef>
          <a:spcPct val="20000"/>
        </a:spcBef>
        <a:spcAft>
          <a:spcPct val="0"/>
        </a:spcAft>
        <a:buClr>
          <a:srgbClr val="CC3333"/>
        </a:buClr>
        <a:buChar char="•"/>
        <a:defRPr sz="1600">
          <a:solidFill>
            <a:srgbClr val="333333"/>
          </a:solidFill>
          <a:latin typeface="+mn-lt"/>
        </a:defRPr>
      </a:lvl7pPr>
      <a:lvl8pPr marL="3429000" indent="-228600" algn="l" rtl="0" eaLnBrk="1" fontAlgn="base" hangingPunct="1">
        <a:spcBef>
          <a:spcPct val="20000"/>
        </a:spcBef>
        <a:spcAft>
          <a:spcPct val="0"/>
        </a:spcAft>
        <a:buClr>
          <a:srgbClr val="CC3333"/>
        </a:buClr>
        <a:buChar char="•"/>
        <a:defRPr sz="1600">
          <a:solidFill>
            <a:srgbClr val="333333"/>
          </a:solidFill>
          <a:latin typeface="+mn-lt"/>
        </a:defRPr>
      </a:lvl8pPr>
      <a:lvl9pPr marL="3886200" indent="-228600" algn="l" rtl="0" eaLnBrk="1" fontAlgn="base" hangingPunct="1">
        <a:spcBef>
          <a:spcPct val="20000"/>
        </a:spcBef>
        <a:spcAft>
          <a:spcPct val="0"/>
        </a:spcAft>
        <a:buClr>
          <a:srgbClr val="CC3333"/>
        </a:buClr>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3.m4a"/><Relationship Id="rId7" Type="http://schemas.openxmlformats.org/officeDocument/2006/relationships/image" Target="../media/image5.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notesSlide" Target="../notesSlides/notesSlide3.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4.m4a"/><Relationship Id="rId7" Type="http://schemas.openxmlformats.org/officeDocument/2006/relationships/image" Target="../media/image9.jpe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notesSlide" Target="../notesSlides/notesSlide4.xml"/><Relationship Id="rId4"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5.m4a"/><Relationship Id="rId7" Type="http://schemas.openxmlformats.org/officeDocument/2006/relationships/image" Target="../media/image10.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hyperlink" Target="https://www.screenskills.com/careers/job-profiles/film-and-tv-drama/" TargetMode="External"/><Relationship Id="rId5" Type="http://schemas.openxmlformats.org/officeDocument/2006/relationships/notesSlide" Target="../notesSlides/notesSlide5.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mailto:callott@tscacademy.org.uk"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0" y="1341438"/>
            <a:ext cx="9036496" cy="2735262"/>
          </a:xfrm>
        </p:spPr>
        <p:txBody>
          <a:bodyPr/>
          <a:lstStyle/>
          <a:p>
            <a:pPr algn="ctr" eaLnBrk="1" hangingPunct="1"/>
            <a:r>
              <a:rPr lang="en-GB" sz="5400" b="1" u="sng" dirty="0">
                <a:solidFill>
                  <a:srgbClr val="C00000"/>
                </a:solidFill>
                <a:latin typeface="Berkeley" panose="02020500000000000000" pitchFamily="18" charset="0"/>
              </a:rPr>
              <a:t>Key Stage 4</a:t>
            </a:r>
            <a:br>
              <a:rPr lang="en-GB" sz="5400" b="1" u="sng" dirty="0">
                <a:solidFill>
                  <a:srgbClr val="C00000"/>
                </a:solidFill>
                <a:latin typeface="Berkeley" panose="02020500000000000000" pitchFamily="18" charset="0"/>
              </a:rPr>
            </a:br>
            <a:r>
              <a:rPr lang="en-GB" sz="5400" b="1" u="sng" dirty="0">
                <a:solidFill>
                  <a:srgbClr val="C00000"/>
                </a:solidFill>
                <a:latin typeface="Berkeley" panose="02020500000000000000" pitchFamily="18" charset="0"/>
              </a:rPr>
              <a:t>Guided Choices</a:t>
            </a:r>
            <a:br>
              <a:rPr lang="en-GB" sz="5400" b="1" dirty="0">
                <a:solidFill>
                  <a:srgbClr val="C00000"/>
                </a:solidFill>
                <a:latin typeface="Berkeley" panose="02020500000000000000" pitchFamily="18" charset="0"/>
              </a:rPr>
            </a:br>
            <a:r>
              <a:rPr lang="en-GB" sz="5400" b="1" dirty="0">
                <a:solidFill>
                  <a:srgbClr val="C00000"/>
                </a:solidFill>
                <a:latin typeface="Berkeley" panose="02020500000000000000" pitchFamily="18" charset="0"/>
              </a:rPr>
              <a:t>Year 9 into 10</a:t>
            </a:r>
            <a:endParaRPr lang="en-GB" sz="5400" dirty="0">
              <a:solidFill>
                <a:srgbClr val="C00000"/>
              </a:solidFill>
              <a:latin typeface="Berkeley" panose="02020500000000000000" pitchFamily="18" charset="0"/>
            </a:endParaRPr>
          </a:p>
        </p:txBody>
      </p:sp>
      <p:sp>
        <p:nvSpPr>
          <p:cNvPr id="4101" name="Text Box 9"/>
          <p:cNvSpPr txBox="1">
            <a:spLocks noChangeArrowheads="1"/>
          </p:cNvSpPr>
          <p:nvPr/>
        </p:nvSpPr>
        <p:spPr bwMode="auto">
          <a:xfrm>
            <a:off x="755576" y="4221163"/>
            <a:ext cx="76328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atin typeface="Swis721 Lt BT"/>
                <a:cs typeface="Arial"/>
              </a:rPr>
              <a:t>Subject:</a:t>
            </a:r>
            <a:r>
              <a:rPr lang="en-US" sz="3200" dirty="0">
                <a:latin typeface="Swis721 Lt BT"/>
                <a:cs typeface="Arial"/>
              </a:rPr>
              <a:t> FILM STUDIES</a:t>
            </a:r>
          </a:p>
          <a:p>
            <a:pPr eaLnBrk="1" hangingPunct="1"/>
            <a:endParaRPr lang="en-US" sz="3200" dirty="0">
              <a:latin typeface="Swis721 Lt BT"/>
            </a:endParaRPr>
          </a:p>
          <a:p>
            <a:pPr eaLnBrk="1" hangingPunct="1"/>
            <a:r>
              <a:rPr lang="en-US" sz="3200" b="1" dirty="0">
                <a:latin typeface="Swis721 Lt BT"/>
                <a:cs typeface="Arial"/>
              </a:rPr>
              <a:t>Team Leader:</a:t>
            </a:r>
            <a:r>
              <a:rPr lang="en-US" sz="3200" dirty="0">
                <a:latin typeface="Swis721 Lt BT"/>
                <a:cs typeface="Arial"/>
              </a:rPr>
              <a:t> MR C ALLOTT</a:t>
            </a:r>
          </a:p>
        </p:txBody>
      </p:sp>
      <p:pic>
        <p:nvPicPr>
          <p:cNvPr id="5" name="Audio 4">
            <a:hlinkClick r:id="" action="ppaction://media"/>
            <a:extLst>
              <a:ext uri="{FF2B5EF4-FFF2-40B4-BE49-F238E27FC236}">
                <a16:creationId xmlns:a16="http://schemas.microsoft.com/office/drawing/2014/main" id="{3EF3CBAA-B877-4BA4-9CBD-FDB83BE76C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6824">
        <p14:prism/>
      </p:transition>
    </mc:Choice>
    <mc:Fallback xmlns="">
      <p:transition spd="slow" advTm="68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796528" y="25320"/>
            <a:ext cx="8856984" cy="1079500"/>
          </a:xfrm>
        </p:spPr>
        <p:txBody>
          <a:bodyPr/>
          <a:lstStyle/>
          <a:p>
            <a:pPr algn="ctr" eaLnBrk="1" hangingPunct="1"/>
            <a:r>
              <a:rPr lang="en-GB" sz="5400" dirty="0">
                <a:solidFill>
                  <a:srgbClr val="C00000"/>
                </a:solidFill>
                <a:latin typeface="Berkeley" panose="02020500000000000000" pitchFamily="18" charset="0"/>
              </a:rPr>
              <a:t>Course Topics</a:t>
            </a:r>
          </a:p>
        </p:txBody>
      </p:sp>
      <p:sp>
        <p:nvSpPr>
          <p:cNvPr id="2" name="TextBox 1">
            <a:extLst>
              <a:ext uri="{FF2B5EF4-FFF2-40B4-BE49-F238E27FC236}">
                <a16:creationId xmlns:a16="http://schemas.microsoft.com/office/drawing/2014/main" id="{B914DCDF-3A69-465D-8CFA-DDEFC613EFE5}"/>
              </a:ext>
            </a:extLst>
          </p:cNvPr>
          <p:cNvSpPr txBox="1"/>
          <p:nvPr/>
        </p:nvSpPr>
        <p:spPr>
          <a:xfrm>
            <a:off x="41861" y="1712708"/>
            <a:ext cx="6518048" cy="4647426"/>
          </a:xfrm>
          <a:prstGeom prst="rect">
            <a:avLst/>
          </a:prstGeom>
          <a:noFill/>
        </p:spPr>
        <p:txBody>
          <a:bodyPr wrap="square" rtlCol="0">
            <a:spAutoFit/>
          </a:bodyPr>
          <a:lstStyle/>
          <a:p>
            <a:pPr marL="285750" indent="-285750">
              <a:buFont typeface="Arial" panose="020B0604020202020204" pitchFamily="34" charset="0"/>
              <a:buChar char="•"/>
            </a:pPr>
            <a:r>
              <a:rPr lang="en-GB" sz="1600" b="1" dirty="0">
                <a:latin typeface="Swis721 Lt BT" panose="020B0403020202020204" pitchFamily="34" charset="0"/>
              </a:rPr>
              <a:t>American ‘Hollywood’ films from different time periods </a:t>
            </a:r>
            <a:endParaRPr lang="en-GB" sz="1600" dirty="0">
              <a:latin typeface="Swis721 Lt BT" panose="020B0403020202020204" pitchFamily="34" charset="0"/>
            </a:endParaRPr>
          </a:p>
          <a:p>
            <a:pPr marL="742950" lvl="1" indent="-285750">
              <a:buFont typeface="Arial" panose="020B0604020202020204" pitchFamily="34" charset="0"/>
              <a:buChar char="•"/>
            </a:pPr>
            <a:r>
              <a:rPr lang="en-GB" sz="1600" dirty="0">
                <a:latin typeface="Swis721 Lt BT" panose="020B0403020202020204" pitchFamily="34" charset="0"/>
              </a:rPr>
              <a:t>Development of genres</a:t>
            </a:r>
          </a:p>
          <a:p>
            <a:pPr marL="742950" lvl="1" indent="-285750">
              <a:buFont typeface="Arial" panose="020B0604020202020204" pitchFamily="34" charset="0"/>
              <a:buChar char="•"/>
            </a:pPr>
            <a:r>
              <a:rPr lang="en-GB" sz="1600" dirty="0">
                <a:latin typeface="Swis721 Lt BT" panose="020B0403020202020204" pitchFamily="34" charset="0"/>
              </a:rPr>
              <a:t>Changing social contexts and representations</a:t>
            </a:r>
          </a:p>
          <a:p>
            <a:pPr marL="742950" lvl="1" indent="-285750">
              <a:buFont typeface="Arial" panose="020B0604020202020204" pitchFamily="34" charset="0"/>
              <a:buChar char="•"/>
            </a:pPr>
            <a:r>
              <a:rPr lang="en-GB" sz="1600" dirty="0">
                <a:latin typeface="Swis721 Lt BT" panose="020B0403020202020204" pitchFamily="34" charset="0"/>
              </a:rPr>
              <a:t>Technological developments and changes in filmmaking</a:t>
            </a:r>
          </a:p>
          <a:p>
            <a:pPr marL="742950" lvl="1" indent="-285750">
              <a:buFont typeface="Arial" panose="020B0604020202020204" pitchFamily="34" charset="0"/>
              <a:buChar char="•"/>
            </a:pPr>
            <a:endParaRPr lang="en-GB" sz="1600" dirty="0">
              <a:latin typeface="Swis721 Lt BT" panose="020B0403020202020204" pitchFamily="34" charset="0"/>
            </a:endParaRPr>
          </a:p>
          <a:p>
            <a:pPr marL="285750" indent="-285750">
              <a:buFont typeface="Arial" panose="020B0604020202020204" pitchFamily="34" charset="0"/>
              <a:buChar char="•"/>
            </a:pPr>
            <a:r>
              <a:rPr lang="en-GB" sz="1600" b="1" dirty="0">
                <a:latin typeface="Swis721 Lt BT" panose="020B0403020202020204" pitchFamily="34" charset="0"/>
              </a:rPr>
              <a:t>Key developments in the history of Hollywood</a:t>
            </a:r>
            <a:r>
              <a:rPr lang="en-GB" sz="1600" dirty="0">
                <a:latin typeface="Swis721 Lt BT" panose="020B0403020202020204" pitchFamily="34" charset="0"/>
              </a:rPr>
              <a:t> </a:t>
            </a:r>
          </a:p>
          <a:p>
            <a:pPr marL="742950" lvl="1" indent="-285750">
              <a:buFont typeface="Arial" panose="020B0604020202020204" pitchFamily="34" charset="0"/>
              <a:buChar char="•"/>
            </a:pPr>
            <a:r>
              <a:rPr lang="en-GB" sz="1600" dirty="0">
                <a:latin typeface="Swis721 Lt BT" panose="020B0403020202020204" pitchFamily="34" charset="0"/>
              </a:rPr>
              <a:t>The important technological developments, going right back to the first recorded moving images in 1895  </a:t>
            </a:r>
          </a:p>
          <a:p>
            <a:pPr marL="742950" lvl="1" indent="-285750">
              <a:buFont typeface="Arial" panose="020B0604020202020204" pitchFamily="34" charset="0"/>
              <a:buChar char="•"/>
            </a:pPr>
            <a:endParaRPr lang="en-GB" sz="1600" dirty="0">
              <a:latin typeface="Swis721 Lt BT" panose="020B0403020202020204" pitchFamily="34" charset="0"/>
            </a:endParaRPr>
          </a:p>
          <a:p>
            <a:pPr marL="285750" indent="-285750">
              <a:buFont typeface="Arial" panose="020B0604020202020204" pitchFamily="34" charset="0"/>
              <a:buChar char="•"/>
            </a:pPr>
            <a:r>
              <a:rPr lang="en-GB" sz="1600" b="1" dirty="0">
                <a:latin typeface="Swis721 Lt BT" panose="020B0403020202020204" pitchFamily="34" charset="0"/>
              </a:rPr>
              <a:t>US Independent film, and contemporary UK film</a:t>
            </a:r>
          </a:p>
          <a:p>
            <a:pPr marL="742950" lvl="1" indent="-285750">
              <a:buFont typeface="Arial" panose="020B0604020202020204" pitchFamily="34" charset="0"/>
              <a:buChar char="•"/>
            </a:pPr>
            <a:r>
              <a:rPr lang="en-GB" sz="1600" dirty="0">
                <a:latin typeface="Swis721 Lt BT" panose="020B0403020202020204" pitchFamily="34" charset="0"/>
              </a:rPr>
              <a:t>Different contexts of film production</a:t>
            </a:r>
          </a:p>
          <a:p>
            <a:pPr marL="742950" lvl="1" indent="-285750">
              <a:buFont typeface="Arial" panose="020B0604020202020204" pitchFamily="34" charset="0"/>
              <a:buChar char="•"/>
            </a:pPr>
            <a:r>
              <a:rPr lang="en-GB" sz="1600" dirty="0">
                <a:latin typeface="Swis721 Lt BT" panose="020B0403020202020204" pitchFamily="34" charset="0"/>
              </a:rPr>
              <a:t>Analysing critical responses to film</a:t>
            </a:r>
          </a:p>
          <a:p>
            <a:pPr marL="742950" lvl="1" indent="-285750">
              <a:buFont typeface="Arial" panose="020B0604020202020204" pitchFamily="34" charset="0"/>
              <a:buChar char="•"/>
            </a:pPr>
            <a:endParaRPr lang="en-GB" sz="1600" dirty="0">
              <a:latin typeface="Swis721 Lt BT" panose="020B0403020202020204" pitchFamily="34" charset="0"/>
            </a:endParaRPr>
          </a:p>
          <a:p>
            <a:pPr marL="285750" indent="-285750">
              <a:buFont typeface="Arial" panose="020B0604020202020204" pitchFamily="34" charset="0"/>
              <a:buChar char="•"/>
            </a:pPr>
            <a:r>
              <a:rPr lang="en-GB" sz="1600" b="1" dirty="0">
                <a:latin typeface="Swis721 Lt BT" panose="020B0403020202020204" pitchFamily="34" charset="0"/>
              </a:rPr>
              <a:t>Films from other cultures (including non-English language film)</a:t>
            </a:r>
          </a:p>
          <a:p>
            <a:pPr marL="742950" lvl="1" indent="-285750">
              <a:buFont typeface="Arial" panose="020B0604020202020204" pitchFamily="34" charset="0"/>
              <a:buChar char="•"/>
            </a:pPr>
            <a:r>
              <a:rPr lang="en-GB" sz="1600" dirty="0">
                <a:latin typeface="Swis721 Lt BT" panose="020B0403020202020204" pitchFamily="34" charset="0"/>
              </a:rPr>
              <a:t>Different contexts</a:t>
            </a:r>
          </a:p>
          <a:p>
            <a:pPr marL="742950" lvl="1" indent="-285750">
              <a:buFont typeface="Arial" panose="020B0604020202020204" pitchFamily="34" charset="0"/>
              <a:buChar char="•"/>
            </a:pPr>
            <a:r>
              <a:rPr lang="en-GB" sz="1600" dirty="0">
                <a:latin typeface="Swis721 Lt BT" panose="020B0403020202020204" pitchFamily="34" charset="0"/>
              </a:rPr>
              <a:t>Alternative approaches to filmmaking</a:t>
            </a:r>
          </a:p>
          <a:p>
            <a:pPr marL="285750" indent="-285750">
              <a:buFont typeface="Arial" panose="020B0604020202020204" pitchFamily="34" charset="0"/>
              <a:buChar char="•"/>
            </a:pPr>
            <a:endParaRPr lang="en-GB" sz="1600" dirty="0">
              <a:latin typeface="Swis721 Lt BT" panose="020B0403020202020204" pitchFamily="34" charset="0"/>
            </a:endParaRPr>
          </a:p>
          <a:p>
            <a:pPr marL="742950" lvl="1" indent="-285750">
              <a:buFont typeface="Arial" panose="020B0604020202020204" pitchFamily="34" charset="0"/>
              <a:buChar char="•"/>
            </a:pPr>
            <a:endParaRPr lang="en-GB" sz="1600" dirty="0">
              <a:latin typeface="Swis721 Lt BT" panose="020B0403020202020204" pitchFamily="34" charset="0"/>
            </a:endParaRPr>
          </a:p>
        </p:txBody>
      </p:sp>
      <p:pic>
        <p:nvPicPr>
          <p:cNvPr id="4" name="Picture 3">
            <a:extLst>
              <a:ext uri="{FF2B5EF4-FFF2-40B4-BE49-F238E27FC236}">
                <a16:creationId xmlns:a16="http://schemas.microsoft.com/office/drawing/2014/main" id="{CC57829B-66BF-4E49-9514-A326029854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2240" y="1331939"/>
            <a:ext cx="2376265" cy="2993180"/>
          </a:xfrm>
          <a:prstGeom prst="rect">
            <a:avLst/>
          </a:prstGeom>
        </p:spPr>
      </p:pic>
      <p:sp>
        <p:nvSpPr>
          <p:cNvPr id="7" name="TextBox 6">
            <a:extLst>
              <a:ext uri="{FF2B5EF4-FFF2-40B4-BE49-F238E27FC236}">
                <a16:creationId xmlns:a16="http://schemas.microsoft.com/office/drawing/2014/main" id="{21F494C0-57D5-4D5F-9B7C-A83DAE884B79}"/>
              </a:ext>
            </a:extLst>
          </p:cNvPr>
          <p:cNvSpPr txBox="1"/>
          <p:nvPr/>
        </p:nvSpPr>
        <p:spPr>
          <a:xfrm>
            <a:off x="6497740" y="4604322"/>
            <a:ext cx="2125560" cy="2062103"/>
          </a:xfrm>
          <a:prstGeom prst="rect">
            <a:avLst/>
          </a:prstGeom>
          <a:noFill/>
        </p:spPr>
        <p:txBody>
          <a:bodyPr wrap="square" rtlCol="0">
            <a:spAutoFit/>
          </a:bodyPr>
          <a:lstStyle/>
          <a:p>
            <a:pPr marL="285750" indent="-285750">
              <a:buFont typeface="Arial" panose="020B0604020202020204" pitchFamily="34" charset="0"/>
              <a:buChar char="•"/>
            </a:pPr>
            <a:r>
              <a:rPr lang="en-GB" sz="1600" b="1" dirty="0">
                <a:latin typeface="Swis721 Lt BT" panose="020B0403020202020204" pitchFamily="34" charset="0"/>
              </a:rPr>
              <a:t>The ‘language’ of film analysis:</a:t>
            </a:r>
          </a:p>
          <a:p>
            <a:pPr marL="285750" indent="-285750">
              <a:buFont typeface="Arial" panose="020B0604020202020204" pitchFamily="34" charset="0"/>
              <a:buChar char="•"/>
            </a:pPr>
            <a:r>
              <a:rPr lang="en-GB" sz="1600" dirty="0">
                <a:latin typeface="Swis721 Lt BT" panose="020B0403020202020204" pitchFamily="34" charset="0"/>
              </a:rPr>
              <a:t>Cinematography</a:t>
            </a:r>
          </a:p>
          <a:p>
            <a:pPr marL="285750" indent="-285750">
              <a:buFont typeface="Arial" panose="020B0604020202020204" pitchFamily="34" charset="0"/>
              <a:buChar char="•"/>
            </a:pPr>
            <a:r>
              <a:rPr lang="en-GB" sz="1600" dirty="0">
                <a:latin typeface="Swis721 Lt BT" panose="020B0403020202020204" pitchFamily="34" charset="0"/>
              </a:rPr>
              <a:t>Mise-</a:t>
            </a:r>
            <a:r>
              <a:rPr lang="en-GB" sz="1600" dirty="0" err="1">
                <a:latin typeface="Swis721 Lt BT" panose="020B0403020202020204" pitchFamily="34" charset="0"/>
              </a:rPr>
              <a:t>en</a:t>
            </a:r>
            <a:r>
              <a:rPr lang="en-GB" sz="1600" dirty="0">
                <a:latin typeface="Swis721 Lt BT" panose="020B0403020202020204" pitchFamily="34" charset="0"/>
              </a:rPr>
              <a:t>-scene</a:t>
            </a:r>
          </a:p>
          <a:p>
            <a:pPr marL="285750" indent="-285750">
              <a:buFont typeface="Arial" panose="020B0604020202020204" pitchFamily="34" charset="0"/>
              <a:buChar char="•"/>
            </a:pPr>
            <a:r>
              <a:rPr lang="en-GB" sz="1600" dirty="0">
                <a:latin typeface="Swis721 Lt BT" panose="020B0403020202020204" pitchFamily="34" charset="0"/>
              </a:rPr>
              <a:t>Representation</a:t>
            </a:r>
          </a:p>
          <a:p>
            <a:endParaRPr lang="en-GB" sz="1600" dirty="0">
              <a:latin typeface="Swis721 Lt BT" panose="020B0403020202020204" pitchFamily="34" charset="0"/>
            </a:endParaRPr>
          </a:p>
          <a:p>
            <a:pPr marL="285750" indent="-285750">
              <a:buFont typeface="Arial" panose="020B0604020202020204" pitchFamily="34" charset="0"/>
              <a:buChar char="•"/>
            </a:pPr>
            <a:endParaRPr lang="en-GB" sz="1600" dirty="0">
              <a:latin typeface="Swis721 Lt BT" panose="020B0403020202020204" pitchFamily="34" charset="0"/>
            </a:endParaRPr>
          </a:p>
          <a:p>
            <a:pPr marL="742950" lvl="1" indent="-285750">
              <a:buFont typeface="Arial" panose="020B0604020202020204" pitchFamily="34" charset="0"/>
              <a:buChar char="•"/>
            </a:pPr>
            <a:endParaRPr lang="en-GB" sz="1600" dirty="0">
              <a:latin typeface="Swis721 Lt BT" panose="020B0403020202020204" pitchFamily="34" charset="0"/>
            </a:endParaRPr>
          </a:p>
        </p:txBody>
      </p:sp>
      <p:pic>
        <p:nvPicPr>
          <p:cNvPr id="11" name="Audio 10">
            <a:hlinkClick r:id="" action="ppaction://media"/>
            <a:extLst>
              <a:ext uri="{FF2B5EF4-FFF2-40B4-BE49-F238E27FC236}">
                <a16:creationId xmlns:a16="http://schemas.microsoft.com/office/drawing/2014/main" id="{67D692CE-BF20-45EF-B990-0D2786F2307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464494371"/>
      </p:ext>
    </p:extLst>
  </p:cSld>
  <p:clrMapOvr>
    <a:masterClrMapping/>
  </p:clrMapOvr>
  <mc:AlternateContent xmlns:mc="http://schemas.openxmlformats.org/markup-compatibility/2006" xmlns:p14="http://schemas.microsoft.com/office/powerpoint/2010/main">
    <mc:Choice Requires="p14">
      <p:transition spd="slow" p14:dur="1200" advTm="60478">
        <p14:prism/>
      </p:transition>
    </mc:Choice>
    <mc:Fallback xmlns="">
      <p:transition spd="slow" advTm="604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1000"/>
                                        <p:tgtEl>
                                          <p:spTgt spid="2">
                                            <p:txEl>
                                              <p:pRg st="8" end="8"/>
                                            </p:txEl>
                                          </p:spTgt>
                                        </p:tgtEl>
                                      </p:cBhvr>
                                    </p:animEffect>
                                    <p:anim calcmode="lin" valueType="num">
                                      <p:cBhvr>
                                        <p:cTn id="4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fade">
                                      <p:cBhvr>
                                        <p:cTn id="50" dur="1000"/>
                                        <p:tgtEl>
                                          <p:spTgt spid="2">
                                            <p:txEl>
                                              <p:pRg st="9" end="9"/>
                                            </p:txEl>
                                          </p:spTgt>
                                        </p:tgtEl>
                                      </p:cBhvr>
                                    </p:animEffect>
                                    <p:anim calcmode="lin" valueType="num">
                                      <p:cBhvr>
                                        <p:cTn id="5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fade">
                                      <p:cBhvr>
                                        <p:cTn id="55" dur="1000"/>
                                        <p:tgtEl>
                                          <p:spTgt spid="2">
                                            <p:txEl>
                                              <p:pRg st="10" end="10"/>
                                            </p:txEl>
                                          </p:spTgt>
                                        </p:tgtEl>
                                      </p:cBhvr>
                                    </p:animEffect>
                                    <p:anim calcmode="lin" valueType="num">
                                      <p:cBhvr>
                                        <p:cTn id="5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1000"/>
                                        <p:tgtEl>
                                          <p:spTgt spid="2">
                                            <p:txEl>
                                              <p:pRg st="12" end="12"/>
                                            </p:txEl>
                                          </p:spTgt>
                                        </p:tgtEl>
                                      </p:cBhvr>
                                    </p:animEffect>
                                    <p:anim calcmode="lin" valueType="num">
                                      <p:cBhvr>
                                        <p:cTn id="6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fade">
                                      <p:cBhvr>
                                        <p:cTn id="67" dur="1000"/>
                                        <p:tgtEl>
                                          <p:spTgt spid="2">
                                            <p:txEl>
                                              <p:pRg st="13" end="13"/>
                                            </p:txEl>
                                          </p:spTgt>
                                        </p:tgtEl>
                                      </p:cBhvr>
                                    </p:animEffect>
                                    <p:anim calcmode="lin" valueType="num">
                                      <p:cBhvr>
                                        <p:cTn id="6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
                                            <p:txEl>
                                              <p:pRg st="14" end="14"/>
                                            </p:txEl>
                                          </p:spTgt>
                                        </p:tgtEl>
                                        <p:attrNameLst>
                                          <p:attrName>style.visibility</p:attrName>
                                        </p:attrNameLst>
                                      </p:cBhvr>
                                      <p:to>
                                        <p:strVal val="visible"/>
                                      </p:to>
                                    </p:set>
                                    <p:animEffect transition="in" filter="fade">
                                      <p:cBhvr>
                                        <p:cTn id="72" dur="1000"/>
                                        <p:tgtEl>
                                          <p:spTgt spid="2">
                                            <p:txEl>
                                              <p:pRg st="14" end="14"/>
                                            </p:txEl>
                                          </p:spTgt>
                                        </p:tgtEl>
                                      </p:cBhvr>
                                    </p:animEffect>
                                    <p:anim calcmode="lin" valueType="num">
                                      <p:cBhvr>
                                        <p:cTn id="73"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animEffect transition="in" filter="fade">
                                      <p:cBhvr>
                                        <p:cTn id="79" dur="1000"/>
                                        <p:tgtEl>
                                          <p:spTgt spid="7">
                                            <p:txEl>
                                              <p:pRg st="0" end="0"/>
                                            </p:txEl>
                                          </p:spTgt>
                                        </p:tgtEl>
                                      </p:cBhvr>
                                    </p:animEffect>
                                    <p:anim calcmode="lin" valueType="num">
                                      <p:cBhvr>
                                        <p:cTn id="8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7">
                                            <p:txEl>
                                              <p:pRg st="1" end="1"/>
                                            </p:txEl>
                                          </p:spTgt>
                                        </p:tgtEl>
                                        <p:attrNameLst>
                                          <p:attrName>style.visibility</p:attrName>
                                        </p:attrNameLst>
                                      </p:cBhvr>
                                      <p:to>
                                        <p:strVal val="visible"/>
                                      </p:to>
                                    </p:set>
                                    <p:animEffect transition="in" filter="fade">
                                      <p:cBhvr>
                                        <p:cTn id="86" dur="1000"/>
                                        <p:tgtEl>
                                          <p:spTgt spid="7">
                                            <p:txEl>
                                              <p:pRg st="1" end="1"/>
                                            </p:txEl>
                                          </p:spTgt>
                                        </p:tgtEl>
                                      </p:cBhvr>
                                    </p:animEffect>
                                    <p:anim calcmode="lin" valueType="num">
                                      <p:cBhvr>
                                        <p:cTn id="8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8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7">
                                            <p:txEl>
                                              <p:pRg st="2" end="2"/>
                                            </p:txEl>
                                          </p:spTgt>
                                        </p:tgtEl>
                                        <p:attrNameLst>
                                          <p:attrName>style.visibility</p:attrName>
                                        </p:attrNameLst>
                                      </p:cBhvr>
                                      <p:to>
                                        <p:strVal val="visible"/>
                                      </p:to>
                                    </p:set>
                                    <p:animEffect transition="in" filter="fade">
                                      <p:cBhvr>
                                        <p:cTn id="93" dur="1000"/>
                                        <p:tgtEl>
                                          <p:spTgt spid="7">
                                            <p:txEl>
                                              <p:pRg st="2" end="2"/>
                                            </p:txEl>
                                          </p:spTgt>
                                        </p:tgtEl>
                                      </p:cBhvr>
                                    </p:animEffect>
                                    <p:anim calcmode="lin" valueType="num">
                                      <p:cBhvr>
                                        <p:cTn id="9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7">
                                            <p:txEl>
                                              <p:pRg st="3" end="3"/>
                                            </p:txEl>
                                          </p:spTgt>
                                        </p:tgtEl>
                                        <p:attrNameLst>
                                          <p:attrName>style.visibility</p:attrName>
                                        </p:attrNameLst>
                                      </p:cBhvr>
                                      <p:to>
                                        <p:strVal val="visible"/>
                                      </p:to>
                                    </p:set>
                                    <p:animEffect transition="in" filter="fade">
                                      <p:cBhvr>
                                        <p:cTn id="100" dur="1000"/>
                                        <p:tgtEl>
                                          <p:spTgt spid="7">
                                            <p:txEl>
                                              <p:pRg st="3" end="3"/>
                                            </p:txEl>
                                          </p:spTgt>
                                        </p:tgtEl>
                                      </p:cBhvr>
                                    </p:animEffect>
                                    <p:anim calcmode="lin" valueType="num">
                                      <p:cBhvr>
                                        <p:cTn id="10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0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3" fill="hold" display="0">
                  <p:stCondLst>
                    <p:cond delay="indefinite"/>
                  </p:stCondLst>
                  <p:endCondLst>
                    <p:cond evt="onStopAudio" delay="0">
                      <p:tgtEl>
                        <p:sldTgt/>
                      </p:tgtEl>
                    </p:cond>
                  </p:endCondLst>
                </p:cTn>
                <p:tgtEl>
                  <p:spTgt spid="11"/>
                </p:tgtEl>
              </p:cMediaNode>
            </p:audio>
          </p:childTnLst>
        </p:cTn>
      </p:par>
    </p:tnLst>
    <p:bldLst>
      <p:bldP spid="2"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055608" y="-3880"/>
            <a:ext cx="8712968" cy="1079500"/>
          </a:xfrm>
        </p:spPr>
        <p:txBody>
          <a:bodyPr/>
          <a:lstStyle/>
          <a:p>
            <a:pPr algn="ctr" eaLnBrk="1" hangingPunct="1"/>
            <a:r>
              <a:rPr lang="en-GB" sz="3600" dirty="0">
                <a:solidFill>
                  <a:srgbClr val="C00000"/>
                </a:solidFill>
                <a:latin typeface="Berkeley" panose="02020500000000000000" pitchFamily="18" charset="0"/>
              </a:rPr>
              <a:t>How is the course assessed? </a:t>
            </a:r>
          </a:p>
        </p:txBody>
      </p:sp>
      <p:sp>
        <p:nvSpPr>
          <p:cNvPr id="3" name="TextBox 2">
            <a:extLst>
              <a:ext uri="{FF2B5EF4-FFF2-40B4-BE49-F238E27FC236}">
                <a16:creationId xmlns:a16="http://schemas.microsoft.com/office/drawing/2014/main" id="{89022A9F-C79D-4F24-AE7F-AB7919995477}"/>
              </a:ext>
            </a:extLst>
          </p:cNvPr>
          <p:cNvSpPr txBox="1"/>
          <p:nvPr/>
        </p:nvSpPr>
        <p:spPr>
          <a:xfrm>
            <a:off x="107505" y="2060228"/>
            <a:ext cx="5256584" cy="418576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latin typeface="Swis721 Lt BT" panose="020B0403020202020204" pitchFamily="34" charset="0"/>
              </a:rPr>
              <a:t>2 Exams – </a:t>
            </a:r>
            <a:r>
              <a:rPr lang="en-GB" sz="1400" dirty="0">
                <a:solidFill>
                  <a:srgbClr val="FF0000"/>
                </a:solidFill>
                <a:latin typeface="Swis721 Lt BT" panose="020B0403020202020204" pitchFamily="34" charset="0"/>
              </a:rPr>
              <a:t>each worth 35% of the final grade (70% in total)</a:t>
            </a:r>
          </a:p>
          <a:p>
            <a:pPr marL="285750" indent="-285750">
              <a:buFont typeface="Arial" panose="020B0604020202020204" pitchFamily="34" charset="0"/>
              <a:buChar char="•"/>
            </a:pPr>
            <a:endParaRPr lang="en-GB" sz="1400" dirty="0">
              <a:solidFill>
                <a:srgbClr val="FF0000"/>
              </a:solidFill>
              <a:latin typeface="Swis721 Lt BT" panose="020B0403020202020204" pitchFamily="34" charset="0"/>
            </a:endParaRPr>
          </a:p>
          <a:p>
            <a:pPr marL="285750" indent="-285750">
              <a:buFont typeface="Arial" panose="020B0604020202020204" pitchFamily="34" charset="0"/>
              <a:buChar char="•"/>
            </a:pPr>
            <a:r>
              <a:rPr lang="en-GB" sz="1400" dirty="0">
                <a:latin typeface="Swis721 Lt BT" panose="020B0403020202020204" pitchFamily="34" charset="0"/>
              </a:rPr>
              <a:t>COMPONENT 1: </a:t>
            </a:r>
            <a:r>
              <a:rPr lang="en-GB" sz="1400" b="1" dirty="0">
                <a:latin typeface="Swis721 Lt BT" panose="020B0403020202020204" pitchFamily="34" charset="0"/>
              </a:rPr>
              <a:t>Key Developments in US Film</a:t>
            </a:r>
            <a:r>
              <a:rPr lang="en-GB" sz="1400" dirty="0">
                <a:latin typeface="Swis721 Lt BT" panose="020B0403020202020204" pitchFamily="34" charset="0"/>
              </a:rPr>
              <a:t> </a:t>
            </a:r>
          </a:p>
          <a:p>
            <a:pPr marL="742950" lvl="1" indent="-285750">
              <a:buFont typeface="Arial" panose="020B0604020202020204" pitchFamily="34" charset="0"/>
              <a:buChar char="•"/>
            </a:pPr>
            <a:r>
              <a:rPr lang="en-GB" sz="1400" dirty="0">
                <a:latin typeface="Swis721 Lt BT" panose="020B0403020202020204" pitchFamily="34" charset="0"/>
              </a:rPr>
              <a:t>One film produced between 1930 – 1960</a:t>
            </a:r>
          </a:p>
          <a:p>
            <a:pPr marL="742950" lvl="1" indent="-285750">
              <a:buFont typeface="Arial" panose="020B0604020202020204" pitchFamily="34" charset="0"/>
              <a:buChar char="•"/>
            </a:pPr>
            <a:r>
              <a:rPr lang="en-GB" sz="1400" dirty="0">
                <a:latin typeface="Swis721 Lt BT" panose="020B0403020202020204" pitchFamily="34" charset="0"/>
              </a:rPr>
              <a:t>One film produced between 1961 – 1990</a:t>
            </a:r>
          </a:p>
          <a:p>
            <a:pPr marL="742950" lvl="1" indent="-285750">
              <a:buFont typeface="Arial" panose="020B0604020202020204" pitchFamily="34" charset="0"/>
              <a:buChar char="•"/>
            </a:pPr>
            <a:r>
              <a:rPr lang="en-GB" sz="1400" dirty="0">
                <a:latin typeface="Swis721 Lt BT"/>
                <a:cs typeface="Arial"/>
              </a:rPr>
              <a:t>Timeline of Developments in Film Making Technologies</a:t>
            </a:r>
          </a:p>
          <a:p>
            <a:pPr marL="742950" lvl="1" indent="-285750">
              <a:buFont typeface="Arial" panose="020B0604020202020204" pitchFamily="34" charset="0"/>
              <a:buChar char="•"/>
            </a:pPr>
            <a:r>
              <a:rPr lang="en-GB" sz="1400" dirty="0">
                <a:latin typeface="Swis721 Lt BT" panose="020B0403020202020204" pitchFamily="34" charset="0"/>
              </a:rPr>
              <a:t>One independent US-produced film</a:t>
            </a:r>
          </a:p>
          <a:p>
            <a:pPr marL="285750" indent="-285750">
              <a:buFont typeface="Arial" panose="020B0604020202020204" pitchFamily="34" charset="0"/>
              <a:buChar char="•"/>
            </a:pPr>
            <a:endParaRPr lang="en-GB" sz="1400" dirty="0">
              <a:latin typeface="Swis721 Lt BT" panose="020B0403020202020204" pitchFamily="34" charset="0"/>
            </a:endParaRPr>
          </a:p>
          <a:p>
            <a:pPr marL="285750" indent="-285750">
              <a:buFont typeface="Arial" panose="020B0604020202020204" pitchFamily="34" charset="0"/>
              <a:buChar char="•"/>
            </a:pPr>
            <a:r>
              <a:rPr lang="en-GB" sz="1400" dirty="0">
                <a:latin typeface="Swis721 Lt BT" panose="020B0403020202020204" pitchFamily="34" charset="0"/>
              </a:rPr>
              <a:t>COMPONENT 2: </a:t>
            </a:r>
            <a:r>
              <a:rPr lang="en-GB" sz="1400" b="1" dirty="0">
                <a:latin typeface="Swis721 Lt BT" panose="020B0403020202020204" pitchFamily="34" charset="0"/>
              </a:rPr>
              <a:t>Global Film: Narrative, Representation and Film Style</a:t>
            </a:r>
          </a:p>
          <a:p>
            <a:pPr marL="742950" lvl="1" indent="-285750">
              <a:buFont typeface="Arial" panose="020B0604020202020204" pitchFamily="34" charset="0"/>
              <a:buChar char="•"/>
            </a:pPr>
            <a:r>
              <a:rPr lang="en-GB" sz="1400" dirty="0">
                <a:latin typeface="Swis721 Lt BT" panose="020B0403020202020204" pitchFamily="34" charset="0"/>
              </a:rPr>
              <a:t>One ‘Global’ English language film (produced outside of UK/USA)</a:t>
            </a:r>
          </a:p>
          <a:p>
            <a:pPr marL="742950" lvl="1" indent="-285750">
              <a:buFont typeface="Arial" panose="020B0604020202020204" pitchFamily="34" charset="0"/>
              <a:buChar char="•"/>
            </a:pPr>
            <a:r>
              <a:rPr lang="en-GB" sz="1400" dirty="0">
                <a:latin typeface="Swis721 Lt BT" panose="020B0403020202020204" pitchFamily="34" charset="0"/>
              </a:rPr>
              <a:t>One ‘Global’ Non-English language film</a:t>
            </a:r>
          </a:p>
          <a:p>
            <a:pPr marL="742950" lvl="1" indent="-285750">
              <a:buFont typeface="Arial" panose="020B0604020202020204" pitchFamily="34" charset="0"/>
              <a:buChar char="•"/>
            </a:pPr>
            <a:r>
              <a:rPr lang="en-GB" sz="1400" dirty="0">
                <a:latin typeface="Swis721 Lt BT" panose="020B0403020202020204" pitchFamily="34" charset="0"/>
              </a:rPr>
              <a:t>One contemporary UK-produced film</a:t>
            </a:r>
          </a:p>
          <a:p>
            <a:pPr marL="742950" lvl="1" indent="-285750">
              <a:buFont typeface="Arial" panose="020B0604020202020204" pitchFamily="34" charset="0"/>
              <a:buChar char="•"/>
            </a:pPr>
            <a:endParaRPr lang="en-GB" sz="1400" dirty="0">
              <a:latin typeface="Swis721 Lt BT" panose="020B0403020202020204" pitchFamily="34" charset="0"/>
            </a:endParaRPr>
          </a:p>
          <a:p>
            <a:pPr marL="285750" indent="-285750">
              <a:buFont typeface="Arial" panose="020B0604020202020204" pitchFamily="34" charset="0"/>
              <a:buChar char="•"/>
            </a:pPr>
            <a:r>
              <a:rPr lang="en-GB" sz="1400" dirty="0">
                <a:latin typeface="Swis721 Lt BT" panose="020B0403020202020204" pitchFamily="34" charset="0"/>
              </a:rPr>
              <a:t>1 NEA production piece – </a:t>
            </a:r>
            <a:r>
              <a:rPr lang="en-GB" sz="1400" dirty="0">
                <a:solidFill>
                  <a:srgbClr val="FF0000"/>
                </a:solidFill>
                <a:latin typeface="Swis721 Lt BT" panose="020B0403020202020204" pitchFamily="34" charset="0"/>
              </a:rPr>
              <a:t>worth 30% of the final grade:</a:t>
            </a:r>
          </a:p>
          <a:p>
            <a:pPr marL="742950" lvl="1" indent="-285750">
              <a:buFont typeface="Arial" panose="020B0604020202020204" pitchFamily="34" charset="0"/>
              <a:buChar char="•"/>
            </a:pPr>
            <a:r>
              <a:rPr lang="en-GB" sz="1400" dirty="0">
                <a:latin typeface="Swis721 Lt BT" panose="020B0403020202020204" pitchFamily="34" charset="0"/>
              </a:rPr>
              <a:t>Production of a short film sequence </a:t>
            </a:r>
          </a:p>
          <a:p>
            <a:pPr marL="742950" lvl="1" indent="-285750">
              <a:buFont typeface="Arial" panose="020B0604020202020204" pitchFamily="34" charset="0"/>
              <a:buChar char="•"/>
            </a:pPr>
            <a:r>
              <a:rPr lang="en-GB" sz="1400" dirty="0">
                <a:latin typeface="Swis721 Lt BT" panose="020B0403020202020204" pitchFamily="34" charset="0"/>
              </a:rPr>
              <a:t>Screenplay</a:t>
            </a:r>
          </a:p>
          <a:p>
            <a:pPr marL="742950" lvl="1" indent="-285750">
              <a:buFont typeface="Arial" panose="020B0604020202020204" pitchFamily="34" charset="0"/>
              <a:buChar char="•"/>
            </a:pPr>
            <a:endParaRPr lang="en-GB" sz="1400" dirty="0">
              <a:latin typeface="Swis721 Lt BT" panose="020B0403020202020204" pitchFamily="34" charset="0"/>
            </a:endParaRPr>
          </a:p>
        </p:txBody>
      </p:sp>
      <p:grpSp>
        <p:nvGrpSpPr>
          <p:cNvPr id="12" name="Group 11">
            <a:extLst>
              <a:ext uri="{FF2B5EF4-FFF2-40B4-BE49-F238E27FC236}">
                <a16:creationId xmlns:a16="http://schemas.microsoft.com/office/drawing/2014/main" id="{4A76165C-D79B-4FB9-8236-25244235379D}"/>
              </a:ext>
            </a:extLst>
          </p:cNvPr>
          <p:cNvGrpSpPr/>
          <p:nvPr/>
        </p:nvGrpSpPr>
        <p:grpSpPr>
          <a:xfrm>
            <a:off x="5671861" y="1577807"/>
            <a:ext cx="3472140" cy="5286561"/>
            <a:chOff x="5671861" y="1577807"/>
            <a:chExt cx="3472140" cy="5286561"/>
          </a:xfrm>
        </p:grpSpPr>
        <p:pic>
          <p:nvPicPr>
            <p:cNvPr id="4" name="Picture 3">
              <a:extLst>
                <a:ext uri="{FF2B5EF4-FFF2-40B4-BE49-F238E27FC236}">
                  <a16:creationId xmlns:a16="http://schemas.microsoft.com/office/drawing/2014/main" id="{D8606D15-169A-44B8-A486-929B965AF4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67260" y="1577807"/>
              <a:ext cx="1763688" cy="2643281"/>
            </a:xfrm>
            <a:prstGeom prst="rect">
              <a:avLst/>
            </a:prstGeom>
          </p:spPr>
        </p:pic>
        <p:pic>
          <p:nvPicPr>
            <p:cNvPr id="7" name="Picture 6">
              <a:extLst>
                <a:ext uri="{FF2B5EF4-FFF2-40B4-BE49-F238E27FC236}">
                  <a16:creationId xmlns:a16="http://schemas.microsoft.com/office/drawing/2014/main" id="{8D10AAA6-8426-4727-AEA0-9039A8627BA1}"/>
                </a:ext>
              </a:extLst>
            </p:cNvPr>
            <p:cNvPicPr>
              <a:picLocks noChangeAspect="1"/>
            </p:cNvPicPr>
            <p:nvPr/>
          </p:nvPicPr>
          <p:blipFill>
            <a:blip r:embed="rId7"/>
            <a:stretch>
              <a:fillRect/>
            </a:stretch>
          </p:blipFill>
          <p:spPr>
            <a:xfrm>
              <a:off x="7380313" y="4222517"/>
              <a:ext cx="1763688" cy="2541228"/>
            </a:xfrm>
            <a:prstGeom prst="rect">
              <a:avLst/>
            </a:prstGeom>
          </p:spPr>
        </p:pic>
        <p:pic>
          <p:nvPicPr>
            <p:cNvPr id="9" name="Picture 8">
              <a:extLst>
                <a:ext uri="{FF2B5EF4-FFF2-40B4-BE49-F238E27FC236}">
                  <a16:creationId xmlns:a16="http://schemas.microsoft.com/office/drawing/2014/main" id="{324CDB57-5E71-449E-AB35-93B4A8AE7A4D}"/>
                </a:ext>
              </a:extLst>
            </p:cNvPr>
            <p:cNvPicPr>
              <a:picLocks noChangeAspect="1"/>
            </p:cNvPicPr>
            <p:nvPr/>
          </p:nvPicPr>
          <p:blipFill>
            <a:blip r:embed="rId8"/>
            <a:stretch>
              <a:fillRect/>
            </a:stretch>
          </p:blipFill>
          <p:spPr>
            <a:xfrm>
              <a:off x="5671861" y="4221087"/>
              <a:ext cx="1695399" cy="2643281"/>
            </a:xfrm>
            <a:prstGeom prst="rect">
              <a:avLst/>
            </a:prstGeom>
          </p:spPr>
        </p:pic>
        <p:pic>
          <p:nvPicPr>
            <p:cNvPr id="11" name="Picture 10">
              <a:extLst>
                <a:ext uri="{FF2B5EF4-FFF2-40B4-BE49-F238E27FC236}">
                  <a16:creationId xmlns:a16="http://schemas.microsoft.com/office/drawing/2014/main" id="{A5F5DF00-1659-46EF-BAAA-8A85FCF528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79780" y="1652414"/>
              <a:ext cx="1687480" cy="2500694"/>
            </a:xfrm>
            <a:prstGeom prst="rect">
              <a:avLst/>
            </a:prstGeom>
          </p:spPr>
        </p:pic>
      </p:grpSp>
      <p:pic>
        <p:nvPicPr>
          <p:cNvPr id="17" name="Audio 16">
            <a:hlinkClick r:id="" action="ppaction://media"/>
            <a:extLst>
              <a:ext uri="{FF2B5EF4-FFF2-40B4-BE49-F238E27FC236}">
                <a16:creationId xmlns:a16="http://schemas.microsoft.com/office/drawing/2014/main" id="{CA78C3B1-C675-4379-9DD3-6E4FC22C8961}"/>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557211184"/>
      </p:ext>
    </p:extLst>
  </p:cSld>
  <p:clrMapOvr>
    <a:masterClrMapping/>
  </p:clrMapOvr>
  <mc:AlternateContent xmlns:mc="http://schemas.openxmlformats.org/markup-compatibility/2006" xmlns:p14="http://schemas.microsoft.com/office/powerpoint/2010/main">
    <mc:Choice Requires="p14">
      <p:transition spd="slow" p14:dur="1200" advTm="65156">
        <p14:prism/>
      </p:transition>
    </mc:Choice>
    <mc:Fallback xmlns="">
      <p:transition spd="slow" advTm="651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1000"/>
                                        <p:tgtEl>
                                          <p:spTgt spid="3">
                                            <p:txEl>
                                              <p:pRg st="11" end="11"/>
                                            </p:txEl>
                                          </p:spTgt>
                                        </p:tgtEl>
                                      </p:cBhvr>
                                    </p:animEffect>
                                    <p:anim calcmode="lin" valueType="num">
                                      <p:cBhvr>
                                        <p:cTn id="6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1000"/>
                                        <p:tgtEl>
                                          <p:spTgt spid="3">
                                            <p:txEl>
                                              <p:pRg st="15" end="15"/>
                                            </p:txEl>
                                          </p:spTgt>
                                        </p:tgtEl>
                                      </p:cBhvr>
                                    </p:animEffect>
                                    <p:anim calcmode="lin" valueType="num">
                                      <p:cBhvr>
                                        <p:cTn id="8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5" fill="hold" display="0">
                  <p:stCondLst>
                    <p:cond delay="indefinite"/>
                  </p:stCondLst>
                  <p:endCondLst>
                    <p:cond evt="onStopAudio" delay="0">
                      <p:tgtEl>
                        <p:sldTgt/>
                      </p:tgtEl>
                    </p:cond>
                  </p:endCondLst>
                </p:cTn>
                <p:tgtEl>
                  <p:spTgt spid="17"/>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743415" y="301128"/>
            <a:ext cx="86680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3200" dirty="0">
                <a:solidFill>
                  <a:srgbClr val="C00000"/>
                </a:solidFill>
                <a:latin typeface="Berkeley" panose="02020500000000000000" pitchFamily="18" charset="0"/>
                <a:ea typeface="+mj-ea"/>
                <a:cs typeface="+mj-cs"/>
              </a:rPr>
              <a:t>Which skills does the course develop?</a:t>
            </a:r>
            <a:endParaRPr lang="en-US" altLang="en-US" sz="3200" dirty="0">
              <a:solidFill>
                <a:srgbClr val="C00000"/>
              </a:solidFill>
              <a:latin typeface="Berkeley" panose="02020500000000000000" pitchFamily="18" charset="0"/>
              <a:ea typeface="+mj-ea"/>
              <a:cs typeface="+mj-cs"/>
            </a:endParaRPr>
          </a:p>
        </p:txBody>
      </p:sp>
      <p:sp>
        <p:nvSpPr>
          <p:cNvPr id="4" name="TextBox 3">
            <a:extLst>
              <a:ext uri="{FF2B5EF4-FFF2-40B4-BE49-F238E27FC236}">
                <a16:creationId xmlns:a16="http://schemas.microsoft.com/office/drawing/2014/main" id="{213932FC-DF87-4D0C-ADB8-F05C8A13D100}"/>
              </a:ext>
            </a:extLst>
          </p:cNvPr>
          <p:cNvSpPr txBox="1"/>
          <p:nvPr/>
        </p:nvSpPr>
        <p:spPr>
          <a:xfrm>
            <a:off x="152400" y="1844824"/>
            <a:ext cx="6324902" cy="5970865"/>
          </a:xfrm>
          <a:prstGeom prst="rect">
            <a:avLst/>
          </a:prstGeom>
          <a:noFill/>
        </p:spPr>
        <p:txBody>
          <a:bodyPr wrap="square" rtlCol="0">
            <a:spAutoFit/>
          </a:bodyPr>
          <a:lstStyle/>
          <a:p>
            <a:pPr marL="285750" indent="-285750">
              <a:buFont typeface="Arial" panose="020B0604020202020204" pitchFamily="34" charset="0"/>
              <a:buChar char="•"/>
            </a:pPr>
            <a:r>
              <a:rPr lang="en-GB" sz="1600" b="1" dirty="0">
                <a:latin typeface="Swis721 Lt BT" panose="020B0403020202020204" pitchFamily="34" charset="0"/>
              </a:rPr>
              <a:t>ANALYSIS</a:t>
            </a:r>
          </a:p>
          <a:p>
            <a:pPr marL="742950" lvl="1" indent="-285750">
              <a:buFont typeface="Arial" panose="020B0604020202020204" pitchFamily="34" charset="0"/>
              <a:buChar char="•"/>
            </a:pPr>
            <a:r>
              <a:rPr lang="en-GB" sz="1600" dirty="0">
                <a:latin typeface="Swis721 Lt BT" panose="020B0403020202020204" pitchFamily="34" charset="0"/>
              </a:rPr>
              <a:t>Consistently thinking about the HOW and, more importantly, the WHY </a:t>
            </a:r>
          </a:p>
          <a:p>
            <a:pPr marL="742950" lvl="1" indent="-285750">
              <a:buFont typeface="Arial" panose="020B0604020202020204" pitchFamily="34" charset="0"/>
              <a:buChar char="•"/>
            </a:pPr>
            <a:r>
              <a:rPr lang="en-GB" sz="1600" dirty="0">
                <a:latin typeface="Swis721 Lt BT" panose="020B0403020202020204" pitchFamily="34" charset="0"/>
              </a:rPr>
              <a:t>Enabling the development of reasoning and analysis skills (both verbal and written)</a:t>
            </a:r>
          </a:p>
          <a:p>
            <a:pPr marL="742950" lvl="1" indent="-285750">
              <a:buFont typeface="Arial" panose="020B0604020202020204" pitchFamily="34" charset="0"/>
              <a:buChar char="•"/>
            </a:pPr>
            <a:r>
              <a:rPr lang="en-GB" sz="1600" dirty="0">
                <a:latin typeface="Swis721 Lt BT" panose="020B0403020202020204" pitchFamily="34" charset="0"/>
              </a:rPr>
              <a:t>‘Digging deeper’, and understanding in more perceptive ways </a:t>
            </a:r>
          </a:p>
          <a:p>
            <a:pPr marL="742950" lvl="1" indent="-285750">
              <a:buFont typeface="Arial" panose="020B0604020202020204" pitchFamily="34" charset="0"/>
              <a:buChar char="•"/>
            </a:pPr>
            <a:r>
              <a:rPr lang="en-GB" sz="1600" dirty="0">
                <a:latin typeface="Swis721 Lt BT" panose="020B0403020202020204" pitchFamily="34" charset="0"/>
              </a:rPr>
              <a:t>Consistently helping each other to develop, through discussion and collaboration</a:t>
            </a:r>
          </a:p>
          <a:p>
            <a:pPr marL="742950" lvl="1" indent="-285750">
              <a:buFont typeface="Arial" panose="020B0604020202020204" pitchFamily="34" charset="0"/>
              <a:buChar char="•"/>
            </a:pPr>
            <a:endParaRPr lang="en-GB" sz="1600" dirty="0">
              <a:latin typeface="Swis721 Lt BT" panose="020B0403020202020204" pitchFamily="34" charset="0"/>
            </a:endParaRPr>
          </a:p>
          <a:p>
            <a:pPr marL="285750" indent="-285750">
              <a:buFont typeface="Arial" panose="020B0604020202020204" pitchFamily="34" charset="0"/>
              <a:buChar char="•"/>
            </a:pPr>
            <a:r>
              <a:rPr lang="en-GB" sz="1600" b="1" dirty="0">
                <a:latin typeface="Swis721 Lt BT" panose="020B0403020202020204" pitchFamily="34" charset="0"/>
              </a:rPr>
              <a:t>EMPATHY AND CRITICAL THINKING</a:t>
            </a:r>
            <a:endParaRPr lang="en-GB" sz="1600" dirty="0">
              <a:latin typeface="Swis721 Lt BT" panose="020B0403020202020204" pitchFamily="34" charset="0"/>
            </a:endParaRPr>
          </a:p>
          <a:p>
            <a:pPr marL="742950" lvl="1" indent="-285750">
              <a:buFont typeface="Arial" panose="020B0604020202020204" pitchFamily="34" charset="0"/>
              <a:buChar char="•"/>
            </a:pPr>
            <a:r>
              <a:rPr lang="en-GB" sz="1600" dirty="0">
                <a:latin typeface="Swis721 Lt BT" panose="020B0403020202020204" pitchFamily="34" charset="0"/>
              </a:rPr>
              <a:t>Film is a medium which tells us a lot about how we understand ourselves, and understand each other</a:t>
            </a:r>
          </a:p>
          <a:p>
            <a:pPr marL="742950" lvl="1" indent="-285750">
              <a:buFont typeface="Arial" panose="020B0604020202020204" pitchFamily="34" charset="0"/>
              <a:buChar char="•"/>
            </a:pPr>
            <a:r>
              <a:rPr lang="en-GB" sz="1600" dirty="0">
                <a:latin typeface="Swis721 Lt BT" panose="020B0403020202020204" pitchFamily="34" charset="0"/>
              </a:rPr>
              <a:t>Exploring how historical, cultural and social contexts influence the production of films provides deeper enjoyment of film, but also teaches us about different cultures and ways of living</a:t>
            </a:r>
          </a:p>
          <a:p>
            <a:pPr lvl="1"/>
            <a:endParaRPr lang="en-GB" sz="1600" dirty="0">
              <a:latin typeface="Swis721 Lt BT" panose="020B0403020202020204" pitchFamily="34" charset="0"/>
            </a:endParaRPr>
          </a:p>
          <a:p>
            <a:r>
              <a:rPr lang="en-GB" sz="1600" i="1" dirty="0">
                <a:latin typeface="Swis721 Lt BT" panose="020B0403020202020204" pitchFamily="34" charset="0"/>
              </a:rPr>
              <a:t>All of these ‘critical thinking’ skillsets will also help students to improve their responses in English, History, RS and any other writing-based subjects. </a:t>
            </a:r>
          </a:p>
          <a:p>
            <a:pPr marL="285750" indent="-285750">
              <a:buFont typeface="Arial" panose="020B0604020202020204" pitchFamily="34" charset="0"/>
              <a:buChar char="•"/>
            </a:pPr>
            <a:endParaRPr lang="en-GB" sz="1600" dirty="0">
              <a:latin typeface="Swis721 Lt BT" panose="020B0403020202020204" pitchFamily="34" charset="0"/>
            </a:endParaRPr>
          </a:p>
          <a:p>
            <a:endParaRPr lang="en-GB" sz="1600" b="1" dirty="0">
              <a:latin typeface="Swis721 Lt BT" panose="020B0403020202020204" pitchFamily="34" charset="0"/>
            </a:endParaRPr>
          </a:p>
          <a:p>
            <a:pPr marL="742950" lvl="1" indent="-285750">
              <a:buFont typeface="Arial" panose="020B0604020202020204" pitchFamily="34" charset="0"/>
              <a:buChar char="•"/>
            </a:pPr>
            <a:endParaRPr lang="en-GB" sz="1600" dirty="0">
              <a:latin typeface="Swis721 Lt BT" panose="020B0403020202020204" pitchFamily="34" charset="0"/>
            </a:endParaRPr>
          </a:p>
        </p:txBody>
      </p:sp>
      <p:pic>
        <p:nvPicPr>
          <p:cNvPr id="5" name="Picture 4">
            <a:extLst>
              <a:ext uri="{FF2B5EF4-FFF2-40B4-BE49-F238E27FC236}">
                <a16:creationId xmlns:a16="http://schemas.microsoft.com/office/drawing/2014/main" id="{BDB41E96-D3DE-4F15-882E-CDFE347F0B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09230" y="1926972"/>
            <a:ext cx="1903675" cy="2385558"/>
          </a:xfrm>
          <a:prstGeom prst="rect">
            <a:avLst/>
          </a:prstGeom>
        </p:spPr>
      </p:pic>
      <p:pic>
        <p:nvPicPr>
          <p:cNvPr id="7" name="Picture 6">
            <a:extLst>
              <a:ext uri="{FF2B5EF4-FFF2-40B4-BE49-F238E27FC236}">
                <a16:creationId xmlns:a16="http://schemas.microsoft.com/office/drawing/2014/main" id="{6B1E009B-83CD-4EE0-B380-BE356A95F7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09230" y="4312530"/>
            <a:ext cx="1903675" cy="2606452"/>
          </a:xfrm>
          <a:prstGeom prst="rect">
            <a:avLst/>
          </a:prstGeom>
        </p:spPr>
      </p:pic>
      <p:pic>
        <p:nvPicPr>
          <p:cNvPr id="11" name="Audio 10">
            <a:hlinkClick r:id="" action="ppaction://media"/>
            <a:extLst>
              <a:ext uri="{FF2B5EF4-FFF2-40B4-BE49-F238E27FC236}">
                <a16:creationId xmlns:a16="http://schemas.microsoft.com/office/drawing/2014/main" id="{505527F2-918D-4063-94DE-FEFF4CBB88FF}"/>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417604327"/>
      </p:ext>
    </p:extLst>
  </p:cSld>
  <p:clrMapOvr>
    <a:masterClrMapping/>
  </p:clrMapOvr>
  <mc:AlternateContent xmlns:mc="http://schemas.openxmlformats.org/markup-compatibility/2006" xmlns:p14="http://schemas.microsoft.com/office/powerpoint/2010/main">
    <mc:Choice Requires="p14">
      <p:transition spd="slow" p14:dur="1200" advTm="53416">
        <p14:prism/>
      </p:transition>
    </mc:Choice>
    <mc:Fallback xmlns="">
      <p:transition spd="slow" advTm="534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11"/>
                </p:tgtEl>
              </p:cMediaNode>
            </p:audio>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305685" y="143369"/>
            <a:ext cx="529472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5400" dirty="0">
                <a:solidFill>
                  <a:srgbClr val="C00000"/>
                </a:solidFill>
                <a:latin typeface="Berkeley"/>
                <a:ea typeface="+mj-ea"/>
                <a:cs typeface="+mj-cs"/>
              </a:rPr>
              <a:t>Careers Links</a:t>
            </a:r>
            <a:endParaRPr lang="en-US" altLang="en-US" sz="5400">
              <a:solidFill>
                <a:srgbClr val="C00000"/>
              </a:solidFill>
              <a:latin typeface="Berkeley"/>
              <a:ea typeface="+mj-ea"/>
              <a:cs typeface="+mj-cs"/>
            </a:endParaRPr>
          </a:p>
        </p:txBody>
      </p:sp>
      <p:sp>
        <p:nvSpPr>
          <p:cNvPr id="2" name="Rectangle 1">
            <a:extLst>
              <a:ext uri="{FF2B5EF4-FFF2-40B4-BE49-F238E27FC236}">
                <a16:creationId xmlns:a16="http://schemas.microsoft.com/office/drawing/2014/main" id="{278893DB-1D6A-45AA-BDB3-35E4F82ECA12}"/>
              </a:ext>
            </a:extLst>
          </p:cNvPr>
          <p:cNvSpPr/>
          <p:nvPr/>
        </p:nvSpPr>
        <p:spPr>
          <a:xfrm>
            <a:off x="212088" y="6006716"/>
            <a:ext cx="5436096" cy="553998"/>
          </a:xfrm>
          <a:prstGeom prst="rect">
            <a:avLst/>
          </a:prstGeom>
        </p:spPr>
        <p:txBody>
          <a:bodyPr wrap="square">
            <a:spAutoFit/>
          </a:bodyPr>
          <a:lstStyle/>
          <a:p>
            <a:r>
              <a:rPr lang="en-GB" sz="1200" dirty="0">
                <a:hlinkClick r:id="rId6"/>
              </a:rPr>
              <a:t>https://www.screenskills.com/careers/job-profiles/film-and-tv-drama/</a:t>
            </a:r>
            <a:endParaRPr lang="en-GB" sz="1200" dirty="0"/>
          </a:p>
          <a:p>
            <a:endParaRPr lang="en-GB" dirty="0"/>
          </a:p>
        </p:txBody>
      </p:sp>
      <p:pic>
        <p:nvPicPr>
          <p:cNvPr id="5" name="Picture 4">
            <a:extLst>
              <a:ext uri="{FF2B5EF4-FFF2-40B4-BE49-F238E27FC236}">
                <a16:creationId xmlns:a16="http://schemas.microsoft.com/office/drawing/2014/main" id="{BEA76A82-0977-4F94-95F0-87A154D28F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2735" y="1988840"/>
            <a:ext cx="2920955" cy="3743417"/>
          </a:xfrm>
          <a:prstGeom prst="rect">
            <a:avLst/>
          </a:prstGeom>
        </p:spPr>
      </p:pic>
      <p:grpSp>
        <p:nvGrpSpPr>
          <p:cNvPr id="8" name="Group 7">
            <a:extLst>
              <a:ext uri="{FF2B5EF4-FFF2-40B4-BE49-F238E27FC236}">
                <a16:creationId xmlns:a16="http://schemas.microsoft.com/office/drawing/2014/main" id="{8BB45AFE-058B-4215-8862-538BA395442B}"/>
              </a:ext>
            </a:extLst>
          </p:cNvPr>
          <p:cNvGrpSpPr/>
          <p:nvPr/>
        </p:nvGrpSpPr>
        <p:grpSpPr>
          <a:xfrm>
            <a:off x="107504" y="1878672"/>
            <a:ext cx="4896544" cy="2846552"/>
            <a:chOff x="107504" y="2216094"/>
            <a:chExt cx="4664571" cy="2509129"/>
          </a:xfrm>
        </p:grpSpPr>
        <p:pic>
          <p:nvPicPr>
            <p:cNvPr id="4" name="Picture 3">
              <a:extLst>
                <a:ext uri="{FF2B5EF4-FFF2-40B4-BE49-F238E27FC236}">
                  <a16:creationId xmlns:a16="http://schemas.microsoft.com/office/drawing/2014/main" id="{D87A2CDF-0717-4597-BEE4-1DB9DABCD2A5}"/>
                </a:ext>
              </a:extLst>
            </p:cNvPr>
            <p:cNvPicPr>
              <a:picLocks noChangeAspect="1"/>
            </p:cNvPicPr>
            <p:nvPr/>
          </p:nvPicPr>
          <p:blipFill>
            <a:blip r:embed="rId8"/>
            <a:stretch>
              <a:fillRect/>
            </a:stretch>
          </p:blipFill>
          <p:spPr>
            <a:xfrm>
              <a:off x="107504" y="2216094"/>
              <a:ext cx="4664571" cy="2425811"/>
            </a:xfrm>
            <a:prstGeom prst="rect">
              <a:avLst/>
            </a:prstGeom>
          </p:spPr>
        </p:pic>
        <p:pic>
          <p:nvPicPr>
            <p:cNvPr id="6" name="Picture 5">
              <a:extLst>
                <a:ext uri="{FF2B5EF4-FFF2-40B4-BE49-F238E27FC236}">
                  <a16:creationId xmlns:a16="http://schemas.microsoft.com/office/drawing/2014/main" id="{C9248A0E-0E58-42CB-A560-1EB20AF774F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6149"/>
            <a:stretch/>
          </p:blipFill>
          <p:spPr>
            <a:xfrm>
              <a:off x="1043608" y="3428999"/>
              <a:ext cx="2016224" cy="1296224"/>
            </a:xfrm>
            <a:prstGeom prst="rect">
              <a:avLst/>
            </a:prstGeom>
          </p:spPr>
        </p:pic>
      </p:grpSp>
      <p:sp>
        <p:nvSpPr>
          <p:cNvPr id="7" name="Rectangle 6">
            <a:extLst>
              <a:ext uri="{FF2B5EF4-FFF2-40B4-BE49-F238E27FC236}">
                <a16:creationId xmlns:a16="http://schemas.microsoft.com/office/drawing/2014/main" id="{B8AA81DA-D72D-4924-9154-757EEBA56CE2}"/>
              </a:ext>
            </a:extLst>
          </p:cNvPr>
          <p:cNvSpPr/>
          <p:nvPr/>
        </p:nvSpPr>
        <p:spPr>
          <a:xfrm>
            <a:off x="3077767" y="3593759"/>
            <a:ext cx="2877990" cy="1754326"/>
          </a:xfrm>
          <a:prstGeom prst="rect">
            <a:avLst/>
          </a:prstGeom>
        </p:spPr>
        <p:txBody>
          <a:bodyPr wrap="square">
            <a:spAutoFit/>
          </a:bodyPr>
          <a:lstStyle/>
          <a:p>
            <a:pPr marL="285750" indent="-285750">
              <a:buFont typeface="Arial" panose="020B0604020202020204" pitchFamily="34" charset="0"/>
              <a:buChar char="•"/>
            </a:pPr>
            <a:r>
              <a:rPr lang="en-GB" dirty="0">
                <a:latin typeface="Swis721 Lt BT" panose="020B0403020202020204" pitchFamily="34" charset="0"/>
              </a:rPr>
              <a:t>MANY options!</a:t>
            </a:r>
          </a:p>
          <a:p>
            <a:pPr marL="285750" indent="-285750">
              <a:buFont typeface="Arial" panose="020B0604020202020204" pitchFamily="34" charset="0"/>
              <a:buChar char="•"/>
            </a:pPr>
            <a:r>
              <a:rPr lang="en-GB" dirty="0">
                <a:latin typeface="Swis721 Lt BT" panose="020B0403020202020204" pitchFamily="34" charset="0"/>
              </a:rPr>
              <a:t>Suiting a wide range of skills and talents</a:t>
            </a:r>
          </a:p>
          <a:p>
            <a:pPr marL="285750" indent="-285750">
              <a:buFont typeface="Arial" panose="020B0604020202020204" pitchFamily="34" charset="0"/>
              <a:buChar char="•"/>
            </a:pPr>
            <a:endParaRPr lang="en-GB" dirty="0">
              <a:latin typeface="Swis721 Lt BT" panose="020B0403020202020204" pitchFamily="34" charset="0"/>
            </a:endParaRPr>
          </a:p>
          <a:p>
            <a:pPr marL="285750" indent="-285750">
              <a:buFont typeface="Arial" panose="020B0604020202020204" pitchFamily="34" charset="0"/>
              <a:buChar char="•"/>
            </a:pPr>
            <a:r>
              <a:rPr lang="en-GB" dirty="0">
                <a:latin typeface="Swis721 Lt BT" panose="020B0403020202020204" pitchFamily="34" charset="0"/>
              </a:rPr>
              <a:t>Opportunities to work around the world</a:t>
            </a:r>
            <a:endParaRPr lang="en-GB" dirty="0"/>
          </a:p>
        </p:txBody>
      </p:sp>
      <p:pic>
        <p:nvPicPr>
          <p:cNvPr id="10" name="Audio 9">
            <a:hlinkClick r:id="" action="ppaction://media"/>
            <a:extLst>
              <a:ext uri="{FF2B5EF4-FFF2-40B4-BE49-F238E27FC236}">
                <a16:creationId xmlns:a16="http://schemas.microsoft.com/office/drawing/2014/main" id="{8C9548AF-5357-4025-A790-239097AFC7F9}"/>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511580778"/>
      </p:ext>
    </p:extLst>
  </p:cSld>
  <p:clrMapOvr>
    <a:masterClrMapping/>
  </p:clrMapOvr>
  <mc:AlternateContent xmlns:mc="http://schemas.openxmlformats.org/markup-compatibility/2006" xmlns:p14="http://schemas.microsoft.com/office/powerpoint/2010/main">
    <mc:Choice Requires="p14">
      <p:transition spd="slow" p14:dur="1200" advTm="34437">
        <p14:prism/>
      </p:transition>
    </mc:Choice>
    <mc:Fallback xmlns="">
      <p:transition spd="slow" advTm="344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10"/>
                </p:tgtEl>
              </p:cMediaNode>
            </p:audio>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25828" y="195023"/>
            <a:ext cx="7061495" cy="942686"/>
          </a:xfrm>
        </p:spPr>
        <p:txBody>
          <a:bodyPr/>
          <a:lstStyle/>
          <a:p>
            <a:pPr algn="ctr"/>
            <a:r>
              <a:rPr lang="en-GB" sz="3600" dirty="0">
                <a:solidFill>
                  <a:srgbClr val="C00000"/>
                </a:solidFill>
                <a:latin typeface="Berkeley" panose="02020500000000000000" pitchFamily="18" charset="0"/>
              </a:rPr>
              <a:t>Frequently Asked Questions (FAQs)</a:t>
            </a:r>
          </a:p>
        </p:txBody>
      </p:sp>
      <p:sp>
        <p:nvSpPr>
          <p:cNvPr id="6" name="TextBox 5">
            <a:extLst>
              <a:ext uri="{FF2B5EF4-FFF2-40B4-BE49-F238E27FC236}">
                <a16:creationId xmlns:a16="http://schemas.microsoft.com/office/drawing/2014/main" id="{4A915FF8-AF68-48DA-9B64-66541A558E92}"/>
              </a:ext>
            </a:extLst>
          </p:cNvPr>
          <p:cNvSpPr txBox="1"/>
          <p:nvPr/>
        </p:nvSpPr>
        <p:spPr>
          <a:xfrm>
            <a:off x="208542" y="1718376"/>
            <a:ext cx="8454095" cy="50167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solidFill>
                  <a:srgbClr val="FF0000"/>
                </a:solidFill>
                <a:latin typeface="Swis721 Lt BT" panose="020B0403020202020204" pitchFamily="34" charset="0"/>
              </a:rPr>
              <a:t>Isn’t Film Studies ‘just sitting around, watching films’?</a:t>
            </a:r>
          </a:p>
          <a:p>
            <a:pPr marL="285750" indent="-285750">
              <a:buFont typeface="Arial" panose="020B0604020202020204" pitchFamily="34" charset="0"/>
              <a:buChar char="•"/>
            </a:pPr>
            <a:endParaRPr lang="en-GB" sz="2000" dirty="0">
              <a:latin typeface="Swis721 Lt BT" panose="020B0403020202020204" pitchFamily="34" charset="0"/>
            </a:endParaRPr>
          </a:p>
          <a:p>
            <a:pPr marL="285750" indent="-285750">
              <a:buFont typeface="Arial" panose="020B0604020202020204" pitchFamily="34" charset="0"/>
              <a:buChar char="•"/>
            </a:pPr>
            <a:r>
              <a:rPr lang="en-GB" sz="2000" b="1" dirty="0">
                <a:latin typeface="Swis721 Lt BT" panose="020B0403020202020204" pitchFamily="34" charset="0"/>
              </a:rPr>
              <a:t>NO!</a:t>
            </a:r>
            <a:r>
              <a:rPr lang="en-GB" sz="2000" dirty="0">
                <a:latin typeface="Swis721 Lt BT" panose="020B0403020202020204" pitchFamily="34" charset="0"/>
              </a:rPr>
              <a:t> Film is a complex art form, and utilises its own ‘language’! </a:t>
            </a:r>
          </a:p>
          <a:p>
            <a:pPr marL="285750" indent="-285750">
              <a:buFont typeface="Arial" panose="020B0604020202020204" pitchFamily="34" charset="0"/>
              <a:buChar char="•"/>
            </a:pPr>
            <a:r>
              <a:rPr lang="en-GB" sz="2000" dirty="0">
                <a:latin typeface="Swis721 Lt BT" panose="020B0403020202020204" pitchFamily="34" charset="0"/>
              </a:rPr>
              <a:t>Analysing the production of films, the construction of representations, and appreciating how contexts influenced them is </a:t>
            </a:r>
            <a:r>
              <a:rPr lang="en-GB" sz="2000" b="1" dirty="0">
                <a:latin typeface="Swis721 Lt BT" panose="020B0403020202020204" pitchFamily="34" charset="0"/>
              </a:rPr>
              <a:t>tough but rewarding</a:t>
            </a:r>
            <a:r>
              <a:rPr lang="en-GB" sz="2000" dirty="0">
                <a:latin typeface="Swis721 Lt BT" panose="020B0403020202020204" pitchFamily="34" charset="0"/>
              </a:rPr>
              <a:t>! </a:t>
            </a:r>
          </a:p>
          <a:p>
            <a:pPr marL="285750" indent="-285750">
              <a:buFont typeface="Arial" panose="020B0604020202020204" pitchFamily="34" charset="0"/>
              <a:buChar char="•"/>
            </a:pPr>
            <a:endParaRPr lang="en-GB" sz="2000" dirty="0">
              <a:latin typeface="Swis721 Lt BT" panose="020B0403020202020204" pitchFamily="34" charset="0"/>
            </a:endParaRPr>
          </a:p>
          <a:p>
            <a:pPr marL="285750" indent="-285750">
              <a:buFont typeface="Arial" panose="020B0604020202020204" pitchFamily="34" charset="0"/>
              <a:buChar char="•"/>
            </a:pPr>
            <a:r>
              <a:rPr lang="en-GB" sz="2000" dirty="0">
                <a:solidFill>
                  <a:srgbClr val="FF0000"/>
                </a:solidFill>
                <a:latin typeface="Swis721 Lt BT" panose="020B0403020202020204" pitchFamily="34" charset="0"/>
              </a:rPr>
              <a:t>Isn’t Film Studies a bit pointless – what am I actually going to do with it?</a:t>
            </a:r>
          </a:p>
          <a:p>
            <a:pPr marL="285750" indent="-285750">
              <a:buFont typeface="Arial" panose="020B0604020202020204" pitchFamily="34" charset="0"/>
              <a:buChar char="•"/>
            </a:pPr>
            <a:endParaRPr lang="en-GB" sz="2000" dirty="0">
              <a:solidFill>
                <a:srgbClr val="FF0000"/>
              </a:solidFill>
              <a:latin typeface="Swis721 Lt BT" panose="020B0403020202020204" pitchFamily="34" charset="0"/>
            </a:endParaRPr>
          </a:p>
          <a:p>
            <a:pPr marL="285750" indent="-285750">
              <a:buFont typeface="Arial" panose="020B0604020202020204" pitchFamily="34" charset="0"/>
              <a:buChar char="•"/>
            </a:pPr>
            <a:r>
              <a:rPr lang="en-GB" sz="2000" b="1" dirty="0">
                <a:latin typeface="Swis721 Lt BT" panose="020B0403020202020204" pitchFamily="34" charset="0"/>
              </a:rPr>
              <a:t>NO! </a:t>
            </a:r>
            <a:r>
              <a:rPr lang="en-GB" sz="2000" dirty="0">
                <a:latin typeface="Swis721 Lt BT" panose="020B0403020202020204" pitchFamily="34" charset="0"/>
              </a:rPr>
              <a:t>As you’ve already seen, there are so many different jobs within the film industry – there’s truly something to suit everyone’s favoured skills/talents!</a:t>
            </a:r>
          </a:p>
          <a:p>
            <a:endParaRPr lang="en-GB" sz="2000" dirty="0">
              <a:latin typeface="Swis721 Lt BT"/>
              <a:cs typeface="Arial"/>
            </a:endParaRPr>
          </a:p>
          <a:p>
            <a:pPr marL="285750" indent="-285750">
              <a:buFont typeface="Arial" panose="020B0604020202020204" pitchFamily="34" charset="0"/>
              <a:buChar char="•"/>
            </a:pPr>
            <a:r>
              <a:rPr lang="en-GB" sz="2000" dirty="0">
                <a:latin typeface="Swis721 Lt BT" panose="020B0403020202020204" pitchFamily="34" charset="0"/>
              </a:rPr>
              <a:t>Even if you don’t go on to work in the film industry, </a:t>
            </a:r>
            <a:r>
              <a:rPr lang="en-GB" sz="2000" b="1" dirty="0">
                <a:latin typeface="Swis721 Lt BT" panose="020B0403020202020204" pitchFamily="34" charset="0"/>
              </a:rPr>
              <a:t>the analytical skills that you develop in Film Studies will greatly enhance your abilities in other subject/career areas</a:t>
            </a:r>
            <a:r>
              <a:rPr lang="en-GB" sz="2000" dirty="0">
                <a:latin typeface="Swis721 Lt BT" panose="020B0403020202020204" pitchFamily="34" charset="0"/>
              </a:rPr>
              <a:t>.</a:t>
            </a:r>
          </a:p>
          <a:p>
            <a:pPr marL="285750" indent="-285750">
              <a:buFont typeface="Arial" panose="020B0604020202020204" pitchFamily="34" charset="0"/>
              <a:buChar char="•"/>
            </a:pPr>
            <a:endParaRPr lang="en-GB" sz="2000" b="1" dirty="0">
              <a:solidFill>
                <a:srgbClr val="FF0000"/>
              </a:solidFill>
              <a:latin typeface="Swis721 Lt BT" panose="020B0403020202020204" pitchFamily="34" charset="0"/>
            </a:endParaRPr>
          </a:p>
          <a:p>
            <a:pPr marL="742950" lvl="1" indent="-285750">
              <a:buFont typeface="Arial" panose="020B0604020202020204" pitchFamily="34" charset="0"/>
              <a:buChar char="•"/>
            </a:pPr>
            <a:endParaRPr lang="en-GB" sz="2000" dirty="0">
              <a:latin typeface="Swis721 Lt BT" panose="020B0403020202020204" pitchFamily="34" charset="0"/>
            </a:endParaRPr>
          </a:p>
        </p:txBody>
      </p:sp>
      <p:pic>
        <p:nvPicPr>
          <p:cNvPr id="3" name="Audio 2">
            <a:hlinkClick r:id="" action="ppaction://media"/>
            <a:extLst>
              <a:ext uri="{FF2B5EF4-FFF2-40B4-BE49-F238E27FC236}">
                <a16:creationId xmlns:a16="http://schemas.microsoft.com/office/drawing/2014/main" id="{10B18E25-32C4-4C3D-B35E-5FD4BFD8313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735779703"/>
      </p:ext>
    </p:extLst>
  </p:cSld>
  <p:clrMapOvr>
    <a:masterClrMapping/>
  </p:clrMapOvr>
  <mc:AlternateContent xmlns:mc="http://schemas.openxmlformats.org/markup-compatibility/2006" xmlns:p14="http://schemas.microsoft.com/office/powerpoint/2010/main">
    <mc:Choice Requires="p14">
      <p:transition spd="slow" p14:dur="2000" advTm="43707">
        <p14:prism isContent="1"/>
      </p:transition>
    </mc:Choice>
    <mc:Fallback xmlns="">
      <p:transition spd="slow" advTm="437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0"/>
                                        <p:tgtEl>
                                          <p:spTgt spid="6">
                                            <p:txEl>
                                              <p:pRg st="7" end="7"/>
                                            </p:txEl>
                                          </p:spTgt>
                                        </p:tgtEl>
                                      </p:cBhvr>
                                    </p:animEffect>
                                    <p:anim calcmode="lin" valueType="num">
                                      <p:cBhvr>
                                        <p:cTn id="4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fade">
                                      <p:cBhvr>
                                        <p:cTn id="46" dur="1000"/>
                                        <p:tgtEl>
                                          <p:spTgt spid="6">
                                            <p:txEl>
                                              <p:pRg st="9" end="9"/>
                                            </p:txEl>
                                          </p:spTgt>
                                        </p:tgtEl>
                                      </p:cBhvr>
                                    </p:animEffect>
                                    <p:anim calcmode="lin" valueType="num">
                                      <p:cBhvr>
                                        <p:cTn id="4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3"/>
                </p:tgtEl>
              </p:cMediaNode>
            </p:audio>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2"/>
          <p:cNvSpPr txBox="1">
            <a:spLocks noChangeArrowheads="1"/>
          </p:cNvSpPr>
          <p:nvPr/>
        </p:nvSpPr>
        <p:spPr bwMode="auto">
          <a:xfrm>
            <a:off x="-398732" y="207783"/>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dirty="0">
                <a:solidFill>
                  <a:srgbClr val="C00000"/>
                </a:solidFill>
                <a:latin typeface="Berkeley" panose="02020500000000000000" pitchFamily="18" charset="0"/>
              </a:rPr>
              <a:t>Views From Current Students</a:t>
            </a:r>
          </a:p>
        </p:txBody>
      </p:sp>
      <p:sp>
        <p:nvSpPr>
          <p:cNvPr id="2" name="Rectangle 1">
            <a:extLst>
              <a:ext uri="{FF2B5EF4-FFF2-40B4-BE49-F238E27FC236}">
                <a16:creationId xmlns:a16="http://schemas.microsoft.com/office/drawing/2014/main" id="{4976A2B9-51D3-4214-BFD3-CAE20B015112}"/>
              </a:ext>
            </a:extLst>
          </p:cNvPr>
          <p:cNvSpPr/>
          <p:nvPr/>
        </p:nvSpPr>
        <p:spPr>
          <a:xfrm>
            <a:off x="179512" y="5165663"/>
            <a:ext cx="4572000" cy="1477328"/>
          </a:xfrm>
          <a:prstGeom prst="rect">
            <a:avLst/>
          </a:prstGeom>
        </p:spPr>
        <p:txBody>
          <a:bodyPr>
            <a:spAutoFit/>
          </a:bodyPr>
          <a:lstStyle/>
          <a:p>
            <a:r>
              <a:rPr lang="en-GB" dirty="0">
                <a:solidFill>
                  <a:srgbClr val="000000"/>
                </a:solidFill>
                <a:latin typeface="Swis721 Lt BT" panose="020B0403020202020204" pitchFamily="34" charset="0"/>
                <a:ea typeface="Times New Roman" panose="02020603050405020304" pitchFamily="18" charset="0"/>
              </a:rPr>
              <a:t>I love that we learn about the roles which contribute to the filmmaking process, so we can have a good idea of which professions we want to pursue, if that's what interests us. </a:t>
            </a:r>
            <a:endParaRPr lang="en-GB" dirty="0">
              <a:latin typeface="Swis721 Lt BT" panose="020B0403020202020204" pitchFamily="34" charset="0"/>
            </a:endParaRPr>
          </a:p>
        </p:txBody>
      </p:sp>
      <p:sp>
        <p:nvSpPr>
          <p:cNvPr id="3" name="Rectangle 2">
            <a:extLst>
              <a:ext uri="{FF2B5EF4-FFF2-40B4-BE49-F238E27FC236}">
                <a16:creationId xmlns:a16="http://schemas.microsoft.com/office/drawing/2014/main" id="{8FA3C397-E00B-47A3-9E76-BB3D70FC2C12}"/>
              </a:ext>
            </a:extLst>
          </p:cNvPr>
          <p:cNvSpPr/>
          <p:nvPr/>
        </p:nvSpPr>
        <p:spPr>
          <a:xfrm>
            <a:off x="4092539" y="3696897"/>
            <a:ext cx="4572000" cy="1477328"/>
          </a:xfrm>
          <a:prstGeom prst="rect">
            <a:avLst/>
          </a:prstGeom>
        </p:spPr>
        <p:txBody>
          <a:bodyPr>
            <a:spAutoFit/>
          </a:bodyPr>
          <a:lstStyle/>
          <a:p>
            <a:r>
              <a:rPr lang="en-GB" dirty="0">
                <a:latin typeface="Swis721 Lt BT" panose="020B0403020202020204" pitchFamily="34" charset="0"/>
                <a:ea typeface="Times New Roman" panose="02020603050405020304" pitchFamily="18" charset="0"/>
              </a:rPr>
              <a:t>I have learnt how to analyse cinematography in depth, such as analysing why certain camera angles are used and how they help to present important details about a character.</a:t>
            </a:r>
            <a:endParaRPr lang="en-GB" dirty="0">
              <a:latin typeface="Swis721 Lt BT" panose="020B0403020202020204" pitchFamily="34" charset="0"/>
            </a:endParaRPr>
          </a:p>
        </p:txBody>
      </p:sp>
      <p:sp>
        <p:nvSpPr>
          <p:cNvPr id="5" name="Rectangle 4">
            <a:extLst>
              <a:ext uri="{FF2B5EF4-FFF2-40B4-BE49-F238E27FC236}">
                <a16:creationId xmlns:a16="http://schemas.microsoft.com/office/drawing/2014/main" id="{59A38CC7-A992-47DF-97CA-5BEB9262BE9B}"/>
              </a:ext>
            </a:extLst>
          </p:cNvPr>
          <p:cNvSpPr/>
          <p:nvPr/>
        </p:nvSpPr>
        <p:spPr>
          <a:xfrm>
            <a:off x="179512" y="1891853"/>
            <a:ext cx="4572000" cy="2031325"/>
          </a:xfrm>
          <a:prstGeom prst="rect">
            <a:avLst/>
          </a:prstGeom>
        </p:spPr>
        <p:txBody>
          <a:bodyPr>
            <a:spAutoFit/>
          </a:bodyPr>
          <a:lstStyle/>
          <a:p>
            <a:r>
              <a:rPr lang="en-GB" dirty="0">
                <a:solidFill>
                  <a:srgbClr val="000000"/>
                </a:solidFill>
                <a:latin typeface="Swis721 Lt BT" panose="020B0403020202020204" pitchFamily="34" charset="0"/>
                <a:ea typeface="Times New Roman" panose="02020603050405020304" pitchFamily="18" charset="0"/>
              </a:rPr>
              <a:t>I really enjoyed learning about how films can be about more than one thing, like in Spirited Away: it’s not just about a girl who fights to be reunited with her parents, it’s also about the different ways that American culture has influenced and changed Japan over time.  </a:t>
            </a:r>
            <a:endParaRPr lang="en-GB" dirty="0">
              <a:latin typeface="Swis721 Lt BT" panose="020B0403020202020204" pitchFamily="34" charset="0"/>
            </a:endParaRPr>
          </a:p>
        </p:txBody>
      </p:sp>
      <p:pic>
        <p:nvPicPr>
          <p:cNvPr id="6" name="Audio 5">
            <a:hlinkClick r:id="" action="ppaction://media"/>
            <a:extLst>
              <a:ext uri="{FF2B5EF4-FFF2-40B4-BE49-F238E27FC236}">
                <a16:creationId xmlns:a16="http://schemas.microsoft.com/office/drawing/2014/main" id="{886FF111-0D2D-4A83-AC72-A118B968161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31392">
        <p14:prism/>
      </p:transition>
    </mc:Choice>
    <mc:Fallback xmlns="">
      <p:transition spd="slow" advTm="313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67139" y="194991"/>
            <a:ext cx="63203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5400" dirty="0">
                <a:solidFill>
                  <a:srgbClr val="C00000"/>
                </a:solidFill>
                <a:latin typeface="Berkeley" panose="02020500000000000000" pitchFamily="18" charset="0"/>
              </a:rPr>
              <a:t>Final Comments</a:t>
            </a:r>
            <a:endParaRPr lang="en-US" sz="5400" dirty="0">
              <a:solidFill>
                <a:srgbClr val="C00000"/>
              </a:solidFill>
              <a:latin typeface="Berkeley" panose="02020500000000000000" pitchFamily="18" charset="0"/>
            </a:endParaRPr>
          </a:p>
        </p:txBody>
      </p:sp>
      <p:sp>
        <p:nvSpPr>
          <p:cNvPr id="3" name="Rectangle 2">
            <a:extLst>
              <a:ext uri="{FF2B5EF4-FFF2-40B4-BE49-F238E27FC236}">
                <a16:creationId xmlns:a16="http://schemas.microsoft.com/office/drawing/2014/main" id="{451CC47A-9002-4C25-9D54-B68626CBF47B}"/>
              </a:ext>
            </a:extLst>
          </p:cNvPr>
          <p:cNvSpPr/>
          <p:nvPr/>
        </p:nvSpPr>
        <p:spPr>
          <a:xfrm>
            <a:off x="138682" y="1800925"/>
            <a:ext cx="8280920" cy="4893647"/>
          </a:xfrm>
          <a:prstGeom prst="rect">
            <a:avLst/>
          </a:prstGeom>
        </p:spPr>
        <p:txBody>
          <a:bodyPr wrap="square">
            <a:spAutoFit/>
          </a:bodyPr>
          <a:lstStyle/>
          <a:p>
            <a:r>
              <a:rPr lang="en-GB" sz="2400" dirty="0">
                <a:solidFill>
                  <a:srgbClr val="000000"/>
                </a:solidFill>
                <a:latin typeface="Swis721 Lt BT" panose="020B0403020202020204" pitchFamily="34" charset="0"/>
                <a:ea typeface="Times New Roman" panose="02020603050405020304" pitchFamily="18" charset="0"/>
              </a:rPr>
              <a:t>Film Studies is a rich, interesting course that teaches you a range of analytical skills, as well as a whole new ‘language’ of filmmaking – concepts such as cinematography, mise-</a:t>
            </a:r>
            <a:r>
              <a:rPr lang="en-GB" sz="2400" dirty="0" err="1">
                <a:solidFill>
                  <a:srgbClr val="000000"/>
                </a:solidFill>
                <a:latin typeface="Swis721 Lt BT" panose="020B0403020202020204" pitchFamily="34" charset="0"/>
                <a:ea typeface="Times New Roman" panose="02020603050405020304" pitchFamily="18" charset="0"/>
              </a:rPr>
              <a:t>en</a:t>
            </a:r>
            <a:r>
              <a:rPr lang="en-GB" sz="2400" dirty="0">
                <a:solidFill>
                  <a:srgbClr val="000000"/>
                </a:solidFill>
                <a:latin typeface="Swis721 Lt BT" panose="020B0403020202020204" pitchFamily="34" charset="0"/>
                <a:ea typeface="Times New Roman" panose="02020603050405020304" pitchFamily="18" charset="0"/>
              </a:rPr>
              <a:t>-scene and representation.</a:t>
            </a:r>
          </a:p>
          <a:p>
            <a:endParaRPr lang="en-GB" sz="2400" dirty="0">
              <a:solidFill>
                <a:srgbClr val="000000"/>
              </a:solidFill>
              <a:latin typeface="Swis721 Lt BT" panose="020B0403020202020204" pitchFamily="34" charset="0"/>
              <a:ea typeface="Times New Roman" panose="02020603050405020304" pitchFamily="18" charset="0"/>
            </a:endParaRPr>
          </a:p>
          <a:p>
            <a:r>
              <a:rPr lang="en-GB" sz="2400" dirty="0">
                <a:solidFill>
                  <a:srgbClr val="000000"/>
                </a:solidFill>
                <a:latin typeface="Swis721 Lt BT" panose="020B0403020202020204" pitchFamily="34" charset="0"/>
                <a:ea typeface="Times New Roman" panose="02020603050405020304" pitchFamily="18" charset="0"/>
              </a:rPr>
              <a:t>It’s rewarding, but also requires lots of hard work! There’s no shying away from the fact that there is lots of writing, but you’ll be writing about something interesting, so it won’t seem boring!</a:t>
            </a:r>
          </a:p>
          <a:p>
            <a:endParaRPr lang="en-GB" sz="2400" dirty="0">
              <a:solidFill>
                <a:srgbClr val="000000"/>
              </a:solidFill>
              <a:latin typeface="Swis721 Lt BT" panose="020B0403020202020204" pitchFamily="34" charset="0"/>
              <a:ea typeface="Times New Roman" panose="02020603050405020304" pitchFamily="18" charset="0"/>
            </a:endParaRPr>
          </a:p>
          <a:p>
            <a:endParaRPr lang="en-GB" sz="2400" dirty="0">
              <a:solidFill>
                <a:srgbClr val="000000"/>
              </a:solidFill>
              <a:latin typeface="Swis721 Lt BT" panose="020B0403020202020204" pitchFamily="34" charset="0"/>
              <a:ea typeface="Times New Roman" panose="02020603050405020304" pitchFamily="18" charset="0"/>
            </a:endParaRPr>
          </a:p>
          <a:p>
            <a:endParaRPr lang="en-GB" sz="2400" dirty="0">
              <a:solidFill>
                <a:srgbClr val="000000"/>
              </a:solidFill>
              <a:latin typeface="Swis721 Lt BT" panose="020B0403020202020204" pitchFamily="34" charset="0"/>
              <a:ea typeface="Times New Roman" panose="02020603050405020304" pitchFamily="18" charset="0"/>
            </a:endParaRPr>
          </a:p>
          <a:p>
            <a:r>
              <a:rPr lang="en-GB" sz="2400" dirty="0">
                <a:solidFill>
                  <a:srgbClr val="000000"/>
                </a:solidFill>
                <a:latin typeface="Swis721 Lt BT" panose="020B0403020202020204" pitchFamily="34" charset="0"/>
                <a:ea typeface="Times New Roman" panose="02020603050405020304" pitchFamily="18" charset="0"/>
              </a:rPr>
              <a:t> </a:t>
            </a:r>
            <a:endParaRPr lang="en-GB" sz="2400" dirty="0">
              <a:latin typeface="Swis721 Lt BT" panose="020B0403020202020204" pitchFamily="34" charset="0"/>
            </a:endParaRPr>
          </a:p>
        </p:txBody>
      </p:sp>
      <p:pic>
        <p:nvPicPr>
          <p:cNvPr id="6" name="Audio 5">
            <a:hlinkClick r:id="" action="ppaction://media"/>
            <a:extLst>
              <a:ext uri="{FF2B5EF4-FFF2-40B4-BE49-F238E27FC236}">
                <a16:creationId xmlns:a16="http://schemas.microsoft.com/office/drawing/2014/main" id="{C61176E9-38CF-4066-9292-787E0FE1429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194702764"/>
      </p:ext>
    </p:extLst>
  </p:cSld>
  <p:clrMapOvr>
    <a:masterClrMapping/>
  </p:clrMapOvr>
  <mc:AlternateContent xmlns:mc="http://schemas.openxmlformats.org/markup-compatibility/2006" xmlns:p14="http://schemas.microsoft.com/office/powerpoint/2010/main">
    <mc:Choice Requires="p14">
      <p:transition spd="slow" p14:dur="1200" advTm="14247">
        <p14:prism/>
      </p:transition>
    </mc:Choice>
    <mc:Fallback xmlns="">
      <p:transition spd="slow" advTm="142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6"/>
                </p:tgtEl>
              </p:cMediaNode>
            </p:audio>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323528" y="1700808"/>
            <a:ext cx="8424936"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a:solidFill>
                  <a:srgbClr val="C00000"/>
                </a:solidFill>
                <a:latin typeface="+mj-lt"/>
              </a:rPr>
              <a:t>Contact Details For Further Questions…</a:t>
            </a:r>
            <a:endParaRPr lang="en-GB" sz="4400" dirty="0">
              <a:latin typeface="Gill Sans MT" pitchFamily="34" charset="0"/>
            </a:endParaRPr>
          </a:p>
          <a:p>
            <a:pPr algn="ctr"/>
            <a:r>
              <a:rPr lang="en-GB" sz="3200" dirty="0">
                <a:latin typeface="Gill Sans MT" pitchFamily="34" charset="0"/>
              </a:rPr>
              <a:t>Please contact </a:t>
            </a:r>
          </a:p>
          <a:p>
            <a:pPr algn="ctr"/>
            <a:endParaRPr lang="en-GB" sz="3200" dirty="0">
              <a:latin typeface="Gill Sans MT" pitchFamily="34" charset="0"/>
            </a:endParaRPr>
          </a:p>
          <a:p>
            <a:pPr algn="ctr"/>
            <a:r>
              <a:rPr lang="en-GB" sz="3200" dirty="0">
                <a:latin typeface="Gill Sans MT" pitchFamily="34" charset="0"/>
              </a:rPr>
              <a:t>Chris Allott: </a:t>
            </a:r>
            <a:r>
              <a:rPr lang="en-GB" sz="3200" dirty="0">
                <a:latin typeface="Gill Sans MT" pitchFamily="34" charset="0"/>
                <a:hlinkClick r:id="rId5"/>
              </a:rPr>
              <a:t>callott@tscacademy.org.uk</a:t>
            </a:r>
            <a:endParaRPr lang="en-GB" sz="3200" dirty="0">
              <a:latin typeface="Gill Sans MT" pitchFamily="34" charset="0"/>
            </a:endParaRPr>
          </a:p>
          <a:p>
            <a:pPr algn="ctr"/>
            <a:endParaRPr lang="en-GB" sz="3200" dirty="0">
              <a:latin typeface="Gill Sans MT" pitchFamily="34" charset="0"/>
            </a:endParaRPr>
          </a:p>
          <a:p>
            <a:pPr algn="ctr"/>
            <a:r>
              <a:rPr lang="en-GB" sz="3200" dirty="0">
                <a:latin typeface="Gill Sans MT" pitchFamily="34" charset="0"/>
              </a:rPr>
              <a:t>I’ll be happy to answer any questions, or share some example tasks/assessments etc </a:t>
            </a:r>
            <a:r>
              <a:rPr lang="en-GB" sz="3200" dirty="0">
                <a:latin typeface="Gill Sans MT" pitchFamily="34" charset="0"/>
                <a:sym typeface="Wingdings" panose="05000000000000000000" pitchFamily="2" charset="2"/>
              </a:rPr>
              <a:t></a:t>
            </a:r>
            <a:endParaRPr lang="en-GB" sz="3200" dirty="0">
              <a:latin typeface="Gill Sans MT" pitchFamily="34" charset="0"/>
            </a:endParaRPr>
          </a:p>
          <a:p>
            <a:pPr algn="ctr"/>
            <a:endParaRPr lang="en-GB" sz="6600" dirty="0">
              <a:latin typeface="Gill Sans MT" pitchFamily="34" charset="0"/>
            </a:endParaRPr>
          </a:p>
        </p:txBody>
      </p:sp>
      <p:pic>
        <p:nvPicPr>
          <p:cNvPr id="3" name="Audio 2">
            <a:hlinkClick r:id="" action="ppaction://media"/>
            <a:extLst>
              <a:ext uri="{FF2B5EF4-FFF2-40B4-BE49-F238E27FC236}">
                <a16:creationId xmlns:a16="http://schemas.microsoft.com/office/drawing/2014/main" id="{C2DAE8AA-9459-4E80-A38B-F08E803E3C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9981">
        <p14:prism/>
      </p:transition>
    </mc:Choice>
    <mc:Fallback xmlns="">
      <p:transition spd="slow" advTm="99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2.7|3.4|11.3|18.7|2.7|1.6|1.4"/>
</p:tagLst>
</file>

<file path=ppt/tags/tag2.xml><?xml version="1.0" encoding="utf-8"?>
<p:tagLst xmlns:a="http://schemas.openxmlformats.org/drawingml/2006/main" xmlns:r="http://schemas.openxmlformats.org/officeDocument/2006/relationships" xmlns:p="http://schemas.openxmlformats.org/presentationml/2006/main">
  <p:tag name="TIMING" val="|2.1|4.4|9.7|2.9|32.2"/>
</p:tagLst>
</file>

<file path=ppt/tags/tag3.xml><?xml version="1.0" encoding="utf-8"?>
<p:tagLst xmlns:a="http://schemas.openxmlformats.org/drawingml/2006/main" xmlns:r="http://schemas.openxmlformats.org/officeDocument/2006/relationships" xmlns:p="http://schemas.openxmlformats.org/presentationml/2006/main">
  <p:tag name="TIMING" val="|3.5|1.7|2.4"/>
</p:tagLst>
</file>

<file path=ppt/tags/tag4.xml><?xml version="1.0" encoding="utf-8"?>
<p:tagLst xmlns:a="http://schemas.openxmlformats.org/drawingml/2006/main" xmlns:r="http://schemas.openxmlformats.org/officeDocument/2006/relationships" xmlns:p="http://schemas.openxmlformats.org/presentationml/2006/main">
  <p:tag name="TIMING" val="|0.7|2.2|2.7|24.3"/>
</p:tagLst>
</file>

<file path=ppt/tags/tag5.xml><?xml version="1.0" encoding="utf-8"?>
<p:tagLst xmlns:a="http://schemas.openxmlformats.org/drawingml/2006/main" xmlns:r="http://schemas.openxmlformats.org/officeDocument/2006/relationships" xmlns:p="http://schemas.openxmlformats.org/presentationml/2006/main">
  <p:tag name="TIMING" val="|1.7|4.9|3.7|10.5|4.3|6.3"/>
</p:tagLst>
</file>

<file path=ppt/tags/tag6.xml><?xml version="1.0" encoding="utf-8"?>
<p:tagLst xmlns:a="http://schemas.openxmlformats.org/drawingml/2006/main" xmlns:r="http://schemas.openxmlformats.org/officeDocument/2006/relationships" xmlns:p="http://schemas.openxmlformats.org/presentationml/2006/main">
  <p:tag name="TIMING" val="|0.2|0.9"/>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Theme1">
  <a:themeElements>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1">
      <a:majorFont>
        <a:latin typeface="BerkeleyOldstyleITCby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ECAC11CC589A4FA00B5741399EF0A8" ma:contentTypeVersion="5" ma:contentTypeDescription="Create a new document." ma:contentTypeScope="" ma:versionID="8d218f2ceba4cbdfd2d4c0569ed04799">
  <xsd:schema xmlns:xsd="http://www.w3.org/2001/XMLSchema" xmlns:xs="http://www.w3.org/2001/XMLSchema" xmlns:p="http://schemas.microsoft.com/office/2006/metadata/properties" xmlns:ns2="6d49f7e4-8427-4c61-9628-db4dc497675f" targetNamespace="http://schemas.microsoft.com/office/2006/metadata/properties" ma:root="true" ma:fieldsID="cdcf792b092717272fed23783e557d3b" ns2:_="">
    <xsd:import namespace="6d49f7e4-8427-4c61-9628-db4dc4976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9f7e4-8427-4c61-9628-db4dc49767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A7484E-EB46-477F-B77A-62137CF2C78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DCEC60-0AEA-45AA-B27E-5E33273B0CA9}">
  <ds:schemaRefs>
    <ds:schemaRef ds:uri="http://schemas.microsoft.com/sharepoint/v3/contenttype/forms"/>
  </ds:schemaRefs>
</ds:datastoreItem>
</file>

<file path=customXml/itemProps3.xml><?xml version="1.0" encoding="utf-8"?>
<ds:datastoreItem xmlns:ds="http://schemas.openxmlformats.org/officeDocument/2006/customXml" ds:itemID="{8C55ADD2-516B-4852-AB71-99E9D4B12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49f7e4-8427-4c61-9628-db4dc4976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3024</TotalTime>
  <Words>888</Words>
  <Application>Microsoft Office PowerPoint</Application>
  <PresentationFormat>On-screen Show (4:3)</PresentationFormat>
  <Paragraphs>107</Paragraphs>
  <Slides>9</Slides>
  <Notes>9</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Theme1</vt:lpstr>
      <vt:lpstr>Key Stage 4 Guided Choices Year 9 into 10</vt:lpstr>
      <vt:lpstr>Course Topics</vt:lpstr>
      <vt:lpstr>How is the course assessed? </vt:lpstr>
      <vt:lpstr>PowerPoint Presentation</vt:lpstr>
      <vt:lpstr>PowerPoint Presentation</vt:lpstr>
      <vt:lpstr>Frequently Asked Questions (FAQs)</vt:lpstr>
      <vt:lpstr>PowerPoint Presentation</vt:lpstr>
      <vt:lpstr>PowerPoint Presentation</vt:lpstr>
      <vt:lpstr>PowerPoint Presentation</vt:lpstr>
    </vt:vector>
  </TitlesOfParts>
  <Company>Outwood Grange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Evening  29th September 2009</dc:title>
  <dc:creator>klw</dc:creator>
  <cp:lastModifiedBy>Christopher Vallance</cp:lastModifiedBy>
  <cp:revision>226</cp:revision>
  <cp:lastPrinted>2019-01-28T13:36:12Z</cp:lastPrinted>
  <dcterms:created xsi:type="dcterms:W3CDTF">2009-09-17T06:29:05Z</dcterms:created>
  <dcterms:modified xsi:type="dcterms:W3CDTF">2023-02-06T17:09:55Z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0x010100BFECAC11CC589A4FA00B5741399EF0A8</vt:lpwstr>
  </property>
</Properties>
</file>