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99" r:id="rId2"/>
    <p:sldId id="315" r:id="rId3"/>
    <p:sldId id="325" r:id="rId4"/>
    <p:sldId id="347" r:id="rId5"/>
    <p:sldId id="317" r:id="rId6"/>
    <p:sldId id="348" r:id="rId7"/>
    <p:sldId id="351" r:id="rId8"/>
    <p:sldId id="263" r:id="rId9"/>
    <p:sldId id="265" r:id="rId1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9933"/>
    <a:srgbClr val="993366"/>
    <a:srgbClr val="9933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8" autoAdjust="0"/>
    <p:restoredTop sz="80157" autoAdjust="0"/>
  </p:normalViewPr>
  <p:slideViewPr>
    <p:cSldViewPr>
      <p:cViewPr varScale="1">
        <p:scale>
          <a:sx n="95" d="100"/>
          <a:sy n="95" d="100"/>
        </p:scale>
        <p:origin x="15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fld id="{D4617254-11FA-4775-A59F-2FFCA0AD49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23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681"/>
            <a:ext cx="5438140" cy="4467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fld id="{20E3FB68-640A-46F0-BA38-0B364A5056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001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1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2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2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3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4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1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5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A9A8-D2F1-428E-A9C3-66D214A7F1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3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3FB68-640A-46F0-BA38-0B364A5056C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27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3FB68-640A-46F0-BA38-0B364A5056C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19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3FB68-640A-46F0-BA38-0B364A5056C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1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19418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5265-D6E9-4EAA-B9A6-E4C01B350E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58763"/>
            <a:ext cx="2058987" cy="597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675" y="258763"/>
            <a:ext cx="6027738" cy="5978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F4EB4-716F-4399-AB6B-28CA9F697C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0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3102D-BADE-4383-814B-F3F96D3E2B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67182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5A16-A163-412C-839F-BB18B8C444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C8DF-E507-418D-B041-8FE73AB15E9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5BAC4-289B-448F-A666-7D8FCA85BE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70B42-713F-49A2-8194-35861649CA3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A144-5E12-4E8A-8F3C-EC706A7969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452D-00D3-4351-A99E-9947DD3B98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0B8-8755-4DF6-9CC7-806E9B0681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content-backgroun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258763"/>
            <a:ext cx="65008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Section title goes here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Sub heading text goes here</a:t>
            </a:r>
          </a:p>
          <a:p>
            <a:pPr lvl="0"/>
            <a:endParaRPr lang="en-GB" altLang="en-US"/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773102D-BADE-4383-814B-F3F96D3E2B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6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9036496" cy="2735262"/>
          </a:xfrm>
        </p:spPr>
        <p:txBody>
          <a:bodyPr/>
          <a:lstStyle/>
          <a:p>
            <a:pPr algn="ctr" eaLnBrk="1" hangingPunct="1"/>
            <a:r>
              <a:rPr lang="en-GB" sz="5400" b="1" u="sng" dirty="0">
                <a:solidFill>
                  <a:srgbClr val="C00000"/>
                </a:solidFill>
                <a:latin typeface="Berkeley" panose="02020500000000000000" pitchFamily="18" charset="0"/>
              </a:rPr>
              <a:t>Key Stage 4</a:t>
            </a:r>
            <a:br>
              <a:rPr lang="en-GB" sz="5400" b="1" u="sng" dirty="0">
                <a:solidFill>
                  <a:srgbClr val="C00000"/>
                </a:solidFill>
                <a:latin typeface="Berkeley" panose="02020500000000000000" pitchFamily="18" charset="0"/>
              </a:rPr>
            </a:br>
            <a:r>
              <a:rPr lang="en-GB" sz="5400" b="1" u="sng" dirty="0">
                <a:solidFill>
                  <a:srgbClr val="C00000"/>
                </a:solidFill>
                <a:latin typeface="Berkeley" panose="02020500000000000000" pitchFamily="18" charset="0"/>
              </a:rPr>
              <a:t>Guided Choices</a:t>
            </a:r>
            <a:r>
              <a:rPr lang="en-GB" sz="5400" b="1" dirty="0">
                <a:solidFill>
                  <a:srgbClr val="C00000"/>
                </a:solidFill>
                <a:latin typeface="Berkeley" panose="02020500000000000000" pitchFamily="18" charset="0"/>
              </a:rPr>
              <a:t/>
            </a:r>
            <a:br>
              <a:rPr lang="en-GB" sz="5400" b="1" dirty="0">
                <a:solidFill>
                  <a:srgbClr val="C00000"/>
                </a:solidFill>
                <a:latin typeface="Berkeley" panose="02020500000000000000" pitchFamily="18" charset="0"/>
              </a:rPr>
            </a:br>
            <a:r>
              <a:rPr lang="en-GB" sz="5400" b="1" dirty="0">
                <a:solidFill>
                  <a:srgbClr val="C00000"/>
                </a:solidFill>
                <a:latin typeface="Berkeley" panose="02020500000000000000" pitchFamily="18" charset="0"/>
              </a:rPr>
              <a:t>Year 9 into 10</a:t>
            </a:r>
            <a:endParaRPr lang="en-GB" sz="5400" dirty="0">
              <a:solidFill>
                <a:srgbClr val="C00000"/>
              </a:solidFill>
              <a:latin typeface="Berkeley" panose="02020500000000000000" pitchFamily="18" charset="0"/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0" y="5805264"/>
            <a:ext cx="59766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Swis721 Lt BT" panose="020B0403020202020204" pitchFamily="34" charset="0"/>
              </a:rPr>
              <a:t>Subject: Health &amp; Social Care</a:t>
            </a:r>
          </a:p>
          <a:p>
            <a:pPr eaLnBrk="1" hangingPunct="1"/>
            <a:endParaRPr lang="en-US" dirty="0">
              <a:latin typeface="Swis721 Lt BT" panose="020B0403020202020204" pitchFamily="34" charset="0"/>
            </a:endParaRPr>
          </a:p>
          <a:p>
            <a:pPr eaLnBrk="1" hangingPunct="1"/>
            <a:r>
              <a:rPr lang="en-US" dirty="0">
                <a:latin typeface="Swis721 Lt BT" panose="020B0403020202020204" pitchFamily="34" charset="0"/>
              </a:rPr>
              <a:t>Team Leader: Kirsty Price</a:t>
            </a: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4F1D91EB-8619-405C-914F-43A8AE616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62" y="4293096"/>
            <a:ext cx="5189138" cy="2594569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FF38E4-07BA-4AC4-AE5D-6456A0E978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58763"/>
            <a:ext cx="6500813" cy="63341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/>
              <a:t>Course Topics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E4DB8-1E13-44C1-986B-371B2ABDE4EC}"/>
              </a:ext>
            </a:extLst>
          </p:cNvPr>
          <p:cNvSpPr txBox="1"/>
          <p:nvPr/>
        </p:nvSpPr>
        <p:spPr bwMode="auto">
          <a:xfrm>
            <a:off x="323528" y="1485899"/>
            <a:ext cx="4172272" cy="51133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</a:pPr>
            <a:r>
              <a:rPr lang="en-GB" sz="1500" b="1" dirty="0">
                <a:solidFill>
                  <a:srgbClr val="333333"/>
                </a:solidFill>
                <a:latin typeface="Swis721 Lt BT" panose="020B0403020202020204" pitchFamily="34" charset="0"/>
              </a:rPr>
              <a:t>Component 1: Human Lifespan Development  (30% of the total grade)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333333"/>
                </a:solidFill>
                <a:latin typeface="Swis721 Lt BT" panose="020B0403020202020204" pitchFamily="34" charset="0"/>
              </a:rPr>
              <a:t>Looking into a celebrities biography and mapping key events that have made them who they are.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333333"/>
                </a:solidFill>
                <a:latin typeface="Swis721 Lt BT" panose="020B0403020202020204" pitchFamily="34" charset="0"/>
              </a:rPr>
              <a:t>Researching two people who have had life altering events happen to them and how it impacted them.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</a:pPr>
            <a:endParaRPr lang="en-GB" sz="1500" b="1" dirty="0">
              <a:solidFill>
                <a:srgbClr val="333333"/>
              </a:solidFill>
              <a:latin typeface="Swis721 Lt BT" panose="020B0403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</a:pPr>
            <a:r>
              <a:rPr lang="en-GB" sz="1500" b="1" dirty="0">
                <a:solidFill>
                  <a:srgbClr val="333333"/>
                </a:solidFill>
                <a:latin typeface="Swis721 Lt BT" panose="020B0403020202020204" pitchFamily="34" charset="0"/>
              </a:rPr>
              <a:t>Component 2: Health and Social Care Services and Values (30% of the total grade)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333333"/>
                </a:solidFill>
                <a:latin typeface="Swis721 Lt BT" panose="020B0403020202020204" pitchFamily="34" charset="0"/>
              </a:rPr>
              <a:t>Levels of healthcare available to a range </a:t>
            </a:r>
            <a:r>
              <a:rPr lang="en-GB" sz="1500" dirty="0" smtClean="0">
                <a:solidFill>
                  <a:srgbClr val="333333"/>
                </a:solidFill>
                <a:latin typeface="Swis721 Lt BT" panose="020B0403020202020204" pitchFamily="34" charset="0"/>
              </a:rPr>
              <a:t>of individuals.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333333"/>
                </a:solidFill>
                <a:latin typeface="Swis721 Lt BT" panose="020B0403020202020204" pitchFamily="34" charset="0"/>
              </a:rPr>
              <a:t>Barriers to health care.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333333"/>
                </a:solidFill>
                <a:latin typeface="Swis721 Lt BT" panose="020B0403020202020204" pitchFamily="34" charset="0"/>
              </a:rPr>
              <a:t>Key skills and ethics in care.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</a:pPr>
            <a:endParaRPr lang="en-GB" sz="1500" b="1" dirty="0" smtClean="0">
              <a:solidFill>
                <a:srgbClr val="333333"/>
              </a:solidFill>
              <a:latin typeface="Swis721 Lt BT" panose="020B0403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</a:pPr>
            <a:r>
              <a:rPr lang="en-GB" sz="1500" b="1" dirty="0" smtClean="0">
                <a:solidFill>
                  <a:srgbClr val="333333"/>
                </a:solidFill>
                <a:latin typeface="Swis721 Lt BT" panose="020B0403020202020204" pitchFamily="34" charset="0"/>
              </a:rPr>
              <a:t> </a:t>
            </a:r>
            <a:r>
              <a:rPr lang="en-GB" sz="1500" b="1" dirty="0">
                <a:solidFill>
                  <a:srgbClr val="333333"/>
                </a:solidFill>
                <a:latin typeface="Swis721 Lt BT" panose="020B0403020202020204" pitchFamily="34" charset="0"/>
              </a:rPr>
              <a:t>Component 3: Health and Wellbeing (40% of the total grade)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333333"/>
                </a:solidFill>
                <a:latin typeface="Swis721 Lt BT" panose="020B0403020202020204" pitchFamily="34" charset="0"/>
              </a:rPr>
              <a:t>Factors effecting health and well-being.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333333"/>
                </a:solidFill>
                <a:latin typeface="Swis721 Lt BT" panose="020B0403020202020204" pitchFamily="34" charset="0"/>
              </a:rPr>
              <a:t>Indicators of health and well-being.</a:t>
            </a:r>
            <a:endParaRPr lang="en-GB" sz="1500" dirty="0">
              <a:solidFill>
                <a:srgbClr val="333333"/>
              </a:solidFill>
              <a:latin typeface="Swis721 Lt BT" panose="020B0403020202020204" pitchFamily="34" charset="0"/>
            </a:endParaRPr>
          </a:p>
        </p:txBody>
      </p:sp>
      <p:pic>
        <p:nvPicPr>
          <p:cNvPr id="4" name="Picture 3" descr="A close - 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BDDCA58C-C759-4874-AE22-F22F32918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276872"/>
            <a:ext cx="4038600" cy="3435569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62028A-39EF-4BE1-B3A9-F8F0C01212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52400" y="1211268"/>
            <a:ext cx="86680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800" dirty="0">
                <a:solidFill>
                  <a:srgbClr val="C00000"/>
                </a:solidFill>
                <a:latin typeface="Berkeley" panose="02020500000000000000" pitchFamily="18" charset="0"/>
                <a:ea typeface="+mj-ea"/>
                <a:cs typeface="+mj-cs"/>
              </a:rPr>
              <a:t>Which skills does the course require?</a:t>
            </a:r>
            <a:endParaRPr lang="en-US" altLang="en-US" sz="4800" dirty="0">
              <a:solidFill>
                <a:srgbClr val="C00000"/>
              </a:solidFill>
              <a:latin typeface="Berkeley" panose="02020500000000000000" pitchFamily="18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C28E59-C502-4A10-A833-319C3BAB991C}"/>
              </a:ext>
            </a:extLst>
          </p:cNvPr>
          <p:cNvSpPr txBox="1"/>
          <p:nvPr/>
        </p:nvSpPr>
        <p:spPr>
          <a:xfrm>
            <a:off x="152400" y="2703016"/>
            <a:ext cx="883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wis721 Lt BT" panose="020B0403020202020204" pitchFamily="34" charset="0"/>
              </a:rPr>
              <a:t>This course will require a range of subjects, many of which you will have already gained from other subjects from year 7-9.</a:t>
            </a:r>
          </a:p>
          <a:p>
            <a:endParaRPr lang="en-GB" sz="2000" dirty="0">
              <a:latin typeface="Swis721 Lt BT" panose="020B0403020202020204" pitchFamily="34" charset="0"/>
            </a:endParaRPr>
          </a:p>
          <a:p>
            <a:r>
              <a:rPr lang="en-GB" sz="2000" dirty="0">
                <a:latin typeface="Swis721 Lt BT" panose="020B0403020202020204" pitchFamily="34" charset="0"/>
              </a:rPr>
              <a:t>1. Essay writing and paragraph structuring.</a:t>
            </a:r>
          </a:p>
          <a:p>
            <a:endParaRPr lang="en-GB" sz="2000" dirty="0">
              <a:latin typeface="Swis721 Lt BT" panose="020B0403020202020204" pitchFamily="34" charset="0"/>
            </a:endParaRPr>
          </a:p>
          <a:p>
            <a:r>
              <a:rPr lang="en-GB" sz="2000" dirty="0">
                <a:latin typeface="Swis721 Lt BT" panose="020B0403020202020204" pitchFamily="34" charset="0"/>
              </a:rPr>
              <a:t>2. Critical thinking and applying your knowledge to the real world.</a:t>
            </a:r>
          </a:p>
          <a:p>
            <a:endParaRPr lang="en-GB" sz="2000" dirty="0">
              <a:latin typeface="Swis721 Lt BT" panose="020B0403020202020204" pitchFamily="34" charset="0"/>
            </a:endParaRPr>
          </a:p>
          <a:p>
            <a:r>
              <a:rPr lang="en-GB" sz="2000" dirty="0">
                <a:latin typeface="Swis721 Lt BT" panose="020B0403020202020204" pitchFamily="34" charset="0"/>
              </a:rPr>
              <a:t>3 .Empathy and understanding of others. </a:t>
            </a:r>
          </a:p>
          <a:p>
            <a:endParaRPr lang="en-GB" sz="2000" dirty="0">
              <a:latin typeface="Swis721 Lt BT" panose="020B0403020202020204" pitchFamily="34" charset="0"/>
            </a:endParaRPr>
          </a:p>
          <a:p>
            <a:pPr defTabSz="271463"/>
            <a:r>
              <a:rPr lang="en-GB" sz="2000" dirty="0">
                <a:latin typeface="Swis721 Lt BT" panose="020B0403020202020204" pitchFamily="34" charset="0"/>
              </a:rPr>
              <a:t>4. Motivation and commitment to work hard. This is because a lot of your work </a:t>
            </a:r>
            <a:r>
              <a:rPr lang="en-GB" sz="2000" dirty="0" smtClean="0">
                <a:latin typeface="Swis721 Lt BT" panose="020B0403020202020204" pitchFamily="34" charset="0"/>
              </a:rPr>
              <a:t>	for </a:t>
            </a:r>
            <a:r>
              <a:rPr lang="en-GB" sz="2000" dirty="0">
                <a:latin typeface="Swis721 Lt BT" panose="020B0403020202020204" pitchFamily="34" charset="0"/>
              </a:rPr>
              <a:t>the grade is classroom based instead of exams.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DFA133-CA64-4631-9D5B-1F52007E3A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0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124744"/>
            <a:ext cx="8712968" cy="1079500"/>
          </a:xfrm>
        </p:spPr>
        <p:txBody>
          <a:bodyPr/>
          <a:lstStyle/>
          <a:p>
            <a:pPr algn="ctr" eaLnBrk="1" hangingPunct="1"/>
            <a:r>
              <a:rPr lang="en-GB" sz="5400" dirty="0">
                <a:solidFill>
                  <a:srgbClr val="C00000"/>
                </a:solidFill>
                <a:latin typeface="Berkeley" panose="02020500000000000000" pitchFamily="18" charset="0"/>
              </a:rPr>
              <a:t>How is the course assessed?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CFD6F1-2B19-4014-B65C-7E5FA31B80A4}"/>
              </a:ext>
            </a:extLst>
          </p:cNvPr>
          <p:cNvSpPr txBox="1"/>
          <p:nvPr/>
        </p:nvSpPr>
        <p:spPr>
          <a:xfrm>
            <a:off x="395536" y="2204244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wis721 Lt BT" panose="020B0403020202020204" pitchFamily="34" charset="0"/>
              </a:rPr>
              <a:t>This course is a mixture of written exams and coursework. </a:t>
            </a:r>
          </a:p>
          <a:p>
            <a:endParaRPr lang="en-GB" sz="2400" dirty="0">
              <a:latin typeface="Swis721 Lt BT" panose="020B0403020202020204" pitchFamily="34" charset="0"/>
            </a:endParaRPr>
          </a:p>
          <a:p>
            <a:r>
              <a:rPr lang="en-GB" sz="2400" dirty="0">
                <a:latin typeface="Swis721 Lt BT" panose="020B0403020202020204" pitchFamily="34" charset="0"/>
              </a:rPr>
              <a:t>The exams will be identical to your other exams, except they will be done throughout year 10 and 11 instead of at the end of year 11. </a:t>
            </a:r>
          </a:p>
          <a:p>
            <a:endParaRPr lang="en-GB" sz="2400" dirty="0">
              <a:latin typeface="Swis721 Lt BT" panose="020B0403020202020204" pitchFamily="34" charset="0"/>
            </a:endParaRPr>
          </a:p>
          <a:p>
            <a:r>
              <a:rPr lang="en-GB" sz="2400" dirty="0">
                <a:latin typeface="Swis721 Lt BT" panose="020B0403020202020204" pitchFamily="34" charset="0"/>
              </a:rPr>
              <a:t>The coursework will be a mixture of written essays, group work, research, and practical’s. </a:t>
            </a:r>
          </a:p>
          <a:p>
            <a:endParaRPr lang="en-GB" sz="2400" dirty="0">
              <a:latin typeface="Swis721 Lt BT" panose="020B0403020202020204" pitchFamily="34" charset="0"/>
            </a:endParaRPr>
          </a:p>
          <a:p>
            <a:r>
              <a:rPr lang="en-GB" sz="2400" dirty="0">
                <a:latin typeface="Swis721 Lt BT" panose="020B0403020202020204" pitchFamily="34" charset="0"/>
              </a:rPr>
              <a:t>You will have four pieces of coursework and one exam. All of which need to be completed to get your grade at the end of year 11.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23ED0A-E232-4883-9C91-3DC237808D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8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37964" y="1340768"/>
            <a:ext cx="86680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 dirty="0">
                <a:solidFill>
                  <a:srgbClr val="C00000"/>
                </a:solidFill>
                <a:latin typeface="Berkeley" panose="02020500000000000000" pitchFamily="18" charset="0"/>
                <a:ea typeface="+mj-ea"/>
                <a:cs typeface="+mj-cs"/>
              </a:rPr>
              <a:t>Careers Links</a:t>
            </a:r>
            <a:endParaRPr lang="en-US" altLang="en-US" sz="4000" dirty="0">
              <a:solidFill>
                <a:srgbClr val="C00000"/>
              </a:solidFill>
              <a:latin typeface="Berkeley" panose="02020500000000000000" pitchFamily="18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2E309D-7807-4BFC-A7B3-968C692957E5}"/>
              </a:ext>
            </a:extLst>
          </p:cNvPr>
          <p:cNvSpPr txBox="1"/>
          <p:nvPr/>
        </p:nvSpPr>
        <p:spPr>
          <a:xfrm>
            <a:off x="-185818" y="1900858"/>
            <a:ext cx="89060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latin typeface="Swis721 Lt BT" panose="020B0403020202020204" pitchFamily="34" charset="0"/>
              </a:rPr>
              <a:t>This course will be an excellent stepping stone for anyone considering higher education or a college course in Health and Social Care, Psychology, Sociology, Criminology, Health Science, social care etc. </a:t>
            </a:r>
          </a:p>
          <a:p>
            <a:pPr lvl="1"/>
            <a:endParaRPr lang="en-GB" sz="2000" dirty="0">
              <a:latin typeface="Swis721 Lt BT" panose="020B0403020202020204" pitchFamily="34" charset="0"/>
            </a:endParaRPr>
          </a:p>
          <a:p>
            <a:pPr lvl="1"/>
            <a:r>
              <a:rPr lang="en-GB" sz="2000" dirty="0">
                <a:latin typeface="Swis721 Lt BT" panose="020B0403020202020204" pitchFamily="34" charset="0"/>
              </a:rPr>
              <a:t>This </a:t>
            </a:r>
            <a:r>
              <a:rPr lang="en-GB" sz="2000" dirty="0" smtClean="0">
                <a:latin typeface="Swis721 Lt BT" panose="020B0403020202020204" pitchFamily="34" charset="0"/>
              </a:rPr>
              <a:t>subject can </a:t>
            </a:r>
            <a:r>
              <a:rPr lang="en-GB" sz="2000" dirty="0">
                <a:latin typeface="Swis721 Lt BT" panose="020B0403020202020204" pitchFamily="34" charset="0"/>
              </a:rPr>
              <a:t>also lead to apprenticeships and full employment in many different aspects of health and well being in the UK, but here are some common destinations: </a:t>
            </a:r>
            <a:endParaRPr lang="en-GB" sz="2000" dirty="0" smtClean="0">
              <a:latin typeface="Swis721 Lt BT" panose="020B0403020202020204" pitchFamily="34" charset="0"/>
            </a:endParaRPr>
          </a:p>
          <a:p>
            <a:pPr lvl="1"/>
            <a:endParaRPr lang="en-GB" sz="2000" dirty="0">
              <a:latin typeface="Swis721 Lt BT" panose="020B0403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u="none" strike="noStrike" dirty="0">
                <a:effectLst/>
                <a:latin typeface="Swis721 Lt BT" panose="020B0403020202020204" pitchFamily="34" charset="0"/>
              </a:rPr>
              <a:t>Registered care homes.</a:t>
            </a:r>
            <a:endParaRPr lang="en-GB" sz="2000" u="sng" dirty="0">
              <a:effectLst/>
              <a:latin typeface="Swis721 Lt BT" panose="020B0403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u="none" strike="noStrike" dirty="0">
                <a:effectLst/>
                <a:latin typeface="Swis721 Lt BT" panose="020B0403020202020204" pitchFamily="34" charset="0"/>
              </a:rPr>
              <a:t>Hospitals and primary care trusts.</a:t>
            </a:r>
            <a:endParaRPr lang="en-GB" sz="2000" u="sng" dirty="0">
              <a:effectLst/>
              <a:latin typeface="Swis721 Lt BT" panose="020B0403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u="none" strike="noStrike" dirty="0">
                <a:effectLst/>
                <a:latin typeface="Swis721 Lt BT" panose="020B0403020202020204" pitchFamily="34" charset="0"/>
              </a:rPr>
              <a:t>Nursing homes.</a:t>
            </a:r>
            <a:endParaRPr lang="en-GB" sz="2000" u="sng" dirty="0">
              <a:effectLst/>
              <a:latin typeface="Swis721 Lt BT" panose="020B0403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u="none" strike="noStrike" dirty="0">
                <a:effectLst/>
                <a:latin typeface="Swis721 Lt BT" panose="020B0403020202020204" pitchFamily="34" charset="0"/>
              </a:rPr>
              <a:t>Health centres.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Swis721 Lt BT" panose="020B0403020202020204" pitchFamily="34" charset="0"/>
              </a:rPr>
              <a:t>Mental Health practices and establishments. </a:t>
            </a:r>
          </a:p>
          <a:p>
            <a:pPr marL="742950" lvl="1" indent="-285750">
              <a:buFont typeface="Symbol" panose="05050102010706020507" pitchFamily="18" charset="2"/>
              <a:buChar char=""/>
            </a:pPr>
            <a:endParaRPr lang="en-GB" sz="2000" b="1" dirty="0">
              <a:latin typeface="Swis721 Lt BT" panose="020B0403020202020204"/>
            </a:endParaRPr>
          </a:p>
          <a:p>
            <a:pPr lvl="1"/>
            <a:endParaRPr lang="en-GB" sz="2000" b="1" dirty="0">
              <a:effectLst/>
              <a:latin typeface="Britannic Bold" panose="020B0903060703020204" pitchFamily="34" charset="0"/>
            </a:endParaRPr>
          </a:p>
          <a:p>
            <a:endParaRPr lang="en-GB" sz="2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CACF82-9431-4A89-9FF5-856D71045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BAABE-17B2-473F-98B0-C03602A79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931" y="4809347"/>
            <a:ext cx="2559070" cy="20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7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188503" y="1196752"/>
            <a:ext cx="8731045" cy="1513399"/>
          </a:xfrm>
        </p:spPr>
        <p:txBody>
          <a:bodyPr/>
          <a:lstStyle/>
          <a:p>
            <a:pPr algn="ctr"/>
            <a:r>
              <a:rPr lang="en-GB" sz="5400" dirty="0">
                <a:solidFill>
                  <a:srgbClr val="C00000"/>
                </a:solidFill>
                <a:latin typeface="Berkeley" panose="02020500000000000000" pitchFamily="18" charset="0"/>
              </a:rPr>
              <a:t>Frequently Asked Questions (FAQs)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88502" y="2710151"/>
            <a:ext cx="873104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1500" b="1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Q: What is coursework? </a:t>
            </a:r>
          </a:p>
          <a:p>
            <a:pPr algn="l"/>
            <a:r>
              <a:rPr lang="en-GB" sz="1500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Coursework are projects and essays you complete in lessons, which are marked by teachers and kept in a folder, at the end of year 11 all of the work and projects are put together to make up 2/3 of your grade you will take with you in GCSE. These are done weekly which replaces the revision you would do for exams. </a:t>
            </a:r>
          </a:p>
          <a:p>
            <a:pPr algn="l"/>
            <a:r>
              <a:rPr lang="en-GB" sz="1500" b="1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Q: What is a PASS/MERIT/DISTINCTION </a:t>
            </a:r>
          </a:p>
          <a:p>
            <a:pPr algn="l"/>
            <a:r>
              <a:rPr lang="en-GB" sz="1500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These are the grades we give in BTEC’s, this does not make them any less of a grade than other GCSE’s they are just worded differently. </a:t>
            </a:r>
            <a:r>
              <a:rPr lang="en-GB" sz="1500" b="1" kern="0" dirty="0">
                <a:solidFill>
                  <a:srgbClr val="FF0000"/>
                </a:solidFill>
                <a:effectLst/>
                <a:latin typeface="Swis721 Lt BT" panose="020B0403020202020204" pitchFamily="34" charset="0"/>
              </a:rPr>
              <a:t>With a PASS being a level 4, Merit being 5/6, and distinction being 7/8</a:t>
            </a:r>
            <a:r>
              <a:rPr lang="en-GB" sz="1500" b="1" kern="0" dirty="0" smtClean="0">
                <a:solidFill>
                  <a:srgbClr val="FF0000"/>
                </a:solidFill>
                <a:effectLst/>
                <a:latin typeface="Swis721 Lt BT" panose="020B0403020202020204" pitchFamily="34" charset="0"/>
              </a:rPr>
              <a:t>.</a:t>
            </a:r>
            <a:endParaRPr lang="en-GB" sz="1500" kern="0" dirty="0">
              <a:solidFill>
                <a:schemeClr val="tx1"/>
              </a:solidFill>
              <a:effectLst/>
              <a:latin typeface="Swis721 Lt BT" panose="020B0403020202020204" pitchFamily="34" charset="0"/>
            </a:endParaRPr>
          </a:p>
          <a:p>
            <a:pPr algn="l"/>
            <a:r>
              <a:rPr lang="en-GB" sz="1500" b="1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Q: Is it hard work? </a:t>
            </a:r>
          </a:p>
          <a:p>
            <a:pPr algn="l"/>
            <a:r>
              <a:rPr lang="en-GB" sz="1500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Yes and no, yes there is a lot of work to complete, and will require motivation every week, but if you get on with your work each week, you will have a good grade by the end of it, without the extra revision and workload in year 11. </a:t>
            </a:r>
          </a:p>
          <a:p>
            <a:pPr algn="l"/>
            <a:r>
              <a:rPr lang="en-GB" sz="1500" b="1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Q: When is the exam?</a:t>
            </a:r>
          </a:p>
          <a:p>
            <a:pPr algn="l"/>
            <a:r>
              <a:rPr lang="en-GB" sz="1500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The exam is held twice during the course, as this will depend on students who may want to re-take the exam, or prioritise coursework. These will take place in January and the summer term.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7C585A-B375-49FC-9F00-1FB787935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414337" y="260648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Berkeley" panose="02020500000000000000" pitchFamily="18" charset="0"/>
              </a:rPr>
              <a:t>Views From Current Students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3678EA-355B-4D11-A06D-242E22EB5F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53A54-D83C-4B0F-8B80-EF88BCC544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215" r="55926" b="50000"/>
          <a:stretch/>
        </p:blipFill>
        <p:spPr>
          <a:xfrm>
            <a:off x="5724128" y="4725144"/>
            <a:ext cx="3173730" cy="20162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711EA3-9F18-478F-AE91-AF2FFF51B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1689647"/>
            <a:ext cx="2597121" cy="49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80DEA8-5361-45A3-BAFE-AF1297E2E1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412" y="1520760"/>
            <a:ext cx="2699036" cy="2856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F8D907-41A6-493A-B44C-ED883A2765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1654837"/>
            <a:ext cx="2597120" cy="49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6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817561" y="1175006"/>
            <a:ext cx="77057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latin typeface="Berkeley" panose="02020500000000000000" pitchFamily="18" charset="0"/>
              </a:rPr>
              <a:t>What are my </a:t>
            </a:r>
            <a:r>
              <a:rPr lang="en-US" sz="4000" b="1" dirty="0" err="1">
                <a:solidFill>
                  <a:srgbClr val="C00000"/>
                </a:solidFill>
                <a:latin typeface="Berkeley" panose="02020500000000000000" pitchFamily="18" charset="0"/>
              </a:rPr>
              <a:t>favourite</a:t>
            </a:r>
            <a:r>
              <a:rPr lang="en-US" sz="4000" b="1" dirty="0">
                <a:solidFill>
                  <a:srgbClr val="C00000"/>
                </a:solidFill>
                <a:latin typeface="Berkeley" panose="02020500000000000000" pitchFamily="18" charset="0"/>
              </a:rPr>
              <a:t> parts of the course?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148B6-7DD7-4F1A-AF8B-74C7EB37F56E}"/>
              </a:ext>
            </a:extLst>
          </p:cNvPr>
          <p:cNvSpPr txBox="1"/>
          <p:nvPr/>
        </p:nvSpPr>
        <p:spPr>
          <a:xfrm>
            <a:off x="539552" y="2636912"/>
            <a:ext cx="7705725" cy="3744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30897C-12DA-42C6-929C-70A1C82EB5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E9D1A-90F8-4939-ADAF-68CA717CE1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9" t="14354" r="54386" b="60486"/>
          <a:stretch/>
        </p:blipFill>
        <p:spPr>
          <a:xfrm>
            <a:off x="210618" y="2320892"/>
            <a:ext cx="3491737" cy="1628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392F7-22BA-446A-AD9C-35208A94C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5" y="2362440"/>
            <a:ext cx="3611031" cy="1786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611560" y="1196752"/>
            <a:ext cx="8064896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srgbClr val="C00000"/>
                </a:solidFill>
                <a:latin typeface="Berkeley" panose="02020500000000000000" pitchFamily="18" charset="0"/>
              </a:rPr>
              <a:t>Contact Details For Further Questions…</a:t>
            </a:r>
          </a:p>
          <a:p>
            <a:endParaRPr lang="en-GB" sz="2400" dirty="0">
              <a:latin typeface="Gill Sans MT" pitchFamily="34" charset="0"/>
            </a:endParaRPr>
          </a:p>
          <a:p>
            <a:endParaRPr lang="en-GB" sz="2400" smtClean="0">
              <a:latin typeface="Swis721 Lt BT" panose="020B0403020202020204" pitchFamily="34" charset="0"/>
            </a:endParaRPr>
          </a:p>
          <a:p>
            <a:r>
              <a:rPr lang="en-GB" sz="2400" smtClean="0">
                <a:latin typeface="Swis721 Lt BT" panose="020B0403020202020204" pitchFamily="34" charset="0"/>
              </a:rPr>
              <a:t>Miss </a:t>
            </a:r>
            <a:r>
              <a:rPr lang="en-GB" sz="2400" dirty="0">
                <a:latin typeface="Swis721 Lt BT" panose="020B0403020202020204" pitchFamily="34" charset="0"/>
              </a:rPr>
              <a:t>Price: Head of  Vocational Studies.  </a:t>
            </a:r>
          </a:p>
          <a:p>
            <a:endParaRPr lang="en-GB" sz="2400" dirty="0">
              <a:latin typeface="Swis721 Lt BT" panose="020B0403020202020204" pitchFamily="34" charset="0"/>
            </a:endParaRPr>
          </a:p>
          <a:p>
            <a:r>
              <a:rPr lang="en-GB" sz="2400" dirty="0">
                <a:latin typeface="Swis721 Lt BT" panose="020B0403020202020204" pitchFamily="34" charset="0"/>
              </a:rPr>
              <a:t>Mr. Dovey: Teacher of Health and Social Care. </a:t>
            </a:r>
          </a:p>
          <a:p>
            <a:endParaRPr lang="en-GB" sz="2400" dirty="0">
              <a:latin typeface="Swis721 Lt BT" panose="020B0403020202020204" pitchFamily="34" charset="0"/>
            </a:endParaRPr>
          </a:p>
          <a:p>
            <a:r>
              <a:rPr lang="en-GB" sz="2400" dirty="0">
                <a:latin typeface="Swis721 Lt BT" panose="020B0403020202020204" pitchFamily="34" charset="0"/>
              </a:rPr>
              <a:t>Vocational department rooms: R33, R34 (pavilion)</a:t>
            </a:r>
          </a:p>
          <a:p>
            <a:pPr algn="ctr"/>
            <a:endParaRPr lang="en-GB" sz="6600" dirty="0">
              <a:latin typeface="Gill Sans MT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6C32EE-EC9C-4AE6-BE19-2407EE5FF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eme1">
      <a:majorFont>
        <a:latin typeface="BerkeleyOldstyleITCby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3280</TotalTime>
  <Words>683</Words>
  <Application>Microsoft Office PowerPoint</Application>
  <PresentationFormat>On-screen Show (4:3)</PresentationFormat>
  <Paragraphs>74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Berkeley</vt:lpstr>
      <vt:lpstr>BerkeleyOldstyleITCbyBT</vt:lpstr>
      <vt:lpstr>Britannic Bold</vt:lpstr>
      <vt:lpstr>Gill Sans MT</vt:lpstr>
      <vt:lpstr>Swis721 Lt BT</vt:lpstr>
      <vt:lpstr>Symbol</vt:lpstr>
      <vt:lpstr>Theme1</vt:lpstr>
      <vt:lpstr>Key Stage 4 Guided Choices Year 9 into 10</vt:lpstr>
      <vt:lpstr>Course Topics</vt:lpstr>
      <vt:lpstr>PowerPoint Presentation</vt:lpstr>
      <vt:lpstr>How is the course assessed? </vt:lpstr>
      <vt:lpstr>PowerPoint Presentation</vt:lpstr>
      <vt:lpstr>Frequently Asked Questions (FAQs)</vt:lpstr>
      <vt:lpstr>PowerPoint Presentation</vt:lpstr>
      <vt:lpstr>PowerPoint Presentation</vt:lpstr>
      <vt:lpstr>PowerPoint Presentation</vt:lpstr>
    </vt:vector>
  </TitlesOfParts>
  <Company>Outwood Grange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Open Evening  29th September 2009</dc:title>
  <dc:creator>klw</dc:creator>
  <cp:lastModifiedBy>Jayne Baggaley</cp:lastModifiedBy>
  <cp:revision>214</cp:revision>
  <cp:lastPrinted>2019-01-28T13:36:12Z</cp:lastPrinted>
  <dcterms:created xsi:type="dcterms:W3CDTF">2009-09-17T06:29:05Z</dcterms:created>
  <dcterms:modified xsi:type="dcterms:W3CDTF">2021-03-02T14:05:21Z</dcterms:modified>
</cp:coreProperties>
</file>