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4"/>
  </p:sldMasterIdLst>
  <p:notesMasterIdLst>
    <p:notesMasterId r:id="rId26"/>
  </p:notesMasterIdLst>
  <p:sldIdLst>
    <p:sldId id="440" r:id="rId5"/>
    <p:sldId id="499" r:id="rId6"/>
    <p:sldId id="465" r:id="rId7"/>
    <p:sldId id="532" r:id="rId8"/>
    <p:sldId id="549" r:id="rId9"/>
    <p:sldId id="533" r:id="rId10"/>
    <p:sldId id="534" r:id="rId11"/>
    <p:sldId id="535" r:id="rId12"/>
    <p:sldId id="536" r:id="rId13"/>
    <p:sldId id="537" r:id="rId14"/>
    <p:sldId id="538" r:id="rId15"/>
    <p:sldId id="539" r:id="rId16"/>
    <p:sldId id="540" r:id="rId17"/>
    <p:sldId id="541" r:id="rId18"/>
    <p:sldId id="542" r:id="rId19"/>
    <p:sldId id="547" r:id="rId20"/>
    <p:sldId id="548" r:id="rId21"/>
    <p:sldId id="544" r:id="rId22"/>
    <p:sldId id="545" r:id="rId23"/>
    <p:sldId id="546" r:id="rId24"/>
    <p:sldId id="46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lly Spencer" initials="SS" lastIdx="1" clrIdx="0">
    <p:extLst>
      <p:ext uri="{19B8F6BF-5375-455C-9EA6-DF929625EA0E}">
        <p15:presenceInfo xmlns:p15="http://schemas.microsoft.com/office/powerpoint/2012/main" userId="S-1-5-21-4210414516-1595402547-3049469909-120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62A10"/>
    <a:srgbClr val="CC3300"/>
    <a:srgbClr val="E8BDB6"/>
    <a:srgbClr val="B60623"/>
    <a:srgbClr val="2929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1CC698-AEDA-48C2-8CFE-795E98711CFB}" v="21" dt="2024-01-02T13:18:05.7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6" autoAdjust="0"/>
    <p:restoredTop sz="92791" autoAdjust="0"/>
  </p:normalViewPr>
  <p:slideViewPr>
    <p:cSldViewPr snapToGrid="0">
      <p:cViewPr varScale="1">
        <p:scale>
          <a:sx n="102" d="100"/>
          <a:sy n="102" d="100"/>
        </p:scale>
        <p:origin x="954" y="72"/>
      </p:cViewPr>
      <p:guideLst/>
    </p:cSldViewPr>
  </p:slideViewPr>
  <p:notesTextViewPr>
    <p:cViewPr>
      <p:scale>
        <a:sx n="1" d="1"/>
        <a:sy n="1" d="1"/>
      </p:scale>
      <p:origin x="0" y="0"/>
    </p:cViewPr>
  </p:notesTextViewPr>
  <p:notesViewPr>
    <p:cSldViewPr snapToGrid="0">
      <p:cViewPr varScale="1">
        <p:scale>
          <a:sx n="66" d="100"/>
          <a:sy n="66" d="100"/>
        </p:scale>
        <p:origin x="350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6BD4F3-0910-4173-97F4-D79BE44DD09C}" type="datetimeFigureOut">
              <a:rPr lang="en-GB" smtClean="0"/>
              <a:t>20/01/2025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7881CA-7B20-4E79-8B53-AFB60B4BF489}" type="slidenum">
              <a:rPr lang="en-GB" smtClean="0"/>
              <a:t>‹#›</a:t>
            </a:fld>
            <a:endParaRPr lang="en-GB"/>
          </a:p>
        </p:txBody>
      </p:sp>
    </p:spTree>
    <p:extLst>
      <p:ext uri="{BB962C8B-B14F-4D97-AF65-F5344CB8AC3E}">
        <p14:creationId xmlns:p14="http://schemas.microsoft.com/office/powerpoint/2010/main" val="2166349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Extra Slides">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6" name="Picture 5"/>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0245840" y="5860974"/>
            <a:ext cx="1641360" cy="742120"/>
          </a:xfrm>
          <a:prstGeom prst="rect">
            <a:avLst/>
          </a:prstGeom>
        </p:spPr>
      </p:pic>
      <p:sp>
        <p:nvSpPr>
          <p:cNvPr id="9" name="Shape 9"/>
          <p:cNvSpPr>
            <a:spLocks noGrp="1"/>
          </p:cNvSpPr>
          <p:nvPr>
            <p:ph type="title"/>
          </p:nvPr>
        </p:nvSpPr>
        <p:spPr>
          <a:xfrm>
            <a:off x="6518275" y="1499207"/>
            <a:ext cx="4224868" cy="1516063"/>
          </a:xfrm>
          <a:prstGeom prst="rect">
            <a:avLst/>
          </a:prstGeom>
        </p:spPr>
        <p:txBody>
          <a:bodyPr/>
          <a:lstStyle>
            <a:lvl1pPr>
              <a:defRPr sz="2400">
                <a:solidFill>
                  <a:srgbClr val="292929"/>
                </a:solidFill>
                <a:latin typeface="Berkeley" panose="02020500000000000000" pitchFamily="18" charset="0"/>
              </a:defRPr>
            </a:lvl1pPr>
          </a:lstStyle>
          <a:p>
            <a:pPr lvl="0">
              <a:defRPr sz="1800">
                <a:solidFill>
                  <a:srgbClr val="000000"/>
                </a:solidFill>
              </a:defRPr>
            </a:pPr>
            <a:r>
              <a:rPr lang="en-GB" sz="3600">
                <a:solidFill>
                  <a:srgbClr val="CCCCCC"/>
                </a:solidFill>
              </a:rPr>
              <a:t>Click to edit Master title style</a:t>
            </a:r>
            <a:endParaRPr sz="3600" dirty="0">
              <a:solidFill>
                <a:srgbClr val="CCCCCC"/>
              </a:solidFill>
            </a:endParaRPr>
          </a:p>
        </p:txBody>
      </p:sp>
      <p:sp>
        <p:nvSpPr>
          <p:cNvPr id="10" name="Shape 10"/>
          <p:cNvSpPr>
            <a:spLocks noGrp="1"/>
          </p:cNvSpPr>
          <p:nvPr>
            <p:ph type="body" idx="1"/>
          </p:nvPr>
        </p:nvSpPr>
        <p:spPr>
          <a:xfrm>
            <a:off x="6518275" y="3013680"/>
            <a:ext cx="4224868" cy="2592388"/>
          </a:xfrm>
          <a:prstGeom prst="rect">
            <a:avLst/>
          </a:prstGeom>
        </p:spPr>
        <p:txBody>
          <a:bodyPr/>
          <a:lstStyle>
            <a:lvl1pPr marL="0" indent="0">
              <a:spcBef>
                <a:spcPts val="300"/>
              </a:spcBef>
              <a:defRPr sz="1400">
                <a:solidFill>
                  <a:srgbClr val="292929"/>
                </a:solidFill>
              </a:defRPr>
            </a:lvl1pPr>
            <a:lvl2pPr marL="742950" indent="-285750">
              <a:spcBef>
                <a:spcPts val="300"/>
              </a:spcBef>
              <a:defRPr sz="1400">
                <a:solidFill>
                  <a:srgbClr val="292929"/>
                </a:solidFill>
              </a:defRPr>
            </a:lvl2pPr>
            <a:lvl3pPr marL="1143000" indent="-228600">
              <a:spcBef>
                <a:spcPts val="300"/>
              </a:spcBef>
              <a:defRPr sz="1400">
                <a:solidFill>
                  <a:srgbClr val="292929"/>
                </a:solidFill>
              </a:defRPr>
            </a:lvl3pPr>
            <a:lvl4pPr marL="1600200" indent="-228600">
              <a:spcBef>
                <a:spcPts val="300"/>
              </a:spcBef>
              <a:defRPr sz="1400">
                <a:solidFill>
                  <a:srgbClr val="292929"/>
                </a:solidFill>
              </a:defRPr>
            </a:lvl4pPr>
            <a:lvl5pPr marL="2057400" indent="-228600">
              <a:spcBef>
                <a:spcPts val="300"/>
              </a:spcBef>
              <a:defRPr sz="1400">
                <a:solidFill>
                  <a:srgbClr val="292929"/>
                </a:solidFill>
              </a:defRPr>
            </a:lvl5pPr>
          </a:lstStyle>
          <a:p>
            <a:pPr lvl="0">
              <a:defRPr sz="1800">
                <a:solidFill>
                  <a:srgbClr val="000000"/>
                </a:solidFill>
              </a:defRPr>
            </a:pPr>
            <a:r>
              <a:rPr lang="en-GB" sz="1600">
                <a:solidFill>
                  <a:srgbClr val="CCCCCC"/>
                </a:solidFill>
              </a:rPr>
              <a:t>Click to edit Master text styles</a:t>
            </a:r>
          </a:p>
          <a:p>
            <a:pPr lvl="1">
              <a:defRPr sz="1800">
                <a:solidFill>
                  <a:srgbClr val="000000"/>
                </a:solidFill>
              </a:defRPr>
            </a:pPr>
            <a:r>
              <a:rPr lang="en-GB" sz="1600">
                <a:solidFill>
                  <a:srgbClr val="CCCCCC"/>
                </a:solidFill>
              </a:rPr>
              <a:t>Second level</a:t>
            </a:r>
          </a:p>
          <a:p>
            <a:pPr lvl="2">
              <a:defRPr sz="1800">
                <a:solidFill>
                  <a:srgbClr val="000000"/>
                </a:solidFill>
              </a:defRPr>
            </a:pPr>
            <a:r>
              <a:rPr lang="en-GB" sz="1600">
                <a:solidFill>
                  <a:srgbClr val="CCCCCC"/>
                </a:solidFill>
              </a:rPr>
              <a:t>Third level</a:t>
            </a:r>
          </a:p>
          <a:p>
            <a:pPr lvl="3">
              <a:defRPr sz="1800">
                <a:solidFill>
                  <a:srgbClr val="000000"/>
                </a:solidFill>
              </a:defRPr>
            </a:pPr>
            <a:r>
              <a:rPr lang="en-GB" sz="1600">
                <a:solidFill>
                  <a:srgbClr val="CCCCCC"/>
                </a:solidFill>
              </a:rPr>
              <a:t>Fourth level</a:t>
            </a:r>
          </a:p>
          <a:p>
            <a:pPr lvl="4">
              <a:defRPr sz="1800">
                <a:solidFill>
                  <a:srgbClr val="000000"/>
                </a:solidFill>
              </a:defRPr>
            </a:pPr>
            <a:r>
              <a:rPr lang="en-GB" sz="1600">
                <a:solidFill>
                  <a:srgbClr val="CCCCCC"/>
                </a:solidFill>
              </a:rPr>
              <a:t>Fifth level</a:t>
            </a:r>
            <a:endParaRPr sz="1600" dirty="0">
              <a:solidFill>
                <a:srgbClr val="CCCCCC"/>
              </a:solidFill>
            </a:endParaRPr>
          </a:p>
        </p:txBody>
      </p:sp>
    </p:spTree>
    <p:extLst>
      <p:ext uri="{BB962C8B-B14F-4D97-AF65-F5344CB8AC3E}">
        <p14:creationId xmlns:p14="http://schemas.microsoft.com/office/powerpoint/2010/main" val="201323805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SCA New Slid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CEEDD599-1574-41C6-9A35-D5CA04201A0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F5F847D-5C4E-4577-B5B3-420AA5D2896E}"/>
              </a:ext>
            </a:extLst>
          </p:cNvPr>
          <p:cNvSpPr>
            <a:spLocks noGrp="1"/>
          </p:cNvSpPr>
          <p:nvPr>
            <p:ph type="title" hasCustomPrompt="1"/>
          </p:nvPr>
        </p:nvSpPr>
        <p:spPr>
          <a:xfrm>
            <a:off x="5953125" y="2407254"/>
            <a:ext cx="5848350" cy="1150939"/>
          </a:xfrm>
        </p:spPr>
        <p:txBody>
          <a:bodyPr/>
          <a:lstStyle>
            <a:lvl1pPr>
              <a:defRPr sz="3200">
                <a:solidFill>
                  <a:srgbClr val="292929"/>
                </a:solidFill>
                <a:latin typeface="Berkeley" panose="02020500000000000000" pitchFamily="18" charset="0"/>
              </a:defRPr>
            </a:lvl1pPr>
          </a:lstStyle>
          <a:p>
            <a:r>
              <a:rPr lang="en-GB" dirty="0"/>
              <a:t>Your Slide Heading Goes Here</a:t>
            </a:r>
          </a:p>
        </p:txBody>
      </p:sp>
      <p:sp>
        <p:nvSpPr>
          <p:cNvPr id="6" name="Text Placeholder 5">
            <a:extLst>
              <a:ext uri="{FF2B5EF4-FFF2-40B4-BE49-F238E27FC236}">
                <a16:creationId xmlns:a16="http://schemas.microsoft.com/office/drawing/2014/main" id="{70B7B454-5EF4-447C-BCEB-1F9FAC23C433}"/>
              </a:ext>
            </a:extLst>
          </p:cNvPr>
          <p:cNvSpPr>
            <a:spLocks noGrp="1"/>
          </p:cNvSpPr>
          <p:nvPr>
            <p:ph type="body" sz="quarter" idx="10" hasCustomPrompt="1"/>
          </p:nvPr>
        </p:nvSpPr>
        <p:spPr>
          <a:xfrm>
            <a:off x="6343650" y="3813099"/>
            <a:ext cx="5457825" cy="2670099"/>
          </a:xfrm>
        </p:spPr>
        <p:txBody>
          <a:bodyPr/>
          <a:lstStyle>
            <a:lvl1pPr>
              <a:defRPr sz="2100">
                <a:solidFill>
                  <a:srgbClr val="292929"/>
                </a:solidFill>
                <a:latin typeface="Swis721 Lt BT" panose="020B0403020202020204" pitchFamily="34" charset="0"/>
              </a:defRPr>
            </a:lvl1pPr>
            <a:lvl2pPr>
              <a:defRPr sz="2000"/>
            </a:lvl2pPr>
            <a:lvl3pPr>
              <a:defRPr sz="2000"/>
            </a:lvl3pPr>
            <a:lvl4pPr>
              <a:defRPr sz="2000"/>
            </a:lvl4pPr>
            <a:lvl5pPr>
              <a:defRPr sz="2000"/>
            </a:lvl5pPr>
          </a:lstStyle>
          <a:p>
            <a:pPr marL="342900" marR="0" lvl="0" indent="-342900" defTabSz="914400" eaLnBrk="1" fontAlgn="auto" latinLnBrk="0" hangingPunct="1">
              <a:lnSpc>
                <a:spcPct val="100000"/>
              </a:lnSpc>
              <a:spcBef>
                <a:spcPts val="700"/>
              </a:spcBef>
              <a:spcAft>
                <a:spcPts val="0"/>
              </a:spcAft>
              <a:buClr>
                <a:srgbClr val="CC3333"/>
              </a:buClr>
              <a:buSzPct val="100000"/>
              <a:buFontTx/>
              <a:buChar char="•"/>
              <a:tabLst/>
              <a:defRPr/>
            </a:pPr>
            <a:r>
              <a:rPr lang="en-US" dirty="0"/>
              <a:t>Try to keep your bullet points to the point, keep the bulk of your speech in the notes at the bottom, images can be added on the left, if you need to move the text boxes up because your content is too close to the logo feel free to do so, otherwise the logo can be obscured and your content may become illegible</a:t>
            </a:r>
            <a:endParaRPr lang="en-GB" dirty="0"/>
          </a:p>
          <a:p>
            <a:pPr marL="342900" marR="0" lvl="0" indent="-342900" defTabSz="914400" eaLnBrk="1" fontAlgn="auto" latinLnBrk="0" hangingPunct="1">
              <a:lnSpc>
                <a:spcPct val="100000"/>
              </a:lnSpc>
              <a:spcBef>
                <a:spcPts val="700"/>
              </a:spcBef>
              <a:spcAft>
                <a:spcPts val="0"/>
              </a:spcAft>
              <a:buClr>
                <a:srgbClr val="CC3333"/>
              </a:buClr>
              <a:buSzPct val="100000"/>
              <a:buFontTx/>
              <a:buChar char="•"/>
              <a:tabLst/>
              <a:defRPr/>
            </a:pPr>
            <a:endParaRPr lang="en-US" dirty="0"/>
          </a:p>
          <a:p>
            <a:pPr marL="342900" marR="0" lvl="0" indent="-342900" defTabSz="914400" eaLnBrk="1" fontAlgn="auto" latinLnBrk="0" hangingPunct="1">
              <a:lnSpc>
                <a:spcPct val="100000"/>
              </a:lnSpc>
              <a:spcBef>
                <a:spcPts val="700"/>
              </a:spcBef>
              <a:spcAft>
                <a:spcPts val="0"/>
              </a:spcAft>
              <a:buClr>
                <a:srgbClr val="CC3333"/>
              </a:buClr>
              <a:buSzPct val="100000"/>
              <a:buFontTx/>
              <a:buChar char="•"/>
              <a:tabLst/>
              <a:defRPr/>
            </a:pPr>
            <a:endParaRPr lang="en-US" dirty="0"/>
          </a:p>
          <a:p>
            <a:pPr lvl="0"/>
            <a:endParaRPr lang="en-US" dirty="0"/>
          </a:p>
        </p:txBody>
      </p:sp>
      <p:pic>
        <p:nvPicPr>
          <p:cNvPr id="8" name="Picture 7">
            <a:extLst>
              <a:ext uri="{FF2B5EF4-FFF2-40B4-BE49-F238E27FC236}">
                <a16:creationId xmlns:a16="http://schemas.microsoft.com/office/drawing/2014/main" id="{3B6B36E0-7BD2-4C36-8340-7B02A2FDEEBC}"/>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0245840" y="5860974"/>
            <a:ext cx="1641360" cy="742120"/>
          </a:xfrm>
          <a:prstGeom prst="rect">
            <a:avLst/>
          </a:prstGeom>
        </p:spPr>
      </p:pic>
    </p:spTree>
    <p:extLst>
      <p:ext uri="{BB962C8B-B14F-4D97-AF65-F5344CB8AC3E}">
        <p14:creationId xmlns:p14="http://schemas.microsoft.com/office/powerpoint/2010/main" val="948046925"/>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Shape 4"/>
          <p:cNvSpPr>
            <a:spLocks noGrp="1"/>
          </p:cNvSpPr>
          <p:nvPr>
            <p:ph type="title"/>
          </p:nvPr>
        </p:nvSpPr>
        <p:spPr>
          <a:xfrm>
            <a:off x="599016" y="1"/>
            <a:ext cx="8665635" cy="1150939"/>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lstStyle/>
          <a:p>
            <a:pPr lvl="0">
              <a:defRPr sz="1800">
                <a:solidFill>
                  <a:srgbClr val="000000"/>
                </a:solidFill>
              </a:defRPr>
            </a:pPr>
            <a:r>
              <a:rPr sz="4400" dirty="0">
                <a:solidFill>
                  <a:srgbClr val="CCCCCC"/>
                </a:solidFill>
              </a:rPr>
              <a:t>Title Text</a:t>
            </a:r>
          </a:p>
        </p:txBody>
      </p:sp>
      <p:sp>
        <p:nvSpPr>
          <p:cNvPr id="5" name="Shape 5"/>
          <p:cNvSpPr>
            <a:spLocks noGrp="1"/>
          </p:cNvSpPr>
          <p:nvPr>
            <p:ph type="body" idx="1"/>
          </p:nvPr>
        </p:nvSpPr>
        <p:spPr>
          <a:xfrm>
            <a:off x="609600" y="1485900"/>
            <a:ext cx="10972800" cy="5372100"/>
          </a:xfrm>
          <a:prstGeom prst="rect">
            <a:avLst/>
          </a:prstGeom>
          <a:ln w="12700">
            <a:miter lim="400000"/>
          </a:ln>
          <a:extLst>
            <a:ext uri="{C572A759-6A51-4108-AA02-DFA0A04FC94B}">
              <ma14:wrappingTextBoxFlag xmlns="" xmlns:ma14="http://schemas.microsoft.com/office/mac/drawingml/2011/main" val="1"/>
            </a:ext>
          </a:extLst>
        </p:spPr>
        <p:txBody>
          <a:bodyPr lIns="45719" rIns="45719"/>
          <a:lstStyle/>
          <a:p>
            <a:pPr lvl="0">
              <a:defRPr sz="1800">
                <a:solidFill>
                  <a:srgbClr val="000000"/>
                </a:solidFill>
              </a:defRPr>
            </a:pPr>
            <a:r>
              <a:rPr sz="3200" dirty="0">
                <a:solidFill>
                  <a:srgbClr val="333333"/>
                </a:solidFill>
              </a:rPr>
              <a:t>Body Level One</a:t>
            </a:r>
          </a:p>
          <a:p>
            <a:pPr lvl="1">
              <a:defRPr sz="1800">
                <a:solidFill>
                  <a:srgbClr val="000000"/>
                </a:solidFill>
              </a:defRPr>
            </a:pPr>
            <a:r>
              <a:rPr sz="3200" dirty="0">
                <a:solidFill>
                  <a:srgbClr val="333333"/>
                </a:solidFill>
              </a:rPr>
              <a:t>Body Level Two</a:t>
            </a:r>
          </a:p>
          <a:p>
            <a:pPr lvl="2">
              <a:defRPr sz="1800">
                <a:solidFill>
                  <a:srgbClr val="000000"/>
                </a:solidFill>
              </a:defRPr>
            </a:pPr>
            <a:r>
              <a:rPr sz="3200" dirty="0">
                <a:solidFill>
                  <a:srgbClr val="333333"/>
                </a:solidFill>
              </a:rPr>
              <a:t>Body Level Three</a:t>
            </a:r>
          </a:p>
          <a:p>
            <a:pPr lvl="3">
              <a:defRPr sz="1800">
                <a:solidFill>
                  <a:srgbClr val="000000"/>
                </a:solidFill>
              </a:defRPr>
            </a:pPr>
            <a:r>
              <a:rPr sz="3200" dirty="0">
                <a:solidFill>
                  <a:srgbClr val="333333"/>
                </a:solidFill>
              </a:rPr>
              <a:t>Body Level Four</a:t>
            </a:r>
          </a:p>
          <a:p>
            <a:pPr lvl="4">
              <a:defRPr sz="1800">
                <a:solidFill>
                  <a:srgbClr val="000000"/>
                </a:solidFill>
              </a:defRPr>
            </a:pPr>
            <a:r>
              <a:rPr sz="3200" dirty="0">
                <a:solidFill>
                  <a:srgbClr val="333333"/>
                </a:solidFill>
              </a:rPr>
              <a:t>Body Level Five</a:t>
            </a:r>
          </a:p>
        </p:txBody>
      </p:sp>
      <p:sp>
        <p:nvSpPr>
          <p:cNvPr id="6" name="Shape 6"/>
          <p:cNvSpPr>
            <a:spLocks noGrp="1"/>
          </p:cNvSpPr>
          <p:nvPr>
            <p:ph type="sldNum" sz="quarter" idx="2"/>
          </p:nvPr>
        </p:nvSpPr>
        <p:spPr>
          <a:xfrm>
            <a:off x="8737600" y="6453188"/>
            <a:ext cx="2844800" cy="276999"/>
          </a:xfrm>
          <a:prstGeom prst="rect">
            <a:avLst/>
          </a:prstGeom>
          <a:ln w="12700">
            <a:miter lim="400000"/>
          </a:ln>
        </p:spPr>
        <p:txBody>
          <a:bodyPr lIns="45719" rIns="45719">
            <a:spAutoFit/>
          </a:bodyPr>
          <a:lstStyle>
            <a:lvl1pPr algn="r">
              <a:defRPr sz="1200">
                <a:solidFill>
                  <a:srgbClr val="333333"/>
                </a:solidFill>
              </a:defRPr>
            </a:lvl1pPr>
          </a:lstStyle>
          <a:p>
            <a:fld id="{86CB4B4D-7CA3-9044-876B-883B54F8677D}" type="slidenum">
              <a:rPr lang="en-GB" kern="0" smtClean="0">
                <a:latin typeface="Arial"/>
                <a:cs typeface="Arial"/>
                <a:sym typeface="Arial"/>
              </a:rPr>
              <a:pPr/>
              <a:t>‹#›</a:t>
            </a:fld>
            <a:endParaRPr lang="en-GB" kern="0" dirty="0">
              <a:latin typeface="Arial"/>
              <a:cs typeface="Arial"/>
              <a:sym typeface="Arial"/>
            </a:endParaRPr>
          </a:p>
        </p:txBody>
      </p:sp>
    </p:spTree>
    <p:extLst>
      <p:ext uri="{BB962C8B-B14F-4D97-AF65-F5344CB8AC3E}">
        <p14:creationId xmlns:p14="http://schemas.microsoft.com/office/powerpoint/2010/main" val="1031521933"/>
      </p:ext>
    </p:extLst>
  </p:cSld>
  <p:clrMap bg1="lt1" tx1="dk1" bg2="lt2" tx2="dk2" accent1="accent1" accent2="accent2" accent3="accent3" accent4="accent4" accent5="accent5" accent6="accent6" hlink="hlink" folHlink="folHlink"/>
  <p:sldLayoutIdLst>
    <p:sldLayoutId id="2147483661" r:id="rId1"/>
    <p:sldLayoutId id="2147483672" r:id="rId2"/>
  </p:sldLayoutIdLst>
  <p:transition spd="med"/>
  <p:txStyles>
    <p:titleStyle>
      <a:lvl1pPr eaLnBrk="1" hangingPunct="1">
        <a:defRPr sz="4400">
          <a:solidFill>
            <a:srgbClr val="CCCCCC"/>
          </a:solidFill>
          <a:latin typeface="BerkeleyOldstyleITCbyBT"/>
          <a:ea typeface="BerkeleyOldstyleITCbyBT"/>
          <a:cs typeface="BerkeleyOldstyleITCbyBT"/>
          <a:sym typeface="BerkeleyOldstyleITCbyBT"/>
        </a:defRPr>
      </a:lvl1pPr>
      <a:lvl2pPr eaLnBrk="1" hangingPunct="1">
        <a:defRPr sz="4400">
          <a:solidFill>
            <a:srgbClr val="CCCCCC"/>
          </a:solidFill>
          <a:latin typeface="BerkeleyOldstyleITCbyBT"/>
          <a:ea typeface="BerkeleyOldstyleITCbyBT"/>
          <a:cs typeface="BerkeleyOldstyleITCbyBT"/>
          <a:sym typeface="BerkeleyOldstyleITCbyBT"/>
        </a:defRPr>
      </a:lvl2pPr>
      <a:lvl3pPr eaLnBrk="1" hangingPunct="1">
        <a:defRPr sz="4400">
          <a:solidFill>
            <a:srgbClr val="CCCCCC"/>
          </a:solidFill>
          <a:latin typeface="BerkeleyOldstyleITCbyBT"/>
          <a:ea typeface="BerkeleyOldstyleITCbyBT"/>
          <a:cs typeface="BerkeleyOldstyleITCbyBT"/>
          <a:sym typeface="BerkeleyOldstyleITCbyBT"/>
        </a:defRPr>
      </a:lvl3pPr>
      <a:lvl4pPr eaLnBrk="1" hangingPunct="1">
        <a:defRPr sz="4400">
          <a:solidFill>
            <a:srgbClr val="CCCCCC"/>
          </a:solidFill>
          <a:latin typeface="BerkeleyOldstyleITCbyBT"/>
          <a:ea typeface="BerkeleyOldstyleITCbyBT"/>
          <a:cs typeface="BerkeleyOldstyleITCbyBT"/>
          <a:sym typeface="BerkeleyOldstyleITCbyBT"/>
        </a:defRPr>
      </a:lvl4pPr>
      <a:lvl5pPr eaLnBrk="1" hangingPunct="1">
        <a:defRPr sz="4400">
          <a:solidFill>
            <a:srgbClr val="CCCCCC"/>
          </a:solidFill>
          <a:latin typeface="BerkeleyOldstyleITCbyBT"/>
          <a:ea typeface="BerkeleyOldstyleITCbyBT"/>
          <a:cs typeface="BerkeleyOldstyleITCbyBT"/>
          <a:sym typeface="BerkeleyOldstyleITCbyBT"/>
        </a:defRPr>
      </a:lvl5pPr>
      <a:lvl6pPr indent="457200" eaLnBrk="1" hangingPunct="1">
        <a:defRPr sz="4400">
          <a:solidFill>
            <a:srgbClr val="CCCCCC"/>
          </a:solidFill>
          <a:latin typeface="BerkeleyOldstyleITCbyBT"/>
          <a:ea typeface="BerkeleyOldstyleITCbyBT"/>
          <a:cs typeface="BerkeleyOldstyleITCbyBT"/>
          <a:sym typeface="BerkeleyOldstyleITCbyBT"/>
        </a:defRPr>
      </a:lvl6pPr>
      <a:lvl7pPr indent="914400" eaLnBrk="1" hangingPunct="1">
        <a:defRPr sz="4400">
          <a:solidFill>
            <a:srgbClr val="CCCCCC"/>
          </a:solidFill>
          <a:latin typeface="BerkeleyOldstyleITCbyBT"/>
          <a:ea typeface="BerkeleyOldstyleITCbyBT"/>
          <a:cs typeface="BerkeleyOldstyleITCbyBT"/>
          <a:sym typeface="BerkeleyOldstyleITCbyBT"/>
        </a:defRPr>
      </a:lvl7pPr>
      <a:lvl8pPr indent="1371600" eaLnBrk="1" hangingPunct="1">
        <a:defRPr sz="4400">
          <a:solidFill>
            <a:srgbClr val="CCCCCC"/>
          </a:solidFill>
          <a:latin typeface="BerkeleyOldstyleITCbyBT"/>
          <a:ea typeface="BerkeleyOldstyleITCbyBT"/>
          <a:cs typeface="BerkeleyOldstyleITCbyBT"/>
          <a:sym typeface="BerkeleyOldstyleITCbyBT"/>
        </a:defRPr>
      </a:lvl8pPr>
      <a:lvl9pPr indent="1828800" eaLnBrk="1" hangingPunct="1">
        <a:defRPr sz="4400">
          <a:solidFill>
            <a:srgbClr val="CCCCCC"/>
          </a:solidFill>
          <a:latin typeface="BerkeleyOldstyleITCbyBT"/>
          <a:ea typeface="BerkeleyOldstyleITCbyBT"/>
          <a:cs typeface="BerkeleyOldstyleITCbyBT"/>
          <a:sym typeface="BerkeleyOldstyleITCbyBT"/>
        </a:defRPr>
      </a:lvl9pPr>
    </p:titleStyle>
    <p:bodyStyle>
      <a:lvl1pPr marL="342900" indent="-342900" eaLnBrk="1" hangingPunct="1">
        <a:spcBef>
          <a:spcPts val="700"/>
        </a:spcBef>
        <a:buClr>
          <a:srgbClr val="CC3333"/>
        </a:buClr>
        <a:buSzPct val="100000"/>
        <a:buChar char="•"/>
        <a:defRPr sz="2800">
          <a:solidFill>
            <a:srgbClr val="333333"/>
          </a:solidFill>
          <a:latin typeface="Arial"/>
          <a:ea typeface="Arial"/>
          <a:cs typeface="Arial"/>
          <a:sym typeface="Arial"/>
        </a:defRPr>
      </a:lvl1pPr>
      <a:lvl2pPr marL="1028700" indent="-571500" eaLnBrk="1" hangingPunct="1">
        <a:spcBef>
          <a:spcPts val="700"/>
        </a:spcBef>
        <a:buClr>
          <a:srgbClr val="CC3333"/>
        </a:buClr>
        <a:buSzPct val="100000"/>
        <a:buChar char="•"/>
        <a:defRPr sz="2800">
          <a:solidFill>
            <a:srgbClr val="333333"/>
          </a:solidFill>
          <a:latin typeface="Arial"/>
          <a:ea typeface="Arial"/>
          <a:cs typeface="Arial"/>
          <a:sym typeface="Arial"/>
        </a:defRPr>
      </a:lvl2pPr>
      <a:lvl3pPr marL="1371600" indent="-457200" eaLnBrk="1" hangingPunct="1">
        <a:spcBef>
          <a:spcPts val="700"/>
        </a:spcBef>
        <a:buClr>
          <a:srgbClr val="CC3333"/>
        </a:buClr>
        <a:buSzPct val="100000"/>
        <a:buChar char="•"/>
        <a:defRPr sz="2800">
          <a:solidFill>
            <a:srgbClr val="333333"/>
          </a:solidFill>
          <a:latin typeface="Arial"/>
          <a:ea typeface="Arial"/>
          <a:cs typeface="Arial"/>
          <a:sym typeface="Arial"/>
        </a:defRPr>
      </a:lvl3pPr>
      <a:lvl4pPr marL="1828800" indent="-457200" eaLnBrk="1" hangingPunct="1">
        <a:spcBef>
          <a:spcPts val="700"/>
        </a:spcBef>
        <a:buClr>
          <a:srgbClr val="CC3333"/>
        </a:buClr>
        <a:buSzPct val="100000"/>
        <a:buChar char="•"/>
        <a:defRPr sz="2800">
          <a:solidFill>
            <a:srgbClr val="333333"/>
          </a:solidFill>
          <a:latin typeface="Arial"/>
          <a:ea typeface="Arial"/>
          <a:cs typeface="Arial"/>
          <a:sym typeface="Arial"/>
        </a:defRPr>
      </a:lvl4pPr>
      <a:lvl5pPr marL="2286000" indent="-457200" eaLnBrk="1" hangingPunct="1">
        <a:spcBef>
          <a:spcPts val="700"/>
        </a:spcBef>
        <a:buClr>
          <a:srgbClr val="CC3333"/>
        </a:buClr>
        <a:buSzPct val="100000"/>
        <a:buChar char="•"/>
        <a:defRPr sz="2800">
          <a:solidFill>
            <a:srgbClr val="333333"/>
          </a:solidFill>
          <a:latin typeface="Arial"/>
          <a:ea typeface="Arial"/>
          <a:cs typeface="Arial"/>
          <a:sym typeface="Arial"/>
        </a:defRPr>
      </a:lvl5pPr>
      <a:lvl6pPr marL="2743200" indent="-457200" eaLnBrk="1" hangingPunct="1">
        <a:spcBef>
          <a:spcPts val="700"/>
        </a:spcBef>
        <a:buClr>
          <a:srgbClr val="CC3333"/>
        </a:buClr>
        <a:buSzPct val="100000"/>
        <a:buChar char="•"/>
        <a:defRPr sz="3200">
          <a:solidFill>
            <a:srgbClr val="333333"/>
          </a:solidFill>
          <a:latin typeface="Arial"/>
          <a:ea typeface="Arial"/>
          <a:cs typeface="Arial"/>
          <a:sym typeface="Arial"/>
        </a:defRPr>
      </a:lvl6pPr>
      <a:lvl7pPr marL="3200400" indent="-457200" eaLnBrk="1" hangingPunct="1">
        <a:spcBef>
          <a:spcPts val="700"/>
        </a:spcBef>
        <a:buClr>
          <a:srgbClr val="CC3333"/>
        </a:buClr>
        <a:buSzPct val="100000"/>
        <a:buChar char="•"/>
        <a:defRPr sz="3200">
          <a:solidFill>
            <a:srgbClr val="333333"/>
          </a:solidFill>
          <a:latin typeface="Arial"/>
          <a:ea typeface="Arial"/>
          <a:cs typeface="Arial"/>
          <a:sym typeface="Arial"/>
        </a:defRPr>
      </a:lvl7pPr>
      <a:lvl8pPr marL="3657600" indent="-457200" eaLnBrk="1" hangingPunct="1">
        <a:spcBef>
          <a:spcPts val="700"/>
        </a:spcBef>
        <a:buClr>
          <a:srgbClr val="CC3333"/>
        </a:buClr>
        <a:buSzPct val="100000"/>
        <a:buChar char="•"/>
        <a:defRPr sz="3200">
          <a:solidFill>
            <a:srgbClr val="333333"/>
          </a:solidFill>
          <a:latin typeface="Arial"/>
          <a:ea typeface="Arial"/>
          <a:cs typeface="Arial"/>
          <a:sym typeface="Arial"/>
        </a:defRPr>
      </a:lvl8pPr>
      <a:lvl9pPr marL="4114800" indent="-457200" eaLnBrk="1" hangingPunct="1">
        <a:spcBef>
          <a:spcPts val="700"/>
        </a:spcBef>
        <a:buClr>
          <a:srgbClr val="CC3333"/>
        </a:buClr>
        <a:buSzPct val="100000"/>
        <a:buChar char="•"/>
        <a:defRPr sz="3200">
          <a:solidFill>
            <a:srgbClr val="333333"/>
          </a:solidFill>
          <a:latin typeface="Arial"/>
          <a:ea typeface="Arial"/>
          <a:cs typeface="Arial"/>
          <a:sym typeface="Arial"/>
        </a:defRPr>
      </a:lvl9pPr>
    </p:bodyStyle>
    <p:otherStyle>
      <a:lvl1pPr algn="r" eaLnBrk="1" hangingPunct="1">
        <a:defRPr sz="1200">
          <a:solidFill>
            <a:schemeClr val="tx1"/>
          </a:solidFill>
          <a:latin typeface="+mn-lt"/>
          <a:ea typeface="+mn-ea"/>
          <a:cs typeface="+mn-cs"/>
          <a:sym typeface="Arial"/>
        </a:defRPr>
      </a:lvl1pPr>
      <a:lvl2pPr indent="457200" algn="r" eaLnBrk="1" hangingPunct="1">
        <a:defRPr sz="1200">
          <a:solidFill>
            <a:schemeClr val="tx1"/>
          </a:solidFill>
          <a:latin typeface="+mn-lt"/>
          <a:ea typeface="+mn-ea"/>
          <a:cs typeface="+mn-cs"/>
          <a:sym typeface="Arial"/>
        </a:defRPr>
      </a:lvl2pPr>
      <a:lvl3pPr indent="914400" algn="r" eaLnBrk="1" hangingPunct="1">
        <a:defRPr sz="1200">
          <a:solidFill>
            <a:schemeClr val="tx1"/>
          </a:solidFill>
          <a:latin typeface="+mn-lt"/>
          <a:ea typeface="+mn-ea"/>
          <a:cs typeface="+mn-cs"/>
          <a:sym typeface="Arial"/>
        </a:defRPr>
      </a:lvl3pPr>
      <a:lvl4pPr indent="1371600" algn="r" eaLnBrk="1" hangingPunct="1">
        <a:defRPr sz="1200">
          <a:solidFill>
            <a:schemeClr val="tx1"/>
          </a:solidFill>
          <a:latin typeface="+mn-lt"/>
          <a:ea typeface="+mn-ea"/>
          <a:cs typeface="+mn-cs"/>
          <a:sym typeface="Arial"/>
        </a:defRPr>
      </a:lvl4pPr>
      <a:lvl5pPr indent="1828800" algn="r" eaLnBrk="1" hangingPunct="1">
        <a:defRPr sz="1200">
          <a:solidFill>
            <a:schemeClr val="tx1"/>
          </a:solidFill>
          <a:latin typeface="+mn-lt"/>
          <a:ea typeface="+mn-ea"/>
          <a:cs typeface="+mn-cs"/>
          <a:sym typeface="Arial"/>
        </a:defRPr>
      </a:lvl5pPr>
      <a:lvl6pPr indent="2286000" algn="r" eaLnBrk="1" hangingPunct="1">
        <a:defRPr sz="1200">
          <a:solidFill>
            <a:schemeClr val="tx1"/>
          </a:solidFill>
          <a:latin typeface="+mn-lt"/>
          <a:ea typeface="+mn-ea"/>
          <a:cs typeface="+mn-cs"/>
          <a:sym typeface="Arial"/>
        </a:defRPr>
      </a:lvl6pPr>
      <a:lvl7pPr indent="2743200" algn="r" eaLnBrk="1" hangingPunct="1">
        <a:defRPr sz="1200">
          <a:solidFill>
            <a:schemeClr val="tx1"/>
          </a:solidFill>
          <a:latin typeface="+mn-lt"/>
          <a:ea typeface="+mn-ea"/>
          <a:cs typeface="+mn-cs"/>
          <a:sym typeface="Arial"/>
        </a:defRPr>
      </a:lvl7pPr>
      <a:lvl8pPr indent="3200400" algn="r" eaLnBrk="1" hangingPunct="1">
        <a:defRPr sz="1200">
          <a:solidFill>
            <a:schemeClr val="tx1"/>
          </a:solidFill>
          <a:latin typeface="+mn-lt"/>
          <a:ea typeface="+mn-ea"/>
          <a:cs typeface="+mn-cs"/>
          <a:sym typeface="Arial"/>
        </a:defRPr>
      </a:lvl8pPr>
      <a:lvl9pPr indent="3657600" algn="r" eaLnBrk="1" hangingPunct="1">
        <a:defRPr sz="1200">
          <a:solidFill>
            <a:schemeClr val="tx1"/>
          </a:solid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outwoodoptions.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outwoodoptions.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3430927" y="943409"/>
            <a:ext cx="5330145"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GB" sz="2400" b="1" dirty="0">
                <a:solidFill>
                  <a:srgbClr val="000000"/>
                </a:solidFill>
                <a:latin typeface="Swis721 Lt BT" panose="020B0403020202020204" pitchFamily="34" charset="0"/>
                <a:ea typeface="Arial"/>
                <a:cs typeface="Arial"/>
                <a:sym typeface="Arial"/>
              </a:rPr>
              <a:t>Tuesday, 21</a:t>
            </a:r>
            <a:r>
              <a:rPr lang="en-GB" sz="2400" b="1" baseline="30000" dirty="0">
                <a:solidFill>
                  <a:srgbClr val="000000"/>
                </a:solidFill>
                <a:latin typeface="Swis721 Lt BT" panose="020B0403020202020204" pitchFamily="34" charset="0"/>
                <a:ea typeface="Arial"/>
                <a:cs typeface="Arial"/>
                <a:sym typeface="Arial"/>
              </a:rPr>
              <a:t>st</a:t>
            </a:r>
            <a:r>
              <a:rPr lang="en-GB" sz="2400" b="1" dirty="0">
                <a:solidFill>
                  <a:srgbClr val="000000"/>
                </a:solidFill>
                <a:latin typeface="Swis721 Lt BT" panose="020B0403020202020204" pitchFamily="34" charset="0"/>
                <a:ea typeface="Arial"/>
                <a:cs typeface="Arial"/>
                <a:sym typeface="Arial"/>
              </a:rPr>
              <a:t> January 2025</a:t>
            </a:r>
            <a:endParaRPr kumimoji="0" lang="en-GB" sz="2400" b="1" i="0" u="none" strike="noStrike" cap="none" spc="0" normalizeH="0" baseline="0" dirty="0">
              <a:ln>
                <a:noFill/>
              </a:ln>
              <a:solidFill>
                <a:srgbClr val="000000"/>
              </a:solidFill>
              <a:effectLst/>
              <a:uFillTx/>
              <a:latin typeface="Swis721 Lt BT" panose="020B0403020202020204" pitchFamily="34" charset="0"/>
              <a:ea typeface="Arial"/>
              <a:cs typeface="Arial"/>
              <a:sym typeface="Arial"/>
            </a:endParaRPr>
          </a:p>
        </p:txBody>
      </p:sp>
      <p:sp>
        <p:nvSpPr>
          <p:cNvPr id="6" name="TextBox 5"/>
          <p:cNvSpPr txBox="1"/>
          <p:nvPr/>
        </p:nvSpPr>
        <p:spPr>
          <a:xfrm>
            <a:off x="1609384" y="2058883"/>
            <a:ext cx="8973230" cy="3108541"/>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sz="4800" b="1" dirty="0">
                <a:solidFill>
                  <a:srgbClr val="C00000"/>
                </a:solidFill>
                <a:latin typeface="Berkeley" panose="02020500000000000000" pitchFamily="18" charset="0"/>
                <a:ea typeface="Arial"/>
                <a:cs typeface="Arial"/>
                <a:sym typeface="Arial"/>
              </a:rPr>
              <a:t>Key Stage 4 </a:t>
            </a:r>
          </a:p>
          <a:p>
            <a:pPr marL="0" marR="0" indent="0" algn="ctr" defTabSz="914400" rtl="0" fontAlgn="auto" latinLnBrk="1" hangingPunct="0">
              <a:lnSpc>
                <a:spcPct val="100000"/>
              </a:lnSpc>
              <a:spcBef>
                <a:spcPts val="0"/>
              </a:spcBef>
              <a:spcAft>
                <a:spcPts val="0"/>
              </a:spcAft>
              <a:buClrTx/>
              <a:buSzTx/>
              <a:buFontTx/>
              <a:buNone/>
              <a:tabLst/>
            </a:pPr>
            <a:r>
              <a:rPr lang="en-US" sz="4000" b="1" dirty="0">
                <a:solidFill>
                  <a:srgbClr val="C00000"/>
                </a:solidFill>
                <a:latin typeface="Berkeley" panose="02020500000000000000" pitchFamily="18" charset="0"/>
                <a:ea typeface="Arial"/>
                <a:cs typeface="Arial"/>
                <a:sym typeface="Arial"/>
              </a:rPr>
              <a:t>Guided Choices </a:t>
            </a:r>
          </a:p>
          <a:p>
            <a:pPr marL="0" marR="0" indent="0" algn="ctr" defTabSz="914400" rtl="0" fontAlgn="auto" latinLnBrk="1" hangingPunct="0">
              <a:lnSpc>
                <a:spcPct val="100000"/>
              </a:lnSpc>
              <a:spcBef>
                <a:spcPts val="0"/>
              </a:spcBef>
              <a:spcAft>
                <a:spcPts val="0"/>
              </a:spcAft>
              <a:buClrTx/>
              <a:buSzTx/>
              <a:buFontTx/>
              <a:buNone/>
              <a:tabLst/>
            </a:pPr>
            <a:r>
              <a:rPr lang="en-US" sz="4000" u="sng" dirty="0">
                <a:solidFill>
                  <a:srgbClr val="C00000"/>
                </a:solidFill>
                <a:latin typeface="Berkeley" panose="02020500000000000000" pitchFamily="18" charset="0"/>
                <a:ea typeface="Arial"/>
                <a:cs typeface="Arial"/>
                <a:sym typeface="Arial"/>
              </a:rPr>
              <a:t>Year 9 into Year 10</a:t>
            </a:r>
          </a:p>
          <a:p>
            <a:pPr marL="0" marR="0" indent="0" algn="ctr" defTabSz="914400" rtl="0" fontAlgn="auto" latinLnBrk="1" hangingPunct="0">
              <a:lnSpc>
                <a:spcPct val="100000"/>
              </a:lnSpc>
              <a:spcBef>
                <a:spcPts val="0"/>
              </a:spcBef>
              <a:spcAft>
                <a:spcPts val="0"/>
              </a:spcAft>
              <a:buClrTx/>
              <a:buSzTx/>
              <a:buFontTx/>
              <a:buNone/>
              <a:tabLst/>
            </a:pPr>
            <a:endParaRPr lang="en-US" sz="4000" u="sng" dirty="0">
              <a:solidFill>
                <a:srgbClr val="FF0000"/>
              </a:solidFill>
              <a:latin typeface="Berkeley" panose="02020500000000000000" pitchFamily="18" charset="0"/>
              <a:ea typeface="Arial"/>
              <a:cs typeface="Arial"/>
              <a:sym typeface="Arial"/>
            </a:endParaRPr>
          </a:p>
          <a:p>
            <a:pPr marL="0" marR="0" indent="0" algn="ctr" defTabSz="914400" rtl="0" fontAlgn="auto" latinLnBrk="1" hangingPunct="0">
              <a:lnSpc>
                <a:spcPct val="100000"/>
              </a:lnSpc>
              <a:spcBef>
                <a:spcPts val="0"/>
              </a:spcBef>
              <a:spcAft>
                <a:spcPts val="0"/>
              </a:spcAft>
              <a:buClrTx/>
              <a:buSzTx/>
              <a:buFontTx/>
              <a:buNone/>
              <a:tabLst/>
            </a:pPr>
            <a:r>
              <a:rPr lang="en-US" sz="2800" b="1" dirty="0" err="1">
                <a:solidFill>
                  <a:srgbClr val="000000"/>
                </a:solidFill>
                <a:latin typeface="Berkeley" panose="02020500000000000000" pitchFamily="18" charset="0"/>
                <a:ea typeface="Arial"/>
                <a:cs typeface="Arial"/>
                <a:sym typeface="Arial"/>
              </a:rPr>
              <a:t>Mr</a:t>
            </a:r>
            <a:r>
              <a:rPr lang="en-US" sz="2800" b="1" dirty="0">
                <a:solidFill>
                  <a:srgbClr val="000000"/>
                </a:solidFill>
                <a:latin typeface="Berkeley" panose="02020500000000000000" pitchFamily="18" charset="0"/>
                <a:ea typeface="Arial"/>
                <a:cs typeface="Arial"/>
                <a:sym typeface="Arial"/>
              </a:rPr>
              <a:t> Vallance</a:t>
            </a:r>
          </a:p>
        </p:txBody>
      </p:sp>
    </p:spTree>
    <p:extLst>
      <p:ext uri="{BB962C8B-B14F-4D97-AF65-F5344CB8AC3E}">
        <p14:creationId xmlns:p14="http://schemas.microsoft.com/office/powerpoint/2010/main" val="1160040350"/>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7D52E3-75F4-46DE-952E-9CB0E40C030A}"/>
              </a:ext>
            </a:extLst>
          </p:cNvPr>
          <p:cNvSpPr txBox="1"/>
          <p:nvPr/>
        </p:nvSpPr>
        <p:spPr>
          <a:xfrm>
            <a:off x="724277" y="365824"/>
            <a:ext cx="10556341" cy="144654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GB" sz="4400" b="1" dirty="0">
                <a:solidFill>
                  <a:srgbClr val="C00000"/>
                </a:solidFill>
                <a:latin typeface="Swis721 Lt BT" panose="020B0403020202020204" pitchFamily="34" charset="0"/>
                <a:ea typeface="Arial"/>
                <a:cs typeface="Arial"/>
                <a:sym typeface="Arial"/>
              </a:rPr>
              <a:t>What opportunities does this KS4</a:t>
            </a:r>
          </a:p>
          <a:p>
            <a:pPr marL="0" marR="0" indent="0" algn="ctr" defTabSz="914400" rtl="0" fontAlgn="auto" latinLnBrk="1" hangingPunct="0">
              <a:lnSpc>
                <a:spcPct val="100000"/>
              </a:lnSpc>
              <a:spcBef>
                <a:spcPts val="0"/>
              </a:spcBef>
              <a:spcAft>
                <a:spcPts val="0"/>
              </a:spcAft>
              <a:buClrTx/>
              <a:buSzTx/>
              <a:buFontTx/>
              <a:buNone/>
              <a:tabLst/>
            </a:pPr>
            <a:r>
              <a:rPr lang="en-GB" sz="4400" b="1" dirty="0">
                <a:solidFill>
                  <a:srgbClr val="C00000"/>
                </a:solidFill>
                <a:latin typeface="Swis721 Lt BT" panose="020B0403020202020204" pitchFamily="34" charset="0"/>
                <a:ea typeface="Arial"/>
                <a:cs typeface="Arial"/>
                <a:sym typeface="Arial"/>
              </a:rPr>
              <a:t> curriculum offer?</a:t>
            </a:r>
          </a:p>
        </p:txBody>
      </p:sp>
      <p:sp>
        <p:nvSpPr>
          <p:cNvPr id="6" name="Text Box 14">
            <a:extLst>
              <a:ext uri="{FF2B5EF4-FFF2-40B4-BE49-F238E27FC236}">
                <a16:creationId xmlns:a16="http://schemas.microsoft.com/office/drawing/2014/main" id="{6C710AD8-579B-4DE2-AF31-32EDCD92E943}"/>
              </a:ext>
            </a:extLst>
          </p:cNvPr>
          <p:cNvSpPr txBox="1">
            <a:spLocks noGrp="1" noChangeArrowheads="1"/>
          </p:cNvSpPr>
          <p:nvPr>
            <p:ph type="body" sz="quarter" idx="10"/>
          </p:nvPr>
        </p:nvSpPr>
        <p:spPr bwMode="auto">
          <a:xfrm>
            <a:off x="1610008" y="2061691"/>
            <a:ext cx="8971984"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46088" indent="-446088" algn="just" eaLnBrk="1" hangingPunct="1">
              <a:spcBef>
                <a:spcPct val="50000"/>
              </a:spcBef>
              <a:buFontTx/>
              <a:buChar char="•"/>
            </a:pPr>
            <a:r>
              <a:rPr lang="en-GB" sz="2800" dirty="0">
                <a:latin typeface="Swis721 Lt BT" panose="020B0403020202020204" pitchFamily="34" charset="0"/>
              </a:rPr>
              <a:t>Students have a good amount of time to complete their option subjects. We exceed the guided learning hours on all of our courses.</a:t>
            </a:r>
          </a:p>
          <a:p>
            <a:pPr marL="446088" indent="-446088" algn="just" eaLnBrk="1" hangingPunct="1">
              <a:spcBef>
                <a:spcPct val="50000"/>
              </a:spcBef>
              <a:buFontTx/>
              <a:buChar char="•"/>
            </a:pPr>
            <a:r>
              <a:rPr lang="en-GB" sz="2800" dirty="0">
                <a:latin typeface="Swis721 Lt BT" panose="020B0403020202020204" pitchFamily="34" charset="0"/>
              </a:rPr>
              <a:t>Learning over time for Guided Pathway courses in Years 10 and Year 11 to promote best possible outcomes for students.</a:t>
            </a:r>
          </a:p>
          <a:p>
            <a:pPr marL="446088" indent="-446088" algn="just" eaLnBrk="1" hangingPunct="1">
              <a:spcBef>
                <a:spcPct val="50000"/>
              </a:spcBef>
              <a:buFontTx/>
              <a:buChar char="•"/>
            </a:pPr>
            <a:r>
              <a:rPr lang="en-GB" sz="2800" dirty="0">
                <a:latin typeface="Swis721 Lt BT" panose="020B0403020202020204" pitchFamily="34" charset="0"/>
              </a:rPr>
              <a:t>A chance to study a variety of subjects and a mixture of GCSEs and BTECs.</a:t>
            </a:r>
          </a:p>
        </p:txBody>
      </p:sp>
    </p:spTree>
    <p:extLst>
      <p:ext uri="{BB962C8B-B14F-4D97-AF65-F5344CB8AC3E}">
        <p14:creationId xmlns:p14="http://schemas.microsoft.com/office/powerpoint/2010/main" val="1907140699"/>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7D52E3-75F4-46DE-952E-9CB0E40C030A}"/>
              </a:ext>
            </a:extLst>
          </p:cNvPr>
          <p:cNvSpPr txBox="1"/>
          <p:nvPr/>
        </p:nvSpPr>
        <p:spPr>
          <a:xfrm>
            <a:off x="2100404" y="383930"/>
            <a:ext cx="8555525" cy="76943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GB" sz="4400" b="1" dirty="0">
                <a:solidFill>
                  <a:srgbClr val="C00000"/>
                </a:solidFill>
                <a:latin typeface="Swis721 Lt BT" panose="020B0403020202020204" pitchFamily="34" charset="0"/>
                <a:ea typeface="Arial"/>
                <a:cs typeface="Arial"/>
                <a:sym typeface="Arial"/>
              </a:rPr>
              <a:t>Points to consider … … </a:t>
            </a:r>
          </a:p>
        </p:txBody>
      </p:sp>
      <p:sp>
        <p:nvSpPr>
          <p:cNvPr id="7" name="Rectangle 6">
            <a:extLst>
              <a:ext uri="{FF2B5EF4-FFF2-40B4-BE49-F238E27FC236}">
                <a16:creationId xmlns:a16="http://schemas.microsoft.com/office/drawing/2014/main" id="{BA7DB24D-C653-4047-8D4B-4789BC20F1F5}"/>
              </a:ext>
            </a:extLst>
          </p:cNvPr>
          <p:cNvSpPr>
            <a:spLocks noChangeArrowheads="1"/>
          </p:cNvSpPr>
          <p:nvPr/>
        </p:nvSpPr>
        <p:spPr bwMode="auto">
          <a:xfrm>
            <a:off x="2630079" y="2862516"/>
            <a:ext cx="823081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sz="4800" dirty="0">
                <a:latin typeface="Swis721 Lt BT" panose="020B0403020202020204" pitchFamily="34" charset="0"/>
              </a:rPr>
              <a:t>Begin with the end in mind!</a:t>
            </a:r>
          </a:p>
        </p:txBody>
      </p:sp>
    </p:spTree>
    <p:extLst>
      <p:ext uri="{BB962C8B-B14F-4D97-AF65-F5344CB8AC3E}">
        <p14:creationId xmlns:p14="http://schemas.microsoft.com/office/powerpoint/2010/main" val="243421155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7D52E3-75F4-46DE-952E-9CB0E40C030A}"/>
              </a:ext>
            </a:extLst>
          </p:cNvPr>
          <p:cNvSpPr txBox="1"/>
          <p:nvPr/>
        </p:nvSpPr>
        <p:spPr>
          <a:xfrm>
            <a:off x="2498757" y="365824"/>
            <a:ext cx="8555525" cy="76943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GB" sz="4400" b="1" dirty="0">
                <a:solidFill>
                  <a:srgbClr val="C00000"/>
                </a:solidFill>
                <a:latin typeface="Swis721 Lt BT" panose="020B0403020202020204" pitchFamily="34" charset="0"/>
                <a:ea typeface="Arial"/>
                <a:cs typeface="Arial"/>
                <a:sym typeface="Arial"/>
              </a:rPr>
              <a:t>Points to consider … … </a:t>
            </a:r>
          </a:p>
        </p:txBody>
      </p:sp>
      <p:sp>
        <p:nvSpPr>
          <p:cNvPr id="5" name="Text Box 11">
            <a:extLst>
              <a:ext uri="{FF2B5EF4-FFF2-40B4-BE49-F238E27FC236}">
                <a16:creationId xmlns:a16="http://schemas.microsoft.com/office/drawing/2014/main" id="{514F75AB-5C76-426B-9D8B-F8A32AD9AF08}"/>
              </a:ext>
            </a:extLst>
          </p:cNvPr>
          <p:cNvSpPr txBox="1">
            <a:spLocks noChangeArrowheads="1"/>
          </p:cNvSpPr>
          <p:nvPr/>
        </p:nvSpPr>
        <p:spPr bwMode="auto">
          <a:xfrm>
            <a:off x="1457608" y="1493720"/>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4000" dirty="0">
                <a:solidFill>
                  <a:srgbClr val="000000"/>
                </a:solidFill>
                <a:latin typeface="Swis721 Lt BT" panose="020B0403020202020204" pitchFamily="34" charset="0"/>
              </a:rPr>
              <a:t>Full English Baccalaureate (Full EBacc) </a:t>
            </a:r>
          </a:p>
        </p:txBody>
      </p:sp>
      <p:sp>
        <p:nvSpPr>
          <p:cNvPr id="6" name="Text Box 10">
            <a:hlinkClick r:id="rId2"/>
            <a:extLst>
              <a:ext uri="{FF2B5EF4-FFF2-40B4-BE49-F238E27FC236}">
                <a16:creationId xmlns:a16="http://schemas.microsoft.com/office/drawing/2014/main" id="{7D3196E4-5FBC-4DF2-83EF-9D763069F509}"/>
              </a:ext>
            </a:extLst>
          </p:cNvPr>
          <p:cNvSpPr txBox="1">
            <a:spLocks noChangeArrowheads="1"/>
          </p:cNvSpPr>
          <p:nvPr/>
        </p:nvSpPr>
        <p:spPr bwMode="auto">
          <a:xfrm>
            <a:off x="2364657" y="2262913"/>
            <a:ext cx="7462684"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2800" dirty="0">
                <a:solidFill>
                  <a:srgbClr val="C00000"/>
                </a:solidFill>
                <a:latin typeface="Swis721 Lt BT" panose="020B0403020202020204" pitchFamily="34" charset="0"/>
              </a:rPr>
              <a:t>GCSE English</a:t>
            </a:r>
          </a:p>
          <a:p>
            <a:pPr algn="ctr" eaLnBrk="1" hangingPunct="1"/>
            <a:r>
              <a:rPr lang="en-GB" sz="2800" dirty="0">
                <a:solidFill>
                  <a:srgbClr val="C00000"/>
                </a:solidFill>
                <a:latin typeface="Swis721 Lt BT" panose="020B0403020202020204" pitchFamily="34" charset="0"/>
              </a:rPr>
              <a:t>GCSE Maths</a:t>
            </a:r>
          </a:p>
          <a:p>
            <a:pPr algn="ctr" eaLnBrk="1" hangingPunct="1"/>
            <a:r>
              <a:rPr lang="en-GB" sz="2800" dirty="0">
                <a:solidFill>
                  <a:srgbClr val="C00000"/>
                </a:solidFill>
                <a:latin typeface="Swis721 Lt BT" panose="020B0403020202020204" pitchFamily="34" charset="0"/>
              </a:rPr>
              <a:t>GCSE Science × 2</a:t>
            </a:r>
          </a:p>
          <a:p>
            <a:pPr algn="ctr" eaLnBrk="1" hangingPunct="1"/>
            <a:r>
              <a:rPr lang="en-GB" sz="2800" dirty="0">
                <a:solidFill>
                  <a:srgbClr val="C00000"/>
                </a:solidFill>
                <a:latin typeface="Swis721 Lt BT" panose="020B0403020202020204" pitchFamily="34" charset="0"/>
              </a:rPr>
              <a:t>Humanities – GCSE History or Geography</a:t>
            </a:r>
          </a:p>
          <a:p>
            <a:pPr algn="ctr" eaLnBrk="1" hangingPunct="1"/>
            <a:r>
              <a:rPr lang="en-GB" sz="2800" dirty="0">
                <a:solidFill>
                  <a:srgbClr val="C00000"/>
                </a:solidFill>
                <a:latin typeface="Swis721 Lt BT" panose="020B0403020202020204" pitchFamily="34" charset="0"/>
              </a:rPr>
              <a:t>Language – GCSE French, German or Spanish</a:t>
            </a:r>
            <a:endParaRPr lang="en-US" sz="2800" dirty="0">
              <a:solidFill>
                <a:srgbClr val="C00000"/>
              </a:solidFill>
              <a:latin typeface="Swis721 Lt BT" panose="020B0403020202020204" pitchFamily="34" charset="0"/>
            </a:endParaRPr>
          </a:p>
        </p:txBody>
      </p:sp>
      <p:sp>
        <p:nvSpPr>
          <p:cNvPr id="8" name="Text Box 11">
            <a:extLst>
              <a:ext uri="{FF2B5EF4-FFF2-40B4-BE49-F238E27FC236}">
                <a16:creationId xmlns:a16="http://schemas.microsoft.com/office/drawing/2014/main" id="{AE7B956A-1FDB-4E61-92E3-B2C6FE87C4FF}"/>
              </a:ext>
            </a:extLst>
          </p:cNvPr>
          <p:cNvSpPr txBox="1">
            <a:spLocks noChangeArrowheads="1"/>
          </p:cNvSpPr>
          <p:nvPr/>
        </p:nvSpPr>
        <p:spPr bwMode="auto">
          <a:xfrm>
            <a:off x="2344468" y="4878508"/>
            <a:ext cx="78930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4000" b="1" dirty="0">
                <a:solidFill>
                  <a:srgbClr val="C00000"/>
                </a:solidFill>
                <a:latin typeface="Swis721 Lt BT" panose="020B0403020202020204" pitchFamily="34" charset="0"/>
              </a:rPr>
              <a:t>GCSE Grades at 5+</a:t>
            </a:r>
          </a:p>
        </p:txBody>
      </p:sp>
      <p:sp>
        <p:nvSpPr>
          <p:cNvPr id="9" name="Text Box 11">
            <a:extLst>
              <a:ext uri="{FF2B5EF4-FFF2-40B4-BE49-F238E27FC236}">
                <a16:creationId xmlns:a16="http://schemas.microsoft.com/office/drawing/2014/main" id="{4FE511CD-AB17-423E-99DD-1227BE02B3AA}"/>
              </a:ext>
            </a:extLst>
          </p:cNvPr>
          <p:cNvSpPr txBox="1">
            <a:spLocks noChangeArrowheads="1"/>
          </p:cNvSpPr>
          <p:nvPr/>
        </p:nvSpPr>
        <p:spPr bwMode="auto">
          <a:xfrm>
            <a:off x="1267497" y="5647840"/>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800" dirty="0">
                <a:solidFill>
                  <a:srgbClr val="000000"/>
                </a:solidFill>
                <a:latin typeface="Swis721 Lt BT" panose="020B0403020202020204" pitchFamily="34" charset="0"/>
              </a:rPr>
              <a:t>The full EBacc is highly valued by the universities widely regarded as the top universities (Russell Group)</a:t>
            </a:r>
          </a:p>
        </p:txBody>
      </p:sp>
    </p:spTree>
    <p:extLst>
      <p:ext uri="{BB962C8B-B14F-4D97-AF65-F5344CB8AC3E}">
        <p14:creationId xmlns:p14="http://schemas.microsoft.com/office/powerpoint/2010/main" val="257741439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7D52E3-75F4-46DE-952E-9CB0E40C030A}"/>
              </a:ext>
            </a:extLst>
          </p:cNvPr>
          <p:cNvSpPr txBox="1"/>
          <p:nvPr/>
        </p:nvSpPr>
        <p:spPr>
          <a:xfrm>
            <a:off x="2498757" y="365824"/>
            <a:ext cx="8555525" cy="76943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GB" sz="4400" b="1" dirty="0">
                <a:solidFill>
                  <a:srgbClr val="C00000"/>
                </a:solidFill>
                <a:latin typeface="Swis721 Lt BT" panose="020B0403020202020204" pitchFamily="34" charset="0"/>
                <a:ea typeface="Arial"/>
                <a:cs typeface="Arial"/>
                <a:sym typeface="Arial"/>
              </a:rPr>
              <a:t>Points to consider … …</a:t>
            </a:r>
          </a:p>
        </p:txBody>
      </p:sp>
      <p:sp>
        <p:nvSpPr>
          <p:cNvPr id="7" name="Text Box 11">
            <a:extLst>
              <a:ext uri="{FF2B5EF4-FFF2-40B4-BE49-F238E27FC236}">
                <a16:creationId xmlns:a16="http://schemas.microsoft.com/office/drawing/2014/main" id="{6B118FC7-D836-4B25-88F0-87567B247CB4}"/>
              </a:ext>
            </a:extLst>
          </p:cNvPr>
          <p:cNvSpPr txBox="1">
            <a:spLocks noChangeArrowheads="1"/>
          </p:cNvSpPr>
          <p:nvPr/>
        </p:nvSpPr>
        <p:spPr bwMode="auto">
          <a:xfrm>
            <a:off x="2819635" y="1218099"/>
            <a:ext cx="6552729"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4000" dirty="0">
                <a:solidFill>
                  <a:srgbClr val="C00000"/>
                </a:solidFill>
                <a:latin typeface="Swis721 Lt BT" panose="020B0403020202020204" pitchFamily="34" charset="0"/>
                <a:ea typeface="+mj-ea"/>
                <a:cs typeface="+mj-cs"/>
              </a:rPr>
              <a:t>Level 2 Threshold Measure “Attainment 8”</a:t>
            </a:r>
          </a:p>
        </p:txBody>
      </p:sp>
      <p:graphicFrame>
        <p:nvGraphicFramePr>
          <p:cNvPr id="10" name="Table 9">
            <a:extLst>
              <a:ext uri="{FF2B5EF4-FFF2-40B4-BE49-F238E27FC236}">
                <a16:creationId xmlns:a16="http://schemas.microsoft.com/office/drawing/2014/main" id="{B8F5BAAC-ED4C-4905-9D83-312F3670DACD}"/>
              </a:ext>
            </a:extLst>
          </p:cNvPr>
          <p:cNvGraphicFramePr>
            <a:graphicFrameLocks noGrp="1"/>
          </p:cNvGraphicFramePr>
          <p:nvPr>
            <p:extLst>
              <p:ext uri="{D42A27DB-BD31-4B8C-83A1-F6EECF244321}">
                <p14:modId xmlns:p14="http://schemas.microsoft.com/office/powerpoint/2010/main" val="1462210210"/>
              </p:ext>
            </p:extLst>
          </p:nvPr>
        </p:nvGraphicFramePr>
        <p:xfrm>
          <a:off x="1953571" y="2648277"/>
          <a:ext cx="8068616" cy="3336371"/>
        </p:xfrm>
        <a:graphic>
          <a:graphicData uri="http://schemas.openxmlformats.org/drawingml/2006/table">
            <a:tbl>
              <a:tblPr/>
              <a:tblGrid>
                <a:gridCol w="1008577">
                  <a:extLst>
                    <a:ext uri="{9D8B030D-6E8A-4147-A177-3AD203B41FA5}">
                      <a16:colId xmlns:a16="http://schemas.microsoft.com/office/drawing/2014/main" val="20000"/>
                    </a:ext>
                  </a:extLst>
                </a:gridCol>
                <a:gridCol w="857073">
                  <a:extLst>
                    <a:ext uri="{9D8B030D-6E8A-4147-A177-3AD203B41FA5}">
                      <a16:colId xmlns:a16="http://schemas.microsoft.com/office/drawing/2014/main" val="20001"/>
                    </a:ext>
                  </a:extLst>
                </a:gridCol>
                <a:gridCol w="1462654">
                  <a:extLst>
                    <a:ext uri="{9D8B030D-6E8A-4147-A177-3AD203B41FA5}">
                      <a16:colId xmlns:a16="http://schemas.microsoft.com/office/drawing/2014/main" val="20002"/>
                    </a:ext>
                  </a:extLst>
                </a:gridCol>
                <a:gridCol w="4740312">
                  <a:extLst>
                    <a:ext uri="{9D8B030D-6E8A-4147-A177-3AD203B41FA5}">
                      <a16:colId xmlns:a16="http://schemas.microsoft.com/office/drawing/2014/main" val="20003"/>
                    </a:ext>
                  </a:extLst>
                </a:gridCol>
              </a:tblGrid>
              <a:tr h="322875">
                <a:tc>
                  <a:txBody>
                    <a:bodyPr/>
                    <a:lstStyle/>
                    <a:p>
                      <a:pPr algn="ctr">
                        <a:lnSpc>
                          <a:spcPct val="115000"/>
                        </a:lnSpc>
                        <a:spcAft>
                          <a:spcPts val="0"/>
                        </a:spcAft>
                      </a:pPr>
                      <a:r>
                        <a:rPr lang="en-GB" sz="1600" b="1" dirty="0">
                          <a:latin typeface="Swis721 Lt BT" panose="020B0403020202020204" pitchFamily="34" charset="0"/>
                          <a:ea typeface="Calibri"/>
                          <a:cs typeface="Times New Roman"/>
                        </a:rPr>
                        <a:t>Bucket</a:t>
                      </a:r>
                      <a:endParaRPr lang="en-GB" sz="1100" dirty="0">
                        <a:latin typeface="Swis721 Lt BT" panose="020B0403020202020204"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b="1" dirty="0">
                          <a:solidFill>
                            <a:srgbClr val="000000"/>
                          </a:solidFill>
                          <a:latin typeface="Swis721 Lt BT" panose="020B0403020202020204" pitchFamily="34" charset="0"/>
                          <a:ea typeface="Calibri"/>
                          <a:cs typeface="Times New Roman"/>
                        </a:rPr>
                        <a:t>Slot</a:t>
                      </a:r>
                      <a:endParaRPr lang="en-GB" sz="1100" dirty="0">
                        <a:latin typeface="Swis721 Lt BT" panose="020B0403020202020204"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b="1" dirty="0">
                          <a:solidFill>
                            <a:srgbClr val="000000"/>
                          </a:solidFill>
                          <a:latin typeface="Swis721 Lt BT" panose="020B0403020202020204" pitchFamily="34" charset="0"/>
                          <a:ea typeface="Calibri"/>
                          <a:cs typeface="Times New Roman"/>
                        </a:rPr>
                        <a:t>Subject</a:t>
                      </a:r>
                      <a:endParaRPr lang="en-GB" sz="1100" dirty="0">
                        <a:latin typeface="Swis721 Lt BT" panose="020B0403020202020204"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b="1" dirty="0">
                          <a:latin typeface="Swis721 Lt BT" panose="020B0403020202020204" pitchFamily="34" charset="0"/>
                          <a:ea typeface="Calibri"/>
                          <a:cs typeface="Times New Roman"/>
                        </a:rPr>
                        <a:t>Detail</a:t>
                      </a:r>
                      <a:endParaRPr lang="en-GB" sz="1100" dirty="0">
                        <a:latin typeface="Swis721 Lt BT" panose="020B0403020202020204"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76687">
                <a:tc rowSpan="2">
                  <a:txBody>
                    <a:bodyPr/>
                    <a:lstStyle/>
                    <a:p>
                      <a:pPr algn="ctr">
                        <a:lnSpc>
                          <a:spcPct val="115000"/>
                        </a:lnSpc>
                        <a:spcAft>
                          <a:spcPts val="0"/>
                        </a:spcAft>
                      </a:pPr>
                      <a:r>
                        <a:rPr lang="en-GB" sz="1600" dirty="0">
                          <a:latin typeface="Swis721 Lt BT" panose="020B0403020202020204" pitchFamily="34" charset="0"/>
                          <a:ea typeface="Calibri"/>
                          <a:cs typeface="Times New Roman"/>
                        </a:rPr>
                        <a:t>1</a:t>
                      </a:r>
                      <a:endParaRPr lang="en-GB" sz="1100" dirty="0">
                        <a:latin typeface="Swis721 Lt BT" panose="020B0403020202020204"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dirty="0">
                          <a:solidFill>
                            <a:srgbClr val="000000"/>
                          </a:solidFill>
                          <a:latin typeface="Swis721 Lt BT" panose="020B0403020202020204" pitchFamily="34" charset="0"/>
                          <a:ea typeface="Calibri"/>
                          <a:cs typeface="Times New Roman"/>
                        </a:rPr>
                        <a:t>1</a:t>
                      </a:r>
                      <a:endParaRPr lang="en-GB" sz="1100" dirty="0">
                        <a:latin typeface="Swis721 Lt BT" panose="020B0403020202020204" pitchFamily="34"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600" dirty="0">
                          <a:solidFill>
                            <a:srgbClr val="000000"/>
                          </a:solidFill>
                          <a:latin typeface="Swis721 Lt BT" panose="020B0403020202020204" pitchFamily="34" charset="0"/>
                          <a:ea typeface="Calibri"/>
                          <a:cs typeface="Times New Roman"/>
                        </a:rPr>
                        <a:t>English</a:t>
                      </a:r>
                      <a:endParaRPr lang="en-GB" sz="1100" dirty="0">
                        <a:latin typeface="Swis721 Lt BT" panose="020B0403020202020204" pitchFamily="34"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a:lnSpc>
                          <a:spcPct val="115000"/>
                        </a:lnSpc>
                        <a:spcAft>
                          <a:spcPts val="0"/>
                        </a:spcAft>
                      </a:pPr>
                      <a:r>
                        <a:rPr lang="en-GB" sz="1600" dirty="0">
                          <a:latin typeface="Swis721 Lt BT" panose="020B0403020202020204" pitchFamily="34" charset="0"/>
                          <a:ea typeface="Calibri"/>
                          <a:cs typeface="Times New Roman"/>
                        </a:rPr>
                        <a:t>Compulsory – these double count in a student’s Attainment 8 score</a:t>
                      </a:r>
                      <a:endParaRPr lang="en-GB" sz="1100" dirty="0">
                        <a:latin typeface="Swis721 Lt BT" panose="020B0403020202020204"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76687">
                <a:tc vMerge="1">
                  <a:txBody>
                    <a:bodyPr/>
                    <a:lstStyle/>
                    <a:p>
                      <a:endParaRPr lang="en-GB"/>
                    </a:p>
                  </a:txBody>
                  <a:tcPr/>
                </a:tc>
                <a:tc>
                  <a:txBody>
                    <a:bodyPr/>
                    <a:lstStyle/>
                    <a:p>
                      <a:pPr algn="ctr">
                        <a:lnSpc>
                          <a:spcPct val="115000"/>
                        </a:lnSpc>
                        <a:spcAft>
                          <a:spcPts val="0"/>
                        </a:spcAft>
                      </a:pPr>
                      <a:r>
                        <a:rPr lang="en-GB" sz="1600" dirty="0">
                          <a:solidFill>
                            <a:srgbClr val="000000"/>
                          </a:solidFill>
                          <a:latin typeface="Swis721 Lt BT" panose="020B0403020202020204" pitchFamily="34" charset="0"/>
                          <a:ea typeface="Calibri"/>
                          <a:cs typeface="Times New Roman"/>
                        </a:rPr>
                        <a:t>2</a:t>
                      </a:r>
                      <a:endParaRPr lang="en-GB" sz="1100" dirty="0">
                        <a:latin typeface="Swis721 Lt BT" panose="020B0403020202020204" pitchFamily="34"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600" dirty="0">
                          <a:solidFill>
                            <a:srgbClr val="000000"/>
                          </a:solidFill>
                          <a:latin typeface="Swis721 Lt BT" panose="020B0403020202020204" pitchFamily="34" charset="0"/>
                          <a:ea typeface="Calibri"/>
                          <a:cs typeface="Times New Roman"/>
                        </a:rPr>
                        <a:t>Maths</a:t>
                      </a:r>
                      <a:endParaRPr lang="en-GB" sz="1100" dirty="0">
                        <a:latin typeface="Swis721 Lt BT" panose="020B0403020202020204" pitchFamily="34"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0002"/>
                  </a:ext>
                </a:extLst>
              </a:tr>
              <a:tr h="376687">
                <a:tc rowSpan="3">
                  <a:txBody>
                    <a:bodyPr/>
                    <a:lstStyle/>
                    <a:p>
                      <a:pPr algn="ctr">
                        <a:lnSpc>
                          <a:spcPct val="115000"/>
                        </a:lnSpc>
                        <a:spcAft>
                          <a:spcPts val="0"/>
                        </a:spcAft>
                      </a:pPr>
                      <a:r>
                        <a:rPr lang="en-GB" sz="1600" dirty="0">
                          <a:latin typeface="Swis721 Lt BT" panose="020B0403020202020204" pitchFamily="34" charset="0"/>
                          <a:ea typeface="Calibri"/>
                          <a:cs typeface="Times New Roman"/>
                        </a:rPr>
                        <a:t>2</a:t>
                      </a:r>
                      <a:endParaRPr lang="en-GB" sz="1100" dirty="0">
                        <a:latin typeface="Swis721 Lt BT" panose="020B0403020202020204"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dirty="0">
                          <a:solidFill>
                            <a:srgbClr val="000000"/>
                          </a:solidFill>
                          <a:latin typeface="Swis721 Lt BT" panose="020B0403020202020204" pitchFamily="34" charset="0"/>
                          <a:ea typeface="Calibri"/>
                          <a:cs typeface="Times New Roman"/>
                        </a:rPr>
                        <a:t>3</a:t>
                      </a:r>
                      <a:endParaRPr lang="en-GB" sz="1100" dirty="0">
                        <a:latin typeface="Swis721 Lt BT" panose="020B0403020202020204" pitchFamily="34"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600" dirty="0">
                          <a:solidFill>
                            <a:srgbClr val="000000"/>
                          </a:solidFill>
                          <a:latin typeface="Swis721 Lt BT" panose="020B0403020202020204" pitchFamily="34" charset="0"/>
                          <a:ea typeface="Calibri"/>
                          <a:cs typeface="Times New Roman"/>
                        </a:rPr>
                        <a:t>EBacc 1</a:t>
                      </a:r>
                      <a:endParaRPr lang="en-GB" sz="1100" dirty="0">
                        <a:latin typeface="Swis721 Lt BT" panose="020B0403020202020204" pitchFamily="34"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l">
                        <a:lnSpc>
                          <a:spcPct val="115000"/>
                        </a:lnSpc>
                        <a:spcAft>
                          <a:spcPts val="0"/>
                        </a:spcAft>
                      </a:pPr>
                      <a:r>
                        <a:rPr lang="en-GB" sz="1600" dirty="0" err="1">
                          <a:solidFill>
                            <a:schemeClr val="tx1"/>
                          </a:solidFill>
                          <a:latin typeface="Swis721 Lt BT" panose="020B0403020202020204" pitchFamily="34" charset="0"/>
                          <a:ea typeface="Calibri"/>
                          <a:cs typeface="Times New Roman"/>
                        </a:rPr>
                        <a:t>EBacc</a:t>
                      </a:r>
                      <a:r>
                        <a:rPr lang="en-GB" sz="1600" dirty="0">
                          <a:solidFill>
                            <a:schemeClr val="tx1"/>
                          </a:solidFill>
                          <a:latin typeface="Swis721 Lt BT" panose="020B0403020202020204" pitchFamily="34" charset="0"/>
                          <a:ea typeface="Calibri"/>
                          <a:cs typeface="Times New Roman"/>
                        </a:rPr>
                        <a:t> subjects –</a:t>
                      </a:r>
                      <a:r>
                        <a:rPr lang="en-GB" sz="1600" baseline="0" dirty="0">
                          <a:solidFill>
                            <a:schemeClr val="tx1"/>
                          </a:solidFill>
                          <a:latin typeface="Swis721 Lt BT" panose="020B0403020202020204" pitchFamily="34" charset="0"/>
                          <a:ea typeface="Calibri"/>
                          <a:cs typeface="Times New Roman"/>
                        </a:rPr>
                        <a:t> </a:t>
                      </a:r>
                      <a:r>
                        <a:rPr lang="en-GB" sz="1600" dirty="0">
                          <a:solidFill>
                            <a:schemeClr val="tx1"/>
                          </a:solidFill>
                          <a:latin typeface="Swis721 Lt BT" panose="020B0403020202020204" pitchFamily="34" charset="0"/>
                          <a:ea typeface="Calibri"/>
                          <a:cs typeface="Times New Roman"/>
                        </a:rPr>
                        <a:t>GCSEs in Sciences,</a:t>
                      </a:r>
                      <a:r>
                        <a:rPr lang="en-GB" sz="1600" baseline="0" dirty="0">
                          <a:solidFill>
                            <a:schemeClr val="tx1"/>
                          </a:solidFill>
                          <a:latin typeface="Swis721 Lt BT" panose="020B0403020202020204" pitchFamily="34" charset="0"/>
                          <a:ea typeface="Calibri"/>
                          <a:cs typeface="Times New Roman"/>
                        </a:rPr>
                        <a:t> including Computer Science;</a:t>
                      </a:r>
                      <a:r>
                        <a:rPr lang="en-GB" sz="1600" dirty="0">
                          <a:solidFill>
                            <a:schemeClr val="tx1"/>
                          </a:solidFill>
                          <a:latin typeface="Swis721 Lt BT" panose="020B0403020202020204" pitchFamily="34" charset="0"/>
                          <a:ea typeface="Calibri"/>
                          <a:cs typeface="Times New Roman"/>
                        </a:rPr>
                        <a:t> Geography/History; MFL</a:t>
                      </a:r>
                      <a:endParaRPr lang="en-GB" sz="1100" dirty="0">
                        <a:solidFill>
                          <a:schemeClr val="tx1"/>
                        </a:solidFill>
                        <a:latin typeface="Swis721 Lt BT" panose="020B0403020202020204"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76687">
                <a:tc vMerge="1">
                  <a:txBody>
                    <a:bodyPr/>
                    <a:lstStyle/>
                    <a:p>
                      <a:endParaRPr lang="en-GB"/>
                    </a:p>
                  </a:txBody>
                  <a:tcPr/>
                </a:tc>
                <a:tc>
                  <a:txBody>
                    <a:bodyPr/>
                    <a:lstStyle/>
                    <a:p>
                      <a:pPr algn="ctr">
                        <a:lnSpc>
                          <a:spcPct val="115000"/>
                        </a:lnSpc>
                        <a:spcAft>
                          <a:spcPts val="0"/>
                        </a:spcAft>
                      </a:pPr>
                      <a:r>
                        <a:rPr lang="en-GB" sz="1600" dirty="0">
                          <a:solidFill>
                            <a:srgbClr val="000000"/>
                          </a:solidFill>
                          <a:latin typeface="Swis721 Lt BT" panose="020B0403020202020204" pitchFamily="34" charset="0"/>
                          <a:ea typeface="Calibri"/>
                          <a:cs typeface="Times New Roman"/>
                        </a:rPr>
                        <a:t>4</a:t>
                      </a:r>
                      <a:endParaRPr lang="en-GB" sz="1100" dirty="0">
                        <a:latin typeface="Swis721 Lt BT" panose="020B0403020202020204" pitchFamily="34"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600" dirty="0">
                          <a:solidFill>
                            <a:srgbClr val="000000"/>
                          </a:solidFill>
                          <a:latin typeface="Swis721 Lt BT" panose="020B0403020202020204" pitchFamily="34" charset="0"/>
                          <a:ea typeface="Calibri"/>
                          <a:cs typeface="Times New Roman"/>
                        </a:rPr>
                        <a:t>EBacc 2</a:t>
                      </a:r>
                      <a:endParaRPr lang="en-GB" sz="1100" dirty="0">
                        <a:latin typeface="Swis721 Lt BT" panose="020B0403020202020204" pitchFamily="34"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0004"/>
                  </a:ext>
                </a:extLst>
              </a:tr>
              <a:tr h="376687">
                <a:tc vMerge="1">
                  <a:txBody>
                    <a:bodyPr/>
                    <a:lstStyle/>
                    <a:p>
                      <a:endParaRPr lang="en-GB"/>
                    </a:p>
                  </a:txBody>
                  <a:tcPr/>
                </a:tc>
                <a:tc>
                  <a:txBody>
                    <a:bodyPr/>
                    <a:lstStyle/>
                    <a:p>
                      <a:pPr algn="ctr">
                        <a:lnSpc>
                          <a:spcPct val="115000"/>
                        </a:lnSpc>
                        <a:spcAft>
                          <a:spcPts val="0"/>
                        </a:spcAft>
                      </a:pPr>
                      <a:r>
                        <a:rPr lang="en-GB" sz="1600" dirty="0">
                          <a:solidFill>
                            <a:srgbClr val="000000"/>
                          </a:solidFill>
                          <a:latin typeface="Swis721 Lt BT" panose="020B0403020202020204" pitchFamily="34" charset="0"/>
                          <a:ea typeface="Calibri"/>
                          <a:cs typeface="Times New Roman"/>
                        </a:rPr>
                        <a:t>5</a:t>
                      </a:r>
                      <a:endParaRPr lang="en-GB" sz="1100" dirty="0">
                        <a:latin typeface="Swis721 Lt BT" panose="020B0403020202020204" pitchFamily="34"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600" dirty="0">
                          <a:solidFill>
                            <a:srgbClr val="000000"/>
                          </a:solidFill>
                          <a:latin typeface="Swis721 Lt BT" panose="020B0403020202020204" pitchFamily="34" charset="0"/>
                          <a:ea typeface="Calibri"/>
                          <a:cs typeface="Times New Roman"/>
                        </a:rPr>
                        <a:t>EBacc 3</a:t>
                      </a:r>
                      <a:endParaRPr lang="en-GB" sz="1100" dirty="0">
                        <a:latin typeface="Swis721 Lt BT" panose="020B0403020202020204" pitchFamily="34"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0005"/>
                  </a:ext>
                </a:extLst>
              </a:tr>
              <a:tr h="376687">
                <a:tc rowSpan="3">
                  <a:txBody>
                    <a:bodyPr/>
                    <a:lstStyle/>
                    <a:p>
                      <a:pPr algn="ctr">
                        <a:lnSpc>
                          <a:spcPct val="115000"/>
                        </a:lnSpc>
                        <a:spcAft>
                          <a:spcPts val="0"/>
                        </a:spcAft>
                      </a:pPr>
                      <a:r>
                        <a:rPr lang="en-GB" sz="1600" dirty="0">
                          <a:latin typeface="Swis721 Lt BT" panose="020B0403020202020204" pitchFamily="34" charset="0"/>
                          <a:ea typeface="Calibri"/>
                          <a:cs typeface="Times New Roman"/>
                        </a:rPr>
                        <a:t>3</a:t>
                      </a:r>
                      <a:endParaRPr lang="en-GB" sz="1100" dirty="0">
                        <a:latin typeface="Swis721 Lt BT" panose="020B0403020202020204"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dirty="0">
                          <a:solidFill>
                            <a:srgbClr val="000000"/>
                          </a:solidFill>
                          <a:latin typeface="Swis721 Lt BT" panose="020B0403020202020204" pitchFamily="34" charset="0"/>
                          <a:ea typeface="Calibri"/>
                          <a:cs typeface="Times New Roman"/>
                        </a:rPr>
                        <a:t>6</a:t>
                      </a:r>
                      <a:endParaRPr lang="en-GB" sz="1100" dirty="0">
                        <a:latin typeface="Swis721 Lt BT" panose="020B0403020202020204" pitchFamily="34"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600" dirty="0">
                          <a:solidFill>
                            <a:srgbClr val="000000"/>
                          </a:solidFill>
                          <a:latin typeface="Swis721 Lt BT" panose="020B0403020202020204" pitchFamily="34" charset="0"/>
                          <a:ea typeface="Calibri"/>
                          <a:cs typeface="Times New Roman"/>
                        </a:rPr>
                        <a:t>Other 1</a:t>
                      </a:r>
                      <a:endParaRPr lang="en-GB" sz="1100" dirty="0">
                        <a:latin typeface="Swis721 Lt BT" panose="020B0403020202020204" pitchFamily="34"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l">
                        <a:lnSpc>
                          <a:spcPct val="115000"/>
                        </a:lnSpc>
                        <a:spcAft>
                          <a:spcPts val="0"/>
                        </a:spcAft>
                      </a:pPr>
                      <a:r>
                        <a:rPr lang="en-GB" sz="1600" dirty="0">
                          <a:latin typeface="Swis721 Lt BT" panose="020B0403020202020204" pitchFamily="34" charset="0"/>
                          <a:ea typeface="Calibri"/>
                          <a:cs typeface="Times New Roman"/>
                        </a:rPr>
                        <a:t>Approved vocational, further EBacc subjects, all other GCSE subjects</a:t>
                      </a:r>
                      <a:endParaRPr lang="en-GB" sz="1100" dirty="0">
                        <a:latin typeface="Swis721 Lt BT" panose="020B0403020202020204"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76687">
                <a:tc vMerge="1">
                  <a:txBody>
                    <a:bodyPr/>
                    <a:lstStyle/>
                    <a:p>
                      <a:endParaRPr lang="en-GB"/>
                    </a:p>
                  </a:txBody>
                  <a:tcPr/>
                </a:tc>
                <a:tc>
                  <a:txBody>
                    <a:bodyPr/>
                    <a:lstStyle/>
                    <a:p>
                      <a:pPr algn="ctr">
                        <a:lnSpc>
                          <a:spcPct val="115000"/>
                        </a:lnSpc>
                        <a:spcAft>
                          <a:spcPts val="0"/>
                        </a:spcAft>
                      </a:pPr>
                      <a:r>
                        <a:rPr lang="en-GB" sz="1600" dirty="0">
                          <a:solidFill>
                            <a:srgbClr val="000000"/>
                          </a:solidFill>
                          <a:latin typeface="Swis721 Lt BT" panose="020B0403020202020204" pitchFamily="34" charset="0"/>
                          <a:ea typeface="Calibri"/>
                          <a:cs typeface="Times New Roman"/>
                        </a:rPr>
                        <a:t>7</a:t>
                      </a:r>
                      <a:endParaRPr lang="en-GB" sz="1100" dirty="0">
                        <a:latin typeface="Swis721 Lt BT" panose="020B0403020202020204" pitchFamily="34"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600" dirty="0">
                          <a:solidFill>
                            <a:srgbClr val="000000"/>
                          </a:solidFill>
                          <a:latin typeface="Swis721 Lt BT" panose="020B0403020202020204" pitchFamily="34" charset="0"/>
                          <a:ea typeface="Calibri"/>
                          <a:cs typeface="Times New Roman"/>
                        </a:rPr>
                        <a:t>Other 2</a:t>
                      </a:r>
                      <a:endParaRPr lang="en-GB" sz="1100" dirty="0">
                        <a:latin typeface="Swis721 Lt BT" panose="020B0403020202020204" pitchFamily="34"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0007"/>
                  </a:ext>
                </a:extLst>
              </a:tr>
              <a:tr h="376687">
                <a:tc vMerge="1">
                  <a:txBody>
                    <a:bodyPr/>
                    <a:lstStyle/>
                    <a:p>
                      <a:endParaRPr lang="en-GB"/>
                    </a:p>
                  </a:txBody>
                  <a:tcPr/>
                </a:tc>
                <a:tc>
                  <a:txBody>
                    <a:bodyPr/>
                    <a:lstStyle/>
                    <a:p>
                      <a:pPr algn="ctr">
                        <a:lnSpc>
                          <a:spcPct val="115000"/>
                        </a:lnSpc>
                        <a:spcAft>
                          <a:spcPts val="0"/>
                        </a:spcAft>
                      </a:pPr>
                      <a:r>
                        <a:rPr lang="en-GB" sz="1600" dirty="0">
                          <a:solidFill>
                            <a:srgbClr val="000000"/>
                          </a:solidFill>
                          <a:latin typeface="Swis721 Lt BT" panose="020B0403020202020204" pitchFamily="34" charset="0"/>
                          <a:ea typeface="Calibri"/>
                          <a:cs typeface="Times New Roman"/>
                        </a:rPr>
                        <a:t>8</a:t>
                      </a:r>
                      <a:endParaRPr lang="en-GB" sz="1100" dirty="0">
                        <a:latin typeface="Swis721 Lt BT" panose="020B0403020202020204" pitchFamily="34"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600" dirty="0">
                          <a:solidFill>
                            <a:srgbClr val="000000"/>
                          </a:solidFill>
                          <a:latin typeface="Swis721 Lt BT" panose="020B0403020202020204" pitchFamily="34" charset="0"/>
                          <a:ea typeface="Calibri"/>
                          <a:cs typeface="Times New Roman"/>
                        </a:rPr>
                        <a:t>Other 3</a:t>
                      </a:r>
                      <a:endParaRPr lang="en-GB" sz="1100" dirty="0">
                        <a:latin typeface="Swis721 Lt BT" panose="020B0403020202020204" pitchFamily="34"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722586998"/>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7D52E3-75F4-46DE-952E-9CB0E40C030A}"/>
              </a:ext>
            </a:extLst>
          </p:cNvPr>
          <p:cNvSpPr txBox="1"/>
          <p:nvPr/>
        </p:nvSpPr>
        <p:spPr>
          <a:xfrm>
            <a:off x="1937442" y="259633"/>
            <a:ext cx="8555525" cy="70788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GB" sz="4000" b="1" dirty="0">
                <a:solidFill>
                  <a:srgbClr val="C00000"/>
                </a:solidFill>
                <a:latin typeface="Swis721 Lt BT" panose="020B0403020202020204" pitchFamily="34" charset="0"/>
                <a:ea typeface="Arial"/>
                <a:cs typeface="Arial"/>
                <a:sym typeface="Arial"/>
              </a:rPr>
              <a:t>IAG – Choosing your </a:t>
            </a:r>
            <a:r>
              <a:rPr lang="en-GB" sz="4000" b="1" dirty="0" err="1">
                <a:solidFill>
                  <a:srgbClr val="C00000"/>
                </a:solidFill>
                <a:latin typeface="Swis721 Lt BT" panose="020B0403020202020204" pitchFamily="34" charset="0"/>
                <a:ea typeface="Arial"/>
                <a:cs typeface="Arial"/>
                <a:sym typeface="Arial"/>
              </a:rPr>
              <a:t>Ebaac</a:t>
            </a:r>
            <a:r>
              <a:rPr lang="en-GB" sz="4000" b="1" dirty="0">
                <a:solidFill>
                  <a:srgbClr val="C00000"/>
                </a:solidFill>
                <a:latin typeface="Swis721 Lt BT" panose="020B0403020202020204" pitchFamily="34" charset="0"/>
                <a:ea typeface="Arial"/>
                <a:cs typeface="Arial"/>
                <a:sym typeface="Arial"/>
              </a:rPr>
              <a:t> subject(s)</a:t>
            </a:r>
          </a:p>
        </p:txBody>
      </p:sp>
      <p:grpSp>
        <p:nvGrpSpPr>
          <p:cNvPr id="5" name="Group 4">
            <a:extLst>
              <a:ext uri="{FF2B5EF4-FFF2-40B4-BE49-F238E27FC236}">
                <a16:creationId xmlns:a16="http://schemas.microsoft.com/office/drawing/2014/main" id="{F10AC130-5A34-47A4-8050-54D8603F706A}"/>
              </a:ext>
            </a:extLst>
          </p:cNvPr>
          <p:cNvGrpSpPr/>
          <p:nvPr/>
        </p:nvGrpSpPr>
        <p:grpSpPr>
          <a:xfrm>
            <a:off x="1524000" y="1331856"/>
            <a:ext cx="9144000" cy="4948366"/>
            <a:chOff x="-1" y="1230298"/>
            <a:chExt cx="9144000" cy="4948366"/>
          </a:xfrm>
        </p:grpSpPr>
        <p:sp>
          <p:nvSpPr>
            <p:cNvPr id="6" name="Text Box 12">
              <a:extLst>
                <a:ext uri="{FF2B5EF4-FFF2-40B4-BE49-F238E27FC236}">
                  <a16:creationId xmlns:a16="http://schemas.microsoft.com/office/drawing/2014/main" id="{75E30B23-4CB8-40B1-ACFD-F82A0C959F76}"/>
                </a:ext>
              </a:extLst>
            </p:cNvPr>
            <p:cNvSpPr txBox="1">
              <a:spLocks noChangeArrowheads="1"/>
            </p:cNvSpPr>
            <p:nvPr/>
          </p:nvSpPr>
          <p:spPr bwMode="auto">
            <a:xfrm>
              <a:off x="-1" y="1230298"/>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pPr>
              <a:r>
                <a:rPr lang="en-US" sz="2400" dirty="0">
                  <a:latin typeface="Swis721 Lt BT" panose="020B0403020202020204" pitchFamily="34" charset="0"/>
                </a:rPr>
                <a:t>To support good achievement in the Level 2 Threshold Measure, follow this guide when choosing options for</a:t>
              </a:r>
              <a:r>
                <a:rPr lang="en-US" sz="2400" dirty="0">
                  <a:solidFill>
                    <a:srgbClr val="7030A0"/>
                  </a:solidFill>
                  <a:latin typeface="Swis721 Lt BT" panose="020B0403020202020204" pitchFamily="34" charset="0"/>
                </a:rPr>
                <a:t> </a:t>
              </a:r>
              <a:r>
                <a:rPr lang="en-US" sz="2400" dirty="0">
                  <a:solidFill>
                    <a:srgbClr val="C00000"/>
                  </a:solidFill>
                  <a:latin typeface="Swis721 Lt BT" panose="020B0403020202020204" pitchFamily="34" charset="0"/>
                </a:rPr>
                <a:t>Year 10</a:t>
              </a:r>
              <a:r>
                <a:rPr lang="en-US" sz="2400" dirty="0">
                  <a:latin typeface="Swis721 Lt BT" panose="020B0403020202020204" pitchFamily="34" charset="0"/>
                </a:rPr>
                <a:t>: </a:t>
              </a:r>
            </a:p>
          </p:txBody>
        </p:sp>
        <p:sp>
          <p:nvSpPr>
            <p:cNvPr id="8" name="TextBox 7">
              <a:extLst>
                <a:ext uri="{FF2B5EF4-FFF2-40B4-BE49-F238E27FC236}">
                  <a16:creationId xmlns:a16="http://schemas.microsoft.com/office/drawing/2014/main" id="{E7DD02BB-D038-4E76-A6FF-B85726C1A95A}"/>
                </a:ext>
              </a:extLst>
            </p:cNvPr>
            <p:cNvSpPr txBox="1"/>
            <p:nvPr/>
          </p:nvSpPr>
          <p:spPr>
            <a:xfrm>
              <a:off x="3343040" y="2262690"/>
              <a:ext cx="2457919" cy="1200329"/>
            </a:xfrm>
            <a:prstGeom prst="rect">
              <a:avLst/>
            </a:prstGeom>
            <a:solidFill>
              <a:schemeClr val="bg1">
                <a:lumMod val="85000"/>
              </a:schemeClr>
            </a:solidFill>
            <a:ln>
              <a:solidFill>
                <a:srgbClr val="7030A0"/>
              </a:solidFill>
            </a:ln>
          </p:spPr>
          <p:txBody>
            <a:bodyPr wrap="square" rtlCol="0">
              <a:spAutoFit/>
            </a:bodyPr>
            <a:lstStyle/>
            <a:p>
              <a:r>
                <a:rPr lang="en-GB" sz="2400" dirty="0">
                  <a:latin typeface="Swis721 Lt BT" panose="020B0403020202020204" pitchFamily="34" charset="0"/>
                </a:rPr>
                <a:t>Do you want to study a </a:t>
              </a:r>
              <a:r>
                <a:rPr lang="en-GB" sz="2400" dirty="0">
                  <a:solidFill>
                    <a:srgbClr val="C00000"/>
                  </a:solidFill>
                  <a:latin typeface="Swis721 Lt BT" panose="020B0403020202020204" pitchFamily="34" charset="0"/>
                </a:rPr>
                <a:t>Language</a:t>
              </a:r>
              <a:r>
                <a:rPr lang="en-GB" sz="2400" b="1" dirty="0">
                  <a:latin typeface="Swis721 Lt BT" panose="020B0403020202020204" pitchFamily="34" charset="0"/>
                </a:rPr>
                <a:t> </a:t>
              </a:r>
              <a:r>
                <a:rPr lang="en-GB" sz="2400" dirty="0">
                  <a:latin typeface="Swis721 Lt BT" panose="020B0403020202020204" pitchFamily="34" charset="0"/>
                </a:rPr>
                <a:t>?</a:t>
              </a:r>
            </a:p>
          </p:txBody>
        </p:sp>
        <p:sp>
          <p:nvSpPr>
            <p:cNvPr id="9" name="TextBox 8">
              <a:extLst>
                <a:ext uri="{FF2B5EF4-FFF2-40B4-BE49-F238E27FC236}">
                  <a16:creationId xmlns:a16="http://schemas.microsoft.com/office/drawing/2014/main" id="{D9FE2D6E-3165-440E-9F2D-19D03D636E67}"/>
                </a:ext>
              </a:extLst>
            </p:cNvPr>
            <p:cNvSpPr txBox="1"/>
            <p:nvPr/>
          </p:nvSpPr>
          <p:spPr>
            <a:xfrm>
              <a:off x="6156176" y="3501008"/>
              <a:ext cx="2232248" cy="2677656"/>
            </a:xfrm>
            <a:prstGeom prst="rect">
              <a:avLst/>
            </a:prstGeom>
            <a:solidFill>
              <a:schemeClr val="bg1">
                <a:lumMod val="85000"/>
              </a:schemeClr>
            </a:solidFill>
            <a:ln>
              <a:solidFill>
                <a:srgbClr val="7030A0"/>
              </a:solidFill>
            </a:ln>
          </p:spPr>
          <p:txBody>
            <a:bodyPr wrap="square" rtlCol="0">
              <a:spAutoFit/>
            </a:bodyPr>
            <a:lstStyle/>
            <a:p>
              <a:r>
                <a:rPr lang="en-GB" sz="2400" dirty="0">
                  <a:latin typeface="Swis721 Lt BT" panose="020B0403020202020204" pitchFamily="34" charset="0"/>
                </a:rPr>
                <a:t>Pick either </a:t>
              </a:r>
              <a:r>
                <a:rPr lang="en-GB" sz="2400" dirty="0">
                  <a:solidFill>
                    <a:srgbClr val="C00000"/>
                  </a:solidFill>
                  <a:latin typeface="Swis721 Lt BT" panose="020B0403020202020204" pitchFamily="34" charset="0"/>
                </a:rPr>
                <a:t>Geography, History or Computer Science </a:t>
              </a:r>
              <a:r>
                <a:rPr lang="en-GB" sz="2400" dirty="0">
                  <a:latin typeface="Swis721 Lt BT" panose="020B0403020202020204" pitchFamily="34" charset="0"/>
                </a:rPr>
                <a:t>plus two further subjects</a:t>
              </a:r>
            </a:p>
          </p:txBody>
        </p:sp>
        <p:sp>
          <p:nvSpPr>
            <p:cNvPr id="11" name="TextBox 10">
              <a:extLst>
                <a:ext uri="{FF2B5EF4-FFF2-40B4-BE49-F238E27FC236}">
                  <a16:creationId xmlns:a16="http://schemas.microsoft.com/office/drawing/2014/main" id="{1A469E8E-6A5B-46D7-B4CB-BD796DB19F9E}"/>
                </a:ext>
              </a:extLst>
            </p:cNvPr>
            <p:cNvSpPr txBox="1"/>
            <p:nvPr/>
          </p:nvSpPr>
          <p:spPr>
            <a:xfrm>
              <a:off x="827584" y="3501008"/>
              <a:ext cx="2232248" cy="1569660"/>
            </a:xfrm>
            <a:prstGeom prst="rect">
              <a:avLst/>
            </a:prstGeom>
            <a:solidFill>
              <a:schemeClr val="bg1">
                <a:lumMod val="85000"/>
              </a:schemeClr>
            </a:solidFill>
            <a:ln>
              <a:solidFill>
                <a:srgbClr val="7030A0"/>
              </a:solidFill>
            </a:ln>
          </p:spPr>
          <p:txBody>
            <a:bodyPr wrap="square" rtlCol="0">
              <a:spAutoFit/>
            </a:bodyPr>
            <a:lstStyle/>
            <a:p>
              <a:r>
                <a:rPr lang="en-GB" sz="2400" dirty="0">
                  <a:latin typeface="Swis721 Lt BT" panose="020B0403020202020204" pitchFamily="34" charset="0"/>
                </a:rPr>
                <a:t>Choose your </a:t>
              </a:r>
              <a:r>
                <a:rPr lang="en-GB" sz="2400" dirty="0">
                  <a:solidFill>
                    <a:srgbClr val="C00000"/>
                  </a:solidFill>
                  <a:latin typeface="Swis721 Lt BT" panose="020B0403020202020204" pitchFamily="34" charset="0"/>
                </a:rPr>
                <a:t>Language</a:t>
              </a:r>
              <a:r>
                <a:rPr lang="en-GB" sz="2400" dirty="0">
                  <a:latin typeface="Swis721 Lt BT" panose="020B0403020202020204" pitchFamily="34" charset="0"/>
                </a:rPr>
                <a:t> plus two further subjects</a:t>
              </a:r>
            </a:p>
          </p:txBody>
        </p:sp>
        <p:cxnSp>
          <p:nvCxnSpPr>
            <p:cNvPr id="12" name="Straight Arrow Connector 11">
              <a:extLst>
                <a:ext uri="{FF2B5EF4-FFF2-40B4-BE49-F238E27FC236}">
                  <a16:creationId xmlns:a16="http://schemas.microsoft.com/office/drawing/2014/main" id="{920C6251-E47B-4BE1-B346-7523EF6D06E4}"/>
                </a:ext>
              </a:extLst>
            </p:cNvPr>
            <p:cNvCxnSpPr>
              <a:cxnSpLocks/>
            </p:cNvCxnSpPr>
            <p:nvPr/>
          </p:nvCxnSpPr>
          <p:spPr>
            <a:xfrm>
              <a:off x="5940152" y="2606321"/>
              <a:ext cx="1098122" cy="754597"/>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E1FCBABA-8246-470C-8644-9B3960A8085C}"/>
                </a:ext>
              </a:extLst>
            </p:cNvPr>
            <p:cNvSpPr txBox="1"/>
            <p:nvPr/>
          </p:nvSpPr>
          <p:spPr>
            <a:xfrm>
              <a:off x="1763688" y="2421655"/>
              <a:ext cx="756084" cy="369332"/>
            </a:xfrm>
            <a:prstGeom prst="rect">
              <a:avLst/>
            </a:prstGeom>
            <a:noFill/>
          </p:spPr>
          <p:txBody>
            <a:bodyPr wrap="square" rtlCol="0">
              <a:spAutoFit/>
            </a:bodyPr>
            <a:lstStyle/>
            <a:p>
              <a:r>
                <a:rPr lang="en-GB" dirty="0">
                  <a:latin typeface="Swis721 Lt BT" panose="020B0403020202020204" pitchFamily="34" charset="0"/>
                </a:rPr>
                <a:t>YES</a:t>
              </a:r>
            </a:p>
          </p:txBody>
        </p:sp>
        <p:sp>
          <p:nvSpPr>
            <p:cNvPr id="14" name="TextBox 13">
              <a:extLst>
                <a:ext uri="{FF2B5EF4-FFF2-40B4-BE49-F238E27FC236}">
                  <a16:creationId xmlns:a16="http://schemas.microsoft.com/office/drawing/2014/main" id="{5740CA72-97BD-4202-9480-4CFA4C3216E1}"/>
                </a:ext>
              </a:extLst>
            </p:cNvPr>
            <p:cNvSpPr txBox="1"/>
            <p:nvPr/>
          </p:nvSpPr>
          <p:spPr>
            <a:xfrm>
              <a:off x="6660232" y="2412998"/>
              <a:ext cx="756084" cy="369332"/>
            </a:xfrm>
            <a:prstGeom prst="rect">
              <a:avLst/>
            </a:prstGeom>
            <a:noFill/>
          </p:spPr>
          <p:txBody>
            <a:bodyPr wrap="square" rtlCol="0">
              <a:spAutoFit/>
            </a:bodyPr>
            <a:lstStyle/>
            <a:p>
              <a:r>
                <a:rPr lang="en-GB" dirty="0">
                  <a:latin typeface="Swis721 Lt BT" panose="020B0403020202020204" pitchFamily="34" charset="0"/>
                </a:rPr>
                <a:t>NO</a:t>
              </a:r>
            </a:p>
          </p:txBody>
        </p:sp>
        <p:sp>
          <p:nvSpPr>
            <p:cNvPr id="15" name="TextBox 14">
              <a:extLst>
                <a:ext uri="{FF2B5EF4-FFF2-40B4-BE49-F238E27FC236}">
                  <a16:creationId xmlns:a16="http://schemas.microsoft.com/office/drawing/2014/main" id="{FE483E2B-8C6B-4CA8-BBDC-F2BE3AC66E3A}"/>
                </a:ext>
              </a:extLst>
            </p:cNvPr>
            <p:cNvSpPr txBox="1"/>
            <p:nvPr/>
          </p:nvSpPr>
          <p:spPr>
            <a:xfrm>
              <a:off x="3426502" y="4299083"/>
              <a:ext cx="2183148" cy="1323439"/>
            </a:xfrm>
            <a:prstGeom prst="rect">
              <a:avLst/>
            </a:prstGeom>
            <a:noFill/>
          </p:spPr>
          <p:txBody>
            <a:bodyPr wrap="square" rtlCol="0">
              <a:spAutoFit/>
            </a:bodyPr>
            <a:lstStyle/>
            <a:p>
              <a:pPr algn="ctr"/>
              <a:r>
                <a:rPr lang="en-GB" sz="4000" dirty="0" err="1">
                  <a:solidFill>
                    <a:srgbClr val="C00000"/>
                  </a:solidFill>
                  <a:latin typeface="Gill Sans MT" panose="020B0502020104020203" pitchFamily="34" charset="0"/>
                </a:rPr>
                <a:t>EBacc</a:t>
              </a:r>
              <a:r>
                <a:rPr lang="en-GB" sz="4000" dirty="0">
                  <a:solidFill>
                    <a:srgbClr val="C00000"/>
                  </a:solidFill>
                  <a:latin typeface="Gill Sans MT" panose="020B0502020104020203" pitchFamily="34" charset="0"/>
                </a:rPr>
                <a:t> Subjects</a:t>
              </a:r>
            </a:p>
          </p:txBody>
        </p:sp>
        <p:cxnSp>
          <p:nvCxnSpPr>
            <p:cNvPr id="16" name="Straight Arrow Connector 15">
              <a:extLst>
                <a:ext uri="{FF2B5EF4-FFF2-40B4-BE49-F238E27FC236}">
                  <a16:creationId xmlns:a16="http://schemas.microsoft.com/office/drawing/2014/main" id="{3F7CC254-F882-47C1-95C6-E56DDFD5ADBF}"/>
                </a:ext>
              </a:extLst>
            </p:cNvPr>
            <p:cNvCxnSpPr/>
            <p:nvPr/>
          </p:nvCxnSpPr>
          <p:spPr>
            <a:xfrm flipV="1">
              <a:off x="5220072" y="4509120"/>
              <a:ext cx="720080" cy="451682"/>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7" name="Straight Arrow Connector 6">
            <a:extLst>
              <a:ext uri="{FF2B5EF4-FFF2-40B4-BE49-F238E27FC236}">
                <a16:creationId xmlns:a16="http://schemas.microsoft.com/office/drawing/2014/main" id="{5C659ABD-5DEC-C294-E507-3861E8DB3366}"/>
              </a:ext>
            </a:extLst>
          </p:cNvPr>
          <p:cNvCxnSpPr>
            <a:cxnSpLocks/>
          </p:cNvCxnSpPr>
          <p:nvPr/>
        </p:nvCxnSpPr>
        <p:spPr>
          <a:xfrm flipH="1" flipV="1">
            <a:off x="4620001" y="4610678"/>
            <a:ext cx="734424" cy="451682"/>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269258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7D52E3-75F4-46DE-952E-9CB0E40C030A}"/>
              </a:ext>
            </a:extLst>
          </p:cNvPr>
          <p:cNvSpPr txBox="1"/>
          <p:nvPr/>
        </p:nvSpPr>
        <p:spPr>
          <a:xfrm>
            <a:off x="2498757" y="365824"/>
            <a:ext cx="8555525" cy="76943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GB" sz="4400" b="1" dirty="0">
                <a:solidFill>
                  <a:srgbClr val="C00000"/>
                </a:solidFill>
                <a:latin typeface="Swis721 Lt BT" panose="020B0403020202020204" pitchFamily="34" charset="0"/>
                <a:ea typeface="Arial"/>
                <a:cs typeface="Arial"/>
                <a:sym typeface="Arial"/>
              </a:rPr>
              <a:t>Points to consider … … </a:t>
            </a:r>
          </a:p>
        </p:txBody>
      </p:sp>
      <p:sp>
        <p:nvSpPr>
          <p:cNvPr id="5" name="Text Box 10">
            <a:hlinkClick r:id="rId2"/>
            <a:extLst>
              <a:ext uri="{FF2B5EF4-FFF2-40B4-BE49-F238E27FC236}">
                <a16:creationId xmlns:a16="http://schemas.microsoft.com/office/drawing/2014/main" id="{5A1FC59F-7AF6-4260-9C91-93C2231574F7}"/>
              </a:ext>
            </a:extLst>
          </p:cNvPr>
          <p:cNvSpPr txBox="1">
            <a:spLocks noChangeArrowheads="1"/>
          </p:cNvSpPr>
          <p:nvPr/>
        </p:nvSpPr>
        <p:spPr bwMode="auto">
          <a:xfrm>
            <a:off x="1989155" y="1768539"/>
            <a:ext cx="8424936"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3600" b="1" dirty="0">
                <a:latin typeface="Swis721 Lt BT" panose="020B0403020202020204" pitchFamily="34" charset="0"/>
              </a:rPr>
              <a:t>Raised Participation Age:</a:t>
            </a:r>
          </a:p>
          <a:p>
            <a:pPr eaLnBrk="1" hangingPunct="1"/>
            <a:endParaRPr lang="en-GB" sz="3600" dirty="0">
              <a:latin typeface="Swis721 Lt BT" panose="020B0403020202020204" pitchFamily="34" charset="0"/>
            </a:endParaRPr>
          </a:p>
          <a:p>
            <a:pPr algn="ctr" eaLnBrk="1" hangingPunct="1"/>
            <a:r>
              <a:rPr lang="en-GB" sz="3600" dirty="0">
                <a:latin typeface="Swis721 Lt BT" panose="020B0403020202020204" pitchFamily="34" charset="0"/>
              </a:rPr>
              <a:t>Children should be in education or training until the end of the academic year when they are 18.</a:t>
            </a:r>
          </a:p>
        </p:txBody>
      </p:sp>
    </p:spTree>
    <p:extLst>
      <p:ext uri="{BB962C8B-B14F-4D97-AF65-F5344CB8AC3E}">
        <p14:creationId xmlns:p14="http://schemas.microsoft.com/office/powerpoint/2010/main" val="115893793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0BC92-B2A3-03F8-0CF3-A6CBFAC3FF12}"/>
              </a:ext>
            </a:extLst>
          </p:cNvPr>
          <p:cNvSpPr>
            <a:spLocks noGrp="1"/>
          </p:cNvSpPr>
          <p:nvPr>
            <p:ph type="title"/>
          </p:nvPr>
        </p:nvSpPr>
        <p:spPr>
          <a:xfrm>
            <a:off x="2507530" y="144822"/>
            <a:ext cx="7494309" cy="449068"/>
          </a:xfrm>
        </p:spPr>
        <p:txBody>
          <a:bodyPr/>
          <a:lstStyle/>
          <a:p>
            <a:r>
              <a:rPr lang="en-GB" b="1" dirty="0">
                <a:solidFill>
                  <a:srgbClr val="C00000"/>
                </a:solidFill>
                <a:latin typeface="Swis721 Lt BT" panose="020B0403020202020204" pitchFamily="34" charset="0"/>
                <a:cs typeface="Arial"/>
                <a:sym typeface="Arial"/>
              </a:rPr>
              <a:t>Year 9 – Year 10 Guided Choices Form</a:t>
            </a:r>
            <a:endParaRPr lang="en-GB" dirty="0"/>
          </a:p>
        </p:txBody>
      </p:sp>
      <p:sp>
        <p:nvSpPr>
          <p:cNvPr id="4" name="Text Box 1">
            <a:extLst>
              <a:ext uri="{FF2B5EF4-FFF2-40B4-BE49-F238E27FC236}">
                <a16:creationId xmlns:a16="http://schemas.microsoft.com/office/drawing/2014/main" id="{D926235E-8B65-85CD-5E3D-64E9DA27E8DF}"/>
              </a:ext>
            </a:extLst>
          </p:cNvPr>
          <p:cNvSpPr txBox="1"/>
          <p:nvPr/>
        </p:nvSpPr>
        <p:spPr>
          <a:xfrm>
            <a:off x="187651" y="691797"/>
            <a:ext cx="3220720" cy="299720"/>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GB" sz="1100" b="1"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Calibri" panose="020F0502020204030204" pitchFamily="34" charset="0"/>
              </a:rPr>
              <a:t>Student Name: ……………………………………………………</a:t>
            </a:r>
            <a:endParaRPr kumimoji="0" lang="en-GB"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 Box 2">
            <a:extLst>
              <a:ext uri="{FF2B5EF4-FFF2-40B4-BE49-F238E27FC236}">
                <a16:creationId xmlns:a16="http://schemas.microsoft.com/office/drawing/2014/main" id="{876C9B9F-BE82-65D8-7DCA-97102F9DEEA1}"/>
              </a:ext>
            </a:extLst>
          </p:cNvPr>
          <p:cNvSpPr txBox="1"/>
          <p:nvPr/>
        </p:nvSpPr>
        <p:spPr>
          <a:xfrm>
            <a:off x="7314408" y="820813"/>
            <a:ext cx="1774190" cy="29972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b="1" dirty="0">
                <a:effectLst/>
                <a:latin typeface="Calibri" panose="020F0502020204030204" pitchFamily="34" charset="0"/>
                <a:ea typeface="Calibri" panose="020F0502020204030204" pitchFamily="34" charset="0"/>
                <a:cs typeface="Calibri" panose="020F0502020204030204" pitchFamily="34" charset="0"/>
              </a:rPr>
              <a:t>Date of Birth: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Box 5">
            <a:extLst>
              <a:ext uri="{FF2B5EF4-FFF2-40B4-BE49-F238E27FC236}">
                <a16:creationId xmlns:a16="http://schemas.microsoft.com/office/drawing/2014/main" id="{34D25BBF-A4F6-17DB-9DF0-008693F49E42}"/>
              </a:ext>
            </a:extLst>
          </p:cNvPr>
          <p:cNvSpPr txBox="1"/>
          <p:nvPr/>
        </p:nvSpPr>
        <p:spPr>
          <a:xfrm>
            <a:off x="47937" y="1120533"/>
            <a:ext cx="1750074" cy="2806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Core Subjects and Options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 Box 4">
            <a:extLst>
              <a:ext uri="{FF2B5EF4-FFF2-40B4-BE49-F238E27FC236}">
                <a16:creationId xmlns:a16="http://schemas.microsoft.com/office/drawing/2014/main" id="{2564F8A8-2563-3ECB-C30C-688CBAC30F80}"/>
              </a:ext>
            </a:extLst>
          </p:cNvPr>
          <p:cNvSpPr txBox="1"/>
          <p:nvPr/>
        </p:nvSpPr>
        <p:spPr>
          <a:xfrm>
            <a:off x="47936" y="1401203"/>
            <a:ext cx="11679007" cy="46192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GCSE English, Maths, RS and Double Science are mandatory; you must also select 5 options (4 &amp; 5 are reserve choices). </a:t>
            </a:r>
            <a:r>
              <a:rPr lang="en-GB" sz="1100" u="sng" dirty="0">
                <a:effectLst/>
                <a:latin typeface="Calibri" panose="020F0502020204030204" pitchFamily="34" charset="0"/>
                <a:ea typeface="Calibri" panose="020F0502020204030204" pitchFamily="34" charset="0"/>
                <a:cs typeface="Times New Roman" panose="02020603050405020304" pitchFamily="18" charset="0"/>
              </a:rPr>
              <a:t>These need to be ordered in preference and failure to provide five choices may prevent you from getting the set of choices you want.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 Box 6">
            <a:extLst>
              <a:ext uri="{FF2B5EF4-FFF2-40B4-BE49-F238E27FC236}">
                <a16:creationId xmlns:a16="http://schemas.microsoft.com/office/drawing/2014/main" id="{7DA15470-7C50-F06A-D304-86A14B989CF1}"/>
              </a:ext>
            </a:extLst>
          </p:cNvPr>
          <p:cNvSpPr txBox="1"/>
          <p:nvPr/>
        </p:nvSpPr>
        <p:spPr>
          <a:xfrm>
            <a:off x="73082" y="1798830"/>
            <a:ext cx="783949" cy="2806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Full EBacc</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 Box 7">
            <a:extLst>
              <a:ext uri="{FF2B5EF4-FFF2-40B4-BE49-F238E27FC236}">
                <a16:creationId xmlns:a16="http://schemas.microsoft.com/office/drawing/2014/main" id="{B229EC24-BDDD-FEF1-3720-7BD9E792F631}"/>
              </a:ext>
            </a:extLst>
          </p:cNvPr>
          <p:cNvSpPr txBox="1"/>
          <p:nvPr/>
        </p:nvSpPr>
        <p:spPr>
          <a:xfrm>
            <a:off x="73082" y="1954639"/>
            <a:ext cx="11889532" cy="63863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Based on your KS2 results and your performance at KS3 so far, we believe you </a:t>
            </a:r>
            <a:r>
              <a:rPr lang="en-GB"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will</a:t>
            </a:r>
            <a:r>
              <a:rPr lang="en-GB" sz="1100" dirty="0">
                <a:effectLst/>
                <a:latin typeface="Calibri" panose="020F0502020204030204" pitchFamily="34" charset="0"/>
                <a:ea typeface="Calibri" panose="020F0502020204030204" pitchFamily="34" charset="0"/>
                <a:cs typeface="Times New Roman" panose="02020603050405020304" pitchFamily="18" charset="0"/>
              </a:rPr>
              <a:t> want to study for the full EBacc. To do this, you must select </a:t>
            </a:r>
            <a:r>
              <a:rPr lang="en-GB"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both</a:t>
            </a:r>
            <a:r>
              <a:rPr lang="en-GB" sz="1100" dirty="0">
                <a:effectLst/>
                <a:latin typeface="Calibri" panose="020F0502020204030204" pitchFamily="34" charset="0"/>
                <a:ea typeface="Calibri" panose="020F0502020204030204" pitchFamily="34" charset="0"/>
                <a:cs typeface="Times New Roman" panose="02020603050405020304" pitchFamily="18" charset="0"/>
              </a:rPr>
              <a:t> a Modern Foreign Language (MFL) and a Humanities subject, these need to be your preference 1 &amp; 2.  You can select more than one MFL and Humanity subject if you wish.</a:t>
            </a:r>
          </a:p>
        </p:txBody>
      </p:sp>
      <p:graphicFrame>
        <p:nvGraphicFramePr>
          <p:cNvPr id="10" name="Table 9">
            <a:extLst>
              <a:ext uri="{FF2B5EF4-FFF2-40B4-BE49-F238E27FC236}">
                <a16:creationId xmlns:a16="http://schemas.microsoft.com/office/drawing/2014/main" id="{1FF6A517-747D-DDDD-DFFF-F0C548EED59B}"/>
              </a:ext>
            </a:extLst>
          </p:cNvPr>
          <p:cNvGraphicFramePr>
            <a:graphicFrameLocks noGrp="1"/>
          </p:cNvGraphicFramePr>
          <p:nvPr>
            <p:extLst>
              <p:ext uri="{D42A27DB-BD31-4B8C-83A1-F6EECF244321}">
                <p14:modId xmlns:p14="http://schemas.microsoft.com/office/powerpoint/2010/main" val="3625956646"/>
              </p:ext>
            </p:extLst>
          </p:nvPr>
        </p:nvGraphicFramePr>
        <p:xfrm>
          <a:off x="187650" y="2477127"/>
          <a:ext cx="11322477" cy="1496568"/>
        </p:xfrm>
        <a:graphic>
          <a:graphicData uri="http://schemas.openxmlformats.org/drawingml/2006/table">
            <a:tbl>
              <a:tblPr firstCol="1" bandRow="1"/>
              <a:tblGrid>
                <a:gridCol w="10277401">
                  <a:extLst>
                    <a:ext uri="{9D8B030D-6E8A-4147-A177-3AD203B41FA5}">
                      <a16:colId xmlns:a16="http://schemas.microsoft.com/office/drawing/2014/main" val="2642974903"/>
                    </a:ext>
                  </a:extLst>
                </a:gridCol>
                <a:gridCol w="1045076">
                  <a:extLst>
                    <a:ext uri="{9D8B030D-6E8A-4147-A177-3AD203B41FA5}">
                      <a16:colId xmlns:a16="http://schemas.microsoft.com/office/drawing/2014/main" val="1974724868"/>
                    </a:ext>
                  </a:extLst>
                </a:gridCol>
              </a:tblGrid>
              <a:tr h="0">
                <a:tc>
                  <a:txBody>
                    <a:bodyPr/>
                    <a:lstStyle/>
                    <a:p>
                      <a:pPr algn="l">
                        <a:lnSpc>
                          <a:spcPct val="107000"/>
                        </a:lnSpc>
                        <a:spcAft>
                          <a:spcPts val="800"/>
                        </a:spcAft>
                      </a:pPr>
                      <a:r>
                        <a:rPr lang="en-GB"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 order to gain the full EBacc you must select at least one (MFL) subject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l">
                        <a:lnSpc>
                          <a:spcPct val="107000"/>
                        </a:lnSpc>
                        <a:spcAft>
                          <a:spcPts val="800"/>
                        </a:spcAft>
                      </a:pPr>
                      <a:r>
                        <a:rPr lang="en-GB" sz="12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55268496"/>
                  </a:ext>
                </a:extLst>
              </a:tr>
              <a:tr h="0">
                <a:tc>
                  <a:txBody>
                    <a:bodyPr/>
                    <a:lstStyle/>
                    <a:p>
                      <a:pPr algn="l">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French (GCSE)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88413"/>
                  </a:ext>
                </a:extLst>
              </a:tr>
              <a:tr h="0">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Spanish (GCSE)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3445387"/>
                  </a:ext>
                </a:extLst>
              </a:tr>
              <a:tr h="0">
                <a:tc>
                  <a:txBody>
                    <a:bodyPr/>
                    <a:lstStyle/>
                    <a:p>
                      <a:pPr algn="l">
                        <a:lnSpc>
                          <a:spcPct val="107000"/>
                        </a:lnSpc>
                        <a:spcAft>
                          <a:spcPts val="800"/>
                        </a:spcAft>
                      </a:pPr>
                      <a:r>
                        <a:rPr lang="en-GB"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 order to gain the full EBacc you must select at least one Humanities subject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l">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535460936"/>
                  </a:ext>
                </a:extLst>
              </a:tr>
              <a:tr h="0">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History (GCSE)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2271274"/>
                  </a:ext>
                </a:extLst>
              </a:tr>
              <a:tr h="0">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Geography (GCSE)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9834600"/>
                  </a:ext>
                </a:extLst>
              </a:tr>
              <a:tr h="0">
                <a:tc>
                  <a:txBody>
                    <a:bodyPr/>
                    <a:lstStyle/>
                    <a:p>
                      <a:pPr algn="l">
                        <a:lnSpc>
                          <a:spcPct val="107000"/>
                        </a:lnSpc>
                        <a:spcAft>
                          <a:spcPts val="800"/>
                        </a:spcAft>
                      </a:pPr>
                      <a:r>
                        <a:rPr lang="en-GB"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Other EBacc subjects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l">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718929557"/>
                  </a:ext>
                </a:extLst>
              </a:tr>
              <a:tr h="0">
                <a:tc>
                  <a:txBody>
                    <a:bodyPr/>
                    <a:lstStyle/>
                    <a:p>
                      <a:pPr algn="l">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Computer Science (GCSE)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6672054"/>
                  </a:ext>
                </a:extLst>
              </a:tr>
            </a:tbl>
          </a:graphicData>
        </a:graphic>
      </p:graphicFrame>
      <p:graphicFrame>
        <p:nvGraphicFramePr>
          <p:cNvPr id="11" name="Table 10">
            <a:extLst>
              <a:ext uri="{FF2B5EF4-FFF2-40B4-BE49-F238E27FC236}">
                <a16:creationId xmlns:a16="http://schemas.microsoft.com/office/drawing/2014/main" id="{AF5DFF91-6B51-283B-B82C-EEA03D4B9F62}"/>
              </a:ext>
            </a:extLst>
          </p:cNvPr>
          <p:cNvGraphicFramePr>
            <a:graphicFrameLocks noGrp="1"/>
          </p:cNvGraphicFramePr>
          <p:nvPr>
            <p:extLst>
              <p:ext uri="{D42A27DB-BD31-4B8C-83A1-F6EECF244321}">
                <p14:modId xmlns:p14="http://schemas.microsoft.com/office/powerpoint/2010/main" val="3824107329"/>
              </p:ext>
            </p:extLst>
          </p:nvPr>
        </p:nvGraphicFramePr>
        <p:xfrm>
          <a:off x="187650" y="4085197"/>
          <a:ext cx="2877185" cy="2743200"/>
        </p:xfrm>
        <a:graphic>
          <a:graphicData uri="http://schemas.openxmlformats.org/drawingml/2006/table">
            <a:tbl>
              <a:tblPr firstRow="1" firstCol="1" bandRow="1"/>
              <a:tblGrid>
                <a:gridCol w="2427605">
                  <a:extLst>
                    <a:ext uri="{9D8B030D-6E8A-4147-A177-3AD203B41FA5}">
                      <a16:colId xmlns:a16="http://schemas.microsoft.com/office/drawing/2014/main" val="2935771606"/>
                    </a:ext>
                  </a:extLst>
                </a:gridCol>
                <a:gridCol w="449580">
                  <a:extLst>
                    <a:ext uri="{9D8B030D-6E8A-4147-A177-3AD203B41FA5}">
                      <a16:colId xmlns:a16="http://schemas.microsoft.com/office/drawing/2014/main" val="4047232513"/>
                    </a:ext>
                  </a:extLst>
                </a:gridCol>
              </a:tblGrid>
              <a:tr h="80817">
                <a:tc>
                  <a:txBody>
                    <a:bodyPr/>
                    <a:lstStyle/>
                    <a:p>
                      <a:pPr algn="l">
                        <a:lnSpc>
                          <a:spcPct val="107000"/>
                        </a:lnSpc>
                        <a:spcAft>
                          <a:spcPts val="800"/>
                        </a:spcAft>
                      </a:pPr>
                      <a:r>
                        <a:rPr lang="en-GB"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Other Subjects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l">
                        <a:lnSpc>
                          <a:spcPct val="107000"/>
                        </a:lnSpc>
                        <a:spcAft>
                          <a:spcPts val="800"/>
                        </a:spcAft>
                      </a:pPr>
                      <a:r>
                        <a:rPr lang="en-GB" sz="11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175568845"/>
                  </a:ext>
                </a:extLst>
              </a:tr>
              <a:tr h="0">
                <a:tc>
                  <a:txBody>
                    <a:bodyPr/>
                    <a:lstStyle/>
                    <a:p>
                      <a:pPr algn="l">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Heath and Social Care (BTEC)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263756"/>
                  </a:ext>
                </a:extLst>
              </a:tr>
              <a:tr h="0">
                <a:tc>
                  <a:txBody>
                    <a:bodyPr/>
                    <a:lstStyle/>
                    <a:p>
                      <a:pPr algn="l">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Music (GCSE)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0047554"/>
                  </a:ext>
                </a:extLst>
              </a:tr>
              <a:tr h="0">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Art and Design (GCSE)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6413507"/>
                  </a:ext>
                </a:extLst>
              </a:tr>
              <a:tr h="0">
                <a:tc>
                  <a:txBody>
                    <a:bodyPr/>
                    <a:lstStyle/>
                    <a:p>
                      <a:pPr algn="l">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Construction (BTEC Level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4837910"/>
                  </a:ext>
                </a:extLst>
              </a:tr>
              <a:tr h="0">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Photography (GCSE)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1286240"/>
                  </a:ext>
                </a:extLst>
              </a:tr>
              <a:tr h="88766">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iMedia (GCSE)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1964332"/>
                  </a:ext>
                </a:extLst>
              </a:tr>
              <a:tr h="0">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Travel and Tourism (BTEC)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3683116"/>
                  </a:ext>
                </a:extLst>
              </a:tr>
              <a:tr h="0">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Hairdressing (City &amp; Guilds L1)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3780960"/>
                  </a:ext>
                </a:extLst>
              </a:tr>
              <a:tr h="0">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Media Studies (GCSE)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6407198"/>
                  </a:ext>
                </a:extLst>
              </a:tr>
              <a:tr h="0">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Film Studies (GCSE)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6085917"/>
                  </a:ext>
                </a:extLst>
              </a:tr>
              <a:tr h="0">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PE (GCSE)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8586783"/>
                  </a:ext>
                </a:extLst>
              </a:tr>
              <a:tr h="0">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Business Studies (GCSE)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8185986"/>
                  </a:ext>
                </a:extLst>
              </a:tr>
              <a:tr h="0">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Animal Management (BTEC)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9455616"/>
                  </a:ext>
                </a:extLst>
              </a:tr>
              <a:tr h="0">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Dance (GCSE)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5767814"/>
                  </a:ext>
                </a:extLst>
              </a:tr>
              <a:tr h="0">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Drama (GCSE)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0214078"/>
                  </a:ext>
                </a:extLst>
              </a:tr>
            </a:tbl>
          </a:graphicData>
        </a:graphic>
      </p:graphicFrame>
      <p:graphicFrame>
        <p:nvGraphicFramePr>
          <p:cNvPr id="12" name="Table 11">
            <a:extLst>
              <a:ext uri="{FF2B5EF4-FFF2-40B4-BE49-F238E27FC236}">
                <a16:creationId xmlns:a16="http://schemas.microsoft.com/office/drawing/2014/main" id="{8D02697B-0295-E89D-4A95-4F3E420B8A68}"/>
              </a:ext>
            </a:extLst>
          </p:cNvPr>
          <p:cNvGraphicFramePr>
            <a:graphicFrameLocks noGrp="1"/>
          </p:cNvGraphicFramePr>
          <p:nvPr>
            <p:extLst>
              <p:ext uri="{D42A27DB-BD31-4B8C-83A1-F6EECF244321}">
                <p14:modId xmlns:p14="http://schemas.microsoft.com/office/powerpoint/2010/main" val="2975585405"/>
              </p:ext>
            </p:extLst>
          </p:nvPr>
        </p:nvGraphicFramePr>
        <p:xfrm>
          <a:off x="3408371" y="4114800"/>
          <a:ext cx="2742296" cy="2276478"/>
        </p:xfrm>
        <a:graphic>
          <a:graphicData uri="http://schemas.openxmlformats.org/drawingml/2006/table">
            <a:tbl>
              <a:tblPr firstRow="1" firstCol="1" bandRow="1"/>
              <a:tblGrid>
                <a:gridCol w="2471786">
                  <a:extLst>
                    <a:ext uri="{9D8B030D-6E8A-4147-A177-3AD203B41FA5}">
                      <a16:colId xmlns:a16="http://schemas.microsoft.com/office/drawing/2014/main" val="378004089"/>
                    </a:ext>
                  </a:extLst>
                </a:gridCol>
                <a:gridCol w="270510">
                  <a:extLst>
                    <a:ext uri="{9D8B030D-6E8A-4147-A177-3AD203B41FA5}">
                      <a16:colId xmlns:a16="http://schemas.microsoft.com/office/drawing/2014/main" val="1339608060"/>
                    </a:ext>
                  </a:extLst>
                </a:gridCol>
              </a:tblGrid>
              <a:tr h="72008">
                <a:tc>
                  <a:txBody>
                    <a:bodyPr/>
                    <a:lstStyle/>
                    <a:p>
                      <a:pPr algn="l">
                        <a:lnSpc>
                          <a:spcPct val="107000"/>
                        </a:lnSpc>
                        <a:spcAft>
                          <a:spcPts val="800"/>
                        </a:spcAft>
                      </a:pPr>
                      <a:r>
                        <a:rPr lang="en-GB"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Other Subjects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l">
                        <a:lnSpc>
                          <a:spcPct val="107000"/>
                        </a:lnSpc>
                        <a:spcAft>
                          <a:spcPts val="800"/>
                        </a:spcAft>
                      </a:pPr>
                      <a:r>
                        <a:rPr lang="en-GB" sz="11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4175953523"/>
                  </a:ext>
                </a:extLst>
              </a:tr>
              <a:tr h="0">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Leiths CTF Level 2 Certificate in Culinary Skills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1403250"/>
                  </a:ext>
                </a:extLst>
              </a:tr>
              <a:tr h="0">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Cambridge National in Sports Science and Sports Studies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0609972"/>
                  </a:ext>
                </a:extLst>
              </a:tr>
              <a:tr h="0">
                <a:tc>
                  <a:txBody>
                    <a:bodyPr/>
                    <a:lstStyle/>
                    <a:p>
                      <a:pPr algn="l">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Design and Technology (GCSE) (Specialising in Paper and Boards)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137962"/>
                  </a:ext>
                </a:extLst>
              </a:tr>
              <a:tr h="0">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Design and Technology (GCSE) (Specialising in Systems)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853729"/>
                  </a:ext>
                </a:extLst>
              </a:tr>
              <a:tr h="0">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Design and Technology (GCSE) (Specialising in Timbers)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8370132"/>
                  </a:ext>
                </a:extLst>
              </a:tr>
              <a:tr h="0">
                <a:tc>
                  <a:txBody>
                    <a:bodyPr/>
                    <a:lstStyle/>
                    <a:p>
                      <a:pPr algn="l">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Design and Technology (GCSE) (Specialising in Textiles)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2168135"/>
                  </a:ext>
                </a:extLst>
              </a:tr>
            </a:tbl>
          </a:graphicData>
        </a:graphic>
      </p:graphicFrame>
    </p:spTree>
    <p:extLst>
      <p:ext uri="{BB962C8B-B14F-4D97-AF65-F5344CB8AC3E}">
        <p14:creationId xmlns:p14="http://schemas.microsoft.com/office/powerpoint/2010/main" val="169461529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DAE4E4A-D251-079C-7FE3-7E736CAD011E}"/>
              </a:ext>
            </a:extLst>
          </p:cNvPr>
          <p:cNvSpPr>
            <a:spLocks noGrp="1"/>
          </p:cNvSpPr>
          <p:nvPr>
            <p:ph type="title"/>
          </p:nvPr>
        </p:nvSpPr>
        <p:spPr>
          <a:xfrm>
            <a:off x="2630079" y="194651"/>
            <a:ext cx="7503735" cy="936565"/>
          </a:xfrm>
        </p:spPr>
        <p:txBody>
          <a:bodyPr/>
          <a:lstStyle/>
          <a:p>
            <a:pPr algn="ctr"/>
            <a:r>
              <a:rPr lang="en-GB" b="1" dirty="0">
                <a:solidFill>
                  <a:srgbClr val="C00000"/>
                </a:solidFill>
                <a:latin typeface="Swis721 Lt BT" panose="020B0403020202020204" pitchFamily="34" charset="0"/>
                <a:cs typeface="Arial"/>
                <a:sym typeface="Arial"/>
              </a:rPr>
              <a:t>Year 9 – Year 10 Guided Choices Form</a:t>
            </a:r>
            <a:br>
              <a:rPr lang="en-GB" b="1" dirty="0">
                <a:solidFill>
                  <a:srgbClr val="C00000"/>
                </a:solidFill>
                <a:latin typeface="Swis721 Lt BT" panose="020B0403020202020204" pitchFamily="34" charset="0"/>
                <a:cs typeface="Arial"/>
                <a:sym typeface="Arial"/>
              </a:rPr>
            </a:br>
            <a:r>
              <a:rPr lang="en-GB" b="1" dirty="0">
                <a:solidFill>
                  <a:srgbClr val="C00000"/>
                </a:solidFill>
                <a:latin typeface="Swis721 Lt BT" panose="020B0403020202020204" pitchFamily="34" charset="0"/>
                <a:cs typeface="Arial"/>
                <a:sym typeface="Arial"/>
              </a:rPr>
              <a:t>** </a:t>
            </a:r>
            <a:r>
              <a:rPr lang="en-GB" sz="2800" b="1" dirty="0">
                <a:solidFill>
                  <a:schemeClr val="tx1"/>
                </a:solidFill>
                <a:latin typeface="Swis721 Lt BT" panose="020B0403020202020204" pitchFamily="34" charset="0"/>
                <a:cs typeface="Arial"/>
                <a:sym typeface="Arial"/>
              </a:rPr>
              <a:t>Important information </a:t>
            </a:r>
            <a:r>
              <a:rPr lang="en-GB" b="1" dirty="0">
                <a:solidFill>
                  <a:schemeClr val="tx1"/>
                </a:solidFill>
                <a:latin typeface="Swis721 Lt BT" panose="020B0403020202020204" pitchFamily="34" charset="0"/>
                <a:cs typeface="Arial"/>
                <a:sym typeface="Arial"/>
              </a:rPr>
              <a:t>**</a:t>
            </a:r>
            <a:endParaRPr lang="en-GB" dirty="0">
              <a:solidFill>
                <a:schemeClr val="tx1"/>
              </a:solidFill>
            </a:endParaRPr>
          </a:p>
        </p:txBody>
      </p:sp>
      <p:sp>
        <p:nvSpPr>
          <p:cNvPr id="5" name="Text Box 11">
            <a:extLst>
              <a:ext uri="{FF2B5EF4-FFF2-40B4-BE49-F238E27FC236}">
                <a16:creationId xmlns:a16="http://schemas.microsoft.com/office/drawing/2014/main" id="{5C21AA79-4051-A08A-BD27-893B067B5B06}"/>
              </a:ext>
            </a:extLst>
          </p:cNvPr>
          <p:cNvSpPr txBox="1">
            <a:spLocks noGrp="1"/>
          </p:cNvSpPr>
          <p:nvPr>
            <p:ph type="body" sz="quarter" idx="10"/>
          </p:nvPr>
        </p:nvSpPr>
        <p:spPr>
          <a:xfrm>
            <a:off x="472281" y="1877555"/>
            <a:ext cx="11247438" cy="41052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indent="0" algn="ctr">
              <a:lnSpc>
                <a:spcPct val="107000"/>
              </a:lnSpc>
              <a:spcAft>
                <a:spcPts val="800"/>
              </a:spcAft>
              <a:buNone/>
            </a:pPr>
            <a:r>
              <a:rPr lang="en-GB" b="1" dirty="0">
                <a:effectLst/>
                <a:latin typeface="Swis721 Lt BT" panose="020B0403020202020204" pitchFamily="34" charset="0"/>
                <a:ea typeface="Calibri" panose="020F0502020204030204" pitchFamily="34" charset="0"/>
                <a:cs typeface="Times New Roman" panose="02020603050405020304" pitchFamily="18" charset="0"/>
              </a:rPr>
              <a:t>Every effort will be made by the academy to accommodate students’ course choices. However, the academy reserves the right to establish courses based on the resources available.</a:t>
            </a:r>
          </a:p>
          <a:p>
            <a:pPr marL="0" indent="0" algn="ctr">
              <a:lnSpc>
                <a:spcPct val="107000"/>
              </a:lnSpc>
              <a:spcAft>
                <a:spcPts val="800"/>
              </a:spcAft>
              <a:buNone/>
            </a:pPr>
            <a:r>
              <a:rPr lang="en-GB" b="1" dirty="0">
                <a:solidFill>
                  <a:srgbClr val="FF0000"/>
                </a:solidFill>
                <a:ea typeface="Calibri" panose="020F0502020204030204" pitchFamily="34" charset="0"/>
                <a:cs typeface="Times New Roman" panose="02020603050405020304" pitchFamily="18" charset="0"/>
              </a:rPr>
              <a:t>All st</a:t>
            </a:r>
            <a:r>
              <a:rPr lang="en-GB" b="1" dirty="0">
                <a:solidFill>
                  <a:srgbClr val="FF0000"/>
                </a:solidFill>
                <a:effectLst/>
                <a:latin typeface="Swis721 Lt BT" panose="020B0403020202020204" pitchFamily="34" charset="0"/>
                <a:ea typeface="Calibri" panose="020F0502020204030204" pitchFamily="34" charset="0"/>
                <a:cs typeface="Times New Roman" panose="02020603050405020304" pitchFamily="18" charset="0"/>
              </a:rPr>
              <a:t>udents and your parents/carers must sign the form</a:t>
            </a:r>
          </a:p>
          <a:p>
            <a:pPr marL="0" indent="0" algn="ctr">
              <a:lnSpc>
                <a:spcPct val="107000"/>
              </a:lnSpc>
              <a:spcAft>
                <a:spcPts val="800"/>
              </a:spcAft>
              <a:buNone/>
            </a:pPr>
            <a:endParaRPr lang="en-GB" b="1" dirty="0">
              <a:solidFill>
                <a:srgbClr val="FF0000"/>
              </a:solidFill>
              <a:ea typeface="Calibri" panose="020F0502020204030204" pitchFamily="34" charset="0"/>
              <a:cs typeface="Times New Roman" panose="02020603050405020304" pitchFamily="18" charset="0"/>
            </a:endParaRPr>
          </a:p>
          <a:p>
            <a:pPr marL="0" indent="0" algn="ctr">
              <a:lnSpc>
                <a:spcPct val="107000"/>
              </a:lnSpc>
              <a:spcAft>
                <a:spcPts val="800"/>
              </a:spcAft>
              <a:buNone/>
            </a:pPr>
            <a:endParaRPr lang="en-GB" b="1" dirty="0">
              <a:solidFill>
                <a:srgbClr val="FF0000"/>
              </a:solidFill>
              <a:effectLst/>
              <a:latin typeface="Swis721 Lt BT" panose="020B040302020202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A93F4A2-E504-E386-FFBD-D424A68C2D91}"/>
              </a:ext>
            </a:extLst>
          </p:cNvPr>
          <p:cNvSpPr txBox="1"/>
          <p:nvPr/>
        </p:nvSpPr>
        <p:spPr>
          <a:xfrm>
            <a:off x="627983" y="3576249"/>
            <a:ext cx="10840824" cy="707886"/>
          </a:xfrm>
          <a:prstGeom prst="rect">
            <a:avLst/>
          </a:prstGeom>
          <a:noFill/>
        </p:spPr>
        <p:txBody>
          <a:bodyPr wrap="square">
            <a:spAutoFit/>
          </a:bodyPr>
          <a:lstStyle/>
          <a:p>
            <a:pPr algn="ctr"/>
            <a:r>
              <a:rPr lang="en-GB" sz="2000" b="1" dirty="0">
                <a:effectLst/>
                <a:latin typeface="Swis721 Lt BT" panose="020B0403020202020204" pitchFamily="34" charset="0"/>
                <a:ea typeface="Calibri" panose="020F0502020204030204" pitchFamily="34" charset="0"/>
                <a:cs typeface="Times New Roman" panose="02020603050405020304" pitchFamily="18" charset="0"/>
              </a:rPr>
              <a:t>PLEASE RETURN YOUR COMPLETED FORM TO STUDENT RECEPTION ON or BEFORE </a:t>
            </a:r>
          </a:p>
          <a:p>
            <a:pPr algn="ctr"/>
            <a:r>
              <a:rPr lang="en-GB" sz="2000" b="1" u="sng" dirty="0">
                <a:solidFill>
                  <a:srgbClr val="FF0000"/>
                </a:solidFill>
                <a:effectLst/>
                <a:latin typeface="Swis721 Lt BT" panose="020B0403020202020204" pitchFamily="34" charset="0"/>
                <a:ea typeface="Calibri" panose="020F0502020204030204" pitchFamily="34" charset="0"/>
                <a:cs typeface="Times New Roman" panose="02020603050405020304" pitchFamily="18" charset="0"/>
              </a:rPr>
              <a:t>Friday 7</a:t>
            </a:r>
            <a:r>
              <a:rPr lang="en-GB" sz="2000" b="1" u="sng" baseline="30000" dirty="0">
                <a:solidFill>
                  <a:srgbClr val="FF0000"/>
                </a:solidFill>
                <a:effectLst/>
                <a:latin typeface="Swis721 Lt BT" panose="020B0403020202020204" pitchFamily="34" charset="0"/>
                <a:ea typeface="Calibri" panose="020F0502020204030204" pitchFamily="34" charset="0"/>
                <a:cs typeface="Times New Roman" panose="02020603050405020304" pitchFamily="18" charset="0"/>
              </a:rPr>
              <a:t>th</a:t>
            </a:r>
            <a:r>
              <a:rPr lang="en-GB" sz="2000" b="1" u="sng" dirty="0">
                <a:solidFill>
                  <a:srgbClr val="FF0000"/>
                </a:solidFill>
                <a:effectLst/>
                <a:latin typeface="Swis721 Lt BT" panose="020B0403020202020204" pitchFamily="34" charset="0"/>
                <a:ea typeface="Calibri" panose="020F0502020204030204" pitchFamily="34" charset="0"/>
                <a:cs typeface="Times New Roman" panose="02020603050405020304" pitchFamily="18" charset="0"/>
              </a:rPr>
              <a:t> February 2025</a:t>
            </a:r>
            <a:endParaRPr lang="en-GB" sz="2000" dirty="0">
              <a:latin typeface="Swis721 Lt BT" panose="020B0403020202020204" pitchFamily="34" charset="0"/>
            </a:endParaRPr>
          </a:p>
        </p:txBody>
      </p:sp>
      <p:sp>
        <p:nvSpPr>
          <p:cNvPr id="7" name="TextBox 6">
            <a:extLst>
              <a:ext uri="{FF2B5EF4-FFF2-40B4-BE49-F238E27FC236}">
                <a16:creationId xmlns:a16="http://schemas.microsoft.com/office/drawing/2014/main" id="{C4A1DBFA-0B6D-7217-4854-8E6452129F1B}"/>
              </a:ext>
            </a:extLst>
          </p:cNvPr>
          <p:cNvSpPr txBox="1"/>
          <p:nvPr/>
        </p:nvSpPr>
        <p:spPr>
          <a:xfrm>
            <a:off x="377072" y="4662869"/>
            <a:ext cx="11342647" cy="1168269"/>
          </a:xfrm>
          <a:prstGeom prst="rect">
            <a:avLst/>
          </a:prstGeom>
          <a:noFill/>
        </p:spPr>
        <p:txBody>
          <a:bodyPr wrap="square">
            <a:spAutoFit/>
          </a:bodyPr>
          <a:lstStyle/>
          <a:p>
            <a:pPr algn="ctr">
              <a:lnSpc>
                <a:spcPct val="107000"/>
              </a:lnSpc>
              <a:spcAft>
                <a:spcPts val="800"/>
              </a:spcAft>
            </a:pPr>
            <a:r>
              <a:rPr lang="en-GB" sz="2000" b="1" dirty="0">
                <a:solidFill>
                  <a:srgbClr val="FF0000"/>
                </a:solidFill>
                <a:effectLst/>
                <a:latin typeface="Swis721 Lt BT" panose="020B0403020202020204" pitchFamily="34" charset="0"/>
                <a:ea typeface="Calibri" panose="020F0502020204030204" pitchFamily="34" charset="0"/>
                <a:cs typeface="Times New Roman" panose="02020603050405020304" pitchFamily="18" charset="0"/>
              </a:rPr>
              <a:t>***</a:t>
            </a:r>
            <a:r>
              <a:rPr lang="en-GB" sz="2000" b="1" dirty="0">
                <a:solidFill>
                  <a:srgbClr val="000000"/>
                </a:solidFill>
                <a:effectLst/>
                <a:latin typeface="Swis721 Lt BT" panose="020B0403020202020204" pitchFamily="34" charset="0"/>
                <a:ea typeface="Calibri" panose="020F0502020204030204" pitchFamily="34" charset="0"/>
                <a:cs typeface="Times New Roman" panose="02020603050405020304" pitchFamily="18" charset="0"/>
              </a:rPr>
              <a:t> Please </a:t>
            </a:r>
            <a:r>
              <a:rPr lang="en-GB" sz="2000" b="1" dirty="0">
                <a:solidFill>
                  <a:srgbClr val="000000"/>
                </a:solidFill>
                <a:latin typeface="Swis721 Lt BT" panose="020B0403020202020204" pitchFamily="34" charset="0"/>
                <a:ea typeface="Calibri" panose="020F0502020204030204" pitchFamily="34" charset="0"/>
                <a:cs typeface="Times New Roman" panose="02020603050405020304" pitchFamily="18" charset="0"/>
              </a:rPr>
              <a:t>n</a:t>
            </a:r>
            <a:r>
              <a:rPr lang="en-GB" sz="2000" b="1" dirty="0">
                <a:solidFill>
                  <a:srgbClr val="000000"/>
                </a:solidFill>
                <a:effectLst/>
                <a:latin typeface="Swis721 Lt BT" panose="020B0403020202020204" pitchFamily="34" charset="0"/>
                <a:ea typeface="Calibri" panose="020F0502020204030204" pitchFamily="34" charset="0"/>
                <a:cs typeface="Times New Roman" panose="02020603050405020304" pitchFamily="18" charset="0"/>
              </a:rPr>
              <a:t>ote </a:t>
            </a:r>
            <a:r>
              <a:rPr lang="en-GB" sz="2000" b="1" dirty="0">
                <a:solidFill>
                  <a:srgbClr val="FF0000"/>
                </a:solidFill>
                <a:effectLst/>
                <a:latin typeface="Swis721 Lt BT" panose="020B0403020202020204" pitchFamily="34" charset="0"/>
                <a:ea typeface="Calibri" panose="020F0502020204030204" pitchFamily="34" charset="0"/>
                <a:cs typeface="Times New Roman" panose="02020603050405020304" pitchFamily="18" charset="0"/>
              </a:rPr>
              <a:t>***</a:t>
            </a:r>
          </a:p>
          <a:p>
            <a:pPr algn="ctr">
              <a:lnSpc>
                <a:spcPct val="107000"/>
              </a:lnSpc>
              <a:spcAft>
                <a:spcPts val="800"/>
              </a:spcAft>
            </a:pPr>
            <a:r>
              <a:rPr lang="en-GB" sz="2000" b="1" dirty="0">
                <a:solidFill>
                  <a:srgbClr val="000000"/>
                </a:solidFill>
                <a:effectLst/>
                <a:latin typeface="Swis721 Lt BT" panose="020B0403020202020204" pitchFamily="34" charset="0"/>
                <a:ea typeface="Calibri" panose="020F0502020204030204" pitchFamily="34" charset="0"/>
                <a:cs typeface="Times New Roman" panose="02020603050405020304" pitchFamily="18" charset="0"/>
              </a:rPr>
              <a:t> </a:t>
            </a:r>
            <a:r>
              <a:rPr lang="en-GB" sz="2000" b="1" dirty="0">
                <a:solidFill>
                  <a:srgbClr val="000000"/>
                </a:solidFill>
                <a:latin typeface="Swis721 Lt BT" panose="020B0403020202020204" pitchFamily="34" charset="0"/>
                <a:ea typeface="Calibri" panose="020F0502020204030204" pitchFamily="34" charset="0"/>
                <a:cs typeface="Times New Roman" panose="02020603050405020304" pitchFamily="18" charset="0"/>
              </a:rPr>
              <a:t>S</a:t>
            </a:r>
            <a:r>
              <a:rPr lang="en-GB" sz="2000" b="1" dirty="0">
                <a:solidFill>
                  <a:srgbClr val="000000"/>
                </a:solidFill>
                <a:effectLst/>
                <a:latin typeface="Swis721 Lt BT" panose="020B0403020202020204" pitchFamily="34" charset="0"/>
                <a:ea typeface="Calibri" panose="020F0502020204030204" pitchFamily="34" charset="0"/>
                <a:cs typeface="Times New Roman" panose="02020603050405020304" pitchFamily="18" charset="0"/>
              </a:rPr>
              <a:t>tudents who return their forms after this deadline (without good reason) will be at the bottom of the priority list if a subject is oversubscribed</a:t>
            </a:r>
            <a:endParaRPr lang="en-GB" sz="2000" dirty="0">
              <a:effectLst/>
              <a:latin typeface="Swis721 Lt BT" panose="020B0403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891911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7D52E3-75F4-46DE-952E-9CB0E40C030A}"/>
              </a:ext>
            </a:extLst>
          </p:cNvPr>
          <p:cNvSpPr txBox="1"/>
          <p:nvPr/>
        </p:nvSpPr>
        <p:spPr>
          <a:xfrm>
            <a:off x="2082297" y="320556"/>
            <a:ext cx="8555525" cy="76943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GB" sz="4400" b="1" dirty="0">
                <a:solidFill>
                  <a:srgbClr val="C00000"/>
                </a:solidFill>
                <a:latin typeface="Swis721 Lt BT" panose="020B0403020202020204" pitchFamily="34" charset="0"/>
                <a:ea typeface="Arial"/>
                <a:cs typeface="Arial"/>
                <a:sym typeface="Arial"/>
              </a:rPr>
              <a:t>Who can help? </a:t>
            </a:r>
          </a:p>
        </p:txBody>
      </p:sp>
      <p:sp>
        <p:nvSpPr>
          <p:cNvPr id="6" name="Text Box 12">
            <a:extLst>
              <a:ext uri="{FF2B5EF4-FFF2-40B4-BE49-F238E27FC236}">
                <a16:creationId xmlns:a16="http://schemas.microsoft.com/office/drawing/2014/main" id="{FF21D676-BA6E-4A4E-B633-179F472A19B9}"/>
              </a:ext>
            </a:extLst>
          </p:cNvPr>
          <p:cNvSpPr txBox="1">
            <a:spLocks noChangeArrowheads="1"/>
          </p:cNvSpPr>
          <p:nvPr/>
        </p:nvSpPr>
        <p:spPr bwMode="auto">
          <a:xfrm>
            <a:off x="1148281" y="1336879"/>
            <a:ext cx="9895437"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42925" indent="-542925" algn="just" eaLnBrk="1" hangingPunct="1">
              <a:spcBef>
                <a:spcPct val="50000"/>
              </a:spcBef>
              <a:buFontTx/>
              <a:buChar char="•"/>
            </a:pPr>
            <a:r>
              <a:rPr lang="en-GB" sz="2000" dirty="0">
                <a:latin typeface="Swis721 Lt BT" panose="020B0403020202020204" pitchFamily="34" charset="0"/>
              </a:rPr>
              <a:t>Subject staff (by email and through their subject overview videos) and over the next few weeks</a:t>
            </a:r>
          </a:p>
          <a:p>
            <a:pPr marL="542925" indent="-542925" algn="just" eaLnBrk="1" hangingPunct="1">
              <a:spcBef>
                <a:spcPct val="50000"/>
              </a:spcBef>
              <a:buFontTx/>
              <a:buChar char="•"/>
            </a:pPr>
            <a:r>
              <a:rPr lang="en-GB" sz="2000" dirty="0">
                <a:latin typeface="Swis721 Lt BT" panose="020B0403020202020204" pitchFamily="34" charset="0"/>
              </a:rPr>
              <a:t>Upcoming parents evening</a:t>
            </a:r>
          </a:p>
          <a:p>
            <a:pPr marL="542925" indent="-542925" algn="just" eaLnBrk="1" hangingPunct="1">
              <a:spcBef>
                <a:spcPct val="50000"/>
              </a:spcBef>
              <a:buFontTx/>
              <a:buChar char="•"/>
            </a:pPr>
            <a:r>
              <a:rPr lang="en-GB" sz="2000" dirty="0">
                <a:latin typeface="Swis721 Lt BT" panose="020B0403020202020204" pitchFamily="34" charset="0"/>
              </a:rPr>
              <a:t>Mr Vallance</a:t>
            </a:r>
          </a:p>
          <a:p>
            <a:pPr marL="542925" indent="-542925" algn="just" eaLnBrk="1" hangingPunct="1">
              <a:spcBef>
                <a:spcPct val="50000"/>
              </a:spcBef>
              <a:buFontTx/>
              <a:buChar char="•"/>
            </a:pPr>
            <a:r>
              <a:rPr lang="en-GB" sz="2000" dirty="0">
                <a:latin typeface="Swis721 Lt BT" panose="020B0403020202020204" pitchFamily="34" charset="0"/>
              </a:rPr>
              <a:t>Older students in other year groups</a:t>
            </a:r>
          </a:p>
          <a:p>
            <a:pPr marL="542925" indent="-542925" algn="just" eaLnBrk="1" hangingPunct="1">
              <a:spcBef>
                <a:spcPct val="50000"/>
              </a:spcBef>
              <a:buFontTx/>
              <a:buChar char="•"/>
            </a:pPr>
            <a:r>
              <a:rPr lang="en-US" sz="2000" dirty="0">
                <a:latin typeface="Swis721 Lt BT" panose="020B0403020202020204" pitchFamily="34" charset="0"/>
              </a:rPr>
              <a:t>Year Group Team – </a:t>
            </a:r>
            <a:r>
              <a:rPr lang="en-US" sz="2000" dirty="0" err="1">
                <a:latin typeface="Swis721 Lt BT" panose="020B0403020202020204" pitchFamily="34" charset="0"/>
              </a:rPr>
              <a:t>Mrs</a:t>
            </a:r>
            <a:r>
              <a:rPr lang="en-US" sz="2000" dirty="0">
                <a:latin typeface="Swis721 Lt BT" panose="020B0403020202020204" pitchFamily="34" charset="0"/>
              </a:rPr>
              <a:t> Wilson, </a:t>
            </a:r>
            <a:r>
              <a:rPr lang="en-US" sz="2000" dirty="0" err="1">
                <a:latin typeface="Swis721 Lt BT" panose="020B0403020202020204" pitchFamily="34" charset="0"/>
              </a:rPr>
              <a:t>Mr</a:t>
            </a:r>
            <a:r>
              <a:rPr lang="en-US" sz="2000" dirty="0">
                <a:latin typeface="Swis721 Lt BT" panose="020B0403020202020204" pitchFamily="34" charset="0"/>
              </a:rPr>
              <a:t> Rhodes and </a:t>
            </a:r>
            <a:r>
              <a:rPr lang="en-US" sz="2000" dirty="0" err="1">
                <a:latin typeface="Swis721 Lt BT" panose="020B0403020202020204" pitchFamily="34" charset="0"/>
              </a:rPr>
              <a:t>Mr</a:t>
            </a:r>
            <a:r>
              <a:rPr lang="en-US" sz="2000" dirty="0">
                <a:latin typeface="Swis721 Lt BT" panose="020B0403020202020204" pitchFamily="34" charset="0"/>
              </a:rPr>
              <a:t> Preece</a:t>
            </a:r>
          </a:p>
          <a:p>
            <a:pPr marL="542925" indent="-542925" algn="just" eaLnBrk="1" hangingPunct="1">
              <a:spcBef>
                <a:spcPct val="50000"/>
              </a:spcBef>
              <a:buFontTx/>
              <a:buChar char="•"/>
            </a:pPr>
            <a:r>
              <a:rPr lang="en-US" sz="2000" dirty="0">
                <a:latin typeface="Swis721 Lt BT" panose="020B0403020202020204" pitchFamily="34" charset="0"/>
              </a:rPr>
              <a:t>Parents</a:t>
            </a:r>
          </a:p>
          <a:p>
            <a:pPr marL="542925" indent="-542925" algn="just" eaLnBrk="1" hangingPunct="1">
              <a:spcBef>
                <a:spcPct val="50000"/>
              </a:spcBef>
              <a:buFontTx/>
              <a:buChar char="•"/>
            </a:pPr>
            <a:r>
              <a:rPr lang="en-US" sz="2000" dirty="0">
                <a:latin typeface="Swis721 Lt BT" panose="020B0403020202020204" pitchFamily="34" charset="0"/>
              </a:rPr>
              <a:t>Friends – but beware of the dark side!</a:t>
            </a:r>
          </a:p>
          <a:p>
            <a:pPr marL="542925" indent="-542925" algn="just" eaLnBrk="1" hangingPunct="1">
              <a:spcBef>
                <a:spcPct val="50000"/>
              </a:spcBef>
              <a:buFontTx/>
              <a:buChar char="•"/>
            </a:pPr>
            <a:r>
              <a:rPr lang="en-US" sz="2000" dirty="0">
                <a:latin typeface="Swis721 Lt BT" panose="020B0403020202020204" pitchFamily="34" charset="0"/>
              </a:rPr>
              <a:t>Progress Careers – Careers Advisors appointments can be requested via my email address or your Year Group Team</a:t>
            </a:r>
          </a:p>
          <a:p>
            <a:pPr marL="542925" indent="-542925" algn="just" eaLnBrk="1" hangingPunct="1">
              <a:spcBef>
                <a:spcPct val="50000"/>
              </a:spcBef>
              <a:buFontTx/>
              <a:buChar char="•"/>
            </a:pPr>
            <a:r>
              <a:rPr lang="en-US" sz="2000" dirty="0">
                <a:latin typeface="Swis721 Lt BT" panose="020B0403020202020204" pitchFamily="34" charset="0"/>
              </a:rPr>
              <a:t>Make use of report predictions</a:t>
            </a:r>
          </a:p>
        </p:txBody>
      </p:sp>
    </p:spTree>
    <p:extLst>
      <p:ext uri="{BB962C8B-B14F-4D97-AF65-F5344CB8AC3E}">
        <p14:creationId xmlns:p14="http://schemas.microsoft.com/office/powerpoint/2010/main" val="172259640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7D52E3-75F4-46DE-952E-9CB0E40C030A}"/>
              </a:ext>
            </a:extLst>
          </p:cNvPr>
          <p:cNvSpPr txBox="1"/>
          <p:nvPr/>
        </p:nvSpPr>
        <p:spPr>
          <a:xfrm>
            <a:off x="2082297" y="320556"/>
            <a:ext cx="8555525" cy="76943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GB" sz="4400" b="1" dirty="0">
                <a:solidFill>
                  <a:srgbClr val="C00000"/>
                </a:solidFill>
                <a:latin typeface="Swis721 Lt BT" panose="020B0403020202020204" pitchFamily="34" charset="0"/>
                <a:ea typeface="Arial"/>
                <a:cs typeface="Arial"/>
                <a:sym typeface="Arial"/>
              </a:rPr>
              <a:t>To summarise … … </a:t>
            </a:r>
          </a:p>
        </p:txBody>
      </p:sp>
      <p:sp>
        <p:nvSpPr>
          <p:cNvPr id="5" name="Text Box 12">
            <a:extLst>
              <a:ext uri="{FF2B5EF4-FFF2-40B4-BE49-F238E27FC236}">
                <a16:creationId xmlns:a16="http://schemas.microsoft.com/office/drawing/2014/main" id="{82FFC13F-28A9-4CF5-A812-1B8870F192E6}"/>
              </a:ext>
            </a:extLst>
          </p:cNvPr>
          <p:cNvSpPr txBox="1">
            <a:spLocks noChangeArrowheads="1"/>
          </p:cNvSpPr>
          <p:nvPr/>
        </p:nvSpPr>
        <p:spPr bwMode="auto">
          <a:xfrm>
            <a:off x="2169176" y="1453129"/>
            <a:ext cx="8136904"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46088" indent="-446088" algn="just" eaLnBrk="1" hangingPunct="1">
              <a:spcBef>
                <a:spcPct val="50000"/>
              </a:spcBef>
              <a:buFontTx/>
              <a:buChar char="•"/>
            </a:pPr>
            <a:r>
              <a:rPr lang="en-GB" sz="2400" dirty="0">
                <a:latin typeface="Swis721 Lt BT" panose="020B0403020202020204" pitchFamily="34" charset="0"/>
              </a:rPr>
              <a:t>Three Guided Pathway course choices to start in Year 10 with all to complete in Year 11; at least one EBacc subject.</a:t>
            </a:r>
          </a:p>
          <a:p>
            <a:pPr marL="446088" indent="-446088" algn="just" eaLnBrk="1" hangingPunct="1">
              <a:spcBef>
                <a:spcPct val="50000"/>
              </a:spcBef>
              <a:buFontTx/>
              <a:buChar char="•"/>
            </a:pPr>
            <a:r>
              <a:rPr lang="en-GB" sz="2400" dirty="0">
                <a:latin typeface="Swis721 Lt BT" panose="020B0403020202020204" pitchFamily="34" charset="0"/>
              </a:rPr>
              <a:t>However, students will pick five subjects, two as insurance/back-up choices.</a:t>
            </a:r>
          </a:p>
          <a:p>
            <a:pPr marL="446088" indent="-446088" algn="just" eaLnBrk="1" hangingPunct="1">
              <a:spcBef>
                <a:spcPct val="50000"/>
              </a:spcBef>
              <a:buFontTx/>
              <a:buChar char="•"/>
            </a:pPr>
            <a:r>
              <a:rPr lang="en-GB" sz="2400" dirty="0">
                <a:latin typeface="Swis721 Lt BT" panose="020B0403020202020204" pitchFamily="34" charset="0"/>
              </a:rPr>
              <a:t>We believe many students will want to study for the full </a:t>
            </a:r>
            <a:r>
              <a:rPr lang="en-GB" sz="2400" dirty="0" err="1">
                <a:latin typeface="Swis721 Lt BT" panose="020B0403020202020204" pitchFamily="34" charset="0"/>
              </a:rPr>
              <a:t>Ebacc</a:t>
            </a:r>
            <a:r>
              <a:rPr lang="en-GB" sz="2400" dirty="0">
                <a:latin typeface="Swis721 Lt BT" panose="020B0403020202020204" pitchFamily="34" charset="0"/>
              </a:rPr>
              <a:t>.</a:t>
            </a:r>
          </a:p>
          <a:p>
            <a:pPr marL="446088" indent="-446088" algn="just" eaLnBrk="1" hangingPunct="1">
              <a:spcBef>
                <a:spcPct val="50000"/>
              </a:spcBef>
              <a:buFontTx/>
              <a:buChar char="•"/>
            </a:pPr>
            <a:r>
              <a:rPr lang="en-GB" sz="2400" dirty="0">
                <a:latin typeface="Swis721 Lt BT" panose="020B0403020202020204" pitchFamily="34" charset="0"/>
              </a:rPr>
              <a:t>Students need to consider their choices carefully. These should be the main Guided Pathway subjects a student wants to study.</a:t>
            </a:r>
          </a:p>
        </p:txBody>
      </p:sp>
    </p:spTree>
    <p:extLst>
      <p:ext uri="{BB962C8B-B14F-4D97-AF65-F5344CB8AC3E}">
        <p14:creationId xmlns:p14="http://schemas.microsoft.com/office/powerpoint/2010/main" val="161876488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C6DE2-B72B-448C-B50E-2D678DFEF3A8}"/>
              </a:ext>
            </a:extLst>
          </p:cNvPr>
          <p:cNvSpPr>
            <a:spLocks noGrp="1"/>
          </p:cNvSpPr>
          <p:nvPr>
            <p:ph type="title"/>
          </p:nvPr>
        </p:nvSpPr>
        <p:spPr>
          <a:xfrm>
            <a:off x="2703444" y="316953"/>
            <a:ext cx="7248939" cy="986746"/>
          </a:xfrm>
        </p:spPr>
        <p:txBody>
          <a:bodyPr/>
          <a:lstStyle/>
          <a:p>
            <a:pPr algn="ctr"/>
            <a:r>
              <a:rPr lang="en-GB" sz="5400" b="1" dirty="0">
                <a:solidFill>
                  <a:srgbClr val="C00000"/>
                </a:solidFill>
              </a:rPr>
              <a:t>70 Great Years ... …</a:t>
            </a:r>
          </a:p>
        </p:txBody>
      </p:sp>
      <p:sp>
        <p:nvSpPr>
          <p:cNvPr id="4" name="Rectangle 3">
            <a:extLst>
              <a:ext uri="{FF2B5EF4-FFF2-40B4-BE49-F238E27FC236}">
                <a16:creationId xmlns:a16="http://schemas.microsoft.com/office/drawing/2014/main" id="{704BF3F7-C373-4410-9B8F-D03F8D0EF7A6}"/>
              </a:ext>
            </a:extLst>
          </p:cNvPr>
          <p:cNvSpPr/>
          <p:nvPr/>
        </p:nvSpPr>
        <p:spPr>
          <a:xfrm>
            <a:off x="1692998" y="2138076"/>
            <a:ext cx="9506138" cy="2862322"/>
          </a:xfrm>
          <a:prstGeom prst="rect">
            <a:avLst/>
          </a:prstGeom>
        </p:spPr>
        <p:txBody>
          <a:bodyPr wrap="square">
            <a:spAutoFit/>
          </a:bodyPr>
          <a:lstStyle/>
          <a:p>
            <a:pPr>
              <a:spcBef>
                <a:spcPct val="50000"/>
              </a:spcBef>
            </a:pPr>
            <a:r>
              <a:rPr lang="en-GB" altLang="en-US" sz="3600" dirty="0">
                <a:latin typeface="Swis721 Lt BT" panose="020B0403020202020204" pitchFamily="34" charset="0"/>
              </a:rPr>
              <a:t>The focus of our curriculum has always been and will continue to be :</a:t>
            </a:r>
          </a:p>
          <a:p>
            <a:pPr marL="571500" indent="-571500">
              <a:spcBef>
                <a:spcPct val="50000"/>
              </a:spcBef>
              <a:buFont typeface="Arial" panose="020B0604020202020204" pitchFamily="34" charset="0"/>
              <a:buChar char="•"/>
            </a:pPr>
            <a:r>
              <a:rPr lang="en-GB" altLang="en-US" sz="3600" dirty="0">
                <a:latin typeface="Swis721 Lt BT" panose="020B0403020202020204" pitchFamily="34" charset="0"/>
              </a:rPr>
              <a:t>High quality outcomes for all students.</a:t>
            </a:r>
          </a:p>
          <a:p>
            <a:pPr marL="571500" indent="-571500">
              <a:spcBef>
                <a:spcPct val="50000"/>
              </a:spcBef>
              <a:buFont typeface="Arial" panose="020B0604020202020204" pitchFamily="34" charset="0"/>
              <a:buChar char="•"/>
            </a:pPr>
            <a:r>
              <a:rPr lang="en-GB" altLang="en-US" sz="3600" dirty="0">
                <a:latin typeface="Swis721 Lt BT" panose="020B0403020202020204" pitchFamily="34" charset="0"/>
              </a:rPr>
              <a:t>Breadth of choice.</a:t>
            </a:r>
          </a:p>
        </p:txBody>
      </p:sp>
    </p:spTree>
    <p:extLst>
      <p:ext uri="{BB962C8B-B14F-4D97-AF65-F5344CB8AC3E}">
        <p14:creationId xmlns:p14="http://schemas.microsoft.com/office/powerpoint/2010/main" val="1651533820"/>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7D52E3-75F4-46DE-952E-9CB0E40C030A}"/>
              </a:ext>
            </a:extLst>
          </p:cNvPr>
          <p:cNvSpPr txBox="1"/>
          <p:nvPr/>
        </p:nvSpPr>
        <p:spPr>
          <a:xfrm>
            <a:off x="1638677" y="320556"/>
            <a:ext cx="8999145" cy="76943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GB" sz="4400" b="1" dirty="0">
                <a:solidFill>
                  <a:srgbClr val="C00000"/>
                </a:solidFill>
                <a:latin typeface="Swis721 Lt BT" panose="020B0403020202020204" pitchFamily="34" charset="0"/>
                <a:ea typeface="Arial"/>
                <a:cs typeface="Arial"/>
                <a:sym typeface="Arial"/>
              </a:rPr>
              <a:t>Where can I access support on-line? </a:t>
            </a:r>
          </a:p>
        </p:txBody>
      </p:sp>
      <p:sp>
        <p:nvSpPr>
          <p:cNvPr id="6" name="Rectangle 5">
            <a:extLst>
              <a:ext uri="{FF2B5EF4-FFF2-40B4-BE49-F238E27FC236}">
                <a16:creationId xmlns:a16="http://schemas.microsoft.com/office/drawing/2014/main" id="{BADD31FE-C1D0-4449-8822-7AE3A7DBED6E}"/>
              </a:ext>
            </a:extLst>
          </p:cNvPr>
          <p:cNvSpPr/>
          <p:nvPr/>
        </p:nvSpPr>
        <p:spPr>
          <a:xfrm>
            <a:off x="2040747" y="2003316"/>
            <a:ext cx="8452219" cy="3108543"/>
          </a:xfrm>
          <a:prstGeom prst="rect">
            <a:avLst/>
          </a:prstGeom>
        </p:spPr>
        <p:txBody>
          <a:bodyPr wrap="square">
            <a:spAutoFit/>
          </a:bodyPr>
          <a:lstStyle/>
          <a:p>
            <a:pPr marL="0" indent="0" algn="ctr">
              <a:buNone/>
            </a:pPr>
            <a:r>
              <a:rPr lang="en-GB" sz="2800" b="1" dirty="0">
                <a:latin typeface="Swis721 Lt BT" panose="020B0403020202020204" pitchFamily="34" charset="0"/>
              </a:rPr>
              <a:t>Top Menu&gt;Student Experience&gt;Y9 Guided Choices</a:t>
            </a:r>
          </a:p>
          <a:p>
            <a:pPr marL="0" indent="0" algn="ctr">
              <a:buNone/>
            </a:pPr>
            <a:endParaRPr lang="en-GB" sz="2800" dirty="0">
              <a:latin typeface="Swis721 Lt BT" panose="020B0403020202020204" pitchFamily="34" charset="0"/>
            </a:endParaRPr>
          </a:p>
          <a:p>
            <a:pPr marL="0" indent="0" algn="ctr">
              <a:buNone/>
            </a:pPr>
            <a:r>
              <a:rPr lang="en-GB" sz="2800" b="1" dirty="0">
                <a:latin typeface="Swis721 Lt BT" panose="020B0403020202020204" pitchFamily="34" charset="0"/>
              </a:rPr>
              <a:t>Resources include:</a:t>
            </a:r>
          </a:p>
          <a:p>
            <a:pPr marL="0" indent="0" algn="ctr">
              <a:buNone/>
            </a:pPr>
            <a:endParaRPr lang="en-GB" sz="2800" dirty="0">
              <a:latin typeface="Swis721 Lt BT" panose="020B0403020202020204" pitchFamily="34" charset="0"/>
            </a:endParaRPr>
          </a:p>
          <a:p>
            <a:pPr algn="ctr"/>
            <a:r>
              <a:rPr lang="en-GB" sz="2800" dirty="0">
                <a:latin typeface="Swis721 Lt BT" panose="020B0403020202020204" pitchFamily="34" charset="0"/>
              </a:rPr>
              <a:t>Copy of this presentation</a:t>
            </a:r>
          </a:p>
          <a:p>
            <a:pPr algn="ctr"/>
            <a:r>
              <a:rPr lang="en-GB" sz="2800" dirty="0">
                <a:latin typeface="Swis721 Lt BT" panose="020B0403020202020204" pitchFamily="34" charset="0"/>
              </a:rPr>
              <a:t>Guided choices booklet</a:t>
            </a:r>
          </a:p>
          <a:p>
            <a:pPr algn="ctr"/>
            <a:r>
              <a:rPr lang="en-GB" sz="2800" dirty="0">
                <a:latin typeface="Swis721 Lt BT" panose="020B0403020202020204" pitchFamily="34" charset="0"/>
              </a:rPr>
              <a:t>Subject videos/presentations</a:t>
            </a:r>
          </a:p>
        </p:txBody>
      </p:sp>
    </p:spTree>
    <p:extLst>
      <p:ext uri="{BB962C8B-B14F-4D97-AF65-F5344CB8AC3E}">
        <p14:creationId xmlns:p14="http://schemas.microsoft.com/office/powerpoint/2010/main" val="211333220"/>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2924269" y="983165"/>
            <a:ext cx="6301212" cy="76943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GB" sz="4400" b="1" i="0" u="none" strike="noStrike" cap="none" spc="0" normalizeH="0" baseline="0" dirty="0">
                <a:ln>
                  <a:noFill/>
                </a:ln>
                <a:solidFill>
                  <a:srgbClr val="C00000"/>
                </a:solidFill>
                <a:effectLst/>
                <a:uFillTx/>
                <a:latin typeface="Swis721 Lt BT" panose="020B0403020202020204" pitchFamily="34" charset="0"/>
                <a:ea typeface="Arial"/>
                <a:cs typeface="Arial"/>
                <a:sym typeface="Arial"/>
              </a:rPr>
              <a:t>Deadline</a:t>
            </a:r>
          </a:p>
        </p:txBody>
      </p:sp>
      <p:sp>
        <p:nvSpPr>
          <p:cNvPr id="6" name="TextBox 5"/>
          <p:cNvSpPr txBox="1"/>
          <p:nvPr/>
        </p:nvSpPr>
        <p:spPr>
          <a:xfrm>
            <a:off x="2272878" y="2967336"/>
            <a:ext cx="8189976" cy="92332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sz="5400" b="1" dirty="0">
                <a:solidFill>
                  <a:srgbClr val="000000"/>
                </a:solidFill>
                <a:latin typeface="Berkeley" panose="02020500000000000000" pitchFamily="18" charset="0"/>
                <a:ea typeface="Arial"/>
                <a:cs typeface="Arial"/>
                <a:sym typeface="Arial"/>
              </a:rPr>
              <a:t>Friday 7</a:t>
            </a:r>
            <a:r>
              <a:rPr lang="en-US" sz="5400" b="1" baseline="30000" dirty="0">
                <a:solidFill>
                  <a:srgbClr val="000000"/>
                </a:solidFill>
                <a:latin typeface="Berkeley" panose="02020500000000000000" pitchFamily="18" charset="0"/>
                <a:ea typeface="Arial"/>
                <a:cs typeface="Arial"/>
                <a:sym typeface="Arial"/>
              </a:rPr>
              <a:t>th</a:t>
            </a:r>
            <a:r>
              <a:rPr lang="en-US" sz="5400" b="1" dirty="0">
                <a:solidFill>
                  <a:srgbClr val="000000"/>
                </a:solidFill>
                <a:latin typeface="Berkeley" panose="02020500000000000000" pitchFamily="18" charset="0"/>
                <a:ea typeface="Arial"/>
                <a:cs typeface="Arial"/>
                <a:sym typeface="Arial"/>
              </a:rPr>
              <a:t> February 2025</a:t>
            </a:r>
          </a:p>
        </p:txBody>
      </p:sp>
      <p:sp>
        <p:nvSpPr>
          <p:cNvPr id="5" name="Rectangle 4">
            <a:extLst>
              <a:ext uri="{FF2B5EF4-FFF2-40B4-BE49-F238E27FC236}">
                <a16:creationId xmlns:a16="http://schemas.microsoft.com/office/drawing/2014/main" id="{1CB0FB9A-23BB-419D-807F-8D0A882D1262}"/>
              </a:ext>
            </a:extLst>
          </p:cNvPr>
          <p:cNvSpPr/>
          <p:nvPr/>
        </p:nvSpPr>
        <p:spPr>
          <a:xfrm>
            <a:off x="2924269" y="4022026"/>
            <a:ext cx="7052650" cy="523220"/>
          </a:xfrm>
          <a:prstGeom prst="rect">
            <a:avLst/>
          </a:prstGeom>
        </p:spPr>
        <p:txBody>
          <a:bodyPr wrap="square">
            <a:spAutoFit/>
          </a:bodyPr>
          <a:lstStyle/>
          <a:p>
            <a:pPr latinLnBrk="1" hangingPunct="0"/>
            <a:r>
              <a:rPr lang="en-GB" sz="2800" b="1" dirty="0">
                <a:solidFill>
                  <a:srgbClr val="000000"/>
                </a:solidFill>
                <a:latin typeface="Swis721 Lt BT" panose="020B0403020202020204" pitchFamily="34" charset="0"/>
                <a:ea typeface="Arial"/>
                <a:cs typeface="Arial"/>
                <a:sym typeface="Arial"/>
              </a:rPr>
              <a:t>Please hand in to </a:t>
            </a:r>
            <a:r>
              <a:rPr lang="en-GB" sz="2800" b="1" u="sng" dirty="0">
                <a:solidFill>
                  <a:srgbClr val="000000"/>
                </a:solidFill>
                <a:latin typeface="Swis721 Lt BT" panose="020B0403020202020204" pitchFamily="34" charset="0"/>
                <a:ea typeface="Arial"/>
                <a:cs typeface="Arial"/>
                <a:sym typeface="Arial"/>
              </a:rPr>
              <a:t>Student Information Desk</a:t>
            </a:r>
          </a:p>
        </p:txBody>
      </p:sp>
    </p:spTree>
    <p:extLst>
      <p:ext uri="{BB962C8B-B14F-4D97-AF65-F5344CB8AC3E}">
        <p14:creationId xmlns:p14="http://schemas.microsoft.com/office/powerpoint/2010/main" val="76962110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C6DE2-B72B-448C-B50E-2D678DFEF3A8}"/>
              </a:ext>
            </a:extLst>
          </p:cNvPr>
          <p:cNvSpPr>
            <a:spLocks noGrp="1"/>
          </p:cNvSpPr>
          <p:nvPr>
            <p:ph type="title"/>
          </p:nvPr>
        </p:nvSpPr>
        <p:spPr>
          <a:xfrm>
            <a:off x="1353735" y="408800"/>
            <a:ext cx="9813648" cy="913006"/>
          </a:xfrm>
        </p:spPr>
        <p:txBody>
          <a:bodyPr/>
          <a:lstStyle/>
          <a:p>
            <a:pPr algn="ctr"/>
            <a:r>
              <a:rPr lang="en-GB" sz="5400" b="1" dirty="0">
                <a:solidFill>
                  <a:srgbClr val="C00000"/>
                </a:solidFill>
              </a:rPr>
              <a:t>Our Aims</a:t>
            </a:r>
          </a:p>
        </p:txBody>
      </p:sp>
      <p:sp>
        <p:nvSpPr>
          <p:cNvPr id="4" name="Text Box 12">
            <a:extLst>
              <a:ext uri="{FF2B5EF4-FFF2-40B4-BE49-F238E27FC236}">
                <a16:creationId xmlns:a16="http://schemas.microsoft.com/office/drawing/2014/main" id="{89C2E2F6-9E4D-453D-BF7B-C23A87605E4D}"/>
              </a:ext>
            </a:extLst>
          </p:cNvPr>
          <p:cNvSpPr txBox="1">
            <a:spLocks noChangeArrowheads="1"/>
          </p:cNvSpPr>
          <p:nvPr/>
        </p:nvSpPr>
        <p:spPr bwMode="auto">
          <a:xfrm>
            <a:off x="2134221" y="2438155"/>
            <a:ext cx="864096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marL="571500" indent="-571500">
              <a:spcBef>
                <a:spcPct val="50000"/>
              </a:spcBef>
              <a:buFont typeface="Arial" panose="020B0604020202020204" pitchFamily="34" charset="0"/>
              <a:buChar char="•"/>
            </a:pPr>
            <a:r>
              <a:rPr lang="en-GB" altLang="en-US" sz="3600" dirty="0">
                <a:latin typeface="Swis721 Lt BT" panose="020B0403020202020204" pitchFamily="34" charset="0"/>
              </a:rPr>
              <a:t>Broad and balanced curriculum</a:t>
            </a:r>
          </a:p>
          <a:p>
            <a:pPr marL="571500" indent="-571500">
              <a:spcBef>
                <a:spcPct val="50000"/>
              </a:spcBef>
              <a:buFont typeface="Arial" panose="020B0604020202020204" pitchFamily="34" charset="0"/>
              <a:buChar char="•"/>
            </a:pPr>
            <a:r>
              <a:rPr lang="en-GB" altLang="en-US" sz="3600" dirty="0">
                <a:latin typeface="Swis721 Lt BT" panose="020B0403020202020204" pitchFamily="34" charset="0"/>
              </a:rPr>
              <a:t>Innovative and knowledge rich</a:t>
            </a:r>
          </a:p>
          <a:p>
            <a:pPr marL="571500" indent="-571500">
              <a:spcBef>
                <a:spcPct val="50000"/>
              </a:spcBef>
              <a:buFont typeface="Arial" panose="020B0604020202020204" pitchFamily="34" charset="0"/>
              <a:buChar char="•"/>
            </a:pPr>
            <a:r>
              <a:rPr lang="en-US" altLang="en-US" sz="3600" dirty="0">
                <a:latin typeface="Swis721 Lt BT" panose="020B0403020202020204" pitchFamily="34" charset="0"/>
              </a:rPr>
              <a:t>Entitlement for students to study the full EBacc</a:t>
            </a:r>
          </a:p>
        </p:txBody>
      </p:sp>
    </p:spTree>
    <p:extLst>
      <p:ext uri="{BB962C8B-B14F-4D97-AF65-F5344CB8AC3E}">
        <p14:creationId xmlns:p14="http://schemas.microsoft.com/office/powerpoint/2010/main" val="390784963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7D52E3-75F4-46DE-952E-9CB0E40C030A}"/>
              </a:ext>
            </a:extLst>
          </p:cNvPr>
          <p:cNvSpPr txBox="1"/>
          <p:nvPr/>
        </p:nvSpPr>
        <p:spPr>
          <a:xfrm>
            <a:off x="1262946" y="365824"/>
            <a:ext cx="9886384" cy="76943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GB" sz="4400" b="1" dirty="0">
                <a:solidFill>
                  <a:srgbClr val="C00000"/>
                </a:solidFill>
                <a:latin typeface="Swis721 Lt BT" panose="020B0403020202020204" pitchFamily="34" charset="0"/>
                <a:ea typeface="Arial"/>
                <a:cs typeface="Arial"/>
                <a:sym typeface="Arial"/>
              </a:rPr>
              <a:t>What are the Guided Choices Subjects?</a:t>
            </a:r>
            <a:endParaRPr kumimoji="0" lang="en-GB" sz="4400" b="1" i="0" u="none" strike="noStrike" cap="none" spc="0" normalizeH="0" baseline="0" dirty="0">
              <a:ln>
                <a:noFill/>
              </a:ln>
              <a:solidFill>
                <a:srgbClr val="C00000"/>
              </a:solidFill>
              <a:effectLst/>
              <a:uFillTx/>
              <a:latin typeface="Swis721 Lt BT" panose="020B0403020202020204" pitchFamily="34" charset="0"/>
              <a:ea typeface="Arial"/>
              <a:cs typeface="Arial"/>
              <a:sym typeface="Arial"/>
            </a:endParaRPr>
          </a:p>
        </p:txBody>
      </p:sp>
      <p:sp>
        <p:nvSpPr>
          <p:cNvPr id="9" name="Text Box 12">
            <a:extLst>
              <a:ext uri="{FF2B5EF4-FFF2-40B4-BE49-F238E27FC236}">
                <a16:creationId xmlns:a16="http://schemas.microsoft.com/office/drawing/2014/main" id="{91BA4F21-CCD5-4741-8F39-D86B6FD3B2E9}"/>
              </a:ext>
            </a:extLst>
          </p:cNvPr>
          <p:cNvSpPr txBox="1">
            <a:spLocks noGrp="1" noChangeArrowheads="1"/>
          </p:cNvSpPr>
          <p:nvPr>
            <p:ph type="body" sz="quarter" idx="10"/>
          </p:nvPr>
        </p:nvSpPr>
        <p:spPr bwMode="auto">
          <a:xfrm>
            <a:off x="1692974" y="1465812"/>
            <a:ext cx="9026329"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marL="446088" indent="-446088" algn="just" eaLnBrk="1" hangingPunct="1">
              <a:spcBef>
                <a:spcPct val="50000"/>
              </a:spcBef>
              <a:buFontTx/>
              <a:buChar char="•"/>
            </a:pPr>
            <a:r>
              <a:rPr lang="en-US" altLang="en-US" dirty="0">
                <a:latin typeface="Swis721 Lt BT" panose="020B0403020202020204" pitchFamily="34" charset="0"/>
              </a:rPr>
              <a:t>Course choices which are personal to each student.</a:t>
            </a:r>
          </a:p>
          <a:p>
            <a:pPr marL="446088" indent="-446088" algn="just">
              <a:spcBef>
                <a:spcPct val="50000"/>
              </a:spcBef>
              <a:buFontTx/>
              <a:buChar char="•"/>
            </a:pPr>
            <a:r>
              <a:rPr lang="en-US" altLang="en-US" dirty="0">
                <a:latin typeface="Swis721 Lt BT" panose="020B0403020202020204" pitchFamily="34" charset="0"/>
              </a:rPr>
              <a:t>There will be a mixture of GCSE and other approved courses (e.g. BTEC).</a:t>
            </a:r>
          </a:p>
          <a:p>
            <a:pPr marL="446088" indent="-446088" algn="just">
              <a:spcBef>
                <a:spcPct val="50000"/>
              </a:spcBef>
              <a:buFontTx/>
              <a:buChar char="•"/>
            </a:pPr>
            <a:r>
              <a:rPr lang="en-US" altLang="en-US" dirty="0">
                <a:latin typeface="Swis721 Lt BT" panose="020B0403020202020204" pitchFamily="34" charset="0"/>
              </a:rPr>
              <a:t>Choose 3 subjects which students start in Year 10.  All courses will complete in Year 11. Students do choose back-up choices.</a:t>
            </a:r>
          </a:p>
          <a:p>
            <a:pPr marL="446088" indent="-446088" algn="just">
              <a:spcBef>
                <a:spcPct val="50000"/>
              </a:spcBef>
              <a:buFontTx/>
              <a:buChar char="•"/>
            </a:pPr>
            <a:r>
              <a:rPr lang="en-US" altLang="en-US" dirty="0">
                <a:latin typeface="Swis721 Lt BT" panose="020B0403020202020204" pitchFamily="34" charset="0"/>
              </a:rPr>
              <a:t>All students will choose at least one </a:t>
            </a:r>
            <a:r>
              <a:rPr lang="en-US" altLang="en-US" dirty="0" err="1">
                <a:latin typeface="Swis721 Lt BT" panose="020B0403020202020204" pitchFamily="34" charset="0"/>
              </a:rPr>
              <a:t>Ebacc</a:t>
            </a:r>
            <a:r>
              <a:rPr lang="en-US" altLang="en-US" dirty="0">
                <a:latin typeface="Swis721 Lt BT" panose="020B0403020202020204" pitchFamily="34" charset="0"/>
              </a:rPr>
              <a:t> subject – Computer Science, French, Geography, History or Spanish.</a:t>
            </a:r>
          </a:p>
          <a:p>
            <a:pPr marL="446088" indent="-446088" algn="just">
              <a:spcBef>
                <a:spcPct val="50000"/>
              </a:spcBef>
              <a:buFontTx/>
              <a:buChar char="•"/>
            </a:pPr>
            <a:r>
              <a:rPr lang="en-US" altLang="en-US" dirty="0">
                <a:latin typeface="Swis721 Lt BT" panose="020B0403020202020204" pitchFamily="34" charset="0"/>
              </a:rPr>
              <a:t>The Academy will offer information, advice and guidance to help students choose the courses that are right for them.</a:t>
            </a:r>
          </a:p>
        </p:txBody>
      </p:sp>
    </p:spTree>
    <p:extLst>
      <p:ext uri="{BB962C8B-B14F-4D97-AF65-F5344CB8AC3E}">
        <p14:creationId xmlns:p14="http://schemas.microsoft.com/office/powerpoint/2010/main" val="36676940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1221C0-2F09-193A-E324-4789C13AF276}"/>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127BA1A9-DB22-8AC4-0261-019E77711C71}"/>
              </a:ext>
            </a:extLst>
          </p:cNvPr>
          <p:cNvSpPr txBox="1"/>
          <p:nvPr/>
        </p:nvSpPr>
        <p:spPr>
          <a:xfrm>
            <a:off x="1262946" y="365824"/>
            <a:ext cx="9886384" cy="76943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GB" sz="4400" b="1" dirty="0">
                <a:solidFill>
                  <a:srgbClr val="C00000"/>
                </a:solidFill>
                <a:latin typeface="Swis721 Lt BT" panose="020B0403020202020204" pitchFamily="34" charset="0"/>
                <a:ea typeface="Arial"/>
                <a:cs typeface="Arial"/>
                <a:sym typeface="Arial"/>
              </a:rPr>
              <a:t>Process So Far…</a:t>
            </a:r>
            <a:endParaRPr kumimoji="0" lang="en-GB" sz="4400" b="1" i="0" u="none" strike="noStrike" cap="none" spc="0" normalizeH="0" baseline="0" dirty="0">
              <a:ln>
                <a:noFill/>
              </a:ln>
              <a:solidFill>
                <a:srgbClr val="C00000"/>
              </a:solidFill>
              <a:effectLst/>
              <a:uFillTx/>
              <a:latin typeface="Swis721 Lt BT" panose="020B0403020202020204" pitchFamily="34" charset="0"/>
              <a:ea typeface="Arial"/>
              <a:cs typeface="Arial"/>
              <a:sym typeface="Arial"/>
            </a:endParaRPr>
          </a:p>
        </p:txBody>
      </p:sp>
      <p:sp>
        <p:nvSpPr>
          <p:cNvPr id="9" name="Text Box 12">
            <a:extLst>
              <a:ext uri="{FF2B5EF4-FFF2-40B4-BE49-F238E27FC236}">
                <a16:creationId xmlns:a16="http://schemas.microsoft.com/office/drawing/2014/main" id="{7CD57302-BA44-A64D-E974-2B74E332017B}"/>
              </a:ext>
            </a:extLst>
          </p:cNvPr>
          <p:cNvSpPr txBox="1">
            <a:spLocks noGrp="1" noChangeArrowheads="1"/>
          </p:cNvSpPr>
          <p:nvPr>
            <p:ph type="body" sz="quarter" idx="10"/>
          </p:nvPr>
        </p:nvSpPr>
        <p:spPr bwMode="auto">
          <a:xfrm>
            <a:off x="1692974" y="1465812"/>
            <a:ext cx="9026329" cy="65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marL="446088" indent="-446088" algn="just" eaLnBrk="1" hangingPunct="1">
              <a:spcBef>
                <a:spcPct val="50000"/>
              </a:spcBef>
              <a:buFontTx/>
              <a:buChar char="•"/>
            </a:pPr>
            <a:r>
              <a:rPr lang="en-US" altLang="en-US" dirty="0">
                <a:latin typeface="Swis721 Lt BT" panose="020B0403020202020204" pitchFamily="34" charset="0"/>
              </a:rPr>
              <a:t>Friday 10</a:t>
            </a:r>
            <a:r>
              <a:rPr lang="en-US" altLang="en-US" baseline="30000" dirty="0">
                <a:latin typeface="Swis721 Lt BT" panose="020B0403020202020204" pitchFamily="34" charset="0"/>
              </a:rPr>
              <a:t>th</a:t>
            </a:r>
            <a:r>
              <a:rPr lang="en-US" altLang="en-US" dirty="0">
                <a:latin typeface="Swis721 Lt BT" panose="020B0403020202020204" pitchFamily="34" charset="0"/>
              </a:rPr>
              <a:t> January – guided choices assembly</a:t>
            </a:r>
          </a:p>
          <a:p>
            <a:pPr marL="0" indent="0" algn="just" eaLnBrk="1" hangingPunct="1">
              <a:spcBef>
                <a:spcPct val="50000"/>
              </a:spcBef>
              <a:buNone/>
            </a:pPr>
            <a:endParaRPr lang="en-US" altLang="en-US" dirty="0">
              <a:latin typeface="Swis721 Lt BT" panose="020B0403020202020204" pitchFamily="34" charset="0"/>
            </a:endParaRPr>
          </a:p>
          <a:p>
            <a:pPr marL="446088" indent="-446088" algn="just" eaLnBrk="1" hangingPunct="1">
              <a:spcBef>
                <a:spcPct val="50000"/>
              </a:spcBef>
              <a:buFontTx/>
              <a:buChar char="•"/>
            </a:pPr>
            <a:r>
              <a:rPr lang="en-US" altLang="en-US" dirty="0">
                <a:latin typeface="Swis721 Lt BT" panose="020B0403020202020204" pitchFamily="34" charset="0"/>
              </a:rPr>
              <a:t>Thursday 16</a:t>
            </a:r>
            <a:r>
              <a:rPr lang="en-US" altLang="en-US" baseline="30000" dirty="0">
                <a:latin typeface="Swis721 Lt BT" panose="020B0403020202020204" pitchFamily="34" charset="0"/>
              </a:rPr>
              <a:t>th</a:t>
            </a:r>
            <a:r>
              <a:rPr lang="en-US" altLang="en-US" dirty="0">
                <a:latin typeface="Swis721 Lt BT" panose="020B0403020202020204" pitchFamily="34" charset="0"/>
              </a:rPr>
              <a:t> January – (guided choices) careers day</a:t>
            </a:r>
          </a:p>
          <a:p>
            <a:pPr marL="446088" indent="-446088" algn="just" eaLnBrk="1" hangingPunct="1">
              <a:spcBef>
                <a:spcPct val="50000"/>
              </a:spcBef>
              <a:buFontTx/>
              <a:buChar char="•"/>
            </a:pPr>
            <a:endParaRPr lang="en-US" altLang="en-US" dirty="0">
              <a:latin typeface="Swis721 Lt BT" panose="020B0403020202020204" pitchFamily="34" charset="0"/>
            </a:endParaRPr>
          </a:p>
          <a:p>
            <a:pPr marL="446088" indent="-446088" algn="just" eaLnBrk="1" hangingPunct="1">
              <a:spcBef>
                <a:spcPct val="50000"/>
              </a:spcBef>
              <a:buFontTx/>
              <a:buChar char="•"/>
            </a:pPr>
            <a:r>
              <a:rPr lang="en-US" altLang="en-US" dirty="0">
                <a:latin typeface="Swis721 Lt BT" panose="020B0403020202020204" pitchFamily="34" charset="0"/>
              </a:rPr>
              <a:t>Tuesday 21</a:t>
            </a:r>
            <a:r>
              <a:rPr lang="en-US" altLang="en-US" baseline="30000" dirty="0">
                <a:latin typeface="Swis721 Lt BT" panose="020B0403020202020204" pitchFamily="34" charset="0"/>
              </a:rPr>
              <a:t>st</a:t>
            </a:r>
            <a:r>
              <a:rPr lang="en-US" altLang="en-US" dirty="0">
                <a:latin typeface="Swis721 Lt BT" panose="020B0403020202020204" pitchFamily="34" charset="0"/>
              </a:rPr>
              <a:t> January – guided choices evening</a:t>
            </a:r>
          </a:p>
          <a:p>
            <a:pPr marL="446088" indent="-446088" algn="just" eaLnBrk="1" hangingPunct="1">
              <a:spcBef>
                <a:spcPct val="50000"/>
              </a:spcBef>
              <a:buFontTx/>
              <a:buChar char="•"/>
            </a:pPr>
            <a:endParaRPr lang="en-US" altLang="en-US" dirty="0">
              <a:latin typeface="Swis721 Lt BT" panose="020B0403020202020204" pitchFamily="34" charset="0"/>
            </a:endParaRPr>
          </a:p>
          <a:p>
            <a:pPr marL="446088" indent="-446088" algn="just" eaLnBrk="1" hangingPunct="1">
              <a:spcBef>
                <a:spcPct val="50000"/>
              </a:spcBef>
              <a:buFontTx/>
              <a:buChar char="•"/>
            </a:pPr>
            <a:r>
              <a:rPr lang="en-US" altLang="en-US" dirty="0">
                <a:latin typeface="Swis721 Lt BT" panose="020B0403020202020204" pitchFamily="34" charset="0"/>
              </a:rPr>
              <a:t>Wed 29</a:t>
            </a:r>
            <a:r>
              <a:rPr lang="en-US" altLang="en-US" baseline="30000" dirty="0">
                <a:latin typeface="Swis721 Lt BT" panose="020B0403020202020204" pitchFamily="34" charset="0"/>
              </a:rPr>
              <a:t>th</a:t>
            </a:r>
            <a:r>
              <a:rPr lang="en-US" altLang="en-US" dirty="0">
                <a:latin typeface="Swis721 Lt BT" panose="020B0403020202020204" pitchFamily="34" charset="0"/>
              </a:rPr>
              <a:t> January – guided choices taster sessions (3 subjects)</a:t>
            </a:r>
          </a:p>
          <a:p>
            <a:pPr marL="446088" indent="-446088" algn="just" eaLnBrk="1" hangingPunct="1">
              <a:spcBef>
                <a:spcPct val="50000"/>
              </a:spcBef>
              <a:buFontTx/>
              <a:buChar char="•"/>
            </a:pPr>
            <a:endParaRPr lang="en-US" altLang="en-US" dirty="0">
              <a:latin typeface="Swis721 Lt BT" panose="020B0403020202020204" pitchFamily="34" charset="0"/>
            </a:endParaRPr>
          </a:p>
          <a:p>
            <a:pPr marL="446088" indent="-446088" algn="just" eaLnBrk="1" hangingPunct="1">
              <a:spcBef>
                <a:spcPct val="50000"/>
              </a:spcBef>
              <a:buFontTx/>
              <a:buChar char="•"/>
            </a:pPr>
            <a:r>
              <a:rPr lang="en-US" altLang="en-US" dirty="0">
                <a:latin typeface="Swis721 Lt BT" panose="020B0403020202020204" pitchFamily="34" charset="0"/>
              </a:rPr>
              <a:t>Ongoing – Progress Careers appointments available</a:t>
            </a:r>
          </a:p>
          <a:p>
            <a:pPr marL="446088" indent="-446088" algn="just" eaLnBrk="1" hangingPunct="1">
              <a:spcBef>
                <a:spcPct val="50000"/>
              </a:spcBef>
              <a:buFontTx/>
              <a:buChar char="•"/>
            </a:pPr>
            <a:endParaRPr lang="en-US" altLang="en-US" dirty="0">
              <a:latin typeface="Swis721 Lt BT" panose="020B0403020202020204" pitchFamily="34" charset="0"/>
            </a:endParaRPr>
          </a:p>
          <a:p>
            <a:pPr marL="446088" indent="-446088" algn="just" eaLnBrk="1" hangingPunct="1">
              <a:spcBef>
                <a:spcPct val="50000"/>
              </a:spcBef>
              <a:buFontTx/>
              <a:buChar char="•"/>
            </a:pPr>
            <a:endParaRPr lang="en-US" altLang="en-US" dirty="0">
              <a:latin typeface="Swis721 Lt BT" panose="020B0403020202020204" pitchFamily="34" charset="0"/>
            </a:endParaRPr>
          </a:p>
          <a:p>
            <a:pPr marL="446088" indent="-446088" algn="just" eaLnBrk="1" hangingPunct="1">
              <a:spcBef>
                <a:spcPct val="50000"/>
              </a:spcBef>
              <a:buFontTx/>
              <a:buChar char="•"/>
            </a:pPr>
            <a:endParaRPr lang="en-US" altLang="en-US" dirty="0">
              <a:latin typeface="Swis721 Lt BT" panose="020B0403020202020204" pitchFamily="34" charset="0"/>
            </a:endParaRPr>
          </a:p>
        </p:txBody>
      </p:sp>
    </p:spTree>
    <p:extLst>
      <p:ext uri="{BB962C8B-B14F-4D97-AF65-F5344CB8AC3E}">
        <p14:creationId xmlns:p14="http://schemas.microsoft.com/office/powerpoint/2010/main" val="279202617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7D52E3-75F4-46DE-952E-9CB0E40C030A}"/>
              </a:ext>
            </a:extLst>
          </p:cNvPr>
          <p:cNvSpPr txBox="1"/>
          <p:nvPr/>
        </p:nvSpPr>
        <p:spPr>
          <a:xfrm>
            <a:off x="724277" y="365824"/>
            <a:ext cx="10674036" cy="144654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GB" sz="4400" b="1" dirty="0">
                <a:solidFill>
                  <a:srgbClr val="C00000"/>
                </a:solidFill>
                <a:latin typeface="Swis721 Lt BT" panose="020B0403020202020204" pitchFamily="34" charset="0"/>
                <a:ea typeface="Arial"/>
                <a:cs typeface="Arial"/>
                <a:sym typeface="Arial"/>
              </a:rPr>
              <a:t>What is the difference between GCSE and </a:t>
            </a:r>
          </a:p>
          <a:p>
            <a:pPr marL="0" marR="0" indent="0" algn="ctr" defTabSz="914400" rtl="0" fontAlgn="auto" latinLnBrk="1" hangingPunct="0">
              <a:lnSpc>
                <a:spcPct val="100000"/>
              </a:lnSpc>
              <a:spcBef>
                <a:spcPts val="0"/>
              </a:spcBef>
              <a:spcAft>
                <a:spcPts val="0"/>
              </a:spcAft>
              <a:buClrTx/>
              <a:buSzTx/>
              <a:buFontTx/>
              <a:buNone/>
              <a:tabLst/>
            </a:pPr>
            <a:r>
              <a:rPr lang="en-GB" sz="4400" b="1" dirty="0">
                <a:solidFill>
                  <a:srgbClr val="C00000"/>
                </a:solidFill>
                <a:latin typeface="Swis721 Lt BT" panose="020B0403020202020204" pitchFamily="34" charset="0"/>
                <a:ea typeface="Arial"/>
                <a:cs typeface="Arial"/>
                <a:sym typeface="Arial"/>
              </a:rPr>
              <a:t>(e.g.) BTEC?</a:t>
            </a:r>
            <a:endParaRPr kumimoji="0" lang="en-GB" sz="4400" b="1" i="0" u="none" strike="noStrike" cap="none" spc="0" normalizeH="0" baseline="0" dirty="0">
              <a:ln>
                <a:noFill/>
              </a:ln>
              <a:solidFill>
                <a:srgbClr val="C00000"/>
              </a:solidFill>
              <a:effectLst/>
              <a:uFillTx/>
              <a:latin typeface="Swis721 Lt BT" panose="020B0403020202020204" pitchFamily="34" charset="0"/>
              <a:ea typeface="Arial"/>
              <a:cs typeface="Arial"/>
              <a:sym typeface="Arial"/>
            </a:endParaRPr>
          </a:p>
        </p:txBody>
      </p:sp>
      <p:sp>
        <p:nvSpPr>
          <p:cNvPr id="9" name="Text Box 12">
            <a:extLst>
              <a:ext uri="{FF2B5EF4-FFF2-40B4-BE49-F238E27FC236}">
                <a16:creationId xmlns:a16="http://schemas.microsoft.com/office/drawing/2014/main" id="{91BA4F21-CCD5-4741-8F39-D86B6FD3B2E9}"/>
              </a:ext>
            </a:extLst>
          </p:cNvPr>
          <p:cNvSpPr txBox="1">
            <a:spLocks noGrp="1" noChangeArrowheads="1"/>
          </p:cNvSpPr>
          <p:nvPr>
            <p:ph type="body" sz="quarter" idx="10"/>
          </p:nvPr>
        </p:nvSpPr>
        <p:spPr bwMode="auto">
          <a:xfrm>
            <a:off x="1727695" y="2573602"/>
            <a:ext cx="9026329"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marL="446088" indent="-446088" algn="just">
              <a:spcBef>
                <a:spcPct val="50000"/>
              </a:spcBef>
            </a:pPr>
            <a:r>
              <a:rPr lang="en-US" altLang="en-US" dirty="0">
                <a:latin typeface="Swis721 Lt BT" panose="020B0403020202020204" pitchFamily="34" charset="0"/>
              </a:rPr>
              <a:t>GCSE courses tend to be assessed with a final (terminal) exam which carries a significant weighting in the overall grade.</a:t>
            </a:r>
          </a:p>
          <a:p>
            <a:pPr marL="446088" indent="-446088" algn="just">
              <a:spcBef>
                <a:spcPct val="50000"/>
              </a:spcBef>
            </a:pPr>
            <a:r>
              <a:rPr lang="en-US" altLang="en-US" dirty="0">
                <a:latin typeface="Swis721 Lt BT" panose="020B0403020202020204" pitchFamily="34" charset="0"/>
              </a:rPr>
              <a:t>BTEC (and other vocational courses e.g. Cambridge Nationals) tend to be assessed with ongoing portfolio work and a smaller exam element.</a:t>
            </a:r>
          </a:p>
          <a:p>
            <a:pPr marL="446088" indent="-446088" algn="just" eaLnBrk="1" hangingPunct="1">
              <a:spcBef>
                <a:spcPct val="50000"/>
              </a:spcBef>
              <a:buFontTx/>
              <a:buChar char="•"/>
            </a:pPr>
            <a:endParaRPr lang="en-US" altLang="en-US" dirty="0">
              <a:latin typeface="Swis721 Lt BT" panose="020B0403020202020204" pitchFamily="34" charset="0"/>
            </a:endParaRPr>
          </a:p>
        </p:txBody>
      </p:sp>
    </p:spTree>
    <p:extLst>
      <p:ext uri="{BB962C8B-B14F-4D97-AF65-F5344CB8AC3E}">
        <p14:creationId xmlns:p14="http://schemas.microsoft.com/office/powerpoint/2010/main" val="245529696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7D52E3-75F4-46DE-952E-9CB0E40C030A}"/>
              </a:ext>
            </a:extLst>
          </p:cNvPr>
          <p:cNvSpPr txBox="1"/>
          <p:nvPr/>
        </p:nvSpPr>
        <p:spPr>
          <a:xfrm>
            <a:off x="724277" y="365824"/>
            <a:ext cx="10674036" cy="76943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GB" sz="4400" b="1" dirty="0">
                <a:solidFill>
                  <a:srgbClr val="C00000"/>
                </a:solidFill>
                <a:latin typeface="Swis721 Lt BT" panose="020B0403020202020204" pitchFamily="34" charset="0"/>
                <a:ea typeface="Arial"/>
                <a:cs typeface="Arial"/>
                <a:sym typeface="Arial"/>
              </a:rPr>
              <a:t>GCSEs have been reformed</a:t>
            </a:r>
          </a:p>
        </p:txBody>
      </p:sp>
      <p:sp>
        <p:nvSpPr>
          <p:cNvPr id="5" name="Title 5">
            <a:extLst>
              <a:ext uri="{FF2B5EF4-FFF2-40B4-BE49-F238E27FC236}">
                <a16:creationId xmlns:a16="http://schemas.microsoft.com/office/drawing/2014/main" id="{557F7E96-180C-40C6-8BFD-7CFB9B8A3ACD}"/>
              </a:ext>
            </a:extLst>
          </p:cNvPr>
          <p:cNvSpPr txBox="1">
            <a:spLocks noGrp="1"/>
          </p:cNvSpPr>
          <p:nvPr>
            <p:ph type="body" sz="quarter" idx="10"/>
          </p:nvPr>
        </p:nvSpPr>
        <p:spPr bwMode="auto">
          <a:xfrm>
            <a:off x="1548032" y="1362361"/>
            <a:ext cx="9026525" cy="3405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ctr" rtl="0" eaLnBrk="1" fontAlgn="base" hangingPunct="1">
              <a:spcBef>
                <a:spcPct val="0"/>
              </a:spcBef>
              <a:spcAft>
                <a:spcPct val="0"/>
              </a:spcAft>
              <a:defRPr sz="4000" b="0">
                <a:solidFill>
                  <a:schemeClr val="tx2"/>
                </a:solidFill>
                <a:effectLst>
                  <a:outerShdw blurRad="38100" dist="38100" dir="2700000" algn="tl">
                    <a:srgbClr val="000000">
                      <a:alpha val="43137"/>
                    </a:srgbClr>
                  </a:outerShdw>
                </a:effectLst>
                <a:latin typeface="+mj-lt"/>
                <a:ea typeface="+mj-ea"/>
                <a:cs typeface="+mj-cs"/>
              </a:defRPr>
            </a:lvl1pPr>
            <a:lvl2pPr algn="ctr" rtl="0" eaLnBrk="1" fontAlgn="base" hangingPunct="1">
              <a:spcBef>
                <a:spcPct val="0"/>
              </a:spcBef>
              <a:spcAft>
                <a:spcPct val="0"/>
              </a:spcAft>
              <a:defRPr sz="3300">
                <a:solidFill>
                  <a:schemeClr val="tx2"/>
                </a:solidFill>
                <a:latin typeface="Arial" charset="0"/>
              </a:defRPr>
            </a:lvl2pPr>
            <a:lvl3pPr algn="ctr" rtl="0" eaLnBrk="1" fontAlgn="base" hangingPunct="1">
              <a:spcBef>
                <a:spcPct val="0"/>
              </a:spcBef>
              <a:spcAft>
                <a:spcPct val="0"/>
              </a:spcAft>
              <a:defRPr sz="3300">
                <a:solidFill>
                  <a:schemeClr val="tx2"/>
                </a:solidFill>
                <a:latin typeface="Arial" charset="0"/>
              </a:defRPr>
            </a:lvl3pPr>
            <a:lvl4pPr algn="ctr" rtl="0" eaLnBrk="1" fontAlgn="base" hangingPunct="1">
              <a:spcBef>
                <a:spcPct val="0"/>
              </a:spcBef>
              <a:spcAft>
                <a:spcPct val="0"/>
              </a:spcAft>
              <a:defRPr sz="3300">
                <a:solidFill>
                  <a:schemeClr val="tx2"/>
                </a:solidFill>
                <a:latin typeface="Arial" charset="0"/>
              </a:defRPr>
            </a:lvl4pPr>
            <a:lvl5pPr algn="ctr" rtl="0" eaLnBrk="1" fontAlgn="base" hangingPunct="1">
              <a:spcBef>
                <a:spcPct val="0"/>
              </a:spcBef>
              <a:spcAft>
                <a:spcPct val="0"/>
              </a:spcAft>
              <a:defRPr sz="3300">
                <a:solidFill>
                  <a:schemeClr val="tx2"/>
                </a:solidFill>
                <a:latin typeface="Arial" charset="0"/>
              </a:defRPr>
            </a:lvl5pPr>
            <a:lvl6pPr marL="342900" algn="ctr" rtl="0" eaLnBrk="1" fontAlgn="base" hangingPunct="1">
              <a:spcBef>
                <a:spcPct val="0"/>
              </a:spcBef>
              <a:spcAft>
                <a:spcPct val="0"/>
              </a:spcAft>
              <a:defRPr sz="3300">
                <a:solidFill>
                  <a:schemeClr val="tx2"/>
                </a:solidFill>
                <a:latin typeface="Arial" charset="0"/>
              </a:defRPr>
            </a:lvl6pPr>
            <a:lvl7pPr marL="685800" algn="ctr" rtl="0" eaLnBrk="1" fontAlgn="base" hangingPunct="1">
              <a:spcBef>
                <a:spcPct val="0"/>
              </a:spcBef>
              <a:spcAft>
                <a:spcPct val="0"/>
              </a:spcAft>
              <a:defRPr sz="3300">
                <a:solidFill>
                  <a:schemeClr val="tx2"/>
                </a:solidFill>
                <a:latin typeface="Arial" charset="0"/>
              </a:defRPr>
            </a:lvl7pPr>
            <a:lvl8pPr marL="1028700" algn="ctr" rtl="0" eaLnBrk="1" fontAlgn="base" hangingPunct="1">
              <a:spcBef>
                <a:spcPct val="0"/>
              </a:spcBef>
              <a:spcAft>
                <a:spcPct val="0"/>
              </a:spcAft>
              <a:defRPr sz="3300">
                <a:solidFill>
                  <a:schemeClr val="tx2"/>
                </a:solidFill>
                <a:latin typeface="Arial" charset="0"/>
              </a:defRPr>
            </a:lvl8pPr>
            <a:lvl9pPr marL="1371600" algn="ctr" rtl="0" eaLnBrk="1" fontAlgn="base" hangingPunct="1">
              <a:spcBef>
                <a:spcPct val="0"/>
              </a:spcBef>
              <a:spcAft>
                <a:spcPct val="0"/>
              </a:spcAft>
              <a:defRPr sz="3300">
                <a:solidFill>
                  <a:schemeClr val="tx2"/>
                </a:solidFill>
                <a:latin typeface="Arial" charset="0"/>
              </a:defRPr>
            </a:lvl9pPr>
          </a:lstStyle>
          <a:p>
            <a:pPr marL="571500" indent="-571500" algn="just">
              <a:buFont typeface="Arial" panose="020B0604020202020204" pitchFamily="34" charset="0"/>
              <a:buChar char="•"/>
            </a:pPr>
            <a:r>
              <a:rPr lang="en-GB" sz="2800" kern="0" dirty="0">
                <a:solidFill>
                  <a:schemeClr val="tx1"/>
                </a:solidFill>
                <a:effectLst/>
                <a:latin typeface="Swis721 Lt BT" panose="020B0403020202020204" pitchFamily="34" charset="0"/>
              </a:rPr>
              <a:t>They will be graded 9-1 instead of A*-G (with 9 being the highest grade).</a:t>
            </a:r>
          </a:p>
          <a:p>
            <a:pPr marL="571500" indent="-571500" algn="just">
              <a:buFont typeface="Arial" panose="020B0604020202020204" pitchFamily="34" charset="0"/>
              <a:buChar char="•"/>
            </a:pPr>
            <a:r>
              <a:rPr lang="en-GB" sz="2800" kern="0" dirty="0">
                <a:solidFill>
                  <a:schemeClr val="tx1"/>
                </a:solidFill>
                <a:effectLst/>
                <a:latin typeface="Swis721 Lt BT" panose="020B0403020202020204" pitchFamily="34" charset="0"/>
              </a:rPr>
              <a:t>They are being phased in over the next few years</a:t>
            </a:r>
          </a:p>
          <a:p>
            <a:pPr marL="571500" indent="-571500" algn="just">
              <a:buFont typeface="Arial" panose="020B0604020202020204" pitchFamily="34" charset="0"/>
              <a:buChar char="•"/>
            </a:pPr>
            <a:r>
              <a:rPr lang="en-GB" sz="2800" kern="0" dirty="0">
                <a:solidFill>
                  <a:schemeClr val="tx1"/>
                </a:solidFill>
                <a:effectLst/>
                <a:latin typeface="Swis721 Lt BT" panose="020B0403020202020204" pitchFamily="34" charset="0"/>
              </a:rPr>
              <a:t>A GCSE grade C+ is/was classed as a ‘good’ grade; a Grade 5+ will be classed as a ‘good’ grade.</a:t>
            </a:r>
          </a:p>
          <a:p>
            <a:pPr marL="571500" indent="-571500" algn="just">
              <a:buFont typeface="Arial" panose="020B0604020202020204" pitchFamily="34" charset="0"/>
              <a:buChar char="•"/>
            </a:pPr>
            <a:r>
              <a:rPr lang="en-GB" sz="2800" kern="0" dirty="0">
                <a:solidFill>
                  <a:schemeClr val="tx1"/>
                </a:solidFill>
                <a:effectLst/>
                <a:latin typeface="Swis721 Lt BT" panose="020B0403020202020204" pitchFamily="34" charset="0"/>
              </a:rPr>
              <a:t>For current Year 9 students, GCSEs in all subjects will be 9-1.</a:t>
            </a:r>
          </a:p>
        </p:txBody>
      </p:sp>
      <p:pic>
        <p:nvPicPr>
          <p:cNvPr id="6" name="Picture 5">
            <a:extLst>
              <a:ext uri="{FF2B5EF4-FFF2-40B4-BE49-F238E27FC236}">
                <a16:creationId xmlns:a16="http://schemas.microsoft.com/office/drawing/2014/main" id="{01747495-D4EA-403E-BB45-B4B2136C52B9}"/>
              </a:ext>
            </a:extLst>
          </p:cNvPr>
          <p:cNvPicPr>
            <a:picLocks noChangeAspect="1"/>
          </p:cNvPicPr>
          <p:nvPr/>
        </p:nvPicPr>
        <p:blipFill>
          <a:blip r:embed="rId2"/>
          <a:stretch>
            <a:fillRect/>
          </a:stretch>
        </p:blipFill>
        <p:spPr>
          <a:xfrm>
            <a:off x="1434998" y="5117850"/>
            <a:ext cx="9673603" cy="565673"/>
          </a:xfrm>
          <a:prstGeom prst="rect">
            <a:avLst/>
          </a:prstGeom>
        </p:spPr>
      </p:pic>
    </p:spTree>
    <p:extLst>
      <p:ext uri="{BB962C8B-B14F-4D97-AF65-F5344CB8AC3E}">
        <p14:creationId xmlns:p14="http://schemas.microsoft.com/office/powerpoint/2010/main" val="387432949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7D52E3-75F4-46DE-952E-9CB0E40C030A}"/>
              </a:ext>
            </a:extLst>
          </p:cNvPr>
          <p:cNvSpPr txBox="1"/>
          <p:nvPr/>
        </p:nvSpPr>
        <p:spPr>
          <a:xfrm>
            <a:off x="793688" y="180019"/>
            <a:ext cx="10674036" cy="92332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GB" sz="5400" b="1" dirty="0">
                <a:solidFill>
                  <a:srgbClr val="C00000"/>
                </a:solidFill>
                <a:latin typeface="Swis721 Lt BT" panose="020B0403020202020204" pitchFamily="34" charset="0"/>
                <a:ea typeface="Arial"/>
                <a:cs typeface="Arial"/>
                <a:sym typeface="Arial"/>
              </a:rPr>
              <a:t>Course Subjects</a:t>
            </a:r>
          </a:p>
        </p:txBody>
      </p:sp>
      <p:sp>
        <p:nvSpPr>
          <p:cNvPr id="7" name="TextBox 6">
            <a:extLst>
              <a:ext uri="{FF2B5EF4-FFF2-40B4-BE49-F238E27FC236}">
                <a16:creationId xmlns:a16="http://schemas.microsoft.com/office/drawing/2014/main" id="{D81F2511-0235-43F6-A67E-01997F7F0695}"/>
              </a:ext>
            </a:extLst>
          </p:cNvPr>
          <p:cNvSpPr txBox="1"/>
          <p:nvPr/>
        </p:nvSpPr>
        <p:spPr>
          <a:xfrm>
            <a:off x="724276" y="1012153"/>
            <a:ext cx="9397497" cy="5493812"/>
          </a:xfrm>
          <a:prstGeom prst="rect">
            <a:avLst/>
          </a:prstGeom>
          <a:noFill/>
        </p:spPr>
        <p:txBody>
          <a:bodyPr wrap="square" rtlCol="0">
            <a:spAutoFit/>
          </a:bodyPr>
          <a:lstStyle/>
          <a:p>
            <a:r>
              <a:rPr lang="en-GB" sz="1300" dirty="0">
                <a:latin typeface="Swis721 Lt BT" panose="020B0403020202020204" pitchFamily="34" charset="0"/>
              </a:rPr>
              <a:t>BTEC Animal Management</a:t>
            </a:r>
          </a:p>
          <a:p>
            <a:r>
              <a:rPr lang="en-GB" sz="1300" dirty="0">
                <a:latin typeface="Swis721 Lt BT" panose="020B0403020202020204" pitchFamily="34" charset="0"/>
              </a:rPr>
              <a:t>GCSE Art and Design</a:t>
            </a:r>
          </a:p>
          <a:p>
            <a:r>
              <a:rPr lang="en-GB" sz="1300" dirty="0">
                <a:latin typeface="Swis721 Lt BT" panose="020B0403020202020204" pitchFamily="34" charset="0"/>
              </a:rPr>
              <a:t>GCSE Photography</a:t>
            </a:r>
          </a:p>
          <a:p>
            <a:r>
              <a:rPr lang="en-GB" sz="1300" dirty="0">
                <a:latin typeface="Swis721 Lt BT" panose="020B0403020202020204" pitchFamily="34" charset="0"/>
              </a:rPr>
              <a:t>GCSE Business Studies</a:t>
            </a:r>
          </a:p>
          <a:p>
            <a:r>
              <a:rPr lang="en-GB" sz="1300" dirty="0">
                <a:latin typeface="Swis721 Lt BT" panose="020B0403020202020204" pitchFamily="34" charset="0"/>
              </a:rPr>
              <a:t>BTEC Travel and Tourism</a:t>
            </a:r>
          </a:p>
          <a:p>
            <a:r>
              <a:rPr lang="en-GB" sz="1300" dirty="0">
                <a:latin typeface="Swis721 Lt BT" panose="020B0403020202020204" pitchFamily="34" charset="0"/>
              </a:rPr>
              <a:t>GCSE Computer Science</a:t>
            </a:r>
          </a:p>
          <a:p>
            <a:r>
              <a:rPr lang="en-GB" sz="1300" dirty="0">
                <a:latin typeface="Swis721 Lt BT" panose="020B0403020202020204" pitchFamily="34" charset="0"/>
              </a:rPr>
              <a:t>GCSE Dance</a:t>
            </a:r>
          </a:p>
          <a:p>
            <a:r>
              <a:rPr lang="en-GB" sz="1300" dirty="0">
                <a:latin typeface="Swis721 Lt BT" panose="020B0403020202020204" pitchFamily="34" charset="0"/>
              </a:rPr>
              <a:t>GCSE Drama</a:t>
            </a:r>
          </a:p>
          <a:p>
            <a:r>
              <a:rPr lang="en-GB" sz="1300" dirty="0">
                <a:latin typeface="Swis721 Lt BT" panose="020B0403020202020204" pitchFamily="34" charset="0"/>
              </a:rPr>
              <a:t>BTEC Level 1 in Construction</a:t>
            </a:r>
          </a:p>
          <a:p>
            <a:r>
              <a:rPr lang="en-GB" sz="1300" dirty="0">
                <a:latin typeface="Swis721 Lt BT" panose="020B0403020202020204" pitchFamily="34" charset="0"/>
              </a:rPr>
              <a:t>GCSE Design and Technology (Specialising in Timbers)</a:t>
            </a:r>
          </a:p>
          <a:p>
            <a:r>
              <a:rPr lang="en-GB" sz="1300" dirty="0">
                <a:latin typeface="Swis721 Lt BT" panose="020B0403020202020204" pitchFamily="34" charset="0"/>
              </a:rPr>
              <a:t>GCSE Design and Technology (Specialising in Systems)</a:t>
            </a:r>
          </a:p>
          <a:p>
            <a:r>
              <a:rPr lang="en-GB" sz="1300" dirty="0">
                <a:latin typeface="Swis721 Lt BT" panose="020B0403020202020204" pitchFamily="34" charset="0"/>
              </a:rPr>
              <a:t>GCSE Design and Technology (Specialising in Paper and Boards)</a:t>
            </a:r>
          </a:p>
          <a:p>
            <a:r>
              <a:rPr lang="en-GB" sz="1300" dirty="0">
                <a:latin typeface="Swis721 Lt BT" panose="020B0403020202020204" pitchFamily="34" charset="0"/>
              </a:rPr>
              <a:t>GCSE Design and Technology (Specialising in Textiles)</a:t>
            </a:r>
          </a:p>
          <a:p>
            <a:r>
              <a:rPr lang="en-GB" sz="1300" dirty="0">
                <a:latin typeface="Swis721 Lt BT" panose="020B0403020202020204" pitchFamily="34" charset="0"/>
              </a:rPr>
              <a:t>Leiths CTH Level 2 Certificate in Culinary Skills</a:t>
            </a:r>
          </a:p>
          <a:p>
            <a:r>
              <a:rPr lang="en-GB" sz="1300" dirty="0">
                <a:latin typeface="Swis721 Lt BT" panose="020B0403020202020204" pitchFamily="34" charset="0"/>
              </a:rPr>
              <a:t>GCSE French</a:t>
            </a:r>
          </a:p>
          <a:p>
            <a:r>
              <a:rPr lang="en-GB" sz="1300" dirty="0">
                <a:latin typeface="Swis721 Lt BT" panose="020B0403020202020204" pitchFamily="34" charset="0"/>
              </a:rPr>
              <a:t>GCSE Geography</a:t>
            </a:r>
          </a:p>
          <a:p>
            <a:r>
              <a:rPr lang="en-GB" sz="1300" dirty="0">
                <a:latin typeface="Swis721 Lt BT" panose="020B0403020202020204" pitchFamily="34" charset="0"/>
              </a:rPr>
              <a:t>City and Guilds Hairdressing Level 1/2</a:t>
            </a:r>
          </a:p>
          <a:p>
            <a:r>
              <a:rPr lang="en-GB" sz="1300" dirty="0">
                <a:latin typeface="Swis721 Lt BT" panose="020B0403020202020204" pitchFamily="34" charset="0"/>
              </a:rPr>
              <a:t>BTEC Health and Social Care</a:t>
            </a:r>
          </a:p>
          <a:p>
            <a:r>
              <a:rPr lang="en-GB" sz="1300" dirty="0">
                <a:latin typeface="Swis721 Lt BT" panose="020B0403020202020204" pitchFamily="34" charset="0"/>
              </a:rPr>
              <a:t>GCSE History</a:t>
            </a:r>
          </a:p>
          <a:p>
            <a:r>
              <a:rPr lang="en-GB" sz="1300" dirty="0">
                <a:latin typeface="Swis721 Lt BT" panose="020B0403020202020204" pitchFamily="34" charset="0"/>
              </a:rPr>
              <a:t>GCSE Media Studies</a:t>
            </a:r>
          </a:p>
          <a:p>
            <a:r>
              <a:rPr lang="en-GB" sz="1300" dirty="0">
                <a:latin typeface="Swis721 Lt BT" panose="020B0403020202020204" pitchFamily="34" charset="0"/>
              </a:rPr>
              <a:t>GCSE Film Studies</a:t>
            </a:r>
          </a:p>
          <a:p>
            <a:r>
              <a:rPr lang="en-GB" sz="1300" dirty="0">
                <a:latin typeface="Swis721 Lt BT" panose="020B0403020202020204" pitchFamily="34" charset="0"/>
              </a:rPr>
              <a:t>GCSE Music</a:t>
            </a:r>
          </a:p>
          <a:p>
            <a:r>
              <a:rPr lang="en-GB" sz="1300" dirty="0">
                <a:latin typeface="Swis721 Lt BT" panose="020B0403020202020204" pitchFamily="34" charset="0"/>
              </a:rPr>
              <a:t>GCSE Psychology</a:t>
            </a:r>
          </a:p>
          <a:p>
            <a:r>
              <a:rPr lang="en-GB" sz="1300" dirty="0">
                <a:latin typeface="Swis721 Lt BT" panose="020B0403020202020204" pitchFamily="34" charset="0"/>
              </a:rPr>
              <a:t>GCSE Physical Education</a:t>
            </a:r>
          </a:p>
          <a:p>
            <a:r>
              <a:rPr lang="en-GB" sz="1300" dirty="0">
                <a:latin typeface="Swis721 Lt BT" panose="020B0403020202020204" pitchFamily="34" charset="0"/>
              </a:rPr>
              <a:t>Cambridge National in Sports Science and Sports Studies</a:t>
            </a:r>
          </a:p>
          <a:p>
            <a:r>
              <a:rPr lang="en-GB" sz="1300" dirty="0">
                <a:latin typeface="Swis721 Lt BT" panose="020B0403020202020204" pitchFamily="34" charset="0"/>
              </a:rPr>
              <a:t>GCSE Spanish</a:t>
            </a:r>
          </a:p>
        </p:txBody>
      </p:sp>
    </p:spTree>
    <p:extLst>
      <p:ext uri="{BB962C8B-B14F-4D97-AF65-F5344CB8AC3E}">
        <p14:creationId xmlns:p14="http://schemas.microsoft.com/office/powerpoint/2010/main" val="82711724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7D52E3-75F4-46DE-952E-9CB0E40C030A}"/>
              </a:ext>
            </a:extLst>
          </p:cNvPr>
          <p:cNvSpPr txBox="1"/>
          <p:nvPr/>
        </p:nvSpPr>
        <p:spPr>
          <a:xfrm>
            <a:off x="724277" y="365824"/>
            <a:ext cx="10674036" cy="76943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GB" sz="4400" b="1" dirty="0">
                <a:solidFill>
                  <a:srgbClr val="C00000"/>
                </a:solidFill>
                <a:latin typeface="Swis721 Lt BT" panose="020B0403020202020204" pitchFamily="34" charset="0"/>
                <a:ea typeface="Arial"/>
                <a:cs typeface="Arial"/>
                <a:sym typeface="Arial"/>
              </a:rPr>
              <a:t>What will it look like?</a:t>
            </a:r>
          </a:p>
        </p:txBody>
      </p:sp>
      <p:sp>
        <p:nvSpPr>
          <p:cNvPr id="3" name="Text Placeholder 2">
            <a:extLst>
              <a:ext uri="{FF2B5EF4-FFF2-40B4-BE49-F238E27FC236}">
                <a16:creationId xmlns:a16="http://schemas.microsoft.com/office/drawing/2014/main" id="{76D0BB67-CA01-453E-9AF4-6638E72507F0}"/>
              </a:ext>
            </a:extLst>
          </p:cNvPr>
          <p:cNvSpPr>
            <a:spLocks noGrp="1"/>
          </p:cNvSpPr>
          <p:nvPr>
            <p:ph type="body" sz="quarter" idx="10"/>
          </p:nvPr>
        </p:nvSpPr>
        <p:spPr>
          <a:xfrm>
            <a:off x="1581527" y="1922393"/>
            <a:ext cx="9382220" cy="3755597"/>
          </a:xfrm>
        </p:spPr>
        <p:txBody>
          <a:bodyPr/>
          <a:lstStyle/>
          <a:p>
            <a:pPr marL="0" indent="0" algn="just">
              <a:spcBef>
                <a:spcPct val="50000"/>
              </a:spcBef>
              <a:buNone/>
            </a:pPr>
            <a:r>
              <a:rPr lang="en-GB" altLang="en-US" sz="3600" dirty="0">
                <a:solidFill>
                  <a:srgbClr val="C00000"/>
                </a:solidFill>
                <a:latin typeface="Berkeley" panose="02020500000000000000" pitchFamily="18" charset="0"/>
              </a:rPr>
              <a:t>Students will fall into one of three categories:</a:t>
            </a:r>
          </a:p>
          <a:p>
            <a:pPr marL="457200" indent="-457200" algn="l">
              <a:spcBef>
                <a:spcPct val="50000"/>
              </a:spcBef>
              <a:buFont typeface="Arial" panose="020B0604020202020204" pitchFamily="34" charset="0"/>
              <a:buChar char="•"/>
            </a:pPr>
            <a:r>
              <a:rPr lang="en-GB" altLang="en-US" sz="2400" dirty="0"/>
              <a:t>Students choosing one EBacc subject and two non-EBacc subjects to start in Year 10.</a:t>
            </a:r>
          </a:p>
          <a:p>
            <a:pPr marL="457200" indent="-457200" algn="l">
              <a:spcBef>
                <a:spcPct val="50000"/>
              </a:spcBef>
              <a:buFont typeface="Arial" panose="020B0604020202020204" pitchFamily="34" charset="0"/>
              <a:buChar char="•"/>
            </a:pPr>
            <a:r>
              <a:rPr lang="en-GB" altLang="en-US" sz="2400" dirty="0"/>
              <a:t>Students choosing two EBacc subjects and one non-EBacc subject to start in Year 10.</a:t>
            </a:r>
          </a:p>
          <a:p>
            <a:pPr marL="457200" indent="-457200" algn="l">
              <a:spcBef>
                <a:spcPct val="50000"/>
              </a:spcBef>
              <a:buFont typeface="Arial" panose="020B0604020202020204" pitchFamily="34" charset="0"/>
              <a:buChar char="•"/>
            </a:pPr>
            <a:r>
              <a:rPr lang="en-GB" altLang="en-US" sz="2400" dirty="0"/>
              <a:t>Students choosing three EBacc subjects and no non-EBacc subjects to start in Year 10.</a:t>
            </a:r>
          </a:p>
          <a:p>
            <a:endParaRPr lang="en-GB" dirty="0"/>
          </a:p>
        </p:txBody>
      </p:sp>
    </p:spTree>
    <p:extLst>
      <p:ext uri="{BB962C8B-B14F-4D97-AF65-F5344CB8AC3E}">
        <p14:creationId xmlns:p14="http://schemas.microsoft.com/office/powerpoint/2010/main" val="2147273169"/>
      </p:ext>
    </p:extLst>
  </p:cSld>
  <p:clrMapOvr>
    <a:masterClrMapping/>
  </p:clrMapOvr>
  <p:transition spd="med"/>
</p:sld>
</file>

<file path=ppt/theme/theme1.xml><?xml version="1.0" encoding="utf-8"?>
<a:theme xmlns:a="http://schemas.openxmlformats.org/drawingml/2006/main" name="1_Default">
  <a:themeElements>
    <a:clrScheme name="Default">
      <a:dk1>
        <a:srgbClr val="000000"/>
      </a:dk1>
      <a:lt1>
        <a:srgbClr val="FFFFFF"/>
      </a:lt1>
      <a:dk2>
        <a:srgbClr val="A7A7A7"/>
      </a:dk2>
      <a:lt2>
        <a:srgbClr val="535353"/>
      </a:lt2>
      <a:accent1>
        <a:srgbClr val="BBE0E3"/>
      </a:accent1>
      <a:accent2>
        <a:srgbClr val="333399"/>
      </a:accent2>
      <a:accent3>
        <a:srgbClr val="FFFFFF"/>
      </a:accent3>
      <a:accent4>
        <a:srgbClr val="000000"/>
      </a:accent4>
      <a:accent5>
        <a:srgbClr val="DAEDEF"/>
      </a:accent5>
      <a:accent6>
        <a:srgbClr val="2D2D8A"/>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BBE0E3"/>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BBE0E3"/>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TSCA PowerPoint Template" id="{A47C2380-5582-48A5-A693-F06DC6A6C80D}" vid="{ACA51A11-D6E2-4C03-852C-A14A22FEE9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85AABB35A086F429F73EFE3856890EB" ma:contentTypeVersion="15" ma:contentTypeDescription="Create a new document." ma:contentTypeScope="" ma:versionID="82ed10b5de3d8aac68c9ed65901a3ac0">
  <xsd:schema xmlns:xsd="http://www.w3.org/2001/XMLSchema" xmlns:xs="http://www.w3.org/2001/XMLSchema" xmlns:p="http://schemas.microsoft.com/office/2006/metadata/properties" xmlns:ns1="http://schemas.microsoft.com/sharepoint/v3" xmlns:ns3="c47a5abf-f0dc-433b-8c7d-695f515a32c1" xmlns:ns4="93e0f740-16d2-46cb-9700-797909f6f8a5" targetNamespace="http://schemas.microsoft.com/office/2006/metadata/properties" ma:root="true" ma:fieldsID="4833f76beb34e9a5b9883a274904d128" ns1:_="" ns3:_="" ns4:_="">
    <xsd:import namespace="http://schemas.microsoft.com/sharepoint/v3"/>
    <xsd:import namespace="c47a5abf-f0dc-433b-8c7d-695f515a32c1"/>
    <xsd:import namespace="93e0f740-16d2-46cb-9700-797909f6f8a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47a5abf-f0dc-433b-8c7d-695f515a32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3e0f740-16d2-46cb-9700-797909f6f8a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48E6482F-F37F-4989-A372-9234908C46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47a5abf-f0dc-433b-8c7d-695f515a32c1"/>
    <ds:schemaRef ds:uri="93e0f740-16d2-46cb-9700-797909f6f8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E29EB25-3635-4E38-8538-BDCF2C2186CD}">
  <ds:schemaRefs>
    <ds:schemaRef ds:uri="http://schemas.microsoft.com/sharepoint/v3/contenttype/forms"/>
  </ds:schemaRefs>
</ds:datastoreItem>
</file>

<file path=customXml/itemProps3.xml><?xml version="1.0" encoding="utf-8"?>
<ds:datastoreItem xmlns:ds="http://schemas.openxmlformats.org/officeDocument/2006/customXml" ds:itemID="{33470327-F5B1-4E78-A359-6153B7767996}">
  <ds:schemaRefs>
    <ds:schemaRef ds:uri="http://purl.org/dc/terms/"/>
    <ds:schemaRef ds:uri="http://schemas.microsoft.com/office/2006/documentManagement/types"/>
    <ds:schemaRef ds:uri="http://schemas.microsoft.com/office/2006/metadata/properties"/>
    <ds:schemaRef ds:uri="http://schemas.microsoft.com/sharepoint/v3"/>
    <ds:schemaRef ds:uri="http://purl.org/dc/dcmitype/"/>
    <ds:schemaRef ds:uri="93e0f740-16d2-46cb-9700-797909f6f8a5"/>
    <ds:schemaRef ds:uri="http://schemas.openxmlformats.org/package/2006/metadata/core-properties"/>
    <ds:schemaRef ds:uri="http://purl.org/dc/elements/1.1/"/>
    <ds:schemaRef ds:uri="http://schemas.microsoft.com/office/infopath/2007/PartnerControls"/>
    <ds:schemaRef ds:uri="c47a5abf-f0dc-433b-8c7d-695f515a32c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TSCA PowerPoint Template</Template>
  <TotalTime>12612</TotalTime>
  <Words>1509</Words>
  <Application>Microsoft Office PowerPoint</Application>
  <PresentationFormat>Widescreen</PresentationFormat>
  <Paragraphs>230</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Berkeley</vt:lpstr>
      <vt:lpstr>BerkeleyOldstyleITCbyBT</vt:lpstr>
      <vt:lpstr>Calibri</vt:lpstr>
      <vt:lpstr>Gill Sans MT</vt:lpstr>
      <vt:lpstr>Swis721 Lt BT</vt:lpstr>
      <vt:lpstr>1_Default</vt:lpstr>
      <vt:lpstr>PowerPoint Presentation</vt:lpstr>
      <vt:lpstr>70 Great Years ... …</vt:lpstr>
      <vt:lpstr>Our Aims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Year 9 – Year 10 Guided Choices Form</vt:lpstr>
      <vt:lpstr>Year 9 – Year 10 Guided Choices Form ** Important information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 Carratt</dc:creator>
  <cp:lastModifiedBy>Christopher Vallance</cp:lastModifiedBy>
  <cp:revision>80</cp:revision>
  <dcterms:created xsi:type="dcterms:W3CDTF">2022-07-11T10:53:41Z</dcterms:created>
  <dcterms:modified xsi:type="dcterms:W3CDTF">2025-01-20T10:01:36Z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0x010100E85AABB35A086F429F73EFE3856890EB</vt:lpwstr>
  </property>
</Properties>
</file>