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handoutMasterIdLst>
    <p:handoutMasterId r:id="rId16"/>
  </p:handoutMasterIdLst>
  <p:sldIdLst>
    <p:sldId id="299" r:id="rId5"/>
    <p:sldId id="315" r:id="rId6"/>
    <p:sldId id="325" r:id="rId7"/>
    <p:sldId id="347" r:id="rId8"/>
    <p:sldId id="317" r:id="rId9"/>
    <p:sldId id="348" r:id="rId10"/>
    <p:sldId id="307" r:id="rId11"/>
    <p:sldId id="263" r:id="rId12"/>
    <p:sldId id="328" r:id="rId13"/>
    <p:sldId id="265" r:id="rId1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B2ABB-D307-4532-9773-0623A09B0003}" v="158" dt="2022-01-17T09:55:28.002"/>
    <p1510:client id="{E1A5288D-70E0-499A-B04A-1AA4E9A1AFE8}" v="6" dt="2023-01-18T17:05:29.590"/>
    <p1510:client id="{F25C7A56-F4C6-41D6-98A0-43F25DD2C4C9}" v="2" dt="2022-01-12T19:55:58.170"/>
    <p1510:client id="{F50F58DF-E707-4B88-B4D4-D0E0E7738BDA}" v="12" dt="2023-02-08T08:43:20.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49" autoAdjust="0"/>
  </p:normalViewPr>
  <p:slideViewPr>
    <p:cSldViewPr>
      <p:cViewPr varScale="1">
        <p:scale>
          <a:sx n="56" d="100"/>
          <a:sy n="56" d="100"/>
        </p:scale>
        <p:origin x="18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Geary" userId="S::cgeary@tscacademy.org.uk::b7b0a088-f2c7-41ef-a981-3639af4193f0" providerId="AD" clId="Web-{F25C7A56-F4C6-41D6-98A0-43F25DD2C4C9}"/>
    <pc:docChg chg="modSld">
      <pc:chgData name="Claire Geary" userId="S::cgeary@tscacademy.org.uk::b7b0a088-f2c7-41ef-a981-3639af4193f0" providerId="AD" clId="Web-{F25C7A56-F4C6-41D6-98A0-43F25DD2C4C9}" dt="2022-01-12T19:55:58.170" v="1" actId="14100"/>
      <pc:docMkLst>
        <pc:docMk/>
      </pc:docMkLst>
      <pc:sldChg chg="modSp">
        <pc:chgData name="Claire Geary" userId="S::cgeary@tscacademy.org.uk::b7b0a088-f2c7-41ef-a981-3639af4193f0" providerId="AD" clId="Web-{F25C7A56-F4C6-41D6-98A0-43F25DD2C4C9}" dt="2022-01-12T19:55:58.170" v="1" actId="14100"/>
        <pc:sldMkLst>
          <pc:docMk/>
          <pc:sldMk cId="0" sldId="265"/>
        </pc:sldMkLst>
        <pc:spChg chg="mod">
          <ac:chgData name="Claire Geary" userId="S::cgeary@tscacademy.org.uk::b7b0a088-f2c7-41ef-a981-3639af4193f0" providerId="AD" clId="Web-{F25C7A56-F4C6-41D6-98A0-43F25DD2C4C9}" dt="2022-01-12T19:55:58.170" v="1" actId="14100"/>
          <ac:spMkLst>
            <pc:docMk/>
            <pc:sldMk cId="0" sldId="265"/>
            <ac:spMk id="23555" creationId="{00000000-0000-0000-0000-000000000000}"/>
          </ac:spMkLst>
        </pc:spChg>
      </pc:sldChg>
    </pc:docChg>
  </pc:docChgLst>
  <pc:docChgLst>
    <pc:chgData name="Sally Spencer" userId="S::sspencer@tscacademy.org.uk::b0601bad-6da8-4353-80fd-a3f9447daa35" providerId="AD" clId="Web-{F50F58DF-E707-4B88-B4D4-D0E0E7738BDA}"/>
    <pc:docChg chg="modSld">
      <pc:chgData name="Sally Spencer" userId="S::sspencer@tscacademy.org.uk::b0601bad-6da8-4353-80fd-a3f9447daa35" providerId="AD" clId="Web-{F50F58DF-E707-4B88-B4D4-D0E0E7738BDA}" dt="2023-02-08T08:43:20.639" v="6" actId="20577"/>
      <pc:docMkLst>
        <pc:docMk/>
      </pc:docMkLst>
      <pc:sldChg chg="modSp">
        <pc:chgData name="Sally Spencer" userId="S::sspencer@tscacademy.org.uk::b0601bad-6da8-4353-80fd-a3f9447daa35" providerId="AD" clId="Web-{F50F58DF-E707-4B88-B4D4-D0E0E7738BDA}" dt="2023-02-08T08:42:42.841" v="4" actId="20577"/>
        <pc:sldMkLst>
          <pc:docMk/>
          <pc:sldMk cId="557211184" sldId="347"/>
        </pc:sldMkLst>
        <pc:spChg chg="mod">
          <ac:chgData name="Sally Spencer" userId="S::sspencer@tscacademy.org.uk::b0601bad-6da8-4353-80fd-a3f9447daa35" providerId="AD" clId="Web-{F50F58DF-E707-4B88-B4D4-D0E0E7738BDA}" dt="2023-02-08T08:42:42.841" v="4" actId="20577"/>
          <ac:spMkLst>
            <pc:docMk/>
            <pc:sldMk cId="557211184" sldId="347"/>
            <ac:spMk id="3" creationId="{D775AD6E-E2AD-4F56-9D72-4E008E291259}"/>
          </ac:spMkLst>
        </pc:spChg>
        <pc:spChg chg="mod">
          <ac:chgData name="Sally Spencer" userId="S::sspencer@tscacademy.org.uk::b0601bad-6da8-4353-80fd-a3f9447daa35" providerId="AD" clId="Web-{F50F58DF-E707-4B88-B4D4-D0E0E7738BDA}" dt="2023-02-08T08:42:27.903" v="1" actId="20577"/>
          <ac:spMkLst>
            <pc:docMk/>
            <pc:sldMk cId="557211184" sldId="347"/>
            <ac:spMk id="6" creationId="{00000000-0000-0000-0000-000000000000}"/>
          </ac:spMkLst>
        </pc:spChg>
      </pc:sldChg>
      <pc:sldChg chg="modSp">
        <pc:chgData name="Sally Spencer" userId="S::sspencer@tscacademy.org.uk::b0601bad-6da8-4353-80fd-a3f9447daa35" providerId="AD" clId="Web-{F50F58DF-E707-4B88-B4D4-D0E0E7738BDA}" dt="2023-02-08T08:43:20.639" v="6" actId="20577"/>
        <pc:sldMkLst>
          <pc:docMk/>
          <pc:sldMk cId="3735779703" sldId="348"/>
        </pc:sldMkLst>
        <pc:spChg chg="mod">
          <ac:chgData name="Sally Spencer" userId="S::sspencer@tscacademy.org.uk::b0601bad-6da8-4353-80fd-a3f9447daa35" providerId="AD" clId="Web-{F50F58DF-E707-4B88-B4D4-D0E0E7738BDA}" dt="2023-02-08T08:43:20.639" v="6" actId="20577"/>
          <ac:spMkLst>
            <pc:docMk/>
            <pc:sldMk cId="3735779703" sldId="348"/>
            <ac:spMk id="2" creationId="{FF9E4C15-FA7F-4B32-B102-C2614528D51E}"/>
          </ac:spMkLst>
        </pc:spChg>
      </pc:sldChg>
    </pc:docChg>
  </pc:docChgLst>
  <pc:docChgLst>
    <pc:chgData name="Claire Geary" userId="S::cgeary@tscacademy.org.uk::b7b0a088-f2c7-41ef-a981-3639af4193f0" providerId="AD" clId="Web-{29DB2ABB-D307-4532-9773-0623A09B0003}"/>
    <pc:docChg chg="modSld">
      <pc:chgData name="Claire Geary" userId="S::cgeary@tscacademy.org.uk::b7b0a088-f2c7-41ef-a981-3639af4193f0" providerId="AD" clId="Web-{29DB2ABB-D307-4532-9773-0623A09B0003}" dt="2022-01-17T09:55:28.002" v="88" actId="20577"/>
      <pc:docMkLst>
        <pc:docMk/>
      </pc:docMkLst>
      <pc:sldChg chg="modSp">
        <pc:chgData name="Claire Geary" userId="S::cgeary@tscacademy.org.uk::b7b0a088-f2c7-41ef-a981-3639af4193f0" providerId="AD" clId="Web-{29DB2ABB-D307-4532-9773-0623A09B0003}" dt="2022-01-17T09:55:28.002" v="88" actId="20577"/>
        <pc:sldMkLst>
          <pc:docMk/>
          <pc:sldMk cId="3735779703" sldId="348"/>
        </pc:sldMkLst>
        <pc:spChg chg="mod">
          <ac:chgData name="Claire Geary" userId="S::cgeary@tscacademy.org.uk::b7b0a088-f2c7-41ef-a981-3639af4193f0" providerId="AD" clId="Web-{29DB2ABB-D307-4532-9773-0623A09B0003}" dt="2022-01-17T09:55:28.002" v="88" actId="20577"/>
          <ac:spMkLst>
            <pc:docMk/>
            <pc:sldMk cId="3735779703" sldId="348"/>
            <ac:spMk id="2" creationId="{FF9E4C15-FA7F-4B32-B102-C2614528D51E}"/>
          </ac:spMkLst>
        </pc:spChg>
        <pc:spChg chg="mod">
          <ac:chgData name="Claire Geary" userId="S::cgeary@tscacademy.org.uk::b7b0a088-f2c7-41ef-a981-3639af4193f0" providerId="AD" clId="Web-{29DB2ABB-D307-4532-9773-0623A09B0003}" dt="2022-01-17T09:53:07.796" v="58"/>
          <ac:spMkLst>
            <pc:docMk/>
            <pc:sldMk cId="3735779703" sldId="348"/>
            <ac:spMk id="4" creationId="{00000000-0000-0000-0000-000000000000}"/>
          </ac:spMkLst>
        </pc:spChg>
      </pc:sldChg>
    </pc:docChg>
  </pc:docChgLst>
  <pc:docChgLst>
    <pc:chgData name="Claire Geary" userId="S::cgeary@tscacademy.org.uk::b7b0a088-f2c7-41ef-a981-3639af4193f0" providerId="AD" clId="Web-{E1A5288D-70E0-499A-B04A-1AA4E9A1AFE8}"/>
    <pc:docChg chg="modSld">
      <pc:chgData name="Claire Geary" userId="S::cgeary@tscacademy.org.uk::b7b0a088-f2c7-41ef-a981-3639af4193f0" providerId="AD" clId="Web-{E1A5288D-70E0-499A-B04A-1AA4E9A1AFE8}" dt="2023-01-18T17:05:29.590" v="3" actId="20577"/>
      <pc:docMkLst>
        <pc:docMk/>
      </pc:docMkLst>
      <pc:sldChg chg="modSp">
        <pc:chgData name="Claire Geary" userId="S::cgeary@tscacademy.org.uk::b7b0a088-f2c7-41ef-a981-3639af4193f0" providerId="AD" clId="Web-{E1A5288D-70E0-499A-B04A-1AA4E9A1AFE8}" dt="2023-01-18T17:05:29.590" v="3" actId="20577"/>
        <pc:sldMkLst>
          <pc:docMk/>
          <pc:sldMk cId="0" sldId="265"/>
        </pc:sldMkLst>
        <pc:spChg chg="mod">
          <ac:chgData name="Claire Geary" userId="S::cgeary@tscacademy.org.uk::b7b0a088-f2c7-41ef-a981-3639af4193f0" providerId="AD" clId="Web-{E1A5288D-70E0-499A-B04A-1AA4E9A1AFE8}" dt="2023-01-18T17:05:29.590" v="3" actId="20577"/>
          <ac:spMkLst>
            <pc:docMk/>
            <pc:sldMk cId="0" sldId="265"/>
            <ac:spMk id="2" creationId="{EA50323F-6256-4408-8081-E0A0181B3F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10</a:t>
            </a:fld>
            <a:endParaRPr lang="en-GB"/>
          </a:p>
        </p:txBody>
      </p:sp>
    </p:spTree>
    <p:extLst>
      <p:ext uri="{BB962C8B-B14F-4D97-AF65-F5344CB8AC3E}">
        <p14:creationId xmlns:p14="http://schemas.microsoft.com/office/powerpoint/2010/main" val="22899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2</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Curriculum</a:t>
            </a:r>
            <a:r>
              <a:rPr lang="en-US" baseline="0" dirty="0"/>
              <a:t> c</a:t>
            </a:r>
            <a:r>
              <a:rPr lang="en-US" dirty="0"/>
              <a:t>hanged for Sept 2014 and again for Sept 2017; might have older brothers/sisters who have done a different model</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092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4</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addition …</a:t>
            </a:r>
          </a:p>
          <a:p>
            <a:pPr eaLnBrk="1" hangingPunct="1"/>
            <a:r>
              <a:rPr lang="en-US" dirty="0"/>
              <a:t>More detail on all these later</a:t>
            </a:r>
          </a:p>
        </p:txBody>
      </p:sp>
    </p:spTree>
    <p:extLst>
      <p:ext uri="{BB962C8B-B14F-4D97-AF65-F5344CB8AC3E}">
        <p14:creationId xmlns:p14="http://schemas.microsoft.com/office/powerpoint/2010/main" val="347151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337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6</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Career ?</a:t>
            </a:r>
            <a:r>
              <a:rPr lang="en-GB" baseline="0" dirty="0"/>
              <a:t> A Levels ?</a:t>
            </a:r>
          </a:p>
          <a:p>
            <a:r>
              <a:rPr lang="en-GB" dirty="0"/>
              <a:t>But we know that this isn’t always possible at this stage and is subject to (many !!) changes</a:t>
            </a:r>
          </a:p>
          <a:p>
            <a:r>
              <a:rPr lang="en-GB" dirty="0"/>
              <a:t>We will guide students to keeping the overall package ‘broad</a:t>
            </a:r>
            <a:r>
              <a:rPr lang="en-GB" baseline="0" dirty="0"/>
              <a:t> and balanced’ … thus ensuring no doors are closed later in life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7</a:t>
            </a:fld>
            <a:endParaRPr lang="en-GB"/>
          </a:p>
        </p:txBody>
      </p:sp>
    </p:spTree>
    <p:extLst>
      <p:ext uri="{BB962C8B-B14F-4D97-AF65-F5344CB8AC3E}">
        <p14:creationId xmlns:p14="http://schemas.microsoft.com/office/powerpoint/2010/main" val="385542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Potential</a:t>
            </a:r>
            <a:r>
              <a:rPr lang="en-GB" baseline="0" dirty="0"/>
              <a:t> i</a:t>
            </a:r>
            <a:r>
              <a:rPr lang="en-GB" dirty="0"/>
              <a:t>mportance of</a:t>
            </a:r>
            <a:r>
              <a:rPr lang="en-GB" baseline="0" dirty="0"/>
              <a:t> full EBacc (and Language in particular) for University applications</a:t>
            </a:r>
          </a:p>
          <a:p>
            <a:r>
              <a:rPr lang="en-GB" baseline="0" dirty="0"/>
              <a:t>Science could be Double/Combined Science or 2/3 from </a:t>
            </a:r>
            <a:r>
              <a:rPr lang="en-GB" baseline="0" dirty="0" err="1"/>
              <a:t>Ph</a:t>
            </a:r>
            <a:r>
              <a:rPr lang="en-GB" baseline="0" dirty="0"/>
              <a:t>, </a:t>
            </a:r>
            <a:r>
              <a:rPr lang="en-GB" baseline="0" dirty="0" err="1"/>
              <a:t>Chem</a:t>
            </a:r>
            <a:r>
              <a:rPr lang="en-GB" baseline="0" dirty="0"/>
              <a:t>, </a:t>
            </a:r>
            <a:r>
              <a:rPr lang="en-GB" baseline="0" dirty="0" err="1"/>
              <a:t>Biol</a:t>
            </a:r>
            <a:r>
              <a:rPr lang="en-GB" baseline="0" dirty="0"/>
              <a:t>, Computer </a:t>
            </a:r>
            <a:r>
              <a:rPr lang="en-GB" baseline="0" dirty="0" err="1"/>
              <a:t>Sc</a:t>
            </a:r>
            <a:endParaRPr lang="en-GB" baseline="0" dirty="0"/>
          </a:p>
          <a:p>
            <a:r>
              <a:rPr lang="en-GB" baseline="0" dirty="0"/>
              <a:t>All students will choose AT LEAST one of </a:t>
            </a:r>
            <a:r>
              <a:rPr lang="en-GB" baseline="0" dirty="0" err="1"/>
              <a:t>Hist</a:t>
            </a:r>
            <a:r>
              <a:rPr lang="en-GB" baseline="0" dirty="0"/>
              <a:t>/</a:t>
            </a:r>
            <a:r>
              <a:rPr lang="en-GB" baseline="0" dirty="0" err="1"/>
              <a:t>Geog</a:t>
            </a:r>
            <a:r>
              <a:rPr lang="en-GB" baseline="0" dirty="0"/>
              <a:t> or MFL or Computer Science in their Y9/10/11 Guided Pathways – this helps keep it ‘broad and balanced’</a:t>
            </a:r>
          </a:p>
          <a:p>
            <a:r>
              <a:rPr lang="en-GB" baseline="0" dirty="0"/>
              <a:t>Emphasise difference between achieving the FULL EBacc (grades 5+ in all the subjects) and the requirement for all students to choose at least one EBacc subject</a:t>
            </a:r>
          </a:p>
          <a:p>
            <a:r>
              <a:rPr lang="en-GB" baseline="0" dirty="0"/>
              <a:t>Students will be guided down this pathway if we believe it is appropriate for them; all students can access this pathway and study for the full EBacc</a:t>
            </a:r>
          </a:p>
          <a:p>
            <a:r>
              <a:rPr lang="en-GB" baseline="0" dirty="0"/>
              <a:t>Not just about the full EBacc – these subjects individually are known as the facilitating subjects as they are good subjects that are valued in the world beyond year 11</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8</a:t>
            </a:fld>
            <a:endParaRPr lang="en-GB"/>
          </a:p>
        </p:txBody>
      </p:sp>
    </p:spTree>
    <p:extLst>
      <p:ext uri="{BB962C8B-B14F-4D97-AF65-F5344CB8AC3E}">
        <p14:creationId xmlns:p14="http://schemas.microsoft.com/office/powerpoint/2010/main" val="286431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9</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mailto:afynn@tscacademy.org.uk"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mailto:rparham@tscacademy.org.uk" TargetMode="External"/><Relationship Id="rId5" Type="http://schemas.openxmlformats.org/officeDocument/2006/relationships/hyperlink" Target="mailto:cgeary@tscacademy.org.uk" TargetMode="External"/><Relationship Id="rId10" Type="http://schemas.openxmlformats.org/officeDocument/2006/relationships/image" Target="../media/image4.png"/><Relationship Id="rId4" Type="http://schemas.openxmlformats.org/officeDocument/2006/relationships/notesSlide" Target="../notesSlides/notesSlide10.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755576" y="4221163"/>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Subject:  </a:t>
            </a:r>
            <a:r>
              <a:rPr lang="en-US" sz="3200" b="1" dirty="0"/>
              <a:t>French</a:t>
            </a:r>
            <a:r>
              <a:rPr lang="en-US" sz="3200" dirty="0"/>
              <a:t> or </a:t>
            </a:r>
            <a:r>
              <a:rPr lang="en-US" sz="3200" b="1" dirty="0"/>
              <a:t>Spanish</a:t>
            </a:r>
          </a:p>
          <a:p>
            <a:pPr eaLnBrk="1" hangingPunct="1"/>
            <a:endParaRPr lang="en-US" sz="3200" dirty="0"/>
          </a:p>
          <a:p>
            <a:pPr eaLnBrk="1" hangingPunct="1"/>
            <a:r>
              <a:rPr lang="en-US" sz="3200" dirty="0"/>
              <a:t>Team Leader:  Claire Geary</a:t>
            </a:r>
          </a:p>
        </p:txBody>
      </p:sp>
      <p:pic>
        <p:nvPicPr>
          <p:cNvPr id="7" name="Picture 6">
            <a:extLst>
              <a:ext uri="{FF2B5EF4-FFF2-40B4-BE49-F238E27FC236}">
                <a16:creationId xmlns:a16="http://schemas.microsoft.com/office/drawing/2014/main" id="{8944F0EC-BE7D-4B5C-A054-A19E8207E22E}"/>
              </a:ext>
            </a:extLst>
          </p:cNvPr>
          <p:cNvPicPr>
            <a:picLocks noChangeAspect="1"/>
          </p:cNvPicPr>
          <p:nvPr/>
        </p:nvPicPr>
        <p:blipFill>
          <a:blip r:embed="rId5"/>
          <a:stretch>
            <a:fillRect/>
          </a:stretch>
        </p:blipFill>
        <p:spPr>
          <a:xfrm>
            <a:off x="7092280" y="5412366"/>
            <a:ext cx="1546972" cy="1045840"/>
          </a:xfrm>
          <a:prstGeom prst="rect">
            <a:avLst/>
          </a:prstGeom>
        </p:spPr>
      </p:pic>
      <p:pic>
        <p:nvPicPr>
          <p:cNvPr id="8" name="Picture 7">
            <a:extLst>
              <a:ext uri="{FF2B5EF4-FFF2-40B4-BE49-F238E27FC236}">
                <a16:creationId xmlns:a16="http://schemas.microsoft.com/office/drawing/2014/main" id="{30EB0084-2991-4C6A-9E0C-7F29A8406FFA}"/>
              </a:ext>
            </a:extLst>
          </p:cNvPr>
          <p:cNvPicPr>
            <a:picLocks noChangeAspect="1"/>
          </p:cNvPicPr>
          <p:nvPr/>
        </p:nvPicPr>
        <p:blipFill>
          <a:blip r:embed="rId6"/>
          <a:stretch>
            <a:fillRect/>
          </a:stretch>
        </p:blipFill>
        <p:spPr>
          <a:xfrm>
            <a:off x="7081386" y="4007598"/>
            <a:ext cx="1568760" cy="1045840"/>
          </a:xfrm>
          <a:prstGeom prst="rect">
            <a:avLst/>
          </a:prstGeom>
        </p:spPr>
      </p:pic>
      <p:pic>
        <p:nvPicPr>
          <p:cNvPr id="3" name="Introduction">
            <a:hlinkClick r:id="" action="ppaction://media"/>
            <a:extLst>
              <a:ext uri="{FF2B5EF4-FFF2-40B4-BE49-F238E27FC236}">
                <a16:creationId xmlns:a16="http://schemas.microsoft.com/office/drawing/2014/main" id="{8A7951A7-EAC1-45E3-8D66-3AED8A78BB3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1520" y="35049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314560" y="1538114"/>
            <a:ext cx="832806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6600" dirty="0">
                <a:solidFill>
                  <a:srgbClr val="C00000"/>
                </a:solidFill>
                <a:latin typeface="+mj-lt"/>
              </a:rPr>
              <a:t>Contact Details For Further Questions…</a:t>
            </a:r>
          </a:p>
        </p:txBody>
      </p:sp>
      <p:sp>
        <p:nvSpPr>
          <p:cNvPr id="2" name="TextBox 1">
            <a:extLst>
              <a:ext uri="{FF2B5EF4-FFF2-40B4-BE49-F238E27FC236}">
                <a16:creationId xmlns:a16="http://schemas.microsoft.com/office/drawing/2014/main" id="{EA50323F-6256-4408-8081-E0A0181B3F7E}"/>
              </a:ext>
            </a:extLst>
          </p:cNvPr>
          <p:cNvSpPr txBox="1"/>
          <p:nvPr/>
        </p:nvSpPr>
        <p:spPr>
          <a:xfrm>
            <a:off x="467879" y="3812617"/>
            <a:ext cx="8280920" cy="1420004"/>
          </a:xfrm>
          <a:prstGeom prst="rect">
            <a:avLst/>
          </a:prstGeom>
          <a:noFill/>
        </p:spPr>
        <p:txBody>
          <a:bodyPr wrap="square" lIns="91440" tIns="45720" rIns="91440" bIns="45720" rtlCol="0" anchor="t">
            <a:spAutoFit/>
          </a:bodyPr>
          <a:lstStyle/>
          <a:p>
            <a:pPr>
              <a:lnSpc>
                <a:spcPct val="150000"/>
              </a:lnSpc>
            </a:pPr>
            <a:r>
              <a:rPr lang="en-GB" sz="2000" i="1" dirty="0">
                <a:latin typeface="Segoe UI Semibold" panose="020B0702040204020203" pitchFamily="34" charset="0"/>
                <a:cs typeface="Segoe UI Semibold" panose="020B0702040204020203" pitchFamily="34" charset="0"/>
              </a:rPr>
              <a:t>Claire Geary (Team Leader for MFL) </a:t>
            </a:r>
            <a:r>
              <a:rPr lang="en-GB" sz="2000" dirty="0">
                <a:latin typeface="Segoe UI Semibold" panose="020B0702040204020203" pitchFamily="34" charset="0"/>
                <a:cs typeface="Segoe UI Semibold" panose="020B0702040204020203" pitchFamily="34" charset="0"/>
              </a:rPr>
              <a:t>	</a:t>
            </a:r>
            <a:r>
              <a:rPr lang="en-GB" sz="2000" i="1" dirty="0">
                <a:latin typeface="Segoe UI Semibold" panose="020B0702040204020203" pitchFamily="34" charset="0"/>
                <a:cs typeface="Segoe UI Semibold" panose="020B0702040204020203" pitchFamily="34" charset="0"/>
                <a:hlinkClick r:id="rId5"/>
              </a:rPr>
              <a:t>cgeary@tscacademy.org.uk</a:t>
            </a:r>
            <a:endParaRPr lang="en-GB" sz="2000" i="1" dirty="0">
              <a:latin typeface="Segoe UI Semibold" panose="020B0702040204020203" pitchFamily="34" charset="0"/>
              <a:cs typeface="Segoe UI Semibold" panose="020B0702040204020203" pitchFamily="34" charset="0"/>
            </a:endParaRPr>
          </a:p>
          <a:p>
            <a:pPr>
              <a:lnSpc>
                <a:spcPct val="150000"/>
              </a:lnSpc>
            </a:pPr>
            <a:r>
              <a:rPr lang="en-GB" sz="2000" dirty="0">
                <a:latin typeface="Segoe UI Semibold"/>
                <a:cs typeface="Segoe UI Semibold"/>
              </a:rPr>
              <a:t>Roxy Parnham (Teacher of Spanish) 	</a:t>
            </a:r>
            <a:r>
              <a:rPr lang="en-GB" sz="2000" dirty="0">
                <a:latin typeface="Segoe UI Semibold"/>
                <a:cs typeface="Segoe UI Semibold"/>
                <a:hlinkClick r:id="rId6"/>
              </a:rPr>
              <a:t>rparham@tscacademy.org.uk</a:t>
            </a:r>
            <a:endParaRPr lang="en-GB" sz="2000" dirty="0">
              <a:latin typeface="Segoe UI Semibold" panose="020B0702040204020203" pitchFamily="34" charset="0"/>
              <a:cs typeface="Segoe UI Semibold" panose="020B0702040204020203" pitchFamily="34" charset="0"/>
            </a:endParaRPr>
          </a:p>
          <a:p>
            <a:pPr>
              <a:lnSpc>
                <a:spcPct val="150000"/>
              </a:lnSpc>
            </a:pPr>
            <a:r>
              <a:rPr lang="en-GB" sz="2000" dirty="0">
                <a:latin typeface="Segoe UI Semibold"/>
                <a:cs typeface="Segoe UI Semibold"/>
              </a:rPr>
              <a:t>Amy Fynn (Teacher of Spanish) 		</a:t>
            </a:r>
            <a:r>
              <a:rPr lang="en-GB" sz="2000" dirty="0">
                <a:latin typeface="Segoe UI Semibold"/>
                <a:cs typeface="Segoe UI Semibold"/>
                <a:hlinkClick r:id="rId7"/>
              </a:rPr>
              <a:t>afynn@tscacademy.org.uk</a:t>
            </a:r>
            <a:endParaRPr lang="en-GB" sz="2000" dirty="0">
              <a:latin typeface="Segoe UI Semibold" panose="020B0702040204020203" pitchFamily="34" charset="0"/>
              <a:cs typeface="Segoe UI Semibold" panose="020B0702040204020203" pitchFamily="34" charset="0"/>
            </a:endParaRPr>
          </a:p>
        </p:txBody>
      </p:sp>
      <p:pic>
        <p:nvPicPr>
          <p:cNvPr id="4" name="Picture 3">
            <a:extLst>
              <a:ext uri="{FF2B5EF4-FFF2-40B4-BE49-F238E27FC236}">
                <a16:creationId xmlns:a16="http://schemas.microsoft.com/office/drawing/2014/main" id="{02DE167D-10B5-464F-84E6-8661849C2DA2}"/>
              </a:ext>
            </a:extLst>
          </p:cNvPr>
          <p:cNvPicPr>
            <a:picLocks noChangeAspect="1"/>
          </p:cNvPicPr>
          <p:nvPr/>
        </p:nvPicPr>
        <p:blipFill>
          <a:blip r:embed="rId8"/>
          <a:stretch>
            <a:fillRect/>
          </a:stretch>
        </p:blipFill>
        <p:spPr>
          <a:xfrm>
            <a:off x="7939598" y="5958741"/>
            <a:ext cx="1047287" cy="708025"/>
          </a:xfrm>
          <a:prstGeom prst="rect">
            <a:avLst/>
          </a:prstGeom>
        </p:spPr>
      </p:pic>
      <p:pic>
        <p:nvPicPr>
          <p:cNvPr id="5" name="Picture 4">
            <a:extLst>
              <a:ext uri="{FF2B5EF4-FFF2-40B4-BE49-F238E27FC236}">
                <a16:creationId xmlns:a16="http://schemas.microsoft.com/office/drawing/2014/main" id="{007BC951-4A8C-4DE5-9924-EC3722A40E54}"/>
              </a:ext>
            </a:extLst>
          </p:cNvPr>
          <p:cNvPicPr>
            <a:picLocks noChangeAspect="1"/>
          </p:cNvPicPr>
          <p:nvPr/>
        </p:nvPicPr>
        <p:blipFill>
          <a:blip r:embed="rId9"/>
          <a:stretch>
            <a:fillRect/>
          </a:stretch>
        </p:blipFill>
        <p:spPr>
          <a:xfrm>
            <a:off x="318814" y="5995977"/>
            <a:ext cx="1062038" cy="708025"/>
          </a:xfrm>
          <a:prstGeom prst="rect">
            <a:avLst/>
          </a:prstGeom>
        </p:spPr>
      </p:pic>
      <p:pic>
        <p:nvPicPr>
          <p:cNvPr id="3" name="Further info">
            <a:hlinkClick r:id="" action="ppaction://media"/>
            <a:extLst>
              <a:ext uri="{FF2B5EF4-FFF2-40B4-BE49-F238E27FC236}">
                <a16:creationId xmlns:a16="http://schemas.microsoft.com/office/drawing/2014/main" id="{CA120ADB-E7CC-4035-BBA7-73D6EFECFB3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0762" y="33265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07504" y="1377082"/>
            <a:ext cx="8856984" cy="1079500"/>
          </a:xfrm>
        </p:spPr>
        <p:txBody>
          <a:bodyPr/>
          <a:lstStyle/>
          <a:p>
            <a:pPr algn="ctr" eaLnBrk="1" hangingPunct="1"/>
            <a:r>
              <a:rPr lang="en-GB" sz="5400" dirty="0">
                <a:solidFill>
                  <a:srgbClr val="C00000"/>
                </a:solidFill>
                <a:latin typeface="Berkeley" panose="02020500000000000000" pitchFamily="18" charset="0"/>
              </a:rPr>
              <a:t>Course Topics</a:t>
            </a:r>
          </a:p>
        </p:txBody>
      </p:sp>
      <p:graphicFrame>
        <p:nvGraphicFramePr>
          <p:cNvPr id="2" name="Table 1">
            <a:extLst>
              <a:ext uri="{FF2B5EF4-FFF2-40B4-BE49-F238E27FC236}">
                <a16:creationId xmlns:a16="http://schemas.microsoft.com/office/drawing/2014/main" id="{318DB9C1-B7A8-42D9-8F79-7EBDE4EC9417}"/>
              </a:ext>
            </a:extLst>
          </p:cNvPr>
          <p:cNvGraphicFramePr>
            <a:graphicFrameLocks noGrp="1"/>
          </p:cNvGraphicFramePr>
          <p:nvPr>
            <p:extLst>
              <p:ext uri="{D42A27DB-BD31-4B8C-83A1-F6EECF244321}">
                <p14:modId xmlns:p14="http://schemas.microsoft.com/office/powerpoint/2010/main" val="790324827"/>
              </p:ext>
            </p:extLst>
          </p:nvPr>
        </p:nvGraphicFramePr>
        <p:xfrm>
          <a:off x="229730" y="2590590"/>
          <a:ext cx="8712966" cy="3901285"/>
        </p:xfrm>
        <a:graphic>
          <a:graphicData uri="http://schemas.openxmlformats.org/drawingml/2006/table">
            <a:tbl>
              <a:tblPr firstRow="1" bandRow="1">
                <a:tableStyleId>{00A15C55-8517-42AA-B614-E9B94910E393}</a:tableStyleId>
              </a:tblPr>
              <a:tblGrid>
                <a:gridCol w="2664294">
                  <a:extLst>
                    <a:ext uri="{9D8B030D-6E8A-4147-A177-3AD203B41FA5}">
                      <a16:colId xmlns:a16="http://schemas.microsoft.com/office/drawing/2014/main" val="323125821"/>
                    </a:ext>
                  </a:extLst>
                </a:gridCol>
                <a:gridCol w="3144350">
                  <a:extLst>
                    <a:ext uri="{9D8B030D-6E8A-4147-A177-3AD203B41FA5}">
                      <a16:colId xmlns:a16="http://schemas.microsoft.com/office/drawing/2014/main" val="2615590935"/>
                    </a:ext>
                  </a:extLst>
                </a:gridCol>
                <a:gridCol w="2904322">
                  <a:extLst>
                    <a:ext uri="{9D8B030D-6E8A-4147-A177-3AD203B41FA5}">
                      <a16:colId xmlns:a16="http://schemas.microsoft.com/office/drawing/2014/main" val="2204257691"/>
                    </a:ext>
                  </a:extLst>
                </a:gridCol>
              </a:tblGrid>
              <a:tr h="1038672">
                <a:tc>
                  <a:txBody>
                    <a:bodyPr/>
                    <a:lstStyle/>
                    <a:p>
                      <a:pPr algn="ctr">
                        <a:lnSpc>
                          <a:spcPct val="107000"/>
                        </a:lnSpc>
                        <a:spcAft>
                          <a:spcPts val="0"/>
                        </a:spcAft>
                      </a:pPr>
                      <a:r>
                        <a:rPr lang="en-GB" sz="2000" b="1" u="none" dirty="0">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rPr>
                        <a:t>Theme 1: Identity and Culture</a:t>
                      </a:r>
                      <a:endParaRPr lang="en-GB" sz="1100" u="none" dirty="0">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algn="ctr">
                        <a:lnSpc>
                          <a:spcPct val="107000"/>
                        </a:lnSpc>
                        <a:spcAft>
                          <a:spcPts val="0"/>
                        </a:spcAft>
                      </a:pPr>
                      <a:r>
                        <a:rPr lang="en-GB" sz="2000" b="1" u="none" dirty="0">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rPr>
                        <a:t>Theme 2: Local, national, international &amp; global areas of interest</a:t>
                      </a:r>
                      <a:endParaRPr lang="en-GB" sz="1100" b="1" u="none" dirty="0">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algn="ctr">
                        <a:lnSpc>
                          <a:spcPct val="107000"/>
                        </a:lnSpc>
                        <a:spcAft>
                          <a:spcPts val="0"/>
                        </a:spcAft>
                      </a:pPr>
                      <a:r>
                        <a:rPr lang="en-GB" sz="2000" b="1" u="none" dirty="0">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rPr>
                        <a:t>Theme 3: Current and future study and employment</a:t>
                      </a:r>
                      <a:endParaRPr lang="en-GB" sz="1100" b="1" u="none" dirty="0">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extLst>
                  <a:ext uri="{0D108BD9-81ED-4DB2-BD59-A6C34878D82A}">
                    <a16:rowId xmlns:a16="http://schemas.microsoft.com/office/drawing/2014/main" val="2383269516"/>
                  </a:ext>
                </a:extLst>
              </a:tr>
              <a:tr h="797842">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Relationships with family and friends</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Marriage / Partnership</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House</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Town &amp; region</a:t>
                      </a: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School and subjects</a:t>
                      </a: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Likes, dislikes</a:t>
                      </a:r>
                    </a:p>
                    <a:p>
                      <a:pPr marL="0" lvl="0" indent="0" algn="l">
                        <a:lnSpc>
                          <a:spcPct val="107000"/>
                        </a:lnSpc>
                        <a:spcAft>
                          <a:spcPts val="0"/>
                        </a:spcAft>
                        <a:buFont typeface="Symbol" panose="05050102010706020507" pitchFamily="18" charset="2"/>
                        <a:buNone/>
                      </a:pP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extLst>
                  <a:ext uri="{0D108BD9-81ED-4DB2-BD59-A6C34878D82A}">
                    <a16:rowId xmlns:a16="http://schemas.microsoft.com/office/drawing/2014/main" val="2638770127"/>
                  </a:ext>
                </a:extLst>
              </a:tr>
              <a:tr h="792088">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Social media</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Mobile technology</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Charity and voluntary work</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Healthy and unhealthy living</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Life at school and college</a:t>
                      </a: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Routine &amp; rules</a:t>
                      </a: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Teachers </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extLst>
                  <a:ext uri="{0D108BD9-81ED-4DB2-BD59-A6C34878D82A}">
                    <a16:rowId xmlns:a16="http://schemas.microsoft.com/office/drawing/2014/main" val="1382143435"/>
                  </a:ext>
                </a:extLst>
              </a:tr>
              <a:tr h="792088">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Music, Cinema and TV</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Food and eating out</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Sport</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Environment</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Poverty and homelessness</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Continuing education         (6</a:t>
                      </a:r>
                      <a:r>
                        <a:rPr lang="en-GB" sz="1400" b="0" baseline="3000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th</a:t>
                      </a: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 form, university)</a:t>
                      </a: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Starting work</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extLst>
                  <a:ext uri="{0D108BD9-81ED-4DB2-BD59-A6C34878D82A}">
                    <a16:rowId xmlns:a16="http://schemas.microsoft.com/office/drawing/2014/main" val="474622576"/>
                  </a:ext>
                </a:extLst>
              </a:tr>
              <a:tr h="480595">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Customs in France/Spain</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Festivals</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Holidays and travel</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Regions of France/Spain</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Choice of career </a:t>
                      </a:r>
                    </a:p>
                    <a:p>
                      <a:pPr marL="342900" lvl="0" indent="-342900" algn="l">
                        <a:lnSpc>
                          <a:spcPct val="107000"/>
                        </a:lnSpc>
                        <a:spcAft>
                          <a:spcPts val="0"/>
                        </a:spcAft>
                        <a:buFont typeface="Symbol" panose="05050102010706020507" pitchFamily="18" charset="2"/>
                        <a:buChar char=""/>
                      </a:pPr>
                      <a:r>
                        <a:rPr lang="en-GB" sz="14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Part-time jobs</a:t>
                      </a:r>
                      <a:endParaRPr lang="en-GB" sz="1100" b="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68580" marR="68580" marT="0" marB="0"/>
                </a:tc>
                <a:extLst>
                  <a:ext uri="{0D108BD9-81ED-4DB2-BD59-A6C34878D82A}">
                    <a16:rowId xmlns:a16="http://schemas.microsoft.com/office/drawing/2014/main" val="101039176"/>
                  </a:ext>
                </a:extLst>
              </a:tr>
            </a:tbl>
          </a:graphicData>
        </a:graphic>
      </p:graphicFrame>
      <p:pic>
        <p:nvPicPr>
          <p:cNvPr id="7" name="Picture 6">
            <a:extLst>
              <a:ext uri="{FF2B5EF4-FFF2-40B4-BE49-F238E27FC236}">
                <a16:creationId xmlns:a16="http://schemas.microsoft.com/office/drawing/2014/main" id="{99B20341-C494-4347-A6C4-81491504AB78}"/>
              </a:ext>
            </a:extLst>
          </p:cNvPr>
          <p:cNvPicPr>
            <a:picLocks noChangeAspect="1"/>
          </p:cNvPicPr>
          <p:nvPr/>
        </p:nvPicPr>
        <p:blipFill>
          <a:blip r:embed="rId5"/>
          <a:stretch>
            <a:fillRect/>
          </a:stretch>
        </p:blipFill>
        <p:spPr>
          <a:xfrm>
            <a:off x="7917201" y="1521663"/>
            <a:ext cx="1047287" cy="708025"/>
          </a:xfrm>
          <a:prstGeom prst="rect">
            <a:avLst/>
          </a:prstGeom>
        </p:spPr>
      </p:pic>
      <p:pic>
        <p:nvPicPr>
          <p:cNvPr id="8" name="Picture 7">
            <a:extLst>
              <a:ext uri="{FF2B5EF4-FFF2-40B4-BE49-F238E27FC236}">
                <a16:creationId xmlns:a16="http://schemas.microsoft.com/office/drawing/2014/main" id="{B0861ADB-CE34-47B5-94F6-A24E247E05C6}"/>
              </a:ext>
            </a:extLst>
          </p:cNvPr>
          <p:cNvPicPr>
            <a:picLocks noChangeAspect="1"/>
          </p:cNvPicPr>
          <p:nvPr/>
        </p:nvPicPr>
        <p:blipFill>
          <a:blip r:embed="rId6"/>
          <a:stretch>
            <a:fillRect/>
          </a:stretch>
        </p:blipFill>
        <p:spPr>
          <a:xfrm>
            <a:off x="296417" y="1558899"/>
            <a:ext cx="1062038" cy="708025"/>
          </a:xfrm>
          <a:prstGeom prst="rect">
            <a:avLst/>
          </a:prstGeom>
        </p:spPr>
      </p:pic>
      <p:pic>
        <p:nvPicPr>
          <p:cNvPr id="5" name="Course">
            <a:hlinkClick r:id="" action="ppaction://media"/>
            <a:extLst>
              <a:ext uri="{FF2B5EF4-FFF2-40B4-BE49-F238E27FC236}">
                <a16:creationId xmlns:a16="http://schemas.microsoft.com/office/drawing/2014/main" id="{4E19DB65-CF78-4F94-B2FD-4A52C48C904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2636" y="366125"/>
            <a:ext cx="609600" cy="609600"/>
          </a:xfrm>
          <a:prstGeom prst="rect">
            <a:avLst/>
          </a:prstGeom>
        </p:spPr>
      </p:pic>
    </p:spTree>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52400" y="1211268"/>
            <a:ext cx="86680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800" dirty="0">
                <a:solidFill>
                  <a:srgbClr val="C00000"/>
                </a:solidFill>
                <a:latin typeface="Berkeley" panose="02020500000000000000" pitchFamily="18" charset="0"/>
                <a:ea typeface="+mj-ea"/>
                <a:cs typeface="+mj-cs"/>
              </a:rPr>
              <a:t>Which skills does the course require?</a:t>
            </a:r>
            <a:endParaRPr lang="en-US" altLang="en-US" sz="4800" dirty="0">
              <a:solidFill>
                <a:srgbClr val="C00000"/>
              </a:solidFill>
              <a:latin typeface="Berkeley" panose="02020500000000000000" pitchFamily="18" charset="0"/>
              <a:ea typeface="+mj-ea"/>
              <a:cs typeface="+mj-cs"/>
            </a:endParaRPr>
          </a:p>
        </p:txBody>
      </p:sp>
      <p:sp>
        <p:nvSpPr>
          <p:cNvPr id="2" name="TextBox 1">
            <a:extLst>
              <a:ext uri="{FF2B5EF4-FFF2-40B4-BE49-F238E27FC236}">
                <a16:creationId xmlns:a16="http://schemas.microsoft.com/office/drawing/2014/main" id="{3A48B358-11F6-4D0A-8A7C-2270D2AAF9D3}"/>
              </a:ext>
            </a:extLst>
          </p:cNvPr>
          <p:cNvSpPr txBox="1"/>
          <p:nvPr/>
        </p:nvSpPr>
        <p:spPr>
          <a:xfrm>
            <a:off x="1630896" y="2924944"/>
            <a:ext cx="5711080" cy="2906052"/>
          </a:xfrm>
          <a:prstGeom prst="rect">
            <a:avLst/>
          </a:prstGeom>
          <a:noFill/>
        </p:spPr>
        <p:txBody>
          <a:bodyPr wrap="square" rtlCol="0">
            <a:spAutoFit/>
          </a:bodyPr>
          <a:lstStyle/>
          <a:p>
            <a:pPr algn="ctr">
              <a:lnSpc>
                <a:spcPct val="150000"/>
              </a:lnSpc>
            </a:pPr>
            <a:r>
              <a:rPr lang="en-GB" sz="2500" b="1" dirty="0">
                <a:latin typeface="Segoe UI" panose="020B0502040204020203" pitchFamily="34" charset="0"/>
                <a:cs typeface="Segoe UI" panose="020B0502040204020203" pitchFamily="34" charset="0"/>
              </a:rPr>
              <a:t>Curiosity</a:t>
            </a:r>
          </a:p>
          <a:p>
            <a:pPr algn="ctr">
              <a:lnSpc>
                <a:spcPct val="150000"/>
              </a:lnSpc>
            </a:pPr>
            <a:r>
              <a:rPr lang="en-GB" sz="2500" b="1" dirty="0">
                <a:latin typeface="Segoe UI" panose="020B0502040204020203" pitchFamily="34" charset="0"/>
                <a:cs typeface="Segoe UI" panose="020B0502040204020203" pitchFamily="34" charset="0"/>
              </a:rPr>
              <a:t>Resilience</a:t>
            </a:r>
          </a:p>
          <a:p>
            <a:pPr algn="ctr">
              <a:lnSpc>
                <a:spcPct val="150000"/>
              </a:lnSpc>
            </a:pPr>
            <a:r>
              <a:rPr lang="en-GB" sz="2500" b="1" dirty="0">
                <a:latin typeface="Segoe UI" panose="020B0502040204020203" pitchFamily="34" charset="0"/>
                <a:cs typeface="Segoe UI" panose="020B0502040204020203" pitchFamily="34" charset="0"/>
              </a:rPr>
              <a:t>Motivation</a:t>
            </a:r>
          </a:p>
          <a:p>
            <a:pPr algn="ctr">
              <a:lnSpc>
                <a:spcPct val="150000"/>
              </a:lnSpc>
            </a:pPr>
            <a:r>
              <a:rPr lang="en-GB" sz="2500" b="1" dirty="0">
                <a:latin typeface="Segoe UI" panose="020B0502040204020203" pitchFamily="34" charset="0"/>
                <a:cs typeface="Segoe UI" panose="020B0502040204020203" pitchFamily="34" charset="0"/>
              </a:rPr>
              <a:t>An eye for spotting patterns</a:t>
            </a:r>
          </a:p>
          <a:p>
            <a:pPr algn="ctr">
              <a:lnSpc>
                <a:spcPct val="150000"/>
              </a:lnSpc>
            </a:pPr>
            <a:r>
              <a:rPr lang="en-GB" sz="2500" b="1" dirty="0">
                <a:latin typeface="Segoe UI" panose="020B0502040204020203" pitchFamily="34" charset="0"/>
                <a:cs typeface="Segoe UI" panose="020B0502040204020203" pitchFamily="34" charset="0"/>
              </a:rPr>
              <a:t>A little bit of courage</a:t>
            </a:r>
          </a:p>
        </p:txBody>
      </p:sp>
      <p:pic>
        <p:nvPicPr>
          <p:cNvPr id="4" name="Picture 3">
            <a:extLst>
              <a:ext uri="{FF2B5EF4-FFF2-40B4-BE49-F238E27FC236}">
                <a16:creationId xmlns:a16="http://schemas.microsoft.com/office/drawing/2014/main" id="{8F66265B-52B0-41AE-BDB8-7C36BFAA09F1}"/>
              </a:ext>
            </a:extLst>
          </p:cNvPr>
          <p:cNvPicPr>
            <a:picLocks noChangeAspect="1"/>
          </p:cNvPicPr>
          <p:nvPr/>
        </p:nvPicPr>
        <p:blipFill>
          <a:blip r:embed="rId5"/>
          <a:stretch>
            <a:fillRect/>
          </a:stretch>
        </p:blipFill>
        <p:spPr>
          <a:xfrm>
            <a:off x="7287932" y="5452092"/>
            <a:ext cx="1546972" cy="1045840"/>
          </a:xfrm>
          <a:prstGeom prst="rect">
            <a:avLst/>
          </a:prstGeom>
        </p:spPr>
      </p:pic>
      <p:pic>
        <p:nvPicPr>
          <p:cNvPr id="5" name="Picture 4">
            <a:extLst>
              <a:ext uri="{FF2B5EF4-FFF2-40B4-BE49-F238E27FC236}">
                <a16:creationId xmlns:a16="http://schemas.microsoft.com/office/drawing/2014/main" id="{0D9FDAFA-E4A3-4E22-BC19-E0BA0D12D5B3}"/>
              </a:ext>
            </a:extLst>
          </p:cNvPr>
          <p:cNvPicPr>
            <a:picLocks noChangeAspect="1"/>
          </p:cNvPicPr>
          <p:nvPr/>
        </p:nvPicPr>
        <p:blipFill>
          <a:blip r:embed="rId6"/>
          <a:stretch>
            <a:fillRect/>
          </a:stretch>
        </p:blipFill>
        <p:spPr>
          <a:xfrm>
            <a:off x="337960" y="5452092"/>
            <a:ext cx="1568760" cy="1045840"/>
          </a:xfrm>
          <a:prstGeom prst="rect">
            <a:avLst/>
          </a:prstGeom>
        </p:spPr>
      </p:pic>
      <p:pic>
        <p:nvPicPr>
          <p:cNvPr id="7" name="Skills">
            <a:hlinkClick r:id="" action="ppaction://media"/>
            <a:extLst>
              <a:ext uri="{FF2B5EF4-FFF2-40B4-BE49-F238E27FC236}">
                <a16:creationId xmlns:a16="http://schemas.microsoft.com/office/drawing/2014/main" id="{F108621F-1FF5-4F1A-AE76-1D0D679B809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1477" y="355755"/>
            <a:ext cx="609600" cy="609600"/>
          </a:xfrm>
          <a:prstGeom prst="rect">
            <a:avLst/>
          </a:prstGeom>
        </p:spPr>
      </p:pic>
    </p:spTree>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1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51520" y="1340768"/>
            <a:ext cx="8712968" cy="899703"/>
          </a:xfrm>
        </p:spPr>
        <p:txBody>
          <a:bodyPr/>
          <a:lstStyle/>
          <a:p>
            <a:pPr algn="ctr"/>
            <a:r>
              <a:rPr lang="en-GB" sz="4800" dirty="0">
                <a:solidFill>
                  <a:srgbClr val="C00000"/>
                </a:solidFill>
                <a:latin typeface="Berkeley"/>
                <a:cs typeface="Arial"/>
              </a:rPr>
              <a:t>How is the course assessed? </a:t>
            </a:r>
            <a:endParaRPr lang="en-GB" sz="5400" dirty="0">
              <a:solidFill>
                <a:srgbClr val="C00000"/>
              </a:solidFill>
              <a:latin typeface="Berkeley" panose="02020500000000000000" pitchFamily="18" charset="0"/>
            </a:endParaRPr>
          </a:p>
        </p:txBody>
      </p:sp>
      <p:graphicFrame>
        <p:nvGraphicFramePr>
          <p:cNvPr id="2" name="Table 1">
            <a:extLst>
              <a:ext uri="{FF2B5EF4-FFF2-40B4-BE49-F238E27FC236}">
                <a16:creationId xmlns:a16="http://schemas.microsoft.com/office/drawing/2014/main" id="{76A6574D-8728-41FB-85F1-C63702D88AC5}"/>
              </a:ext>
            </a:extLst>
          </p:cNvPr>
          <p:cNvGraphicFramePr>
            <a:graphicFrameLocks noGrp="1"/>
          </p:cNvGraphicFramePr>
          <p:nvPr>
            <p:extLst>
              <p:ext uri="{D42A27DB-BD31-4B8C-83A1-F6EECF244321}">
                <p14:modId xmlns:p14="http://schemas.microsoft.com/office/powerpoint/2010/main" val="2113734740"/>
              </p:ext>
            </p:extLst>
          </p:nvPr>
        </p:nvGraphicFramePr>
        <p:xfrm>
          <a:off x="251520" y="3017873"/>
          <a:ext cx="8712968" cy="3383280"/>
        </p:xfrm>
        <a:graphic>
          <a:graphicData uri="http://schemas.openxmlformats.org/drawingml/2006/table">
            <a:tbl>
              <a:tblPr firstRow="1" bandRow="1">
                <a:tableStyleId>{D7AC3CCA-C797-4891-BE02-D94E43425B78}</a:tableStyleId>
              </a:tblPr>
              <a:tblGrid>
                <a:gridCol w="1224136">
                  <a:extLst>
                    <a:ext uri="{9D8B030D-6E8A-4147-A177-3AD203B41FA5}">
                      <a16:colId xmlns:a16="http://schemas.microsoft.com/office/drawing/2014/main" val="1814672091"/>
                    </a:ext>
                  </a:extLst>
                </a:gridCol>
                <a:gridCol w="720080">
                  <a:extLst>
                    <a:ext uri="{9D8B030D-6E8A-4147-A177-3AD203B41FA5}">
                      <a16:colId xmlns:a16="http://schemas.microsoft.com/office/drawing/2014/main" val="2060302826"/>
                    </a:ext>
                  </a:extLst>
                </a:gridCol>
                <a:gridCol w="6768752">
                  <a:extLst>
                    <a:ext uri="{9D8B030D-6E8A-4147-A177-3AD203B41FA5}">
                      <a16:colId xmlns:a16="http://schemas.microsoft.com/office/drawing/2014/main" val="1681657804"/>
                    </a:ext>
                  </a:extLst>
                </a:gridCol>
              </a:tblGrid>
              <a:tr h="370840">
                <a:tc>
                  <a:txBody>
                    <a:bodyPr/>
                    <a:lstStyle/>
                    <a:p>
                      <a:r>
                        <a:rPr lang="en-GB" dirty="0">
                          <a:latin typeface="Segoe UI Semibold" panose="020B0702040204020203" pitchFamily="34" charset="0"/>
                          <a:cs typeface="Segoe UI Semibold" panose="020B0702040204020203" pitchFamily="34" charset="0"/>
                        </a:rPr>
                        <a:t>Listening</a:t>
                      </a:r>
                    </a:p>
                  </a:txBody>
                  <a:tcPr/>
                </a:tc>
                <a:tc>
                  <a:txBody>
                    <a:bodyPr/>
                    <a:lstStyle/>
                    <a:p>
                      <a:r>
                        <a:rPr lang="en-GB" dirty="0">
                          <a:latin typeface="Segoe UI Semibold" panose="020B0702040204020203" pitchFamily="34" charset="0"/>
                          <a:cs typeface="Segoe UI Semibold" panose="020B0702040204020203" pitchFamily="34" charset="0"/>
                        </a:rPr>
                        <a:t>25%</a:t>
                      </a:r>
                    </a:p>
                  </a:txBody>
                  <a:tcPr/>
                </a:tc>
                <a:tc>
                  <a:txBody>
                    <a:bodyPr/>
                    <a:lstStyle/>
                    <a:p>
                      <a:r>
                        <a:rPr lang="en-GB" dirty="0">
                          <a:latin typeface="Segoe UI Semibold" panose="020B0702040204020203" pitchFamily="34" charset="0"/>
                          <a:cs typeface="Segoe UI Semibold" panose="020B0702040204020203" pitchFamily="34" charset="0"/>
                        </a:rPr>
                        <a:t>Assessing your understanding and responses to spoken language with some answers in English and some in French or Spanish.</a:t>
                      </a:r>
                    </a:p>
                  </a:txBody>
                  <a:tcPr/>
                </a:tc>
                <a:extLst>
                  <a:ext uri="{0D108BD9-81ED-4DB2-BD59-A6C34878D82A}">
                    <a16:rowId xmlns:a16="http://schemas.microsoft.com/office/drawing/2014/main" val="3861836476"/>
                  </a:ext>
                </a:extLst>
              </a:tr>
              <a:tr h="370840">
                <a:tc>
                  <a:txBody>
                    <a:bodyPr/>
                    <a:lstStyle/>
                    <a:p>
                      <a:r>
                        <a:rPr lang="en-GB" dirty="0">
                          <a:latin typeface="Segoe UI Semibold" panose="020B0702040204020203" pitchFamily="34" charset="0"/>
                          <a:cs typeface="Segoe UI Semibold" panose="020B0702040204020203" pitchFamily="34" charset="0"/>
                        </a:rPr>
                        <a:t>Reading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Semibold" panose="020B0702040204020203" pitchFamily="34" charset="0"/>
                          <a:cs typeface="Segoe UI Semibold" panose="020B0702040204020203" pitchFamily="34" charset="0"/>
                        </a:rPr>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Semibold" panose="020B0702040204020203" pitchFamily="34" charset="0"/>
                          <a:cs typeface="Segoe UI Semibold" panose="020B0702040204020203" pitchFamily="34" charset="0"/>
                        </a:rPr>
                        <a:t>Assessing your understanding and responses to written language with some answers in English and some in French or Spanish, and a translation into English.</a:t>
                      </a:r>
                    </a:p>
                  </a:txBody>
                  <a:tcPr/>
                </a:tc>
                <a:extLst>
                  <a:ext uri="{0D108BD9-81ED-4DB2-BD59-A6C34878D82A}">
                    <a16:rowId xmlns:a16="http://schemas.microsoft.com/office/drawing/2014/main" val="875652866"/>
                  </a:ext>
                </a:extLst>
              </a:tr>
              <a:tr h="370840">
                <a:tc>
                  <a:txBody>
                    <a:bodyPr/>
                    <a:lstStyle/>
                    <a:p>
                      <a:r>
                        <a:rPr lang="en-GB" dirty="0">
                          <a:latin typeface="Segoe UI Semibold" panose="020B0702040204020203" pitchFamily="34" charset="0"/>
                          <a:cs typeface="Segoe UI Semibold" panose="020B0702040204020203" pitchFamily="34" charset="0"/>
                        </a:rPr>
                        <a:t>Speaking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Semibold" panose="020B0702040204020203" pitchFamily="34" charset="0"/>
                          <a:cs typeface="Segoe UI Semibold" panose="020B0702040204020203" pitchFamily="34" charset="0"/>
                        </a:rPr>
                        <a:t>25%</a:t>
                      </a:r>
                    </a:p>
                  </a:txBody>
                  <a:tcPr/>
                </a:tc>
                <a:tc>
                  <a:txBody>
                    <a:bodyPr/>
                    <a:lstStyle/>
                    <a:p>
                      <a:r>
                        <a:rPr lang="en-GB" sz="1800" kern="1200" dirty="0">
                          <a:solidFill>
                            <a:schemeClr val="dk1"/>
                          </a:solidFill>
                          <a:effectLst/>
                          <a:latin typeface="Segoe UI Semibold" panose="020B0702040204020203" pitchFamily="34" charset="0"/>
                          <a:ea typeface="+mn-ea"/>
                          <a:cs typeface="Segoe UI Semibold" panose="020B0702040204020203" pitchFamily="34" charset="0"/>
                        </a:rPr>
                        <a:t>Including role-play, photo card to describe and general conversation question on two topic areas.</a:t>
                      </a:r>
                      <a:endParaRPr lang="en-GB"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4105748248"/>
                  </a:ext>
                </a:extLst>
              </a:tr>
              <a:tr h="0">
                <a:tc>
                  <a:txBody>
                    <a:bodyPr/>
                    <a:lstStyle/>
                    <a:p>
                      <a:r>
                        <a:rPr lang="en-GB" dirty="0">
                          <a:latin typeface="Segoe UI Semibold" panose="020B0702040204020203" pitchFamily="34" charset="0"/>
                          <a:cs typeface="Segoe UI Semibold" panose="020B0702040204020203" pitchFamily="34" charset="0"/>
                        </a:rPr>
                        <a:t>Writing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Semibold" panose="020B0702040204020203" pitchFamily="34" charset="0"/>
                          <a:cs typeface="Segoe UI Semibold" panose="020B0702040204020203" pitchFamily="34" charset="0"/>
                        </a:rPr>
                        <a:t>25%</a:t>
                      </a:r>
                    </a:p>
                  </a:txBody>
                  <a:tcPr/>
                </a:tc>
                <a:tc>
                  <a:txBody>
                    <a:bodyPr/>
                    <a:lstStyle/>
                    <a:p>
                      <a:r>
                        <a:rPr lang="en-GB" sz="1800" kern="1200" dirty="0">
                          <a:solidFill>
                            <a:schemeClr val="dk1"/>
                          </a:solidFill>
                          <a:effectLst/>
                          <a:latin typeface="Segoe UI Semibold" panose="020B0702040204020203" pitchFamily="34" charset="0"/>
                          <a:ea typeface="+mn-ea"/>
                          <a:cs typeface="Segoe UI Semibold" panose="020B0702040204020203" pitchFamily="34" charset="0"/>
                        </a:rPr>
                        <a:t>A translation task from English to French or Spanish, with two writing tasks which could include describing a picture, writing from four bullet points or an open-ended task.</a:t>
                      </a:r>
                      <a:endParaRPr lang="en-GB"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2918634898"/>
                  </a:ext>
                </a:extLst>
              </a:tr>
            </a:tbl>
          </a:graphicData>
        </a:graphic>
      </p:graphicFrame>
      <p:sp>
        <p:nvSpPr>
          <p:cNvPr id="3" name="TextBox 2">
            <a:extLst>
              <a:ext uri="{FF2B5EF4-FFF2-40B4-BE49-F238E27FC236}">
                <a16:creationId xmlns:a16="http://schemas.microsoft.com/office/drawing/2014/main" id="{D775AD6E-E2AD-4F56-9D72-4E008E291259}"/>
              </a:ext>
            </a:extLst>
          </p:cNvPr>
          <p:cNvSpPr txBox="1"/>
          <p:nvPr/>
        </p:nvSpPr>
        <p:spPr>
          <a:xfrm>
            <a:off x="611560" y="2420268"/>
            <a:ext cx="7920880" cy="400110"/>
          </a:xfrm>
          <a:prstGeom prst="rect">
            <a:avLst/>
          </a:prstGeom>
          <a:noFill/>
        </p:spPr>
        <p:txBody>
          <a:bodyPr wrap="square" lIns="91440" tIns="45720" rIns="91440" bIns="45720" rtlCol="0" anchor="t">
            <a:spAutoFit/>
          </a:bodyPr>
          <a:lstStyle/>
          <a:p>
            <a:r>
              <a:rPr lang="en-GB" sz="2000" dirty="0">
                <a:latin typeface="Segoe UI Semibold"/>
                <a:cs typeface="Segoe UI Semibold"/>
              </a:rPr>
              <a:t>The course is assessed with 4 final exams in May/June of Year 11</a:t>
            </a:r>
          </a:p>
        </p:txBody>
      </p:sp>
      <p:pic>
        <p:nvPicPr>
          <p:cNvPr id="8" name="Assessment">
            <a:hlinkClick r:id="" action="ppaction://media"/>
            <a:extLst>
              <a:ext uri="{FF2B5EF4-FFF2-40B4-BE49-F238E27FC236}">
                <a16:creationId xmlns:a16="http://schemas.microsoft.com/office/drawing/2014/main" id="{CED4AE1E-48A1-4424-98A5-A79B607C00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7544" y="254296"/>
            <a:ext cx="609600" cy="609600"/>
          </a:xfrm>
          <a:prstGeom prst="rect">
            <a:avLst/>
          </a:prstGeom>
        </p:spPr>
      </p:pic>
    </p:spTree>
    <p:extLst>
      <p:ext uri="{BB962C8B-B14F-4D97-AF65-F5344CB8AC3E}">
        <p14:creationId xmlns:p14="http://schemas.microsoft.com/office/powerpoint/2010/main" val="55721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6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7964" y="1410666"/>
            <a:ext cx="8668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000" dirty="0">
                <a:solidFill>
                  <a:srgbClr val="C00000"/>
                </a:solidFill>
                <a:latin typeface="Berkeley" panose="02020500000000000000" pitchFamily="18" charset="0"/>
                <a:ea typeface="+mj-ea"/>
                <a:cs typeface="+mj-cs"/>
              </a:rPr>
              <a:t>Careers Links</a:t>
            </a:r>
            <a:endParaRPr lang="en-US" altLang="en-US" sz="4000" dirty="0">
              <a:solidFill>
                <a:srgbClr val="C00000"/>
              </a:solidFill>
              <a:latin typeface="Berkeley" panose="02020500000000000000" pitchFamily="18" charset="0"/>
              <a:ea typeface="+mj-ea"/>
              <a:cs typeface="+mj-cs"/>
            </a:endParaRPr>
          </a:p>
        </p:txBody>
      </p:sp>
      <p:graphicFrame>
        <p:nvGraphicFramePr>
          <p:cNvPr id="7" name="Table 6">
            <a:extLst>
              <a:ext uri="{FF2B5EF4-FFF2-40B4-BE49-F238E27FC236}">
                <a16:creationId xmlns:a16="http://schemas.microsoft.com/office/drawing/2014/main" id="{9B193D3A-5EEA-4819-8F21-627CB09D2337}"/>
              </a:ext>
            </a:extLst>
          </p:cNvPr>
          <p:cNvGraphicFramePr>
            <a:graphicFrameLocks noGrp="1"/>
          </p:cNvGraphicFramePr>
          <p:nvPr>
            <p:extLst>
              <p:ext uri="{D42A27DB-BD31-4B8C-83A1-F6EECF244321}">
                <p14:modId xmlns:p14="http://schemas.microsoft.com/office/powerpoint/2010/main" val="4047331014"/>
              </p:ext>
            </p:extLst>
          </p:nvPr>
        </p:nvGraphicFramePr>
        <p:xfrm>
          <a:off x="237964" y="2420888"/>
          <a:ext cx="8668071" cy="3631311"/>
        </p:xfrm>
        <a:graphic>
          <a:graphicData uri="http://schemas.openxmlformats.org/drawingml/2006/table">
            <a:tbl>
              <a:tblPr firstRow="1" bandRow="1">
                <a:tableStyleId>{91EBBBCC-DAD2-459C-BE2E-F6DE35CF9A28}</a:tableStyleId>
              </a:tblPr>
              <a:tblGrid>
                <a:gridCol w="2889357">
                  <a:extLst>
                    <a:ext uri="{9D8B030D-6E8A-4147-A177-3AD203B41FA5}">
                      <a16:colId xmlns:a16="http://schemas.microsoft.com/office/drawing/2014/main" val="1272667236"/>
                    </a:ext>
                  </a:extLst>
                </a:gridCol>
                <a:gridCol w="2889357">
                  <a:extLst>
                    <a:ext uri="{9D8B030D-6E8A-4147-A177-3AD203B41FA5}">
                      <a16:colId xmlns:a16="http://schemas.microsoft.com/office/drawing/2014/main" val="1781607461"/>
                    </a:ext>
                  </a:extLst>
                </a:gridCol>
                <a:gridCol w="2889357">
                  <a:extLst>
                    <a:ext uri="{9D8B030D-6E8A-4147-A177-3AD203B41FA5}">
                      <a16:colId xmlns:a16="http://schemas.microsoft.com/office/drawing/2014/main" val="2402490494"/>
                    </a:ext>
                  </a:extLst>
                </a:gridCol>
              </a:tblGrid>
              <a:tr h="370840">
                <a:tc gridSpan="3">
                  <a:txBody>
                    <a:bodyPr/>
                    <a:lstStyle/>
                    <a:p>
                      <a:pPr algn="ctr"/>
                      <a:r>
                        <a:rPr lang="en-GB" sz="2000" dirty="0">
                          <a:latin typeface="Segoe UI" panose="020B0502040204020203" pitchFamily="34" charset="0"/>
                          <a:cs typeface="Segoe UI" panose="020B0502040204020203" pitchFamily="34" charset="0"/>
                        </a:rPr>
                        <a:t>Modern Languages are useful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3433949"/>
                  </a:ext>
                </a:extLst>
              </a:tr>
              <a:tr h="370840">
                <a:tc>
                  <a:txBody>
                    <a:bodyPr/>
                    <a:lstStyle/>
                    <a:p>
                      <a:pPr algn="ctr">
                        <a:lnSpc>
                          <a:spcPct val="150000"/>
                        </a:lnSpc>
                      </a:pPr>
                      <a:r>
                        <a:rPr lang="en-GB" sz="2000" dirty="0">
                          <a:latin typeface="Segoe UI" panose="020B0502040204020203" pitchFamily="34" charset="0"/>
                          <a:cs typeface="Segoe UI" panose="020B0502040204020203" pitchFamily="34" charset="0"/>
                        </a:rPr>
                        <a:t>Finance</a:t>
                      </a:r>
                    </a:p>
                    <a:p>
                      <a:pPr algn="ctr">
                        <a:lnSpc>
                          <a:spcPct val="150000"/>
                        </a:lnSpc>
                      </a:pPr>
                      <a:r>
                        <a:rPr lang="en-GB" sz="2000" dirty="0">
                          <a:latin typeface="Segoe UI" panose="020B0502040204020203" pitchFamily="34" charset="0"/>
                          <a:cs typeface="Segoe UI" panose="020B0502040204020203" pitchFamily="34" charset="0"/>
                        </a:rPr>
                        <a:t>Retail</a:t>
                      </a:r>
                    </a:p>
                    <a:p>
                      <a:pPr algn="ctr">
                        <a:lnSpc>
                          <a:spcPct val="150000"/>
                        </a:lnSpc>
                      </a:pPr>
                      <a:r>
                        <a:rPr lang="en-GB" sz="2000" dirty="0">
                          <a:latin typeface="Segoe UI" panose="020B0502040204020203" pitchFamily="34" charset="0"/>
                          <a:cs typeface="Segoe UI" panose="020B0502040204020203" pitchFamily="34" charset="0"/>
                        </a:rPr>
                        <a:t>Journalism</a:t>
                      </a:r>
                    </a:p>
                    <a:p>
                      <a:pPr algn="ctr">
                        <a:lnSpc>
                          <a:spcPct val="150000"/>
                        </a:lnSpc>
                      </a:pPr>
                      <a:r>
                        <a:rPr lang="en-GB" sz="2000" dirty="0">
                          <a:latin typeface="Segoe UI" panose="020B0502040204020203" pitchFamily="34" charset="0"/>
                          <a:cs typeface="Segoe UI" panose="020B0502040204020203" pitchFamily="34" charset="0"/>
                        </a:rPr>
                        <a:t>Hospitality</a:t>
                      </a:r>
                    </a:p>
                    <a:p>
                      <a:pPr algn="ctr">
                        <a:lnSpc>
                          <a:spcPct val="150000"/>
                        </a:lnSpc>
                      </a:pPr>
                      <a:r>
                        <a:rPr lang="en-GB" sz="2000" dirty="0">
                          <a:latin typeface="Segoe UI" panose="020B0502040204020203" pitchFamily="34" charset="0"/>
                          <a:cs typeface="Segoe UI" panose="020B0502040204020203" pitchFamily="34" charset="0"/>
                        </a:rPr>
                        <a:t>Travel &amp; tourism</a:t>
                      </a:r>
                    </a:p>
                    <a:p>
                      <a:pPr algn="ctr">
                        <a:lnSpc>
                          <a:spcPct val="150000"/>
                        </a:lnSpc>
                      </a:pPr>
                      <a:r>
                        <a:rPr lang="en-GB" sz="2000" dirty="0">
                          <a:latin typeface="Segoe UI" panose="020B0502040204020203" pitchFamily="34" charset="0"/>
                          <a:cs typeface="Segoe UI" panose="020B0502040204020203" pitchFamily="34" charset="0"/>
                        </a:rPr>
                        <a:t>Local government</a:t>
                      </a:r>
                    </a:p>
                    <a:p>
                      <a:pPr algn="ctr">
                        <a:lnSpc>
                          <a:spcPct val="150000"/>
                        </a:lnSpc>
                      </a:pPr>
                      <a:r>
                        <a:rPr lang="en-GB" sz="2000" dirty="0">
                          <a:latin typeface="Segoe UI" panose="020B0502040204020203" pitchFamily="34" charset="0"/>
                          <a:cs typeface="Segoe UI" panose="020B0502040204020203" pitchFamily="34" charset="0"/>
                        </a:rPr>
                        <a:t>Customs &amp; immigration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2000" dirty="0">
                          <a:latin typeface="Segoe UI" panose="020B0502040204020203" pitchFamily="34" charset="0"/>
                          <a:cs typeface="Segoe UI" panose="020B0502040204020203" pitchFamily="34" charset="0"/>
                        </a:rPr>
                        <a:t>Law</a:t>
                      </a:r>
                    </a:p>
                    <a:p>
                      <a:pPr algn="ctr">
                        <a:lnSpc>
                          <a:spcPct val="150000"/>
                        </a:lnSpc>
                      </a:pPr>
                      <a:r>
                        <a:rPr lang="en-GB" sz="2000" dirty="0">
                          <a:latin typeface="Segoe UI" panose="020B0502040204020203" pitchFamily="34" charset="0"/>
                          <a:cs typeface="Segoe UI" panose="020B0502040204020203" pitchFamily="34" charset="0"/>
                        </a:rPr>
                        <a:t>Publishing</a:t>
                      </a:r>
                    </a:p>
                    <a:p>
                      <a:pPr algn="ctr">
                        <a:lnSpc>
                          <a:spcPct val="150000"/>
                        </a:lnSpc>
                      </a:pPr>
                      <a:r>
                        <a:rPr lang="en-GB" sz="2000" dirty="0">
                          <a:latin typeface="Segoe UI" panose="020B0502040204020203" pitchFamily="34" charset="0"/>
                          <a:cs typeface="Segoe UI" panose="020B0502040204020203" pitchFamily="34" charset="0"/>
                        </a:rPr>
                        <a:t>Civil service</a:t>
                      </a:r>
                    </a:p>
                    <a:p>
                      <a:pPr algn="ctr">
                        <a:lnSpc>
                          <a:spcPct val="150000"/>
                        </a:lnSpc>
                      </a:pPr>
                      <a:r>
                        <a:rPr lang="en-GB" sz="2000" dirty="0">
                          <a:latin typeface="Segoe UI" panose="020B0502040204020203" pitchFamily="34" charset="0"/>
                          <a:cs typeface="Segoe UI" panose="020B0502040204020203" pitchFamily="34" charset="0"/>
                        </a:rPr>
                        <a:t>Translating</a:t>
                      </a:r>
                    </a:p>
                    <a:p>
                      <a:pPr algn="ctr">
                        <a:lnSpc>
                          <a:spcPct val="150000"/>
                        </a:lnSpc>
                      </a:pPr>
                      <a:r>
                        <a:rPr lang="en-GB" sz="2000" dirty="0">
                          <a:latin typeface="Segoe UI" panose="020B0502040204020203" pitchFamily="34" charset="0"/>
                          <a:cs typeface="Segoe UI" panose="020B0502040204020203" pitchFamily="34" charset="0"/>
                        </a:rPr>
                        <a:t>Broadcasting</a:t>
                      </a:r>
                    </a:p>
                    <a:p>
                      <a:pPr algn="ctr">
                        <a:lnSpc>
                          <a:spcPct val="150000"/>
                        </a:lnSpc>
                      </a:pPr>
                      <a:r>
                        <a:rPr lang="en-GB" sz="2000" dirty="0">
                          <a:latin typeface="Segoe UI" panose="020B0502040204020203" pitchFamily="34" charset="0"/>
                          <a:cs typeface="Segoe UI" panose="020B0502040204020203" pitchFamily="34" charset="0"/>
                        </a:rPr>
                        <a:t>Airline cabin crew</a:t>
                      </a:r>
                    </a:p>
                    <a:p>
                      <a:pPr algn="ctr">
                        <a:lnSpc>
                          <a:spcPct val="150000"/>
                        </a:lnSpc>
                      </a:pPr>
                      <a:r>
                        <a:rPr lang="en-GB" sz="2000" dirty="0">
                          <a:latin typeface="Segoe UI" panose="020B0502040204020203" pitchFamily="34" charset="0"/>
                          <a:cs typeface="Segoe UI" panose="020B0502040204020203" pitchFamily="34" charset="0"/>
                        </a:rPr>
                        <a:t>Transport &amp; distribution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2000">
                          <a:latin typeface="Segoe UI" panose="020B0502040204020203" pitchFamily="34" charset="0"/>
                          <a:cs typeface="Segoe UI" panose="020B0502040204020203" pitchFamily="34" charset="0"/>
                        </a:rPr>
                        <a:t>Teaching</a:t>
                      </a:r>
                      <a:endParaRPr lang="en-GB" sz="2000" dirty="0">
                        <a:latin typeface="Segoe UI" panose="020B0502040204020203" pitchFamily="34" charset="0"/>
                        <a:cs typeface="Segoe UI" panose="020B0502040204020203" pitchFamily="34" charset="0"/>
                      </a:endParaRPr>
                    </a:p>
                    <a:p>
                      <a:pPr algn="ctr">
                        <a:lnSpc>
                          <a:spcPct val="150000"/>
                        </a:lnSpc>
                      </a:pPr>
                      <a:r>
                        <a:rPr lang="en-GB" sz="2000" dirty="0">
                          <a:latin typeface="Segoe UI" panose="020B0502040204020203" pitchFamily="34" charset="0"/>
                          <a:cs typeface="Segoe UI" panose="020B0502040204020203" pitchFamily="34" charset="0"/>
                        </a:rPr>
                        <a:t>Catering</a:t>
                      </a:r>
                    </a:p>
                    <a:p>
                      <a:pPr algn="ctr">
                        <a:lnSpc>
                          <a:spcPct val="150000"/>
                        </a:lnSpc>
                      </a:pPr>
                      <a:r>
                        <a:rPr lang="en-GB" sz="2000" dirty="0">
                          <a:latin typeface="Segoe UI" panose="020B0502040204020203" pitchFamily="34" charset="0"/>
                          <a:cs typeface="Segoe UI" panose="020B0502040204020203" pitchFamily="34" charset="0"/>
                        </a:rPr>
                        <a:t>Interpreting</a:t>
                      </a:r>
                    </a:p>
                    <a:p>
                      <a:pPr algn="ctr">
                        <a:lnSpc>
                          <a:spcPct val="150000"/>
                        </a:lnSpc>
                      </a:pPr>
                      <a:r>
                        <a:rPr lang="en-GB" sz="2000" dirty="0">
                          <a:latin typeface="Segoe UI" panose="020B0502040204020203" pitchFamily="34" charset="0"/>
                          <a:cs typeface="Segoe UI" panose="020B0502040204020203" pitchFamily="34" charset="0"/>
                        </a:rPr>
                        <a:t>Call centre work</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000" dirty="0">
                          <a:latin typeface="Segoe UI" panose="020B0502040204020203" pitchFamily="34" charset="0"/>
                          <a:cs typeface="Segoe UI" panose="020B0502040204020203" pitchFamily="34" charset="0"/>
                        </a:rPr>
                        <a:t>Diplomatic service</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000" dirty="0">
                          <a:latin typeface="Segoe UI" panose="020B0502040204020203" pitchFamily="34" charset="0"/>
                          <a:cs typeface="Segoe UI" panose="020B0502040204020203" pitchFamily="34" charset="0"/>
                        </a:rPr>
                        <a:t>Marketing &amp; sales</a:t>
                      </a:r>
                    </a:p>
                    <a:p>
                      <a:pPr algn="ctr">
                        <a:lnSpc>
                          <a:spcPct val="150000"/>
                        </a:lnSpc>
                      </a:pPr>
                      <a:r>
                        <a:rPr lang="en-GB" sz="2000" dirty="0">
                          <a:latin typeface="Segoe UI" panose="020B0502040204020203" pitchFamily="34" charset="0"/>
                          <a:cs typeface="Segoe UI" panose="020B0502040204020203" pitchFamily="34" charset="0"/>
                        </a:rPr>
                        <a:t>Importing/exporting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8333288"/>
                  </a:ext>
                </a:extLst>
              </a:tr>
            </a:tbl>
          </a:graphicData>
        </a:graphic>
      </p:graphicFrame>
      <p:pic>
        <p:nvPicPr>
          <p:cNvPr id="10" name="Picture 9">
            <a:extLst>
              <a:ext uri="{FF2B5EF4-FFF2-40B4-BE49-F238E27FC236}">
                <a16:creationId xmlns:a16="http://schemas.microsoft.com/office/drawing/2014/main" id="{4A655175-E0D0-46E5-BBDE-C107AC597323}"/>
              </a:ext>
            </a:extLst>
          </p:cNvPr>
          <p:cNvPicPr>
            <a:picLocks noChangeAspect="1"/>
          </p:cNvPicPr>
          <p:nvPr/>
        </p:nvPicPr>
        <p:blipFill>
          <a:blip r:embed="rId5"/>
          <a:stretch>
            <a:fillRect/>
          </a:stretch>
        </p:blipFill>
        <p:spPr>
          <a:xfrm>
            <a:off x="7858748" y="1377864"/>
            <a:ext cx="1047287" cy="708025"/>
          </a:xfrm>
          <a:prstGeom prst="rect">
            <a:avLst/>
          </a:prstGeom>
        </p:spPr>
      </p:pic>
      <p:pic>
        <p:nvPicPr>
          <p:cNvPr id="11" name="Picture 10">
            <a:extLst>
              <a:ext uri="{FF2B5EF4-FFF2-40B4-BE49-F238E27FC236}">
                <a16:creationId xmlns:a16="http://schemas.microsoft.com/office/drawing/2014/main" id="{0F4D9219-BD5B-4B38-A45F-2B110A7A3631}"/>
              </a:ext>
            </a:extLst>
          </p:cNvPr>
          <p:cNvPicPr>
            <a:picLocks noChangeAspect="1"/>
          </p:cNvPicPr>
          <p:nvPr/>
        </p:nvPicPr>
        <p:blipFill>
          <a:blip r:embed="rId6"/>
          <a:stretch>
            <a:fillRect/>
          </a:stretch>
        </p:blipFill>
        <p:spPr>
          <a:xfrm>
            <a:off x="237964" y="1415100"/>
            <a:ext cx="1062038" cy="708025"/>
          </a:xfrm>
          <a:prstGeom prst="rect">
            <a:avLst/>
          </a:prstGeom>
        </p:spPr>
      </p:pic>
      <p:pic>
        <p:nvPicPr>
          <p:cNvPr id="5" name="Careers">
            <a:hlinkClick r:id="" action="ppaction://media"/>
            <a:extLst>
              <a:ext uri="{FF2B5EF4-FFF2-40B4-BE49-F238E27FC236}">
                <a16:creationId xmlns:a16="http://schemas.microsoft.com/office/drawing/2014/main" id="{B614203F-98E3-42D0-9DD2-5346836E2B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7964" y="345098"/>
            <a:ext cx="609600" cy="609600"/>
          </a:xfrm>
          <a:prstGeom prst="rect">
            <a:avLst/>
          </a:prstGeom>
        </p:spPr>
      </p:pic>
    </p:spTree>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2"/>
            <a:ext cx="8731045" cy="1513399"/>
          </a:xfrm>
        </p:spPr>
        <p:txBody>
          <a:bodyPr/>
          <a:lstStyle/>
          <a:p>
            <a:pPr algn="ctr"/>
            <a:r>
              <a:rPr lang="en-GB" sz="5000" dirty="0">
                <a:solidFill>
                  <a:srgbClr val="C00000"/>
                </a:solidFill>
                <a:latin typeface="Berkeley" panose="02020500000000000000" pitchFamily="18" charset="0"/>
              </a:rPr>
              <a:t>Frequently Asked Questions (FAQs)</a:t>
            </a:r>
          </a:p>
        </p:txBody>
      </p:sp>
      <p:sp>
        <p:nvSpPr>
          <p:cNvPr id="5" name="Title 5"/>
          <p:cNvSpPr txBox="1">
            <a:spLocks/>
          </p:cNvSpPr>
          <p:nvPr/>
        </p:nvSpPr>
        <p:spPr bwMode="auto">
          <a:xfrm>
            <a:off x="188502" y="2348880"/>
            <a:ext cx="8731045" cy="33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endParaRPr lang="en-GB" sz="2800" kern="0" dirty="0">
              <a:solidFill>
                <a:schemeClr val="tx1"/>
              </a:solidFill>
              <a:effectLst/>
              <a:latin typeface="Swis721 Lt BT" panose="020B0403020202020204" pitchFamily="34" charset="0"/>
            </a:endParaRPr>
          </a:p>
        </p:txBody>
      </p:sp>
      <p:sp>
        <p:nvSpPr>
          <p:cNvPr id="2" name="TextBox 1">
            <a:extLst>
              <a:ext uri="{FF2B5EF4-FFF2-40B4-BE49-F238E27FC236}">
                <a16:creationId xmlns:a16="http://schemas.microsoft.com/office/drawing/2014/main" id="{FF9E4C15-FA7F-4B32-B102-C2614528D51E}"/>
              </a:ext>
            </a:extLst>
          </p:cNvPr>
          <p:cNvSpPr txBox="1"/>
          <p:nvPr/>
        </p:nvSpPr>
        <p:spPr>
          <a:xfrm>
            <a:off x="130324" y="2718465"/>
            <a:ext cx="8921158" cy="4085734"/>
          </a:xfrm>
          <a:prstGeom prst="rect">
            <a:avLst/>
          </a:prstGeom>
          <a:noFill/>
        </p:spPr>
        <p:txBody>
          <a:bodyPr wrap="square" lIns="91440" tIns="45720" rIns="91440" bIns="45720" rtlCol="0" anchor="t">
            <a:spAutoFit/>
          </a:bodyPr>
          <a:lstStyle/>
          <a:p>
            <a:pPr>
              <a:lnSpc>
                <a:spcPct val="150000"/>
              </a:lnSpc>
            </a:pPr>
            <a:r>
              <a:rPr lang="en-GB" sz="1900" b="1" dirty="0">
                <a:latin typeface="Segoe UI"/>
                <a:cs typeface="Segoe UI"/>
              </a:rPr>
              <a:t>1. Learning a foreign language is really hard, isn’t it?</a:t>
            </a:r>
            <a:endParaRPr lang="en-US" sz="1900"/>
          </a:p>
          <a:p>
            <a:r>
              <a:rPr lang="en-GB" sz="1700" dirty="0">
                <a:latin typeface="Segoe UI"/>
                <a:cs typeface="Segoe UI"/>
              </a:rPr>
              <a:t>Like any subject, there can be challenges and difficulties.  However, if you always try your best and follow the advice given, you will be successful.  You will also find you already have a basic grasp of some of the topics.</a:t>
            </a:r>
            <a:endParaRPr lang="en-GB" sz="1700" b="1" dirty="0">
              <a:latin typeface="Segoe UI"/>
              <a:cs typeface="Segoe UI"/>
            </a:endParaRPr>
          </a:p>
          <a:p>
            <a:endParaRPr lang="en-GB" sz="1900" b="1" dirty="0">
              <a:latin typeface="Segoe UI"/>
              <a:cs typeface="Segoe UI"/>
            </a:endParaRPr>
          </a:p>
          <a:p>
            <a:r>
              <a:rPr lang="en-GB" sz="1900" b="1" dirty="0">
                <a:latin typeface="Segoe UI"/>
                <a:cs typeface="Segoe UI"/>
              </a:rPr>
              <a:t>2.  Why would I need to do a foreign language?</a:t>
            </a:r>
            <a:endParaRPr lang="en-GB" b="1">
              <a:latin typeface="Segoe UI"/>
              <a:cs typeface="Segoe UI"/>
            </a:endParaRPr>
          </a:p>
          <a:p>
            <a:r>
              <a:rPr lang="en-GB" sz="1700" dirty="0">
                <a:latin typeface="Segoe UI"/>
                <a:cs typeface="Segoe UI"/>
              </a:rPr>
              <a:t>Students are expected to continue with GCSE French or Spanish as knowledge of a foreign language is such a valuable skill.  Taking the trouble to learn another language says a lot about you – you are somebody who cares about being able to communicate with others, you are a thoughtful person, and you are someone who doesn’t shy away from a challenge.</a:t>
            </a:r>
          </a:p>
          <a:p>
            <a:endParaRPr lang="en-GB" sz="1900" b="1" dirty="0">
              <a:latin typeface="Segoe UI"/>
              <a:cs typeface="Segoe UI"/>
            </a:endParaRPr>
          </a:p>
          <a:p>
            <a:r>
              <a:rPr lang="en-GB" sz="1900" b="1" dirty="0">
                <a:latin typeface="Segoe UI"/>
                <a:cs typeface="Segoe UI"/>
              </a:rPr>
              <a:t>3.  Can I do Spanish, even though I’ve only done French before?</a:t>
            </a:r>
            <a:endParaRPr lang="en-GB"/>
          </a:p>
          <a:p>
            <a:r>
              <a:rPr lang="en-GB" sz="1700" dirty="0">
                <a:latin typeface="Segoe UI"/>
                <a:cs typeface="Segoe UI"/>
              </a:rPr>
              <a:t>No.  You can only choose 1 language and it needs to be the one you’ve been studying in KS3.</a:t>
            </a:r>
            <a:r>
              <a:rPr lang="en-GB" dirty="0">
                <a:latin typeface="Segoe UI"/>
                <a:cs typeface="Segoe UI"/>
              </a:rPr>
              <a:t>  </a:t>
            </a:r>
            <a:endParaRPr lang="en-GB"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8151C8B4-3E46-4131-86E5-DA676DF4A6C3}"/>
              </a:ext>
            </a:extLst>
          </p:cNvPr>
          <p:cNvPicPr>
            <a:picLocks noChangeAspect="1"/>
          </p:cNvPicPr>
          <p:nvPr/>
        </p:nvPicPr>
        <p:blipFill>
          <a:blip r:embed="rId5"/>
          <a:stretch>
            <a:fillRect/>
          </a:stretch>
        </p:blipFill>
        <p:spPr>
          <a:xfrm>
            <a:off x="7872260" y="1930192"/>
            <a:ext cx="1047287" cy="708025"/>
          </a:xfrm>
          <a:prstGeom prst="rect">
            <a:avLst/>
          </a:prstGeom>
        </p:spPr>
      </p:pic>
      <p:pic>
        <p:nvPicPr>
          <p:cNvPr id="7" name="Picture 6">
            <a:extLst>
              <a:ext uri="{FF2B5EF4-FFF2-40B4-BE49-F238E27FC236}">
                <a16:creationId xmlns:a16="http://schemas.microsoft.com/office/drawing/2014/main" id="{9D8F7170-32BA-489B-8ABB-5CF1AE391405}"/>
              </a:ext>
            </a:extLst>
          </p:cNvPr>
          <p:cNvPicPr>
            <a:picLocks noChangeAspect="1"/>
          </p:cNvPicPr>
          <p:nvPr/>
        </p:nvPicPr>
        <p:blipFill>
          <a:blip r:embed="rId6"/>
          <a:stretch>
            <a:fillRect/>
          </a:stretch>
        </p:blipFill>
        <p:spPr>
          <a:xfrm>
            <a:off x="251476" y="1967428"/>
            <a:ext cx="1062038" cy="708025"/>
          </a:xfrm>
          <a:prstGeom prst="rect">
            <a:avLst/>
          </a:prstGeom>
        </p:spPr>
      </p:pic>
      <p:pic>
        <p:nvPicPr>
          <p:cNvPr id="3" name="FAQ">
            <a:hlinkClick r:id="" action="ppaction://media"/>
            <a:extLst>
              <a:ext uri="{FF2B5EF4-FFF2-40B4-BE49-F238E27FC236}">
                <a16:creationId xmlns:a16="http://schemas.microsoft.com/office/drawing/2014/main" id="{8979799A-3C1A-4B0D-814B-A6C0CDF3681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7695" y="283944"/>
            <a:ext cx="609600" cy="609600"/>
          </a:xfrm>
          <a:prstGeom prst="rect">
            <a:avLst/>
          </a:prstGeom>
        </p:spPr>
      </p:pic>
    </p:spTree>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2"/>
          <p:cNvSpPr txBox="1">
            <a:spLocks noChangeArrowheads="1"/>
          </p:cNvSpPr>
          <p:nvPr/>
        </p:nvSpPr>
        <p:spPr bwMode="auto">
          <a:xfrm>
            <a:off x="625222" y="1514475"/>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dirty="0">
                <a:solidFill>
                  <a:srgbClr val="C00000"/>
                </a:solidFill>
                <a:latin typeface="Berkeley" panose="02020500000000000000" pitchFamily="18" charset="0"/>
              </a:rPr>
              <a:t>Views From Current Students</a:t>
            </a:r>
          </a:p>
        </p:txBody>
      </p:sp>
      <p:sp>
        <p:nvSpPr>
          <p:cNvPr id="2" name="Rectangle 1">
            <a:extLst>
              <a:ext uri="{FF2B5EF4-FFF2-40B4-BE49-F238E27FC236}">
                <a16:creationId xmlns:a16="http://schemas.microsoft.com/office/drawing/2014/main" id="{C6B2CA84-89A4-445B-9461-136D6DCBC814}"/>
              </a:ext>
            </a:extLst>
          </p:cNvPr>
          <p:cNvSpPr/>
          <p:nvPr/>
        </p:nvSpPr>
        <p:spPr>
          <a:xfrm>
            <a:off x="120198" y="2219995"/>
            <a:ext cx="4166249" cy="2169825"/>
          </a:xfrm>
          <a:prstGeom prst="rect">
            <a:avLst/>
          </a:prstGeom>
          <a:solidFill>
            <a:schemeClr val="accent3">
              <a:lumMod val="85000"/>
            </a:schemeClr>
          </a:solidFill>
        </p:spPr>
        <p:txBody>
          <a:bodyPr wrap="square">
            <a:spAutoFit/>
          </a:bodyPr>
          <a:lstStyle/>
          <a:p>
            <a:r>
              <a:rPr lang="en-GB" sz="1500" dirty="0">
                <a:solidFill>
                  <a:srgbClr val="000000"/>
                </a:solidFill>
                <a:latin typeface="Segoe UI" panose="020B0502040204020203" pitchFamily="34" charset="0"/>
              </a:rPr>
              <a:t>I chose GCSE French as I find that it is a useful subject which gives you language skills for the rest of your life and it is a fun subject to learn. </a:t>
            </a:r>
          </a:p>
          <a:p>
            <a:r>
              <a:rPr lang="en-GB" sz="1500" dirty="0">
                <a:solidFill>
                  <a:srgbClr val="000000"/>
                </a:solidFill>
                <a:latin typeface="Segoe UI" panose="020B0502040204020203" pitchFamily="34" charset="0"/>
              </a:rPr>
              <a:t>I have been to France on holiday 3 times already and I’d love to go and live there in the future, doing French GCSE is especially useful for this as I have a good understanding of the language and I can go on to study it at a higher level than at GCSE.</a:t>
            </a:r>
          </a:p>
        </p:txBody>
      </p:sp>
      <p:sp>
        <p:nvSpPr>
          <p:cNvPr id="3" name="Rectangle 2">
            <a:extLst>
              <a:ext uri="{FF2B5EF4-FFF2-40B4-BE49-F238E27FC236}">
                <a16:creationId xmlns:a16="http://schemas.microsoft.com/office/drawing/2014/main" id="{83CF461E-AB83-4CEB-A026-9514AB71D921}"/>
              </a:ext>
            </a:extLst>
          </p:cNvPr>
          <p:cNvSpPr/>
          <p:nvPr/>
        </p:nvSpPr>
        <p:spPr>
          <a:xfrm>
            <a:off x="4450938" y="2199809"/>
            <a:ext cx="4572000" cy="553998"/>
          </a:xfrm>
          <a:prstGeom prst="rect">
            <a:avLst/>
          </a:prstGeom>
          <a:solidFill>
            <a:schemeClr val="accent3">
              <a:lumMod val="85000"/>
            </a:schemeClr>
          </a:solidFill>
        </p:spPr>
        <p:txBody>
          <a:bodyPr wrap="square">
            <a:spAutoFit/>
          </a:bodyPr>
          <a:lstStyle/>
          <a:p>
            <a:r>
              <a:rPr lang="en-GB" sz="1500" dirty="0">
                <a:solidFill>
                  <a:srgbClr val="000000"/>
                </a:solidFill>
                <a:latin typeface="Segoe UI" panose="020B0502040204020203" pitchFamily="34" charset="0"/>
              </a:rPr>
              <a:t>Spanish is a very good skill to have in life, never know when it might be useful </a:t>
            </a:r>
            <a:endParaRPr lang="en-GB" sz="1500" dirty="0"/>
          </a:p>
        </p:txBody>
      </p:sp>
      <p:sp>
        <p:nvSpPr>
          <p:cNvPr id="4" name="Rectangle 3">
            <a:extLst>
              <a:ext uri="{FF2B5EF4-FFF2-40B4-BE49-F238E27FC236}">
                <a16:creationId xmlns:a16="http://schemas.microsoft.com/office/drawing/2014/main" id="{7B517F21-1272-462D-98C4-42044C8899FC}"/>
              </a:ext>
            </a:extLst>
          </p:cNvPr>
          <p:cNvSpPr/>
          <p:nvPr/>
        </p:nvSpPr>
        <p:spPr>
          <a:xfrm>
            <a:off x="4450938" y="4514120"/>
            <a:ext cx="4551103" cy="1246495"/>
          </a:xfrm>
          <a:prstGeom prst="rect">
            <a:avLst/>
          </a:prstGeom>
          <a:solidFill>
            <a:schemeClr val="accent3">
              <a:lumMod val="85000"/>
            </a:schemeClr>
          </a:solidFill>
        </p:spPr>
        <p:txBody>
          <a:bodyPr wrap="square">
            <a:spAutoFit/>
          </a:bodyPr>
          <a:lstStyle/>
          <a:p>
            <a:r>
              <a:rPr lang="en-GB" sz="1500" dirty="0">
                <a:solidFill>
                  <a:srgbClr val="212121"/>
                </a:solidFill>
                <a:latin typeface="Segoe UI" panose="020B0502040204020203" pitchFamily="34" charset="0"/>
              </a:rPr>
              <a:t>I think French is an amazing subject, it could prove useful in the future for me as I do want to travel the world. The teachers are always so clear about what they want us to do and each day I feel more confident when it comes to French.</a:t>
            </a:r>
            <a:endParaRPr lang="en-GB" sz="1500" dirty="0"/>
          </a:p>
        </p:txBody>
      </p:sp>
      <p:pic>
        <p:nvPicPr>
          <p:cNvPr id="6" name="Picture 5">
            <a:extLst>
              <a:ext uri="{FF2B5EF4-FFF2-40B4-BE49-F238E27FC236}">
                <a16:creationId xmlns:a16="http://schemas.microsoft.com/office/drawing/2014/main" id="{38DD873D-6786-45C5-8C52-04CDA795B91D}"/>
              </a:ext>
            </a:extLst>
          </p:cNvPr>
          <p:cNvPicPr>
            <a:picLocks noChangeAspect="1"/>
          </p:cNvPicPr>
          <p:nvPr/>
        </p:nvPicPr>
        <p:blipFill>
          <a:blip r:embed="rId3"/>
          <a:stretch>
            <a:fillRect/>
          </a:stretch>
        </p:blipFill>
        <p:spPr>
          <a:xfrm>
            <a:off x="7848582" y="1399073"/>
            <a:ext cx="1006008" cy="680118"/>
          </a:xfrm>
          <a:prstGeom prst="rect">
            <a:avLst/>
          </a:prstGeom>
        </p:spPr>
      </p:pic>
      <p:pic>
        <p:nvPicPr>
          <p:cNvPr id="7" name="Picture 6">
            <a:extLst>
              <a:ext uri="{FF2B5EF4-FFF2-40B4-BE49-F238E27FC236}">
                <a16:creationId xmlns:a16="http://schemas.microsoft.com/office/drawing/2014/main" id="{090DF49C-758A-4831-BD5A-E16197972997}"/>
              </a:ext>
            </a:extLst>
          </p:cNvPr>
          <p:cNvPicPr>
            <a:picLocks noChangeAspect="1"/>
          </p:cNvPicPr>
          <p:nvPr/>
        </p:nvPicPr>
        <p:blipFill>
          <a:blip r:embed="rId4"/>
          <a:stretch>
            <a:fillRect/>
          </a:stretch>
        </p:blipFill>
        <p:spPr>
          <a:xfrm>
            <a:off x="251520" y="1420550"/>
            <a:ext cx="991418" cy="660945"/>
          </a:xfrm>
          <a:prstGeom prst="rect">
            <a:avLst/>
          </a:prstGeom>
        </p:spPr>
      </p:pic>
      <p:sp>
        <p:nvSpPr>
          <p:cNvPr id="5" name="Rectangle 4">
            <a:extLst>
              <a:ext uri="{FF2B5EF4-FFF2-40B4-BE49-F238E27FC236}">
                <a16:creationId xmlns:a16="http://schemas.microsoft.com/office/drawing/2014/main" id="{4563DDC8-A90F-4E20-8FBF-E8F1C3C4CF6C}"/>
              </a:ext>
            </a:extLst>
          </p:cNvPr>
          <p:cNvSpPr/>
          <p:nvPr/>
        </p:nvSpPr>
        <p:spPr>
          <a:xfrm>
            <a:off x="4430041" y="2874426"/>
            <a:ext cx="4572000" cy="1477328"/>
          </a:xfrm>
          <a:prstGeom prst="rect">
            <a:avLst/>
          </a:prstGeom>
          <a:solidFill>
            <a:schemeClr val="accent3">
              <a:lumMod val="85000"/>
            </a:schemeClr>
          </a:solidFill>
        </p:spPr>
        <p:txBody>
          <a:bodyPr>
            <a:spAutoFit/>
          </a:bodyPr>
          <a:lstStyle/>
          <a:p>
            <a:r>
              <a:rPr lang="en-GB" sz="1500" dirty="0">
                <a:solidFill>
                  <a:srgbClr val="000000"/>
                </a:solidFill>
                <a:latin typeface="Segoe UI" panose="020B0502040204020203" pitchFamily="34" charset="0"/>
              </a:rPr>
              <a:t>I chose GCSE French because I wanted to be able to travel when I’m older so being able to speak another language would be helpful. I enjoy building confidence and working with my peers. It will help me communicate with some family I have in France and I can visit and practice my knowledge.</a:t>
            </a:r>
            <a:endParaRPr lang="en-GB" sz="1500" dirty="0"/>
          </a:p>
        </p:txBody>
      </p:sp>
      <p:sp>
        <p:nvSpPr>
          <p:cNvPr id="8" name="Rectangle 7">
            <a:extLst>
              <a:ext uri="{FF2B5EF4-FFF2-40B4-BE49-F238E27FC236}">
                <a16:creationId xmlns:a16="http://schemas.microsoft.com/office/drawing/2014/main" id="{4700C3FF-54F0-4384-BC5E-51DF9D985440}"/>
              </a:ext>
            </a:extLst>
          </p:cNvPr>
          <p:cNvSpPr/>
          <p:nvPr/>
        </p:nvSpPr>
        <p:spPr>
          <a:xfrm>
            <a:off x="141958" y="4514120"/>
            <a:ext cx="4144489" cy="784830"/>
          </a:xfrm>
          <a:prstGeom prst="rect">
            <a:avLst/>
          </a:prstGeom>
          <a:solidFill>
            <a:schemeClr val="accent3">
              <a:lumMod val="85000"/>
            </a:schemeClr>
          </a:solidFill>
        </p:spPr>
        <p:txBody>
          <a:bodyPr wrap="square">
            <a:spAutoFit/>
          </a:bodyPr>
          <a:lstStyle/>
          <a:p>
            <a:r>
              <a:rPr lang="en-GB" sz="1500" dirty="0">
                <a:solidFill>
                  <a:srgbClr val="000000"/>
                </a:solidFill>
                <a:latin typeface="Segoe UI" panose="020B0502040204020203" pitchFamily="34" charset="0"/>
              </a:rPr>
              <a:t>I love doing Spanish and feel very accomplished when I can understand and translate it wherever I may see it!</a:t>
            </a:r>
            <a:endParaRPr lang="en-GB" sz="1500" dirty="0"/>
          </a:p>
        </p:txBody>
      </p:sp>
      <p:sp>
        <p:nvSpPr>
          <p:cNvPr id="9" name="Rectangle 8">
            <a:extLst>
              <a:ext uri="{FF2B5EF4-FFF2-40B4-BE49-F238E27FC236}">
                <a16:creationId xmlns:a16="http://schemas.microsoft.com/office/drawing/2014/main" id="{0D9AEE86-9900-4242-A20D-D664EA5B9A24}"/>
              </a:ext>
            </a:extLst>
          </p:cNvPr>
          <p:cNvSpPr/>
          <p:nvPr/>
        </p:nvSpPr>
        <p:spPr>
          <a:xfrm>
            <a:off x="120198" y="5437450"/>
            <a:ext cx="4184869" cy="1246495"/>
          </a:xfrm>
          <a:prstGeom prst="rect">
            <a:avLst/>
          </a:prstGeom>
          <a:solidFill>
            <a:schemeClr val="accent3">
              <a:lumMod val="85000"/>
            </a:schemeClr>
          </a:solidFill>
        </p:spPr>
        <p:txBody>
          <a:bodyPr wrap="square">
            <a:spAutoFit/>
          </a:bodyPr>
          <a:lstStyle/>
          <a:p>
            <a:r>
              <a:rPr lang="en-GB" sz="1500" dirty="0">
                <a:solidFill>
                  <a:srgbClr val="201F1E"/>
                </a:solidFill>
                <a:latin typeface="Segoe UI" panose="020B0502040204020203" pitchFamily="34" charset="0"/>
              </a:rPr>
              <a:t>I chose French because it’s a lesson very different to other subjects in which you will study in GCSE. It builds communication, intercultural and public speaking skills which will help you massively later in life. </a:t>
            </a:r>
            <a:endParaRPr lang="en-GB" sz="1500" dirty="0"/>
          </a:p>
        </p:txBody>
      </p:sp>
      <p:sp>
        <p:nvSpPr>
          <p:cNvPr id="10" name="Rectangle 9">
            <a:extLst>
              <a:ext uri="{FF2B5EF4-FFF2-40B4-BE49-F238E27FC236}">
                <a16:creationId xmlns:a16="http://schemas.microsoft.com/office/drawing/2014/main" id="{0322BF8F-2004-4EB7-8DCA-815A2E0D1F8E}"/>
              </a:ext>
            </a:extLst>
          </p:cNvPr>
          <p:cNvSpPr/>
          <p:nvPr/>
        </p:nvSpPr>
        <p:spPr>
          <a:xfrm>
            <a:off x="4498760" y="5899115"/>
            <a:ext cx="4503281" cy="784830"/>
          </a:xfrm>
          <a:prstGeom prst="rect">
            <a:avLst/>
          </a:prstGeom>
          <a:solidFill>
            <a:schemeClr val="accent3">
              <a:lumMod val="85000"/>
            </a:schemeClr>
          </a:solidFill>
        </p:spPr>
        <p:txBody>
          <a:bodyPr wrap="square">
            <a:spAutoFit/>
          </a:bodyPr>
          <a:lstStyle/>
          <a:p>
            <a:r>
              <a:rPr lang="en-GB" sz="1500" dirty="0">
                <a:solidFill>
                  <a:srgbClr val="212121"/>
                </a:solidFill>
                <a:latin typeface="Segoe UI" panose="020B0502040204020203" pitchFamily="34" charset="0"/>
              </a:rPr>
              <a:t>I chose GCSE Spanish because it interested me and is a widely spoken language, which will help me the career I want to do. </a:t>
            </a:r>
            <a:endParaRPr lang="en-GB" sz="1500" dirty="0"/>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719137" y="1290273"/>
            <a:ext cx="7705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rgbClr val="C00000"/>
                </a:solidFill>
                <a:latin typeface="Berkeley" panose="02020500000000000000" pitchFamily="18" charset="0"/>
              </a:rPr>
              <a:t>What are my </a:t>
            </a:r>
            <a:r>
              <a:rPr lang="en-US" sz="4000" b="1" dirty="0" err="1">
                <a:solidFill>
                  <a:srgbClr val="C00000"/>
                </a:solidFill>
                <a:latin typeface="Berkeley" panose="02020500000000000000" pitchFamily="18" charset="0"/>
              </a:rPr>
              <a:t>favourite</a:t>
            </a:r>
            <a:r>
              <a:rPr lang="en-US" sz="4000" b="1" dirty="0">
                <a:solidFill>
                  <a:srgbClr val="C00000"/>
                </a:solidFill>
                <a:latin typeface="Berkeley" panose="02020500000000000000" pitchFamily="18" charset="0"/>
              </a:rPr>
              <a:t> parts of the course?</a:t>
            </a:r>
          </a:p>
        </p:txBody>
      </p:sp>
      <p:pic>
        <p:nvPicPr>
          <p:cNvPr id="5" name="Picture 4">
            <a:extLst>
              <a:ext uri="{FF2B5EF4-FFF2-40B4-BE49-F238E27FC236}">
                <a16:creationId xmlns:a16="http://schemas.microsoft.com/office/drawing/2014/main" id="{7D0F8F9F-7469-4A17-B26B-9072CCA818C1}"/>
              </a:ext>
            </a:extLst>
          </p:cNvPr>
          <p:cNvPicPr>
            <a:picLocks noChangeAspect="1"/>
          </p:cNvPicPr>
          <p:nvPr/>
        </p:nvPicPr>
        <p:blipFill>
          <a:blip r:embed="rId3"/>
          <a:stretch>
            <a:fillRect/>
          </a:stretch>
        </p:blipFill>
        <p:spPr>
          <a:xfrm>
            <a:off x="7842325" y="5855794"/>
            <a:ext cx="1047287" cy="708025"/>
          </a:xfrm>
          <a:prstGeom prst="rect">
            <a:avLst/>
          </a:prstGeom>
        </p:spPr>
      </p:pic>
      <p:pic>
        <p:nvPicPr>
          <p:cNvPr id="6" name="Picture 5">
            <a:extLst>
              <a:ext uri="{FF2B5EF4-FFF2-40B4-BE49-F238E27FC236}">
                <a16:creationId xmlns:a16="http://schemas.microsoft.com/office/drawing/2014/main" id="{DDCFF6ED-D19B-4D27-8871-8380157CDCFB}"/>
              </a:ext>
            </a:extLst>
          </p:cNvPr>
          <p:cNvPicPr>
            <a:picLocks noChangeAspect="1"/>
          </p:cNvPicPr>
          <p:nvPr/>
        </p:nvPicPr>
        <p:blipFill>
          <a:blip r:embed="rId4"/>
          <a:stretch>
            <a:fillRect/>
          </a:stretch>
        </p:blipFill>
        <p:spPr>
          <a:xfrm>
            <a:off x="286542" y="5877272"/>
            <a:ext cx="1062038" cy="708025"/>
          </a:xfrm>
          <a:prstGeom prst="rect">
            <a:avLst/>
          </a:prstGeom>
        </p:spPr>
      </p:pic>
      <p:sp>
        <p:nvSpPr>
          <p:cNvPr id="2" name="Rectangle 1">
            <a:extLst>
              <a:ext uri="{FF2B5EF4-FFF2-40B4-BE49-F238E27FC236}">
                <a16:creationId xmlns:a16="http://schemas.microsoft.com/office/drawing/2014/main" id="{EAD520CB-552F-427F-9C3A-91E4D1028EC7}"/>
              </a:ext>
            </a:extLst>
          </p:cNvPr>
          <p:cNvSpPr/>
          <p:nvPr/>
        </p:nvSpPr>
        <p:spPr>
          <a:xfrm>
            <a:off x="4455067" y="4721839"/>
            <a:ext cx="4605687" cy="646331"/>
          </a:xfrm>
          <a:prstGeom prst="rect">
            <a:avLst/>
          </a:prstGeom>
          <a:solidFill>
            <a:schemeClr val="accent3">
              <a:lumMod val="85000"/>
            </a:schemeClr>
          </a:solidFill>
        </p:spPr>
        <p:txBody>
          <a:bodyPr wrap="square">
            <a:spAutoFit/>
          </a:bodyPr>
          <a:lstStyle/>
          <a:p>
            <a:r>
              <a:rPr lang="en-GB" dirty="0">
                <a:solidFill>
                  <a:srgbClr val="000000"/>
                </a:solidFill>
                <a:latin typeface="Segoe UI" panose="020B0502040204020203" pitchFamily="34" charset="0"/>
              </a:rPr>
              <a:t>I have found the topics good: my favourites have been global issues and health.</a:t>
            </a:r>
            <a:endParaRPr lang="en-GB" dirty="0"/>
          </a:p>
        </p:txBody>
      </p:sp>
      <p:sp>
        <p:nvSpPr>
          <p:cNvPr id="3" name="Rectangle 2">
            <a:extLst>
              <a:ext uri="{FF2B5EF4-FFF2-40B4-BE49-F238E27FC236}">
                <a16:creationId xmlns:a16="http://schemas.microsoft.com/office/drawing/2014/main" id="{AB8422D8-8A5E-4A2A-8367-19207089E255}"/>
              </a:ext>
            </a:extLst>
          </p:cNvPr>
          <p:cNvSpPr/>
          <p:nvPr/>
        </p:nvSpPr>
        <p:spPr>
          <a:xfrm>
            <a:off x="4455067" y="3935395"/>
            <a:ext cx="4605687" cy="646331"/>
          </a:xfrm>
          <a:prstGeom prst="rect">
            <a:avLst/>
          </a:prstGeom>
          <a:solidFill>
            <a:schemeClr val="accent3">
              <a:lumMod val="85000"/>
            </a:schemeClr>
          </a:solidFill>
        </p:spPr>
        <p:txBody>
          <a:bodyPr wrap="square">
            <a:spAutoFit/>
          </a:bodyPr>
          <a:lstStyle/>
          <a:p>
            <a:r>
              <a:rPr lang="en-GB" dirty="0">
                <a:solidFill>
                  <a:srgbClr val="000000"/>
                </a:solidFill>
                <a:latin typeface="Segoe UI" panose="020B0502040204020203" pitchFamily="34" charset="0"/>
              </a:rPr>
              <a:t>My favourite topics are school and family life. </a:t>
            </a:r>
            <a:endParaRPr lang="en-GB" dirty="0"/>
          </a:p>
        </p:txBody>
      </p:sp>
      <p:sp>
        <p:nvSpPr>
          <p:cNvPr id="4" name="Rectangle 3">
            <a:extLst>
              <a:ext uri="{FF2B5EF4-FFF2-40B4-BE49-F238E27FC236}">
                <a16:creationId xmlns:a16="http://schemas.microsoft.com/office/drawing/2014/main" id="{FBBCE86D-A2FA-4B70-AA68-250B63A33897}"/>
              </a:ext>
            </a:extLst>
          </p:cNvPr>
          <p:cNvSpPr/>
          <p:nvPr/>
        </p:nvSpPr>
        <p:spPr>
          <a:xfrm>
            <a:off x="83246" y="2548787"/>
            <a:ext cx="4124983" cy="646331"/>
          </a:xfrm>
          <a:prstGeom prst="rect">
            <a:avLst/>
          </a:prstGeom>
          <a:solidFill>
            <a:schemeClr val="accent3">
              <a:lumMod val="85000"/>
            </a:schemeClr>
          </a:solidFill>
        </p:spPr>
        <p:txBody>
          <a:bodyPr wrap="square">
            <a:spAutoFit/>
          </a:bodyPr>
          <a:lstStyle/>
          <a:p>
            <a:r>
              <a:rPr lang="en-GB" dirty="0">
                <a:solidFill>
                  <a:srgbClr val="000000"/>
                </a:solidFill>
                <a:latin typeface="Segoe UI" panose="020B0502040204020203" pitchFamily="34" charset="0"/>
              </a:rPr>
              <a:t>I have found all topics are good as you can relate them to your everyday life. </a:t>
            </a:r>
          </a:p>
        </p:txBody>
      </p:sp>
      <p:sp>
        <p:nvSpPr>
          <p:cNvPr id="7" name="Rectangle 6">
            <a:extLst>
              <a:ext uri="{FF2B5EF4-FFF2-40B4-BE49-F238E27FC236}">
                <a16:creationId xmlns:a16="http://schemas.microsoft.com/office/drawing/2014/main" id="{016B61BB-5DBD-4FD7-9FB0-722633E22DA7}"/>
              </a:ext>
            </a:extLst>
          </p:cNvPr>
          <p:cNvSpPr/>
          <p:nvPr/>
        </p:nvSpPr>
        <p:spPr>
          <a:xfrm>
            <a:off x="4455067" y="2594953"/>
            <a:ext cx="4605687" cy="1200329"/>
          </a:xfrm>
          <a:prstGeom prst="rect">
            <a:avLst/>
          </a:prstGeom>
          <a:solidFill>
            <a:schemeClr val="accent3">
              <a:lumMod val="85000"/>
            </a:schemeClr>
          </a:solidFill>
        </p:spPr>
        <p:txBody>
          <a:bodyPr wrap="square">
            <a:spAutoFit/>
          </a:bodyPr>
          <a:lstStyle/>
          <a:p>
            <a:r>
              <a:rPr lang="en-GB" dirty="0">
                <a:solidFill>
                  <a:srgbClr val="201F1E"/>
                </a:solidFill>
                <a:latin typeface="Segoe UI" panose="020B0502040204020203" pitchFamily="34" charset="0"/>
              </a:rPr>
              <a:t>I find that learning about festivals is the most interesting as you will learn about their culture and traditions while being a fun and enjoyable subject also. </a:t>
            </a:r>
            <a:endParaRPr lang="en-GB" dirty="0"/>
          </a:p>
        </p:txBody>
      </p:sp>
      <p:sp>
        <p:nvSpPr>
          <p:cNvPr id="8" name="Rectangle 7">
            <a:extLst>
              <a:ext uri="{FF2B5EF4-FFF2-40B4-BE49-F238E27FC236}">
                <a16:creationId xmlns:a16="http://schemas.microsoft.com/office/drawing/2014/main" id="{9941248B-225D-48CE-BD1F-860DDE671E49}"/>
              </a:ext>
            </a:extLst>
          </p:cNvPr>
          <p:cNvSpPr/>
          <p:nvPr/>
        </p:nvSpPr>
        <p:spPr>
          <a:xfrm>
            <a:off x="1806114" y="5512161"/>
            <a:ext cx="5578676" cy="1200329"/>
          </a:xfrm>
          <a:prstGeom prst="rect">
            <a:avLst/>
          </a:prstGeom>
          <a:solidFill>
            <a:schemeClr val="accent3">
              <a:lumMod val="85000"/>
            </a:schemeClr>
          </a:solidFill>
        </p:spPr>
        <p:txBody>
          <a:bodyPr wrap="square">
            <a:spAutoFit/>
          </a:bodyPr>
          <a:lstStyle/>
          <a:p>
            <a:r>
              <a:rPr lang="en-GB" dirty="0">
                <a:solidFill>
                  <a:srgbClr val="201F1E"/>
                </a:solidFill>
                <a:latin typeface="Segoe UI" panose="020B0502040204020203" pitchFamily="34" charset="0"/>
              </a:rPr>
              <a:t>It is an enjoyable lesson while taking your knowledge and understanding further and I really recommend in you choosing the subject to study while in your last years at Samworth! </a:t>
            </a:r>
            <a:endParaRPr lang="en-GB" dirty="0"/>
          </a:p>
        </p:txBody>
      </p:sp>
      <p:sp>
        <p:nvSpPr>
          <p:cNvPr id="9" name="Rectangle 8">
            <a:extLst>
              <a:ext uri="{FF2B5EF4-FFF2-40B4-BE49-F238E27FC236}">
                <a16:creationId xmlns:a16="http://schemas.microsoft.com/office/drawing/2014/main" id="{18859C5B-D323-438D-9688-1FF48FCC5B2A}"/>
              </a:ext>
            </a:extLst>
          </p:cNvPr>
          <p:cNvSpPr/>
          <p:nvPr/>
        </p:nvSpPr>
        <p:spPr>
          <a:xfrm>
            <a:off x="83246" y="3355744"/>
            <a:ext cx="4124983" cy="2031325"/>
          </a:xfrm>
          <a:prstGeom prst="rect">
            <a:avLst/>
          </a:prstGeom>
          <a:solidFill>
            <a:schemeClr val="accent3">
              <a:lumMod val="85000"/>
            </a:schemeClr>
          </a:solidFill>
        </p:spPr>
        <p:txBody>
          <a:bodyPr wrap="square">
            <a:spAutoFit/>
          </a:bodyPr>
          <a:lstStyle/>
          <a:p>
            <a:r>
              <a:rPr lang="en-GB" dirty="0">
                <a:solidFill>
                  <a:srgbClr val="212121"/>
                </a:solidFill>
                <a:latin typeface="Segoe UI" panose="020B0502040204020203" pitchFamily="34" charset="0"/>
              </a:rPr>
              <a:t>The topics have been useful and my favourite would have been living a healthy lifestyle and the environment it helps us understand how we can help the world with issues such as global warming and allows for great discussions and debates.</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831850" y="1273777"/>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000" dirty="0">
                <a:solidFill>
                  <a:srgbClr val="C00000"/>
                </a:solidFill>
                <a:latin typeface="Berkeley" panose="02020500000000000000" pitchFamily="18" charset="0"/>
              </a:rPr>
              <a:t>Final Comments</a:t>
            </a:r>
            <a:endParaRPr lang="en-US" sz="4000" dirty="0">
              <a:solidFill>
                <a:srgbClr val="C00000"/>
              </a:solidFill>
              <a:latin typeface="Berkeley" panose="02020500000000000000" pitchFamily="18" charset="0"/>
            </a:endParaRPr>
          </a:p>
        </p:txBody>
      </p:sp>
      <p:pic>
        <p:nvPicPr>
          <p:cNvPr id="6" name="Picture 5">
            <a:extLst>
              <a:ext uri="{FF2B5EF4-FFF2-40B4-BE49-F238E27FC236}">
                <a16:creationId xmlns:a16="http://schemas.microsoft.com/office/drawing/2014/main" id="{D12202A2-7B92-4C0D-A79D-D2205462299E}"/>
              </a:ext>
            </a:extLst>
          </p:cNvPr>
          <p:cNvPicPr>
            <a:picLocks noChangeAspect="1"/>
          </p:cNvPicPr>
          <p:nvPr/>
        </p:nvPicPr>
        <p:blipFill>
          <a:blip r:embed="rId3"/>
          <a:stretch>
            <a:fillRect/>
          </a:stretch>
        </p:blipFill>
        <p:spPr>
          <a:xfrm>
            <a:off x="838200" y="2166629"/>
            <a:ext cx="7467600" cy="4360808"/>
          </a:xfrm>
          <a:prstGeom prst="rect">
            <a:avLst/>
          </a:prstGeom>
        </p:spPr>
      </p:pic>
      <p:pic>
        <p:nvPicPr>
          <p:cNvPr id="4" name="Picture 3">
            <a:extLst>
              <a:ext uri="{FF2B5EF4-FFF2-40B4-BE49-F238E27FC236}">
                <a16:creationId xmlns:a16="http://schemas.microsoft.com/office/drawing/2014/main" id="{43A66ED1-CC31-43CA-9FF2-185D419A4C3C}"/>
              </a:ext>
            </a:extLst>
          </p:cNvPr>
          <p:cNvPicPr>
            <a:picLocks noChangeAspect="1"/>
          </p:cNvPicPr>
          <p:nvPr/>
        </p:nvPicPr>
        <p:blipFill>
          <a:blip r:embed="rId4"/>
          <a:stretch>
            <a:fillRect/>
          </a:stretch>
        </p:blipFill>
        <p:spPr>
          <a:xfrm>
            <a:off x="7524328" y="1458743"/>
            <a:ext cx="1296144" cy="876266"/>
          </a:xfrm>
          <a:prstGeom prst="rect">
            <a:avLst/>
          </a:prstGeom>
        </p:spPr>
      </p:pic>
      <p:pic>
        <p:nvPicPr>
          <p:cNvPr id="5" name="Picture 4">
            <a:extLst>
              <a:ext uri="{FF2B5EF4-FFF2-40B4-BE49-F238E27FC236}">
                <a16:creationId xmlns:a16="http://schemas.microsoft.com/office/drawing/2014/main" id="{66E2B881-1E79-4A41-AAE6-603D408C5AA5}"/>
              </a:ext>
            </a:extLst>
          </p:cNvPr>
          <p:cNvPicPr>
            <a:picLocks noChangeAspect="1"/>
          </p:cNvPicPr>
          <p:nvPr/>
        </p:nvPicPr>
        <p:blipFill>
          <a:blip r:embed="rId5"/>
          <a:stretch>
            <a:fillRect/>
          </a:stretch>
        </p:blipFill>
        <p:spPr>
          <a:xfrm>
            <a:off x="323528" y="1458743"/>
            <a:ext cx="1296144" cy="864096"/>
          </a:xfrm>
          <a:prstGeom prst="rect">
            <a:avLst/>
          </a:prstGeom>
        </p:spPr>
      </p:pic>
    </p:spTree>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5" ma:contentTypeDescription="Create a new document." ma:contentTypeScope="" ma:versionID="8d218f2ceba4cbdfd2d4c0569ed04799">
  <xsd:schema xmlns:xsd="http://www.w3.org/2001/XMLSchema" xmlns:xs="http://www.w3.org/2001/XMLSchema" xmlns:p="http://schemas.microsoft.com/office/2006/metadata/properties" xmlns:ns2="6d49f7e4-8427-4c61-9628-db4dc497675f" targetNamespace="http://schemas.microsoft.com/office/2006/metadata/properties" ma:root="true" ma:fieldsID="cdcf792b092717272fed23783e557d3b" ns2:_="">
    <xsd:import namespace="6d49f7e4-8427-4c61-9628-db4dc4976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9f7e4-8427-4c61-9628-db4dc497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5608A4-D054-47C3-B832-A01FDCEC9521}">
  <ds:schemaRefs>
    <ds:schemaRef ds:uri="http://schemas.microsoft.com/sharepoint/v3/contenttype/forms"/>
  </ds:schemaRefs>
</ds:datastoreItem>
</file>

<file path=customXml/itemProps2.xml><?xml version="1.0" encoding="utf-8"?>
<ds:datastoreItem xmlns:ds="http://schemas.openxmlformats.org/officeDocument/2006/customXml" ds:itemID="{3E386AD0-7040-4CC1-B61A-7DC48CD3B89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5C3393-2470-408A-BEEC-FEF1649DF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9f7e4-8427-4c61-9628-db4dc4976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3590</TotalTime>
  <Words>1149</Words>
  <Application>Microsoft Office PowerPoint</Application>
  <PresentationFormat>On-screen Show (4:3)</PresentationFormat>
  <Paragraphs>131</Paragraphs>
  <Slides>10</Slides>
  <Notes>10</Notes>
  <HiddenSlides>0</HiddenSlides>
  <MMClips>7</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Theme1</vt:lpstr>
      <vt:lpstr>Key Stage 4 Guided Choices Year 9 into 10</vt:lpstr>
      <vt:lpstr>Course Topics</vt:lpstr>
      <vt:lpstr>PowerPoint Presentation</vt:lpstr>
      <vt:lpstr>How is the course assessed? </vt:lpstr>
      <vt:lpstr>PowerPoint Presentation</vt:lpstr>
      <vt:lpstr>Frequently Asked Questions (FAQs)</vt:lpstr>
      <vt:lpstr>PowerPoint Presentation</vt:lpstr>
      <vt:lpstr>PowerPoint Presentation</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Christopher Vallance</cp:lastModifiedBy>
  <cp:revision>260</cp:revision>
  <cp:lastPrinted>2019-01-28T13:36:12Z</cp:lastPrinted>
  <dcterms:created xsi:type="dcterms:W3CDTF">2009-09-17T06:29:05Z</dcterms:created>
  <dcterms:modified xsi:type="dcterms:W3CDTF">2023-02-08T08:43:24Z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