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3"/>
  </p:notesMasterIdLst>
  <p:handoutMasterIdLst>
    <p:handoutMasterId r:id="rId14"/>
  </p:handoutMasterIdLst>
  <p:sldIdLst>
    <p:sldId id="299" r:id="rId5"/>
    <p:sldId id="315" r:id="rId6"/>
    <p:sldId id="325" r:id="rId7"/>
    <p:sldId id="347" r:id="rId8"/>
    <p:sldId id="317" r:id="rId9"/>
    <p:sldId id="348" r:id="rId10"/>
    <p:sldId id="328" r:id="rId11"/>
    <p:sldId id="265" r:id="rId1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9933"/>
    <a:srgbClr val="993366"/>
    <a:srgbClr val="9933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14" autoAdjust="0"/>
  </p:normalViewPr>
  <p:slideViewPr>
    <p:cSldViewPr>
      <p:cViewPr varScale="1">
        <p:scale>
          <a:sx n="89" d="100"/>
          <a:sy n="89" d="100"/>
        </p:scale>
        <p:origin x="22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32771" name="Rectangle 3"/>
          <p:cNvSpPr>
            <a:spLocks noGrp="1" noChangeArrowheads="1"/>
          </p:cNvSpPr>
          <p:nvPr>
            <p:ph type="dt" sz="quarter"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32772" name="Rectangle 4"/>
          <p:cNvSpPr>
            <a:spLocks noGrp="1" noChangeArrowheads="1"/>
          </p:cNvSpPr>
          <p:nvPr>
            <p:ph type="ftr" sz="quarter" idx="2"/>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32773" name="Rectangle 5"/>
          <p:cNvSpPr>
            <a:spLocks noGrp="1" noChangeArrowheads="1"/>
          </p:cNvSpPr>
          <p:nvPr>
            <p:ph type="sldNum" sz="quarter" idx="3"/>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D4617254-11FA-4775-A59F-2FFCA0AD498B}" type="slidenum">
              <a:rPr lang="en-GB"/>
              <a:pPr>
                <a:defRPr/>
              </a:pPr>
              <a:t>‹#›</a:t>
            </a:fld>
            <a:endParaRPr lang="en-GB"/>
          </a:p>
        </p:txBody>
      </p:sp>
    </p:spTree>
    <p:extLst>
      <p:ext uri="{BB962C8B-B14F-4D97-AF65-F5344CB8AC3E}">
        <p14:creationId xmlns:p14="http://schemas.microsoft.com/office/powerpoint/2010/main" val="303232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5123" name="Rectangle 3"/>
          <p:cNvSpPr>
            <a:spLocks noGrp="1" noChangeArrowheads="1"/>
          </p:cNvSpPr>
          <p:nvPr>
            <p:ph type="dt"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4681"/>
            <a:ext cx="5438140" cy="4467617"/>
          </a:xfrm>
          <a:prstGeom prst="rect">
            <a:avLst/>
          </a:prstGeom>
          <a:noFill/>
          <a:ln>
            <a:noFill/>
          </a:ln>
          <a:effectLst/>
        </p:spPr>
        <p:txBody>
          <a:bodyPr vert="horz" wrap="square" lIns="91433" tIns="45716" rIns="91433"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5127" name="Rectangle 7"/>
          <p:cNvSpPr>
            <a:spLocks noGrp="1" noChangeArrowheads="1"/>
          </p:cNvSpPr>
          <p:nvPr>
            <p:ph type="sldNum" sz="quarter" idx="5"/>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20E3FB68-640A-46F0-BA38-0B364A5056C3}" type="slidenum">
              <a:rPr lang="en-GB"/>
              <a:pPr>
                <a:defRPr/>
              </a:pPr>
              <a:t>‹#›</a:t>
            </a:fld>
            <a:endParaRPr lang="en-GB"/>
          </a:p>
        </p:txBody>
      </p:sp>
    </p:spTree>
    <p:extLst>
      <p:ext uri="{BB962C8B-B14F-4D97-AF65-F5344CB8AC3E}">
        <p14:creationId xmlns:p14="http://schemas.microsoft.com/office/powerpoint/2010/main" val="3256001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FF0000"/>
                </a:solidFill>
              </a:rPr>
              <a:t>Hello and welcome to GCSE Psychology, this is one of the new options opening up for the current Year 9s. </a:t>
            </a:r>
          </a:p>
        </p:txBody>
      </p:sp>
    </p:spTree>
    <p:extLst>
      <p:ext uri="{BB962C8B-B14F-4D97-AF65-F5344CB8AC3E}">
        <p14:creationId xmlns:p14="http://schemas.microsoft.com/office/powerpoint/2010/main" val="15394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2</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Firstly what will we cover in Psychology? Psychology has two main components, each with its own exam, and within this are the topics that students must cover to complete the course as shown on this table. Students will be expected to not only learn about the theories and ideas for each of these topics but also apply them to real world scenarios and evaluate their strengths and weaknesses. </a:t>
            </a:r>
          </a:p>
        </p:txBody>
      </p:sp>
    </p:spTree>
    <p:extLst>
      <p:ext uri="{BB962C8B-B14F-4D97-AF65-F5344CB8AC3E}">
        <p14:creationId xmlns:p14="http://schemas.microsoft.com/office/powerpoint/2010/main" val="134832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3</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Next we have the skills and </a:t>
            </a:r>
            <a:r>
              <a:rPr lang="en-US" dirty="0" err="1"/>
              <a:t>prepera</a:t>
            </a:r>
            <a:endParaRPr lang="en-US" dirty="0"/>
          </a:p>
        </p:txBody>
      </p:sp>
    </p:spTree>
    <p:extLst>
      <p:ext uri="{BB962C8B-B14F-4D97-AF65-F5344CB8AC3E}">
        <p14:creationId xmlns:p14="http://schemas.microsoft.com/office/powerpoint/2010/main" val="160921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4</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47151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5</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3371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93A9A8-D2F1-428E-A9C3-66D214A7F17B}" type="slidenum">
              <a:rPr lang="en-GB" smtClean="0"/>
              <a:t>6</a:t>
            </a:fld>
            <a:endParaRPr lang="en-GB"/>
          </a:p>
        </p:txBody>
      </p:sp>
    </p:spTree>
    <p:extLst>
      <p:ext uri="{BB962C8B-B14F-4D97-AF65-F5344CB8AC3E}">
        <p14:creationId xmlns:p14="http://schemas.microsoft.com/office/powerpoint/2010/main" val="110113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7</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6931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Reinforce choices</a:t>
            </a:r>
            <a:r>
              <a:rPr lang="en-GB" baseline="0" dirty="0"/>
              <a:t> returns deadline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8</a:t>
            </a:fld>
            <a:endParaRPr lang="en-GB"/>
          </a:p>
        </p:txBody>
      </p:sp>
    </p:spTree>
    <p:extLst>
      <p:ext uri="{BB962C8B-B14F-4D97-AF65-F5344CB8AC3E}">
        <p14:creationId xmlns:p14="http://schemas.microsoft.com/office/powerpoint/2010/main" val="228991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36019418"/>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7C5265-D6E9-4EAA-B9A6-E4C01B350E34}" type="slidenum">
              <a:rPr lang="en-GB" smtClean="0"/>
              <a:pPr>
                <a:defRPr/>
              </a:pPr>
              <a:t>‹#›</a:t>
            </a:fld>
            <a:endParaRPr lang="en-GB"/>
          </a:p>
        </p:txBody>
      </p:sp>
    </p:spTree>
    <p:extLst>
      <p:ext uri="{BB962C8B-B14F-4D97-AF65-F5344CB8AC3E}">
        <p14:creationId xmlns:p14="http://schemas.microsoft.com/office/powerpoint/2010/main" val="112362118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58763"/>
            <a:ext cx="2058987" cy="5978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7675" y="258763"/>
            <a:ext cx="6027738" cy="5978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6F4EB4-716F-4399-AB6B-28CA9F697CF4}" type="slidenum">
              <a:rPr lang="en-GB" smtClean="0"/>
              <a:pPr>
                <a:defRPr/>
              </a:pPr>
              <a:t>‹#›</a:t>
            </a:fld>
            <a:endParaRPr lang="en-GB"/>
          </a:p>
        </p:txBody>
      </p:sp>
    </p:spTree>
    <p:extLst>
      <p:ext uri="{BB962C8B-B14F-4D97-AF65-F5344CB8AC3E}">
        <p14:creationId xmlns:p14="http://schemas.microsoft.com/office/powerpoint/2010/main" val="155406403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98123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242909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270089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42790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192306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873613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157767182"/>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D35A16-A163-412C-839F-BB18B8C444DD}" type="slidenum">
              <a:rPr lang="en-GB" smtClean="0"/>
              <a:pPr>
                <a:defRPr/>
              </a:pPr>
              <a:t>‹#›</a:t>
            </a:fld>
            <a:endParaRPr lang="en-GB"/>
          </a:p>
        </p:txBody>
      </p:sp>
    </p:spTree>
    <p:extLst>
      <p:ext uri="{BB962C8B-B14F-4D97-AF65-F5344CB8AC3E}">
        <p14:creationId xmlns:p14="http://schemas.microsoft.com/office/powerpoint/2010/main" val="3352230385"/>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6AC8DF-E507-418D-B041-8FE73AB15E9A}" type="slidenum">
              <a:rPr lang="en-GB" smtClean="0"/>
              <a:pPr>
                <a:defRPr/>
              </a:pPr>
              <a:t>‹#›</a:t>
            </a:fld>
            <a:endParaRPr lang="en-GB"/>
          </a:p>
        </p:txBody>
      </p:sp>
    </p:spTree>
    <p:extLst>
      <p:ext uri="{BB962C8B-B14F-4D97-AF65-F5344CB8AC3E}">
        <p14:creationId xmlns:p14="http://schemas.microsoft.com/office/powerpoint/2010/main" val="109881569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05BAC4-289B-448F-A666-7D8FCA85BE7B}" type="slidenum">
              <a:rPr lang="en-GB" smtClean="0"/>
              <a:pPr>
                <a:defRPr/>
              </a:pPr>
              <a:t>‹#›</a:t>
            </a:fld>
            <a:endParaRPr lang="en-GB"/>
          </a:p>
        </p:txBody>
      </p:sp>
    </p:spTree>
    <p:extLst>
      <p:ext uri="{BB962C8B-B14F-4D97-AF65-F5344CB8AC3E}">
        <p14:creationId xmlns:p14="http://schemas.microsoft.com/office/powerpoint/2010/main" val="24539452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E670B42-713F-49A2-8194-35861649CA37}" type="slidenum">
              <a:rPr lang="en-GB" smtClean="0"/>
              <a:pPr>
                <a:defRPr/>
              </a:pPr>
              <a:t>‹#›</a:t>
            </a:fld>
            <a:endParaRPr lang="en-GB"/>
          </a:p>
        </p:txBody>
      </p:sp>
    </p:spTree>
    <p:extLst>
      <p:ext uri="{BB962C8B-B14F-4D97-AF65-F5344CB8AC3E}">
        <p14:creationId xmlns:p14="http://schemas.microsoft.com/office/powerpoint/2010/main" val="21560251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1F4A144-5E12-4E8A-8F3C-EC706A7969BE}" type="slidenum">
              <a:rPr lang="en-GB" smtClean="0"/>
              <a:pPr>
                <a:defRPr/>
              </a:pPr>
              <a:t>‹#›</a:t>
            </a:fld>
            <a:endParaRPr lang="en-GB"/>
          </a:p>
        </p:txBody>
      </p:sp>
    </p:spTree>
    <p:extLst>
      <p:ext uri="{BB962C8B-B14F-4D97-AF65-F5344CB8AC3E}">
        <p14:creationId xmlns:p14="http://schemas.microsoft.com/office/powerpoint/2010/main" val="29082546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C6452D-00D3-4351-A99E-9947DD3B984D}" type="slidenum">
              <a:rPr lang="en-GB" smtClean="0"/>
              <a:pPr>
                <a:defRPr/>
              </a:pPr>
              <a:t>‹#›</a:t>
            </a:fld>
            <a:endParaRPr lang="en-GB"/>
          </a:p>
        </p:txBody>
      </p:sp>
    </p:spTree>
    <p:extLst>
      <p:ext uri="{BB962C8B-B14F-4D97-AF65-F5344CB8AC3E}">
        <p14:creationId xmlns:p14="http://schemas.microsoft.com/office/powerpoint/2010/main" val="4254714153"/>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6550B8-8755-4DF6-9CC7-806E9B06812A}" type="slidenum">
              <a:rPr lang="en-GB" smtClean="0"/>
              <a:pPr>
                <a:defRPr/>
              </a:pPr>
              <a:t>‹#›</a:t>
            </a:fld>
            <a:endParaRPr lang="en-GB"/>
          </a:p>
        </p:txBody>
      </p:sp>
    </p:spTree>
    <p:extLst>
      <p:ext uri="{BB962C8B-B14F-4D97-AF65-F5344CB8AC3E}">
        <p14:creationId xmlns:p14="http://schemas.microsoft.com/office/powerpoint/2010/main" val="151723841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content-backgrou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47675" y="258763"/>
            <a:ext cx="65008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Section title goes here</a:t>
            </a:r>
          </a:p>
        </p:txBody>
      </p:sp>
      <p:sp>
        <p:nvSpPr>
          <p:cNvPr id="1028" name="Rectangle 3"/>
          <p:cNvSpPr>
            <a:spLocks noGrp="1" noChangeArrowheads="1"/>
          </p:cNvSpPr>
          <p:nvPr>
            <p:ph type="body" idx="1"/>
          </p:nvPr>
        </p:nvSpPr>
        <p:spPr bwMode="auto">
          <a:xfrm>
            <a:off x="457200" y="148590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Sub heading text goes here</a:t>
            </a:r>
          </a:p>
          <a:p>
            <a:pPr lvl="0"/>
            <a:endParaRPr lang="en-GB" altLang="en-US"/>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333333"/>
                </a:solidFill>
                <a:latin typeface="+mn-lt"/>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333333"/>
                </a:solidFill>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333333"/>
                </a:solidFill>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435263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0" r:id="rId17"/>
  </p:sldLayoutIdLst>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xStyles>
    <p:title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p:titleStyle>
    <p:bodyStyle>
      <a:lvl1pPr marL="342900" indent="-342900" algn="l" rtl="0" eaLnBrk="1" fontAlgn="base" hangingPunct="1">
        <a:spcBef>
          <a:spcPct val="20000"/>
        </a:spcBef>
        <a:spcAft>
          <a:spcPct val="0"/>
        </a:spcAft>
        <a:buClr>
          <a:srgbClr val="CC3333"/>
        </a:buClr>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lr>
          <a:srgbClr val="CC3333"/>
        </a:buClr>
        <a:buChar char="•"/>
        <a:defRPr sz="1600">
          <a:solidFill>
            <a:srgbClr val="333333"/>
          </a:solidFill>
          <a:latin typeface="+mn-lt"/>
        </a:defRPr>
      </a:lvl2pPr>
      <a:lvl3pPr marL="1143000" indent="-228600" algn="l" rtl="0" eaLnBrk="1" fontAlgn="base" hangingPunct="1">
        <a:spcBef>
          <a:spcPct val="20000"/>
        </a:spcBef>
        <a:spcAft>
          <a:spcPct val="0"/>
        </a:spcAft>
        <a:buClr>
          <a:srgbClr val="CC3333"/>
        </a:buClr>
        <a:buChar char="•"/>
        <a:defRPr sz="1600">
          <a:solidFill>
            <a:srgbClr val="333333"/>
          </a:solidFill>
          <a:latin typeface="+mn-lt"/>
        </a:defRPr>
      </a:lvl3pPr>
      <a:lvl4pPr marL="1600200" indent="-228600" algn="l" rtl="0" eaLnBrk="1" fontAlgn="base" hangingPunct="1">
        <a:spcBef>
          <a:spcPct val="20000"/>
        </a:spcBef>
        <a:spcAft>
          <a:spcPct val="0"/>
        </a:spcAft>
        <a:buClr>
          <a:srgbClr val="CC3333"/>
        </a:buClr>
        <a:buChar char="•"/>
        <a:defRPr sz="1600">
          <a:solidFill>
            <a:srgbClr val="333333"/>
          </a:solidFill>
          <a:latin typeface="+mn-lt"/>
        </a:defRPr>
      </a:lvl4pPr>
      <a:lvl5pPr marL="2057400" indent="-228600" algn="l" rtl="0" eaLnBrk="1" fontAlgn="base" hangingPunct="1">
        <a:spcBef>
          <a:spcPct val="20000"/>
        </a:spcBef>
        <a:spcAft>
          <a:spcPct val="0"/>
        </a:spcAft>
        <a:buClr>
          <a:srgbClr val="CC3333"/>
        </a:buClr>
        <a:buChar char="•"/>
        <a:defRPr sz="1600">
          <a:solidFill>
            <a:srgbClr val="333333"/>
          </a:solidFill>
          <a:latin typeface="+mn-lt"/>
        </a:defRPr>
      </a:lvl5pPr>
      <a:lvl6pPr marL="2514600" indent="-228600" algn="l" rtl="0" eaLnBrk="1" fontAlgn="base" hangingPunct="1">
        <a:spcBef>
          <a:spcPct val="20000"/>
        </a:spcBef>
        <a:spcAft>
          <a:spcPct val="0"/>
        </a:spcAft>
        <a:buClr>
          <a:srgbClr val="CC3333"/>
        </a:buClr>
        <a:buChar char="•"/>
        <a:defRPr sz="1600">
          <a:solidFill>
            <a:srgbClr val="333333"/>
          </a:solidFill>
          <a:latin typeface="+mn-lt"/>
        </a:defRPr>
      </a:lvl6pPr>
      <a:lvl7pPr marL="2971800" indent="-228600" algn="l" rtl="0" eaLnBrk="1" fontAlgn="base" hangingPunct="1">
        <a:spcBef>
          <a:spcPct val="20000"/>
        </a:spcBef>
        <a:spcAft>
          <a:spcPct val="0"/>
        </a:spcAft>
        <a:buClr>
          <a:srgbClr val="CC3333"/>
        </a:buClr>
        <a:buChar char="•"/>
        <a:defRPr sz="1600">
          <a:solidFill>
            <a:srgbClr val="333333"/>
          </a:solidFill>
          <a:latin typeface="+mn-lt"/>
        </a:defRPr>
      </a:lvl7pPr>
      <a:lvl8pPr marL="3429000" indent="-228600" algn="l" rtl="0" eaLnBrk="1" fontAlgn="base" hangingPunct="1">
        <a:spcBef>
          <a:spcPct val="20000"/>
        </a:spcBef>
        <a:spcAft>
          <a:spcPct val="0"/>
        </a:spcAft>
        <a:buClr>
          <a:srgbClr val="CC3333"/>
        </a:buClr>
        <a:buChar char="•"/>
        <a:defRPr sz="1600">
          <a:solidFill>
            <a:srgbClr val="333333"/>
          </a:solidFill>
          <a:latin typeface="+mn-lt"/>
        </a:defRPr>
      </a:lvl8pPr>
      <a:lvl9pPr marL="3886200" indent="-228600" algn="l" rtl="0" eaLnBrk="1" fontAlgn="base" hangingPunct="1">
        <a:spcBef>
          <a:spcPct val="20000"/>
        </a:spcBef>
        <a:spcAft>
          <a:spcPct val="0"/>
        </a:spcAft>
        <a:buClr>
          <a:srgbClr val="CC3333"/>
        </a:buClr>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mailto:kprice@tscacademy.org.uk" TargetMode="External"/><Relationship Id="rId5" Type="http://schemas.openxmlformats.org/officeDocument/2006/relationships/hyperlink" Target="mailto:jdovey@tscacademy.org.uk"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0" y="1341438"/>
            <a:ext cx="9036496" cy="2735262"/>
          </a:xfrm>
        </p:spPr>
        <p:txBody>
          <a:bodyPr/>
          <a:lstStyle/>
          <a:p>
            <a:pPr algn="ctr" eaLnBrk="1" hangingPunct="1"/>
            <a:r>
              <a:rPr lang="en-GB" sz="5400" b="1" u="sng" dirty="0">
                <a:solidFill>
                  <a:srgbClr val="C00000"/>
                </a:solidFill>
                <a:latin typeface="Berkeley" panose="02020500000000000000" pitchFamily="18" charset="0"/>
              </a:rPr>
              <a:t>Key Stage 4</a:t>
            </a:r>
            <a:br>
              <a:rPr lang="en-GB" sz="5400" b="1" u="sng" dirty="0">
                <a:solidFill>
                  <a:srgbClr val="C00000"/>
                </a:solidFill>
                <a:latin typeface="Berkeley" panose="02020500000000000000" pitchFamily="18" charset="0"/>
              </a:rPr>
            </a:br>
            <a:r>
              <a:rPr lang="en-GB" sz="5400" b="1" u="sng" dirty="0">
                <a:solidFill>
                  <a:srgbClr val="C00000"/>
                </a:solidFill>
                <a:latin typeface="Berkeley" panose="02020500000000000000" pitchFamily="18" charset="0"/>
              </a:rPr>
              <a:t>Guided Choices</a:t>
            </a:r>
            <a:br>
              <a:rPr lang="en-GB" sz="5400" b="1" dirty="0">
                <a:solidFill>
                  <a:srgbClr val="C00000"/>
                </a:solidFill>
                <a:latin typeface="Berkeley" panose="02020500000000000000" pitchFamily="18" charset="0"/>
              </a:rPr>
            </a:br>
            <a:r>
              <a:rPr lang="en-GB" sz="5400" b="1" dirty="0">
                <a:solidFill>
                  <a:srgbClr val="C00000"/>
                </a:solidFill>
                <a:latin typeface="Berkeley" panose="02020500000000000000" pitchFamily="18" charset="0"/>
              </a:rPr>
              <a:t>Year 9 into 10</a:t>
            </a:r>
            <a:endParaRPr lang="en-GB" sz="5400" dirty="0">
              <a:solidFill>
                <a:srgbClr val="C00000"/>
              </a:solidFill>
              <a:latin typeface="Berkeley" panose="02020500000000000000" pitchFamily="18" charset="0"/>
            </a:endParaRPr>
          </a:p>
        </p:txBody>
      </p:sp>
      <p:sp>
        <p:nvSpPr>
          <p:cNvPr id="4101" name="Text Box 9"/>
          <p:cNvSpPr txBox="1">
            <a:spLocks noChangeArrowheads="1"/>
          </p:cNvSpPr>
          <p:nvPr/>
        </p:nvSpPr>
        <p:spPr bwMode="auto">
          <a:xfrm>
            <a:off x="971600" y="4221088"/>
            <a:ext cx="76328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Subject: Psychology </a:t>
            </a:r>
          </a:p>
          <a:p>
            <a:pPr eaLnBrk="1" hangingPunct="1"/>
            <a:endParaRPr lang="en-US" sz="3200" dirty="0"/>
          </a:p>
          <a:p>
            <a:pPr eaLnBrk="1" hangingPunct="1"/>
            <a:r>
              <a:rPr lang="en-US" sz="3200" dirty="0"/>
              <a:t>Team Leader: Miss. Price</a:t>
            </a:r>
          </a:p>
        </p:txBody>
      </p:sp>
      <p:pic>
        <p:nvPicPr>
          <p:cNvPr id="2" name="Recorded Sound">
            <a:hlinkClick r:id="" action="ppaction://media"/>
            <a:extLst>
              <a:ext uri="{FF2B5EF4-FFF2-40B4-BE49-F238E27FC236}">
                <a16:creationId xmlns:a16="http://schemas.microsoft.com/office/drawing/2014/main" id="{A64811FE-4956-410C-9D53-3DECEE30F6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396552" y="908720"/>
            <a:ext cx="5184576" cy="1619870"/>
          </a:xfrm>
        </p:spPr>
        <p:txBody>
          <a:bodyPr/>
          <a:lstStyle/>
          <a:p>
            <a:pPr algn="ctr" eaLnBrk="1" hangingPunct="1"/>
            <a:r>
              <a:rPr lang="en-GB" sz="5400" dirty="0">
                <a:solidFill>
                  <a:srgbClr val="C00000"/>
                </a:solidFill>
                <a:latin typeface="Berkeley" panose="02020500000000000000" pitchFamily="18" charset="0"/>
              </a:rPr>
              <a:t>Course Topics</a:t>
            </a:r>
          </a:p>
        </p:txBody>
      </p:sp>
      <p:graphicFrame>
        <p:nvGraphicFramePr>
          <p:cNvPr id="4" name="Table 3">
            <a:extLst>
              <a:ext uri="{FF2B5EF4-FFF2-40B4-BE49-F238E27FC236}">
                <a16:creationId xmlns:a16="http://schemas.microsoft.com/office/drawing/2014/main" id="{C9F5F050-F27A-401F-BA0B-B4CEC51428B1}"/>
              </a:ext>
            </a:extLst>
          </p:cNvPr>
          <p:cNvGraphicFramePr>
            <a:graphicFrameLocks noGrp="1"/>
          </p:cNvGraphicFramePr>
          <p:nvPr>
            <p:extLst>
              <p:ext uri="{D42A27DB-BD31-4B8C-83A1-F6EECF244321}">
                <p14:modId xmlns:p14="http://schemas.microsoft.com/office/powerpoint/2010/main" val="2546506359"/>
              </p:ext>
            </p:extLst>
          </p:nvPr>
        </p:nvGraphicFramePr>
        <p:xfrm>
          <a:off x="1547664" y="2528590"/>
          <a:ext cx="7161356" cy="3708722"/>
        </p:xfrm>
        <a:graphic>
          <a:graphicData uri="http://schemas.openxmlformats.org/drawingml/2006/table">
            <a:tbl>
              <a:tblPr firstRow="1" bandRow="1">
                <a:tableStyleId>{073A0DAA-6AF3-43AB-8588-CEC1D06C72B9}</a:tableStyleId>
              </a:tblPr>
              <a:tblGrid>
                <a:gridCol w="3580678">
                  <a:extLst>
                    <a:ext uri="{9D8B030D-6E8A-4147-A177-3AD203B41FA5}">
                      <a16:colId xmlns:a16="http://schemas.microsoft.com/office/drawing/2014/main" val="682307956"/>
                    </a:ext>
                  </a:extLst>
                </a:gridCol>
                <a:gridCol w="3580678">
                  <a:extLst>
                    <a:ext uri="{9D8B030D-6E8A-4147-A177-3AD203B41FA5}">
                      <a16:colId xmlns:a16="http://schemas.microsoft.com/office/drawing/2014/main" val="2016408468"/>
                    </a:ext>
                  </a:extLst>
                </a:gridCol>
              </a:tblGrid>
              <a:tr h="1519968">
                <a:tc>
                  <a:txBody>
                    <a:bodyPr/>
                    <a:lstStyle/>
                    <a:p>
                      <a:r>
                        <a:rPr lang="en-GB" dirty="0">
                          <a:solidFill>
                            <a:srgbClr val="FF0000"/>
                          </a:solidFill>
                        </a:rPr>
                        <a:t>Exam 1: Cognition and Behaviour. </a:t>
                      </a:r>
                    </a:p>
                  </a:txBody>
                  <a:tcPr/>
                </a:tc>
                <a:tc>
                  <a:txBody>
                    <a:bodyPr/>
                    <a:lstStyle/>
                    <a:p>
                      <a:r>
                        <a:rPr lang="en-GB" dirty="0">
                          <a:solidFill>
                            <a:srgbClr val="FF0000"/>
                          </a:solidFill>
                        </a:rPr>
                        <a:t>Exam 2:  Social Context and Behaviour </a:t>
                      </a:r>
                    </a:p>
                  </a:txBody>
                  <a:tcPr/>
                </a:tc>
                <a:extLst>
                  <a:ext uri="{0D108BD9-81ED-4DB2-BD59-A6C34878D82A}">
                    <a16:rowId xmlns:a16="http://schemas.microsoft.com/office/drawing/2014/main" val="801068323"/>
                  </a:ext>
                </a:extLst>
              </a:tr>
              <a:tr h="2188754">
                <a:tc>
                  <a:txBody>
                    <a:bodyPr/>
                    <a:lstStyle/>
                    <a:p>
                      <a:r>
                        <a:rPr lang="en-GB" dirty="0"/>
                        <a:t>Memory </a:t>
                      </a:r>
                    </a:p>
                    <a:p>
                      <a:r>
                        <a:rPr lang="en-GB" dirty="0"/>
                        <a:t>Perception</a:t>
                      </a:r>
                    </a:p>
                    <a:p>
                      <a:r>
                        <a:rPr lang="en-GB" dirty="0"/>
                        <a:t>Development</a:t>
                      </a:r>
                    </a:p>
                    <a:p>
                      <a:r>
                        <a:rPr lang="en-GB" dirty="0"/>
                        <a:t>Research Methods</a:t>
                      </a:r>
                    </a:p>
                  </a:txBody>
                  <a:tcPr/>
                </a:tc>
                <a:tc>
                  <a:txBody>
                    <a:bodyPr/>
                    <a:lstStyle/>
                    <a:p>
                      <a:r>
                        <a:rPr lang="en-GB" dirty="0"/>
                        <a:t>Social Influence</a:t>
                      </a:r>
                    </a:p>
                    <a:p>
                      <a:r>
                        <a:rPr lang="en-GB" dirty="0"/>
                        <a:t>Language, Thought, and Communication</a:t>
                      </a:r>
                    </a:p>
                    <a:p>
                      <a:r>
                        <a:rPr lang="en-GB" dirty="0"/>
                        <a:t>Brain and Neuropsychology.</a:t>
                      </a:r>
                    </a:p>
                    <a:p>
                      <a:r>
                        <a:rPr lang="en-GB" dirty="0"/>
                        <a:t>Psychological Problems. </a:t>
                      </a:r>
                    </a:p>
                  </a:txBody>
                  <a:tcPr/>
                </a:tc>
                <a:extLst>
                  <a:ext uri="{0D108BD9-81ED-4DB2-BD59-A6C34878D82A}">
                    <a16:rowId xmlns:a16="http://schemas.microsoft.com/office/drawing/2014/main" val="1274599619"/>
                  </a:ext>
                </a:extLst>
              </a:tr>
            </a:tbl>
          </a:graphicData>
        </a:graphic>
      </p:graphicFrame>
      <p:pic>
        <p:nvPicPr>
          <p:cNvPr id="3" name="Recorded Sound">
            <a:hlinkClick r:id="" action="ppaction://media"/>
            <a:extLst>
              <a:ext uri="{FF2B5EF4-FFF2-40B4-BE49-F238E27FC236}">
                <a16:creationId xmlns:a16="http://schemas.microsoft.com/office/drawing/2014/main" id="{D583514A-1D64-47D6-93E1-741E143601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64494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323528" y="1268760"/>
            <a:ext cx="86680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800" dirty="0">
                <a:solidFill>
                  <a:srgbClr val="C00000"/>
                </a:solidFill>
                <a:latin typeface="Berkeley" panose="02020500000000000000" pitchFamily="18" charset="0"/>
                <a:ea typeface="+mj-ea"/>
                <a:cs typeface="+mj-cs"/>
              </a:rPr>
              <a:t>What skills does this course require?</a:t>
            </a:r>
            <a:endParaRPr lang="en-US" altLang="en-US" sz="4800" dirty="0">
              <a:solidFill>
                <a:srgbClr val="C00000"/>
              </a:solidFill>
              <a:latin typeface="Berkeley" panose="02020500000000000000" pitchFamily="18" charset="0"/>
              <a:ea typeface="+mj-ea"/>
              <a:cs typeface="+mj-cs"/>
            </a:endParaRPr>
          </a:p>
        </p:txBody>
      </p:sp>
      <p:sp>
        <p:nvSpPr>
          <p:cNvPr id="2" name="TextBox 1">
            <a:extLst>
              <a:ext uri="{FF2B5EF4-FFF2-40B4-BE49-F238E27FC236}">
                <a16:creationId xmlns:a16="http://schemas.microsoft.com/office/drawing/2014/main" id="{95D8E7FD-F37B-3542-86C1-F90B0047C418}"/>
              </a:ext>
            </a:extLst>
          </p:cNvPr>
          <p:cNvSpPr txBox="1"/>
          <p:nvPr/>
        </p:nvSpPr>
        <p:spPr>
          <a:xfrm>
            <a:off x="237964" y="2924944"/>
            <a:ext cx="8668072" cy="3539430"/>
          </a:xfrm>
          <a:prstGeom prst="rect">
            <a:avLst/>
          </a:prstGeom>
          <a:noFill/>
        </p:spPr>
        <p:txBody>
          <a:bodyPr wrap="square" rtlCol="0">
            <a:spAutoFit/>
          </a:bodyPr>
          <a:lstStyle/>
          <a:p>
            <a:r>
              <a:rPr lang="en-GB" sz="2800" dirty="0"/>
              <a:t>The course requires students to have an interest in the human mind, behaviour and how our mind changes and is effected by everything around us.</a:t>
            </a:r>
          </a:p>
          <a:p>
            <a:endParaRPr lang="en-GB" sz="2800" dirty="0"/>
          </a:p>
          <a:p>
            <a:r>
              <a:rPr lang="en-GB" sz="2800" dirty="0"/>
              <a:t>Students will have to have good essay writing skills for extended answers, a sufficient understanding of statistics, graphs and tables etc from Mathematics, and basic biology. </a:t>
            </a:r>
          </a:p>
        </p:txBody>
      </p:sp>
      <p:pic>
        <p:nvPicPr>
          <p:cNvPr id="5" name="Recorded Sound">
            <a:hlinkClick r:id="" action="ppaction://media"/>
            <a:extLst>
              <a:ext uri="{FF2B5EF4-FFF2-40B4-BE49-F238E27FC236}">
                <a16:creationId xmlns:a16="http://schemas.microsoft.com/office/drawing/2014/main" id="{3E809D41-93BF-472C-BDD1-38B8792929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17604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8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277205" y="1469195"/>
            <a:ext cx="8712968" cy="1079500"/>
          </a:xfrm>
        </p:spPr>
        <p:txBody>
          <a:bodyPr/>
          <a:lstStyle/>
          <a:p>
            <a:pPr algn="ctr" eaLnBrk="1" hangingPunct="1"/>
            <a:r>
              <a:rPr lang="en-GB" sz="5400" dirty="0">
                <a:solidFill>
                  <a:srgbClr val="C00000"/>
                </a:solidFill>
                <a:latin typeface="Berkeley" panose="02020500000000000000" pitchFamily="18" charset="0"/>
              </a:rPr>
              <a:t>How is the course assessed? </a:t>
            </a:r>
          </a:p>
        </p:txBody>
      </p:sp>
      <p:sp>
        <p:nvSpPr>
          <p:cNvPr id="2" name="TextBox 1">
            <a:extLst>
              <a:ext uri="{FF2B5EF4-FFF2-40B4-BE49-F238E27FC236}">
                <a16:creationId xmlns:a16="http://schemas.microsoft.com/office/drawing/2014/main" id="{0471341A-9E53-5F4A-A5EF-1EEED8F6A1CB}"/>
              </a:ext>
            </a:extLst>
          </p:cNvPr>
          <p:cNvSpPr txBox="1"/>
          <p:nvPr/>
        </p:nvSpPr>
        <p:spPr>
          <a:xfrm>
            <a:off x="683568" y="2780928"/>
            <a:ext cx="6912768" cy="3108543"/>
          </a:xfrm>
          <a:prstGeom prst="rect">
            <a:avLst/>
          </a:prstGeom>
          <a:noFill/>
        </p:spPr>
        <p:txBody>
          <a:bodyPr wrap="square" rtlCol="0">
            <a:spAutoFit/>
          </a:bodyPr>
          <a:lstStyle/>
          <a:p>
            <a:r>
              <a:rPr lang="en-GB" sz="2800" dirty="0"/>
              <a:t>2 Exam Papers</a:t>
            </a:r>
          </a:p>
          <a:p>
            <a:endParaRPr lang="en-GB" sz="2800" dirty="0"/>
          </a:p>
          <a:p>
            <a:r>
              <a:rPr lang="en-GB" sz="2800" dirty="0"/>
              <a:t>1hr 45min each</a:t>
            </a:r>
          </a:p>
          <a:p>
            <a:endParaRPr lang="en-GB" sz="2800" dirty="0"/>
          </a:p>
          <a:p>
            <a:r>
              <a:rPr lang="en-GB" sz="2800" dirty="0"/>
              <a:t>100 Marks per paper</a:t>
            </a:r>
          </a:p>
          <a:p>
            <a:endParaRPr lang="en-GB" sz="2800" dirty="0"/>
          </a:p>
          <a:p>
            <a:r>
              <a:rPr lang="en-GB" sz="2800" dirty="0"/>
              <a:t>50/50% weighting of exams</a:t>
            </a:r>
          </a:p>
        </p:txBody>
      </p:sp>
      <p:pic>
        <p:nvPicPr>
          <p:cNvPr id="3" name="Recorded Sound">
            <a:hlinkClick r:id="" action="ppaction://media"/>
            <a:extLst>
              <a:ext uri="{FF2B5EF4-FFF2-40B4-BE49-F238E27FC236}">
                <a16:creationId xmlns:a16="http://schemas.microsoft.com/office/drawing/2014/main" id="{87315334-C806-48CC-A6D5-0C8C4747E7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57211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37964" y="1340768"/>
            <a:ext cx="86680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000" dirty="0">
                <a:solidFill>
                  <a:srgbClr val="C00000"/>
                </a:solidFill>
                <a:latin typeface="Berkeley" panose="02020500000000000000" pitchFamily="18" charset="0"/>
                <a:ea typeface="+mj-ea"/>
                <a:cs typeface="+mj-cs"/>
              </a:rPr>
              <a:t>Careers Links</a:t>
            </a:r>
            <a:endParaRPr lang="en-US" altLang="en-US" sz="4000" dirty="0">
              <a:solidFill>
                <a:srgbClr val="C00000"/>
              </a:solidFill>
              <a:latin typeface="Berkeley" panose="02020500000000000000" pitchFamily="18" charset="0"/>
              <a:ea typeface="+mj-ea"/>
              <a:cs typeface="+mj-cs"/>
            </a:endParaRPr>
          </a:p>
        </p:txBody>
      </p:sp>
      <p:sp>
        <p:nvSpPr>
          <p:cNvPr id="2" name="TextBox 1">
            <a:extLst>
              <a:ext uri="{FF2B5EF4-FFF2-40B4-BE49-F238E27FC236}">
                <a16:creationId xmlns:a16="http://schemas.microsoft.com/office/drawing/2014/main" id="{3D0340E1-FAD0-AE49-9CB1-770139D06C55}"/>
              </a:ext>
            </a:extLst>
          </p:cNvPr>
          <p:cNvSpPr txBox="1"/>
          <p:nvPr/>
        </p:nvSpPr>
        <p:spPr>
          <a:xfrm>
            <a:off x="112503" y="2048654"/>
            <a:ext cx="8918993" cy="3970318"/>
          </a:xfrm>
          <a:prstGeom prst="rect">
            <a:avLst/>
          </a:prstGeom>
          <a:noFill/>
        </p:spPr>
        <p:txBody>
          <a:bodyPr wrap="square" rtlCol="0">
            <a:spAutoFit/>
          </a:bodyPr>
          <a:lstStyle/>
          <a:p>
            <a:r>
              <a:rPr lang="en-GB" sz="2800" dirty="0"/>
              <a:t>This course will enable students to proceed to qualifications at Level 3 and potentially Higher Education, in Psychology, or other Social Sciences, Health and Social care etc. </a:t>
            </a:r>
          </a:p>
          <a:p>
            <a:endParaRPr lang="en-GB" sz="2800" dirty="0"/>
          </a:p>
          <a:p>
            <a:r>
              <a:rPr lang="en-GB" sz="2800" dirty="0"/>
              <a:t>Psychology also can be used in a variety of careers such as Health, Education, business, media, as well as any career that requires people skills and working with a diverse range of people. </a:t>
            </a:r>
          </a:p>
        </p:txBody>
      </p:sp>
      <p:pic>
        <p:nvPicPr>
          <p:cNvPr id="4" name="Recorded Sound">
            <a:hlinkClick r:id="" action="ppaction://media"/>
            <a:extLst>
              <a:ext uri="{FF2B5EF4-FFF2-40B4-BE49-F238E27FC236}">
                <a16:creationId xmlns:a16="http://schemas.microsoft.com/office/drawing/2014/main" id="{F07AACDB-8387-4333-B03E-A4F0B60EF9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11580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88503" y="1196752"/>
            <a:ext cx="8731045" cy="1513399"/>
          </a:xfrm>
        </p:spPr>
        <p:txBody>
          <a:bodyPr/>
          <a:lstStyle/>
          <a:p>
            <a:pPr algn="ctr"/>
            <a:r>
              <a:rPr lang="en-GB" sz="5400" dirty="0">
                <a:solidFill>
                  <a:srgbClr val="C00000"/>
                </a:solidFill>
                <a:latin typeface="Berkeley" panose="02020500000000000000" pitchFamily="18" charset="0"/>
              </a:rPr>
              <a:t>Frequently Asked Questions (FAQs)</a:t>
            </a:r>
          </a:p>
        </p:txBody>
      </p:sp>
      <p:sp>
        <p:nvSpPr>
          <p:cNvPr id="5" name="Title 5"/>
          <p:cNvSpPr txBox="1">
            <a:spLocks/>
          </p:cNvSpPr>
          <p:nvPr/>
        </p:nvSpPr>
        <p:spPr bwMode="auto">
          <a:xfrm>
            <a:off x="188502" y="2852936"/>
            <a:ext cx="8731045" cy="381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4000" b="0">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marL="571500" indent="-571500" algn="l">
              <a:buFont typeface="Arial" panose="020B0604020202020204" pitchFamily="34" charset="0"/>
              <a:buChar char="•"/>
            </a:pPr>
            <a:r>
              <a:rPr lang="en-GB" sz="2050" kern="0" dirty="0">
                <a:solidFill>
                  <a:schemeClr val="tx1"/>
                </a:solidFill>
                <a:effectLst/>
                <a:latin typeface="Arial"/>
                <a:cs typeface="Arial"/>
              </a:rPr>
              <a:t>Is Psychology difficult? </a:t>
            </a:r>
            <a:r>
              <a:rPr lang="en-GB" sz="2050" kern="0" dirty="0">
                <a:solidFill>
                  <a:srgbClr val="FF0000"/>
                </a:solidFill>
                <a:effectLst/>
                <a:latin typeface="Arial"/>
                <a:cs typeface="Arial"/>
              </a:rPr>
              <a:t>Psychology is as difficult as any GCSE, and does have a mix of maths, science, and humanities so students find different sections more difficult than others, but hard work can pay off.</a:t>
            </a:r>
          </a:p>
          <a:p>
            <a:pPr marL="571500" indent="-571500" algn="l">
              <a:buFont typeface="Arial" panose="020B0604020202020204" pitchFamily="34" charset="0"/>
              <a:buChar char="•"/>
            </a:pPr>
            <a:endParaRPr lang="en-GB" sz="2050" kern="0" dirty="0">
              <a:solidFill>
                <a:schemeClr val="tx1"/>
              </a:solidFill>
              <a:effectLst/>
              <a:latin typeface="Arial"/>
              <a:cs typeface="Arial"/>
            </a:endParaRPr>
          </a:p>
          <a:p>
            <a:pPr marL="571500" indent="-571500" algn="l">
              <a:buFont typeface="Arial" panose="020B0604020202020204" pitchFamily="34" charset="0"/>
              <a:buChar char="•"/>
            </a:pPr>
            <a:r>
              <a:rPr lang="en-GB" sz="2050" kern="0" dirty="0">
                <a:solidFill>
                  <a:schemeClr val="tx1"/>
                </a:solidFill>
                <a:effectLst/>
                <a:latin typeface="Arial"/>
                <a:cs typeface="Arial"/>
              </a:rPr>
              <a:t>I want to go into criminology, or mental health is Psychology right for me?</a:t>
            </a:r>
            <a:r>
              <a:rPr lang="en-GB" sz="2050" kern="0" dirty="0">
                <a:solidFill>
                  <a:srgbClr val="FF0000"/>
                </a:solidFill>
                <a:effectLst/>
                <a:latin typeface="Arial"/>
                <a:cs typeface="Arial"/>
              </a:rPr>
              <a:t> Yes many students who take Psychology go onto specialise in Criminology, mental health, in their A levels or at university. </a:t>
            </a:r>
          </a:p>
          <a:p>
            <a:pPr marL="571500" indent="-571500" algn="l">
              <a:buFont typeface="Arial" panose="020B0604020202020204" pitchFamily="34" charset="0"/>
              <a:buChar char="•"/>
            </a:pPr>
            <a:endParaRPr lang="en-GB" sz="2050" kern="0" dirty="0">
              <a:solidFill>
                <a:schemeClr val="tx1"/>
              </a:solidFill>
              <a:effectLst/>
              <a:latin typeface="Arial"/>
              <a:cs typeface="Arial"/>
            </a:endParaRPr>
          </a:p>
          <a:p>
            <a:pPr marL="571500" indent="-571500" algn="l">
              <a:buFont typeface="Arial" panose="020B0604020202020204" pitchFamily="34" charset="0"/>
              <a:buChar char="•"/>
            </a:pPr>
            <a:r>
              <a:rPr lang="en-GB" sz="2050" kern="0" dirty="0">
                <a:solidFill>
                  <a:schemeClr val="tx1"/>
                </a:solidFill>
                <a:effectLst/>
                <a:latin typeface="Arial"/>
                <a:cs typeface="Arial"/>
              </a:rPr>
              <a:t>What is the difference between Psychology and Sociology? </a:t>
            </a:r>
            <a:r>
              <a:rPr lang="en-GB" sz="2050" kern="0" dirty="0">
                <a:solidFill>
                  <a:srgbClr val="FF0000"/>
                </a:solidFill>
                <a:effectLst/>
                <a:latin typeface="Arial"/>
                <a:cs typeface="Arial"/>
              </a:rPr>
              <a:t>Psychology studies individual behaviour, while sociology focuses on groups of people. </a:t>
            </a:r>
          </a:p>
        </p:txBody>
      </p:sp>
      <p:pic>
        <p:nvPicPr>
          <p:cNvPr id="2" name="Recorded Sound">
            <a:hlinkClick r:id="" action="ppaction://media"/>
            <a:extLst>
              <a:ext uri="{FF2B5EF4-FFF2-40B4-BE49-F238E27FC236}">
                <a16:creationId xmlns:a16="http://schemas.microsoft.com/office/drawing/2014/main" id="{7F4D681B-21D3-4E31-93A1-A3BADC8F0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35779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840412" y="1564879"/>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4000" dirty="0">
                <a:solidFill>
                  <a:srgbClr val="C00000"/>
                </a:solidFill>
                <a:latin typeface="Berkeley" panose="02020500000000000000" pitchFamily="18" charset="0"/>
              </a:rPr>
              <a:t>Final Comments</a:t>
            </a:r>
            <a:endParaRPr lang="en-US" sz="4000" dirty="0">
              <a:solidFill>
                <a:srgbClr val="C00000"/>
              </a:solidFill>
              <a:latin typeface="Berkeley" panose="02020500000000000000" pitchFamily="18" charset="0"/>
            </a:endParaRPr>
          </a:p>
        </p:txBody>
      </p:sp>
      <p:sp>
        <p:nvSpPr>
          <p:cNvPr id="3" name="TextBox 2">
            <a:extLst>
              <a:ext uri="{FF2B5EF4-FFF2-40B4-BE49-F238E27FC236}">
                <a16:creationId xmlns:a16="http://schemas.microsoft.com/office/drawing/2014/main" id="{6BA5A2BF-6649-FA46-A3B9-0DB6D9695807}"/>
              </a:ext>
            </a:extLst>
          </p:cNvPr>
          <p:cNvSpPr txBox="1"/>
          <p:nvPr/>
        </p:nvSpPr>
        <p:spPr>
          <a:xfrm>
            <a:off x="667979" y="3356102"/>
            <a:ext cx="7640033" cy="2677656"/>
          </a:xfrm>
          <a:prstGeom prst="rect">
            <a:avLst/>
          </a:prstGeom>
          <a:noFill/>
        </p:spPr>
        <p:txBody>
          <a:bodyPr wrap="square" rtlCol="0">
            <a:spAutoFit/>
          </a:bodyPr>
          <a:lstStyle/>
          <a:p>
            <a:r>
              <a:rPr lang="en-GB" sz="2800" dirty="0"/>
              <a:t>Psychology is a challenging but a fascinating and GCSE. </a:t>
            </a:r>
          </a:p>
          <a:p>
            <a:br>
              <a:rPr lang="en-GB" sz="2800" dirty="0"/>
            </a:br>
            <a:r>
              <a:rPr lang="en-GB" sz="2800" dirty="0"/>
              <a:t>The skills and content will also help you with other subjects you may take such as; Biology, Religious Studies, Health and Social Care.</a:t>
            </a:r>
          </a:p>
        </p:txBody>
      </p:sp>
      <p:pic>
        <p:nvPicPr>
          <p:cNvPr id="5" name="Recorded Sound">
            <a:hlinkClick r:id="" action="ppaction://media"/>
            <a:extLst>
              <a:ext uri="{FF2B5EF4-FFF2-40B4-BE49-F238E27FC236}">
                <a16:creationId xmlns:a16="http://schemas.microsoft.com/office/drawing/2014/main" id="{80FA7EF2-D7D1-4014-A57E-DE514B4738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94702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1043608" y="1700808"/>
            <a:ext cx="712946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6600" dirty="0">
                <a:solidFill>
                  <a:srgbClr val="C00000"/>
                </a:solidFill>
                <a:latin typeface="+mj-lt"/>
              </a:rPr>
              <a:t>Contact Details For Further Questions…</a:t>
            </a:r>
          </a:p>
          <a:p>
            <a:pPr algn="ctr"/>
            <a:r>
              <a:rPr lang="en-GB" sz="4800" dirty="0">
                <a:latin typeface="Gill Sans MT" pitchFamily="34" charset="0"/>
                <a:hlinkClick r:id="rId5"/>
              </a:rPr>
              <a:t>jdovey@tscacademy.org.uk</a:t>
            </a:r>
            <a:endParaRPr lang="en-GB" sz="4800" dirty="0">
              <a:latin typeface="Gill Sans MT" pitchFamily="34" charset="0"/>
            </a:endParaRPr>
          </a:p>
          <a:p>
            <a:pPr algn="ctr"/>
            <a:r>
              <a:rPr lang="en-GB" sz="4800" dirty="0">
                <a:latin typeface="Gill Sans MT" pitchFamily="34" charset="0"/>
                <a:hlinkClick r:id="rId6"/>
              </a:rPr>
              <a:t>kprice@tscacademy.org.uk</a:t>
            </a:r>
            <a:endParaRPr lang="en-GB" sz="4800" dirty="0">
              <a:latin typeface="Gill Sans MT" pitchFamily="34" charset="0"/>
            </a:endParaRPr>
          </a:p>
          <a:p>
            <a:pPr algn="ctr"/>
            <a:endParaRPr lang="en-GB" sz="4800" dirty="0">
              <a:latin typeface="Gill Sans MT" pitchFamily="34" charset="0"/>
            </a:endParaRPr>
          </a:p>
          <a:p>
            <a:pPr algn="ctr"/>
            <a:endParaRPr lang="en-GB" sz="6600" dirty="0">
              <a:latin typeface="Gill Sans MT" pitchFamily="34" charset="0"/>
            </a:endParaRPr>
          </a:p>
        </p:txBody>
      </p:sp>
      <p:pic>
        <p:nvPicPr>
          <p:cNvPr id="2" name="Recorded Sound">
            <a:hlinkClick r:id="" action="ppaction://media"/>
            <a:extLst>
              <a:ext uri="{FF2B5EF4-FFF2-40B4-BE49-F238E27FC236}">
                <a16:creationId xmlns:a16="http://schemas.microsoft.com/office/drawing/2014/main" id="{D8C9824A-7435-415E-B64D-4FB86B4D73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heme1">
  <a:themeElements>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me1">
      <a:majorFont>
        <a:latin typeface="BerkeleyOldstyleITCby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ECAC11CC589A4FA00B5741399EF0A8" ma:contentTypeVersion="6" ma:contentTypeDescription="Create a new document." ma:contentTypeScope="" ma:versionID="d47535480bbfa0a71052fb6043764e41">
  <xsd:schema xmlns:xsd="http://www.w3.org/2001/XMLSchema" xmlns:xs="http://www.w3.org/2001/XMLSchema" xmlns:p="http://schemas.microsoft.com/office/2006/metadata/properties" xmlns:ns2="6d49f7e4-8427-4c61-9628-db4dc497675f" targetNamespace="http://schemas.microsoft.com/office/2006/metadata/properties" ma:root="true" ma:fieldsID="f1c189dcfaa5089a7607c9a82dd40328" ns2:_="">
    <xsd:import namespace="6d49f7e4-8427-4c61-9628-db4dc4976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9f7e4-8427-4c61-9628-db4dc49767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D8BCE3-BBFD-45A3-B230-EBEB788E347A}">
  <ds:schemaRefs>
    <ds:schemaRef ds:uri="http://schemas.microsoft.com/sharepoint/v3/contenttype/forms"/>
  </ds:schemaRefs>
</ds:datastoreItem>
</file>

<file path=customXml/itemProps2.xml><?xml version="1.0" encoding="utf-8"?>
<ds:datastoreItem xmlns:ds="http://schemas.openxmlformats.org/officeDocument/2006/customXml" ds:itemID="{790303BD-EFA8-4F35-8D8E-828E86D3B2D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d49f7e4-8427-4c61-9628-db4dc497675f"/>
    <ds:schemaRef ds:uri="http://www.w3.org/XML/1998/namespace"/>
    <ds:schemaRef ds:uri="http://purl.org/dc/dcmitype/"/>
  </ds:schemaRefs>
</ds:datastoreItem>
</file>

<file path=customXml/itemProps3.xml><?xml version="1.0" encoding="utf-8"?>
<ds:datastoreItem xmlns:ds="http://schemas.openxmlformats.org/officeDocument/2006/customXml" ds:itemID="{3C773A4F-4D0F-493D-A6B2-9419F6418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49f7e4-8427-4c61-9628-db4dc4976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3157</TotalTime>
  <Words>458</Words>
  <Application>Microsoft Office PowerPoint</Application>
  <PresentationFormat>On-screen Show (4:3)</PresentationFormat>
  <Paragraphs>55</Paragraphs>
  <Slides>8</Slides>
  <Notes>8</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Ｐゴシック</vt:lpstr>
      <vt:lpstr>Arial</vt:lpstr>
      <vt:lpstr>Berkeley</vt:lpstr>
      <vt:lpstr>BerkeleyOldstyleITCbyBT</vt:lpstr>
      <vt:lpstr>Gill Sans MT</vt:lpstr>
      <vt:lpstr>Theme1</vt:lpstr>
      <vt:lpstr>Key Stage 4 Guided Choices Year 9 into 10</vt:lpstr>
      <vt:lpstr>Course Topics</vt:lpstr>
      <vt:lpstr>PowerPoint Presentation</vt:lpstr>
      <vt:lpstr>How is the course assessed? </vt:lpstr>
      <vt:lpstr>PowerPoint Presentation</vt:lpstr>
      <vt:lpstr>Frequently Asked Questions (FAQs)</vt:lpstr>
      <vt:lpstr>PowerPoint Presentation</vt:lpstr>
      <vt:lpstr>PowerPoint Presentation</vt:lpstr>
    </vt:vector>
  </TitlesOfParts>
  <Company>Outwood Grange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Evening  29th September 2009</dc:title>
  <dc:creator>klw</dc:creator>
  <cp:lastModifiedBy>Joshua Dovey</cp:lastModifiedBy>
  <cp:revision>211</cp:revision>
  <cp:lastPrinted>2019-01-28T13:36:12Z</cp:lastPrinted>
  <dcterms:created xsi:type="dcterms:W3CDTF">2009-09-17T06:29:05Z</dcterms:created>
  <dcterms:modified xsi:type="dcterms:W3CDTF">2024-01-10T14:28:51Z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0x010100BFECAC11CC589A4FA00B5741399EF0A8</vt:lpwstr>
  </property>
</Properties>
</file>