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4"/>
  </p:sldMasterIdLst>
  <p:notesMasterIdLst>
    <p:notesMasterId r:id="rId14"/>
  </p:notesMasterIdLst>
  <p:handoutMasterIdLst>
    <p:handoutMasterId r:id="rId15"/>
  </p:handoutMasterIdLst>
  <p:sldIdLst>
    <p:sldId id="440" r:id="rId5"/>
    <p:sldId id="515" r:id="rId6"/>
    <p:sldId id="531" r:id="rId7"/>
    <p:sldId id="524" r:id="rId8"/>
    <p:sldId id="525" r:id="rId9"/>
    <p:sldId id="527" r:id="rId10"/>
    <p:sldId id="526" r:id="rId11"/>
    <p:sldId id="528" r:id="rId12"/>
    <p:sldId id="530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993300"/>
    <a:srgbClr val="CC3333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5A8FE3-C405-4F14-AEE2-1327CFA8321C}" v="1" dt="2021-04-13T09:53:43.545"/>
    <p1510:client id="{A77B8900-790E-4A25-93F9-C73014A1E724}" v="1" dt="2021-06-14T10:14:41.273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426" autoAdjust="0"/>
    <p:restoredTop sz="80119" autoAdjust="0"/>
  </p:normalViewPr>
  <p:slideViewPr>
    <p:cSldViewPr>
      <p:cViewPr varScale="1">
        <p:scale>
          <a:sx n="114" d="100"/>
          <a:sy n="114" d="100"/>
        </p:scale>
        <p:origin x="1422" y="1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9FD4FB-C214-4E2B-95B1-E9E7A9DEA3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697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2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06770A-103D-49CD-9AF9-5F108CEFD6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21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2.jpeg" descr="master-background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5795962" y="2417763"/>
            <a:ext cx="3168651" cy="15160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5795962" y="3932237"/>
            <a:ext cx="3168651" cy="259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defRPr sz="1600">
                <a:solidFill>
                  <a:srgbClr val="CCCCCC"/>
                </a:solidFill>
              </a:defRPr>
            </a:lvl1pPr>
            <a:lvl2pPr marL="742950" indent="-285750">
              <a:spcBef>
                <a:spcPts val="300"/>
              </a:spcBef>
              <a:defRPr sz="1600">
                <a:solidFill>
                  <a:srgbClr val="CCCCCC"/>
                </a:solidFill>
              </a:defRPr>
            </a:lvl2pPr>
            <a:lvl3pPr marL="11430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3pPr>
            <a:lvl4pPr marL="16002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4pPr>
            <a:lvl5pPr marL="20574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4839282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4038600" cy="53721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385362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76246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43416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072372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291516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6627813" y="0"/>
            <a:ext cx="2058988" cy="649605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47675" y="258763"/>
            <a:ext cx="6027738" cy="65992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636747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0503-046B-4426-8F67-B8E779117D59}" type="datetimeFigureOut">
              <a:rPr lang="en-GB" smtClean="0"/>
              <a:t>02/07/2021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38A5-32A7-4E0C-95ED-23FBD00D1C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93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content-background"/>
          <p:cNvPicPr/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468312" y="1917700"/>
            <a:ext cx="8207376" cy="0"/>
          </a:xfrm>
          <a:prstGeom prst="line">
            <a:avLst/>
          </a:prstGeom>
          <a:ln>
            <a:solidFill>
              <a:srgbClr val="CC3333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49262" y="0"/>
            <a:ext cx="6499226" cy="1150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2296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553200" y="6453187"/>
            <a:ext cx="2133600" cy="26425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ern="0" dirty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00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7" r:id="rId2"/>
    <p:sldLayoutId id="2147483798" r:id="rId3"/>
    <p:sldLayoutId id="2147483801" r:id="rId4"/>
    <p:sldLayoutId id="2147483802" r:id="rId5"/>
    <p:sldLayoutId id="2147483803" r:id="rId6"/>
    <p:sldLayoutId id="2147483804" r:id="rId7"/>
    <p:sldLayoutId id="2147483805" r:id="rId8"/>
  </p:sldLayoutIdLst>
  <p:transition spd="med"/>
  <p:txStyles>
    <p:titleStyle>
      <a:lvl1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1pPr>
      <a:lvl2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2pPr>
      <a:lvl3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3pPr>
      <a:lvl4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4pPr>
      <a:lvl5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5pPr>
      <a:lvl6pPr indent="4572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6pPr>
      <a:lvl7pPr indent="9144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7pPr>
      <a:lvl8pPr indent="13716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8pPr>
      <a:lvl9pPr indent="18288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9pPr>
    </p:titleStyle>
    <p:bodyStyle>
      <a:lvl1pPr marL="342900" indent="-3429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1pPr>
      <a:lvl2pPr marL="1028700" indent="-5715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2pPr>
      <a:lvl3pPr marL="1371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3pPr>
      <a:lvl4pPr marL="1828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4pPr>
      <a:lvl5pPr marL="22860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5pPr>
      <a:lvl6pPr marL="27432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6pPr>
      <a:lvl7pPr marL="32004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7pPr>
      <a:lvl8pPr marL="3657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8pPr>
      <a:lvl9pPr marL="4114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EF2AEC2-BC1D-4181-B76A-F67DD716B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269460" cy="1102519"/>
          </a:xfrm>
        </p:spPr>
        <p:txBody>
          <a:bodyPr/>
          <a:lstStyle/>
          <a:p>
            <a:pPr algn="ctr"/>
            <a:r>
              <a:rPr lang="en-US" altLang="en-US" sz="4800" b="1" u="sng" dirty="0">
                <a:latin typeface="Berkeley" panose="02020500000000000000" pitchFamily="18" charset="0"/>
              </a:rPr>
              <a:t>GCSE &amp; A-Level</a:t>
            </a:r>
            <a:r>
              <a:rPr lang="en-US" altLang="en-US" sz="4800" dirty="0">
                <a:latin typeface="Berkeley" panose="02020500000000000000" pitchFamily="18" charset="0"/>
              </a:rPr>
              <a:t> 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r>
              <a:rPr lang="en-US" altLang="en-US" sz="4800" dirty="0">
                <a:latin typeface="Berkeley" panose="02020500000000000000" pitchFamily="18" charset="0"/>
              </a:rPr>
              <a:t>Centre Assessed Grades 2020-2021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endParaRPr lang="en-US" altLang="en-US" sz="4800" dirty="0">
              <a:latin typeface="Berkeley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40350"/>
      </p:ext>
    </p:extLst>
  </p:cSld>
  <p:clrMapOvr>
    <a:masterClrMapping/>
  </p:clrMapOvr>
  <p:transition spd="med" advTm="3856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DD5A-21A2-4C92-9DDD-A3F80029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An Important Point…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658E2-3045-4377-9983-09335B733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586" y="1950056"/>
            <a:ext cx="8144862" cy="4575288"/>
          </a:xfrm>
        </p:spPr>
        <p:txBody>
          <a:bodyPr/>
          <a:lstStyle/>
          <a:p>
            <a:pPr algn="just"/>
            <a:r>
              <a:rPr lang="en-GB" dirty="0">
                <a:latin typeface="Swis721 Lt BT" panose="020B0403020202020204" pitchFamily="34" charset="0"/>
              </a:rPr>
              <a:t>These are not ‘teacher’ assessed grades.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This suggests one person is responsible for the outcome of this process.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The reality is they are subject to internal and external checks. Grades are then awarded by exam boards.</a:t>
            </a:r>
          </a:p>
        </p:txBody>
      </p:sp>
    </p:spTree>
    <p:extLst>
      <p:ext uri="{BB962C8B-B14F-4D97-AF65-F5344CB8AC3E}">
        <p14:creationId xmlns:p14="http://schemas.microsoft.com/office/powerpoint/2010/main" val="852456387"/>
      </p:ext>
    </p:extLst>
  </p:cSld>
  <p:clrMapOvr>
    <a:masterClrMapping/>
  </p:clrMapOvr>
  <p:transition spd="med" advTm="7161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F651-658D-4726-A7A6-ACE82005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are we trying to achieve in this process…?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164C6-DA91-4984-93EC-A1EC01133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363272" cy="5372100"/>
          </a:xfrm>
        </p:spPr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The text below is taken directly from the </a:t>
            </a:r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Centre Assessed Grades (CAG) guidance:</a:t>
            </a:r>
          </a:p>
          <a:p>
            <a:pPr marL="0" indent="0" algn="just">
              <a:buNone/>
            </a:pPr>
            <a:endParaRPr lang="en-GB" dirty="0">
              <a:latin typeface="Swis721 Lt BT" panose="020B0403020202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Swis721 Lt BT" panose="020B0403020202020204" pitchFamily="34" charset="0"/>
              </a:rPr>
              <a:t>‘The grades submitted to Exam Boards must reflect a fair, reasonable and carefully considered judgement of the student’s performance across a range of evidence, on the curriculum content that they have been taught’</a:t>
            </a:r>
          </a:p>
        </p:txBody>
      </p:sp>
    </p:spTree>
    <p:extLst>
      <p:ext uri="{BB962C8B-B14F-4D97-AF65-F5344CB8AC3E}">
        <p14:creationId xmlns:p14="http://schemas.microsoft.com/office/powerpoint/2010/main" val="40394801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New System…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0364" y="656692"/>
            <a:ext cx="8363272" cy="5544616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Staff and Exam Boards assess the standard you are performing at…</a:t>
            </a:r>
          </a:p>
          <a:p>
            <a:endParaRPr lang="en-GB" sz="2400" b="1" i="1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What has it involved?</a:t>
            </a:r>
          </a:p>
          <a:p>
            <a:pPr marL="0" indent="0">
              <a:buNone/>
            </a:pPr>
            <a:endParaRPr lang="en-GB" sz="2400" b="1" dirty="0">
              <a:latin typeface="Swis721 Lt BT" panose="020B0403020202020204" pitchFamily="34" charset="0"/>
            </a:endParaRPr>
          </a:p>
          <a:p>
            <a:r>
              <a:rPr lang="en-GB" dirty="0">
                <a:latin typeface="Swis721 Lt BT" panose="020B0403020202020204" pitchFamily="34" charset="0"/>
              </a:rPr>
              <a:t>Return on Monday 8</a:t>
            </a:r>
            <a:r>
              <a:rPr lang="en-GB" baseline="30000" dirty="0">
                <a:latin typeface="Swis721 Lt BT" panose="020B0403020202020204" pitchFamily="34" charset="0"/>
              </a:rPr>
              <a:t>th</a:t>
            </a:r>
            <a:r>
              <a:rPr lang="en-GB" dirty="0">
                <a:latin typeface="Swis721 Lt BT" panose="020B0403020202020204" pitchFamily="34" charset="0"/>
              </a:rPr>
              <a:t> March</a:t>
            </a:r>
          </a:p>
          <a:p>
            <a:r>
              <a:rPr lang="en-GB" dirty="0">
                <a:latin typeface="Swis721 Lt BT" panose="020B0403020202020204" pitchFamily="34" charset="0"/>
              </a:rPr>
              <a:t>Further internal assessment (exams)</a:t>
            </a:r>
          </a:p>
          <a:p>
            <a:r>
              <a:rPr lang="en-GB" dirty="0">
                <a:latin typeface="Swis721 Lt BT" panose="020B0403020202020204" pitchFamily="34" charset="0"/>
              </a:rPr>
              <a:t>Other (previous) assessed work – NEAs, coursework, essays, topic tests etc.</a:t>
            </a:r>
          </a:p>
          <a:p>
            <a:r>
              <a:rPr lang="en-GB" dirty="0">
                <a:latin typeface="Swis721 Lt BT" panose="020B0403020202020204" pitchFamily="34" charset="0"/>
              </a:rPr>
              <a:t>Previous mocks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993389716"/>
      </p:ext>
    </p:extLst>
  </p:cSld>
  <p:clrMapOvr>
    <a:masterClrMapping/>
  </p:clrMapOvr>
  <p:transition spd="med" advTm="124217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372100"/>
          </a:xfrm>
        </p:spPr>
        <p:txBody>
          <a:bodyPr/>
          <a:lstStyle/>
          <a:p>
            <a:endParaRPr lang="en-GB" dirty="0"/>
          </a:p>
          <a:p>
            <a:r>
              <a:rPr lang="en-GB" b="1" i="1" dirty="0">
                <a:latin typeface="Swis721 Lt BT" panose="020B0403020202020204" pitchFamily="34" charset="0"/>
              </a:rPr>
              <a:t>FAIRNESS:  </a:t>
            </a:r>
            <a:r>
              <a:rPr lang="en-GB" dirty="0">
                <a:latin typeface="Swis721 Lt BT" panose="020B0403020202020204" pitchFamily="34" charset="0"/>
              </a:rPr>
              <a:t>Will Samworth be more generous or more harsh than other schools?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follow same guidance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will carry out internal checks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subject to same external quality assurance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Judgments are evidence based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have to sign a declaration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Devalues achievements of past/future students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No point – no performance data this year </a:t>
            </a:r>
          </a:p>
          <a:p>
            <a:pPr lvl="1"/>
            <a:endParaRPr lang="en-GB" b="1" i="1" dirty="0"/>
          </a:p>
          <a:p>
            <a:endParaRPr lang="en-GB" b="1" i="1" dirty="0"/>
          </a:p>
          <a:p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320566419"/>
      </p:ext>
    </p:extLst>
  </p:cSld>
  <p:clrMapOvr>
    <a:masterClrMapping/>
  </p:clrMapOvr>
  <p:transition spd="med" advTm="20727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616624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i="1" dirty="0">
                <a:latin typeface="Swis721 Lt BT" panose="020B0403020202020204" pitchFamily="34" charset="0"/>
              </a:rPr>
              <a:t>RIGHTS:  </a:t>
            </a:r>
            <a:r>
              <a:rPr lang="en-GB" sz="2400" dirty="0">
                <a:latin typeface="Swis721 Lt BT" panose="020B0403020202020204" pitchFamily="34" charset="0"/>
              </a:rPr>
              <a:t>What protections do I have in this process?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Before we set the grades, we are aware of your relevant context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We will discuss the evidence base with you for each subject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After you receive your results, you can appeal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academy – check we didn’t make an administrative error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Exam Board (via the academy) – they will review our evidence base</a:t>
            </a:r>
          </a:p>
          <a:p>
            <a:pPr lvl="2"/>
            <a:endParaRPr lang="en-GB" sz="2400" dirty="0">
              <a:latin typeface="Swis721 Lt BT" panose="020B0403020202020204" pitchFamily="34" charset="0"/>
            </a:endParaRPr>
          </a:p>
          <a:p>
            <a:pPr marL="914400" lvl="2" indent="0" algn="ctr">
              <a:buNone/>
            </a:pPr>
            <a:r>
              <a:rPr lang="en-GB" sz="2400" dirty="0">
                <a:latin typeface="Swis721 Lt BT" panose="020B0403020202020204" pitchFamily="34" charset="0"/>
              </a:rPr>
              <a:t>Results can go up and down on appeal</a:t>
            </a:r>
          </a:p>
          <a:p>
            <a:pPr lvl="1"/>
            <a:endParaRPr lang="en-GB" sz="2400" b="1" i="1" dirty="0"/>
          </a:p>
          <a:p>
            <a:endParaRPr lang="en-GB" sz="2400" b="1" i="1" dirty="0"/>
          </a:p>
          <a:p>
            <a:endParaRPr lang="en-GB" sz="2400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716139834"/>
      </p:ext>
    </p:extLst>
  </p:cSld>
  <p:clrMapOvr>
    <a:masterClrMapping/>
  </p:clrMapOvr>
  <p:transition spd="med" advTm="11957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7FD34-37A6-4608-AD9C-C5ECF938B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How will we arrive at your grades…?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39EDA-DF2F-4AB0-BAA9-0EAF71701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247" y="1340768"/>
            <a:ext cx="8229600" cy="5229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Swis721 Lt BT" panose="020B0403020202020204" pitchFamily="34" charset="0"/>
              </a:rPr>
              <a:t>Examples</a:t>
            </a:r>
            <a:r>
              <a:rPr lang="en-GB" dirty="0">
                <a:latin typeface="Swis721 Lt BT" panose="020B0403020202020204" pitchFamily="34" charset="0"/>
              </a:rPr>
              <a:t>…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B5E1941-A832-45D9-95F3-CEFE3BDE6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594715"/>
              </p:ext>
            </p:extLst>
          </p:nvPr>
        </p:nvGraphicFramePr>
        <p:xfrm>
          <a:off x="1297654" y="2258899"/>
          <a:ext cx="6442698" cy="3802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566">
                  <a:extLst>
                    <a:ext uri="{9D8B030D-6E8A-4147-A177-3AD203B41FA5}">
                      <a16:colId xmlns:a16="http://schemas.microsoft.com/office/drawing/2014/main" val="2318157867"/>
                    </a:ext>
                  </a:extLst>
                </a:gridCol>
                <a:gridCol w="2147566">
                  <a:extLst>
                    <a:ext uri="{9D8B030D-6E8A-4147-A177-3AD203B41FA5}">
                      <a16:colId xmlns:a16="http://schemas.microsoft.com/office/drawing/2014/main" val="3221023836"/>
                    </a:ext>
                  </a:extLst>
                </a:gridCol>
                <a:gridCol w="2147566">
                  <a:extLst>
                    <a:ext uri="{9D8B030D-6E8A-4147-A177-3AD203B41FA5}">
                      <a16:colId xmlns:a16="http://schemas.microsoft.com/office/drawing/2014/main" val="3391106650"/>
                    </a:ext>
                  </a:extLst>
                </a:gridCol>
              </a:tblGrid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997776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Previous Data – Assessments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All portfolio based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201558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Mock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Previous Data – Assessments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60366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Future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Future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457684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Mock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32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744115"/>
      </p:ext>
    </p:extLst>
  </p:cSld>
  <p:clrMapOvr>
    <a:masterClrMapping/>
  </p:clrMapOvr>
  <p:transition spd="med" advTm="20784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2" y="1340768"/>
            <a:ext cx="8229600" cy="648068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Subject: Religious Studies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295061"/>
              </p:ext>
            </p:extLst>
          </p:nvPr>
        </p:nvGraphicFramePr>
        <p:xfrm>
          <a:off x="72548" y="1988836"/>
          <a:ext cx="8606312" cy="4240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578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 dirty="0"/>
                        <a:t>October Mock exam </a:t>
                      </a:r>
                    </a:p>
                    <a:p>
                      <a:r>
                        <a:rPr lang="en-GB" dirty="0"/>
                        <a:t>Religious beliefs/practices</a:t>
                      </a:r>
                    </a:p>
                    <a:p>
                      <a:r>
                        <a:rPr lang="en-GB" dirty="0"/>
                        <a:t>Themes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October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Exam questions under exam conditions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 dirty="0"/>
                        <a:t>December Mock exam </a:t>
                      </a:r>
                    </a:p>
                    <a:p>
                      <a:r>
                        <a:rPr lang="en-GB" dirty="0"/>
                        <a:t>Religious beliefs/practices</a:t>
                      </a:r>
                    </a:p>
                    <a:p>
                      <a:r>
                        <a:rPr lang="en-GB" dirty="0"/>
                        <a:t>Themes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December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Exam questions under exam condition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 dirty="0"/>
                        <a:t>April May assessment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April and May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AQA assessment pieces, exam conditions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325199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4683023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910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57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8357B-6295-469B-92AD-7CEC794B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happens next…?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ADD62-5C27-4E34-82E0-7AB250779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Marking of evidence pieces continues to be moderated and standardised within subjects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Teachers submit your CAG grades to the school by 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 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Internal quality assurance of grades – checking the accuracy of grades submitted by teachers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Samworth submits your grades to the Exam Boards on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18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Leavers events – further details TBC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Results days – 10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(Y13) and 12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(Y11)</a:t>
            </a:r>
          </a:p>
        </p:txBody>
      </p:sp>
    </p:spTree>
    <p:extLst>
      <p:ext uri="{BB962C8B-B14F-4D97-AF65-F5344CB8AC3E}">
        <p14:creationId xmlns:p14="http://schemas.microsoft.com/office/powerpoint/2010/main" val="223990789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C4BDF53092B440846945DC952B9061" ma:contentTypeVersion="6" ma:contentTypeDescription="Create a new document." ma:contentTypeScope="" ma:versionID="d25716c54c4c3db8b35fe35b1efb2154">
  <xsd:schema xmlns:xsd="http://www.w3.org/2001/XMLSchema" xmlns:xs="http://www.w3.org/2001/XMLSchema" xmlns:p="http://schemas.microsoft.com/office/2006/metadata/properties" xmlns:ns2="7b4b7819-e8cf-4e73-9484-956453b6fe3e" xmlns:ns3="a4a7e4df-a209-4bac-907d-c246bee3dbbe" targetNamespace="http://schemas.microsoft.com/office/2006/metadata/properties" ma:root="true" ma:fieldsID="fa26ca0ce6d736f7aa9cb340ad2ecd3c" ns2:_="" ns3:_="">
    <xsd:import namespace="7b4b7819-e8cf-4e73-9484-956453b6fe3e"/>
    <xsd:import namespace="a4a7e4df-a209-4bac-907d-c246bee3db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b7819-e8cf-4e73-9484-956453b6fe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7e4df-a209-4bac-907d-c246bee3db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7BCE62-6D7A-4132-A8DD-8C2C02768E39}"/>
</file>

<file path=customXml/itemProps2.xml><?xml version="1.0" encoding="utf-8"?>
<ds:datastoreItem xmlns:ds="http://schemas.openxmlformats.org/officeDocument/2006/customXml" ds:itemID="{F523A164-297D-4154-8D7A-BC3DC3A46B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346953-D2F1-4DE4-85F9-18587A2936D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94dd0775-76b5-42f4-b7e9-fc4c1ed2f738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5769</TotalTime>
  <Words>501</Words>
  <Application>Microsoft Office PowerPoint</Application>
  <PresentationFormat>On-screen Show (4:3)</PresentationFormat>
  <Paragraphs>93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Bold</vt:lpstr>
      <vt:lpstr>Avenir Roman</vt:lpstr>
      <vt:lpstr>Berkeley</vt:lpstr>
      <vt:lpstr>BerkeleyOldstyleITCbyBT</vt:lpstr>
      <vt:lpstr>Helvetica</vt:lpstr>
      <vt:lpstr>Swis721 Lt BT</vt:lpstr>
      <vt:lpstr>1_Default</vt:lpstr>
      <vt:lpstr>GCSE &amp; A-Level   Centre Assessed Grades 2020-2021  </vt:lpstr>
      <vt:lpstr>An Important Point…</vt:lpstr>
      <vt:lpstr>What are we trying to achieve in this process…?</vt:lpstr>
      <vt:lpstr>New System…</vt:lpstr>
      <vt:lpstr>Reminders…</vt:lpstr>
      <vt:lpstr>Reminders…</vt:lpstr>
      <vt:lpstr>How will we arrive at your grades…?</vt:lpstr>
      <vt:lpstr>Which pieces of evidence have we used to decide your ‘initial’ grade?</vt:lpstr>
      <vt:lpstr>What happens next…?</vt:lpstr>
    </vt:vector>
  </TitlesOfParts>
  <Company>Linney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</dc:creator>
  <cp:lastModifiedBy>Daniel Preece</cp:lastModifiedBy>
  <cp:revision>432</cp:revision>
  <cp:lastPrinted>2016-09-20T15:40:55Z</cp:lastPrinted>
  <dcterms:created xsi:type="dcterms:W3CDTF">2008-04-21T08:30:49Z</dcterms:created>
  <dcterms:modified xsi:type="dcterms:W3CDTF">2021-07-02T09:46:08Z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0x01010073C4BDF53092B440846945DC952B9061</vt:lpwstr>
  </property>
</Properties>
</file>