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3" r:id="rId4"/>
  </p:sldMasterIdLst>
  <p:notesMasterIdLst>
    <p:notesMasterId r:id="rId14"/>
  </p:notesMasterIdLst>
  <p:handoutMasterIdLst>
    <p:handoutMasterId r:id="rId15"/>
  </p:handoutMasterIdLst>
  <p:sldIdLst>
    <p:sldId id="440" r:id="rId5"/>
    <p:sldId id="515" r:id="rId6"/>
    <p:sldId id="531" r:id="rId7"/>
    <p:sldId id="524" r:id="rId8"/>
    <p:sldId id="525" r:id="rId9"/>
    <p:sldId id="527" r:id="rId10"/>
    <p:sldId id="526" r:id="rId11"/>
    <p:sldId id="533" r:id="rId12"/>
    <p:sldId id="530" r:id="rId13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993300"/>
    <a:srgbClr val="CC3333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82" autoAdjust="0"/>
    <p:restoredTop sz="80119" autoAdjust="0"/>
  </p:normalViewPr>
  <p:slideViewPr>
    <p:cSldViewPr>
      <p:cViewPr varScale="1">
        <p:scale>
          <a:sx n="114" d="100"/>
          <a:sy n="114" d="100"/>
        </p:scale>
        <p:origin x="1368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2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242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242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49FD4FB-C214-4E2B-95B1-E9E7A9DEA39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26970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122"/>
            <a:ext cx="5438775" cy="4468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242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242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B06770A-103D-49CD-9AF9-5F108CEFD6E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12132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2.jpeg" descr="master-background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Shape 9"/>
          <p:cNvSpPr>
            <a:spLocks noGrp="1"/>
          </p:cNvSpPr>
          <p:nvPr>
            <p:ph type="title"/>
          </p:nvPr>
        </p:nvSpPr>
        <p:spPr>
          <a:xfrm>
            <a:off x="5795962" y="2417763"/>
            <a:ext cx="3168651" cy="1516063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CCCCCC"/>
                </a:solidFill>
              </a:rPr>
              <a:t>Title Text</a:t>
            </a:r>
          </a:p>
        </p:txBody>
      </p:sp>
      <p:sp>
        <p:nvSpPr>
          <p:cNvPr id="10" name="Shape 10"/>
          <p:cNvSpPr>
            <a:spLocks noGrp="1"/>
          </p:cNvSpPr>
          <p:nvPr>
            <p:ph type="body" idx="1"/>
          </p:nvPr>
        </p:nvSpPr>
        <p:spPr>
          <a:xfrm>
            <a:off x="5795962" y="3932237"/>
            <a:ext cx="3168651" cy="2592388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defRPr sz="1600">
                <a:solidFill>
                  <a:srgbClr val="CCCCCC"/>
                </a:solidFill>
              </a:defRPr>
            </a:lvl1pPr>
            <a:lvl2pPr marL="742950" indent="-285750">
              <a:spcBef>
                <a:spcPts val="300"/>
              </a:spcBef>
              <a:defRPr sz="1600">
                <a:solidFill>
                  <a:srgbClr val="CCCCCC"/>
                </a:solidFill>
              </a:defRPr>
            </a:lvl2pPr>
            <a:lvl3pPr marL="1143000" indent="-228600">
              <a:spcBef>
                <a:spcPts val="300"/>
              </a:spcBef>
              <a:defRPr sz="1600">
                <a:solidFill>
                  <a:srgbClr val="CCCCCC"/>
                </a:solidFill>
              </a:defRPr>
            </a:lvl3pPr>
            <a:lvl4pPr marL="1600200" indent="-228600">
              <a:spcBef>
                <a:spcPts val="300"/>
              </a:spcBef>
              <a:defRPr sz="1600">
                <a:solidFill>
                  <a:srgbClr val="CCCCCC"/>
                </a:solidFill>
              </a:defRPr>
            </a:lvl4pPr>
            <a:lvl5pPr marL="2057400" indent="-228600">
              <a:spcBef>
                <a:spcPts val="300"/>
              </a:spcBef>
              <a:defRPr sz="1600">
                <a:solidFill>
                  <a:srgbClr val="CCCCCC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CCCCCC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CCCCCC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CCCCCC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CCCCCC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CCCCCC"/>
                </a:solidFill>
              </a:rPr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348392820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CCCCCC"/>
                </a:solidFill>
              </a:rPr>
              <a:t>Title Text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xfrm>
            <a:off x="457200" y="1485900"/>
            <a:ext cx="4038600" cy="53721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333333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333333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333333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333333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333333"/>
                </a:solidFill>
              </a:rPr>
              <a:t>Body Level Five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8385362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CCCCCC"/>
                </a:solidFill>
              </a:rPr>
              <a:t>Title Text</a:t>
            </a:r>
          </a:p>
        </p:txBody>
      </p:sp>
      <p:sp>
        <p:nvSpPr>
          <p:cNvPr id="25" name="Shape 25"/>
          <p:cNvSpPr>
            <a:spLocks noGrp="1"/>
          </p:cNvSpPr>
          <p:nvPr>
            <p:ph type="body" idx="1"/>
          </p:nvPr>
        </p:nvSpPr>
        <p:spPr>
          <a:xfrm>
            <a:off x="457200" y="1435465"/>
            <a:ext cx="4040188" cy="739411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ClrTx/>
              <a:buSzTx/>
              <a:buNone/>
              <a:defRPr sz="2400">
                <a:latin typeface="Arial Bold"/>
                <a:ea typeface="Arial Bold"/>
                <a:cs typeface="Arial Bold"/>
                <a:sym typeface="Arial Bold"/>
              </a:defRPr>
            </a:lvl1pPr>
            <a:lvl2pPr marL="0" indent="457200">
              <a:spcBef>
                <a:spcPts val="500"/>
              </a:spcBef>
              <a:buClrTx/>
              <a:buSzTx/>
              <a:buNone/>
              <a:defRPr sz="2400">
                <a:latin typeface="Arial Bold"/>
                <a:ea typeface="Arial Bold"/>
                <a:cs typeface="Arial Bold"/>
                <a:sym typeface="Arial Bold"/>
              </a:defRPr>
            </a:lvl2pPr>
            <a:lvl3pPr marL="0" indent="914400">
              <a:spcBef>
                <a:spcPts val="500"/>
              </a:spcBef>
              <a:buClrTx/>
              <a:buSzTx/>
              <a:buNone/>
              <a:defRPr sz="2400">
                <a:latin typeface="Arial Bold"/>
                <a:ea typeface="Arial Bold"/>
                <a:cs typeface="Arial Bold"/>
                <a:sym typeface="Arial Bold"/>
              </a:defRPr>
            </a:lvl3pPr>
            <a:lvl4pPr marL="0" indent="1371600">
              <a:spcBef>
                <a:spcPts val="500"/>
              </a:spcBef>
              <a:buClrTx/>
              <a:buSzTx/>
              <a:buNone/>
              <a:defRPr sz="2400">
                <a:latin typeface="Arial Bold"/>
                <a:ea typeface="Arial Bold"/>
                <a:cs typeface="Arial Bold"/>
                <a:sym typeface="Arial Bold"/>
              </a:defRPr>
            </a:lvl4pPr>
            <a:lvl5pPr marL="0" indent="1828800">
              <a:spcBef>
                <a:spcPts val="500"/>
              </a:spcBef>
              <a:buClrTx/>
              <a:buSzTx/>
              <a:buNone/>
              <a:defRPr sz="2400">
                <a:latin typeface="Arial Bold"/>
                <a:ea typeface="Arial Bold"/>
                <a:cs typeface="Arial Bold"/>
                <a:sym typeface="Arial Bold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33333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33333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33333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33333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33333"/>
                </a:solidFill>
              </a:rPr>
              <a:t>Body Level Five</a:t>
            </a:r>
          </a:p>
        </p:txBody>
      </p:sp>
      <p:sp>
        <p:nvSpPr>
          <p:cNvPr id="26" name="Shape 2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07624623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title"/>
          </p:nvPr>
        </p:nvSpPr>
        <p:spPr>
          <a:xfrm>
            <a:off x="457200" y="0"/>
            <a:ext cx="3008314" cy="1435100"/>
          </a:xfrm>
          <a:prstGeom prst="rect">
            <a:avLst/>
          </a:prstGeom>
        </p:spPr>
        <p:txBody>
          <a:bodyPr anchor="b"/>
          <a:lstStyle>
            <a:lvl1pPr>
              <a:defRPr sz="2000" b="1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000" b="1">
                <a:solidFill>
                  <a:srgbClr val="CCCCCC"/>
                </a:solidFill>
              </a:rPr>
              <a:t>Title Text</a:t>
            </a:r>
          </a:p>
        </p:txBody>
      </p:sp>
      <p:sp>
        <p:nvSpPr>
          <p:cNvPr id="34" name="Shape 34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/>
          <a:lstStyle>
            <a:lvl2pPr marL="783771" indent="-326571"/>
            <a:lvl3pPr marL="1219200" indent="-304800"/>
            <a:lvl4pPr marL="1737360" indent="-365760"/>
            <a:lvl5pPr marL="2194560" indent="-365760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Body Level Five</a:t>
            </a:r>
          </a:p>
        </p:txBody>
      </p:sp>
      <p:sp>
        <p:nvSpPr>
          <p:cNvPr id="35" name="Shape 3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04341642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>
              <a:defRPr sz="2000" b="1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000" b="1">
                <a:solidFill>
                  <a:srgbClr val="CCCCCC"/>
                </a:solidFill>
              </a:rPr>
              <a:t>Title Text</a:t>
            </a:r>
          </a:p>
        </p:txBody>
      </p:sp>
      <p:sp>
        <p:nvSpPr>
          <p:cNvPr id="38" name="Shape 38"/>
          <p:cNvSpPr>
            <a:spLocks noGrp="1"/>
          </p:cNvSpPr>
          <p:nvPr>
            <p:ph type="body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ClrTx/>
              <a:buSzTx/>
              <a:buNone/>
              <a:defRPr sz="1400"/>
            </a:lvl1pPr>
            <a:lvl2pPr marL="0" indent="457200">
              <a:spcBef>
                <a:spcPts val="300"/>
              </a:spcBef>
              <a:buClrTx/>
              <a:buSzTx/>
              <a:buNone/>
              <a:defRPr sz="1400"/>
            </a:lvl2pPr>
            <a:lvl3pPr marL="0" indent="914400">
              <a:spcBef>
                <a:spcPts val="300"/>
              </a:spcBef>
              <a:buClrTx/>
              <a:buSzTx/>
              <a:buNone/>
              <a:defRPr sz="1400"/>
            </a:lvl3pPr>
            <a:lvl4pPr marL="0" indent="1371600">
              <a:spcBef>
                <a:spcPts val="300"/>
              </a:spcBef>
              <a:buClrTx/>
              <a:buSzTx/>
              <a:buNone/>
              <a:defRPr sz="1400"/>
            </a:lvl4pPr>
            <a:lvl5pPr marL="0" indent="1828800">
              <a:spcBef>
                <a:spcPts val="300"/>
              </a:spcBef>
              <a:buClrTx/>
              <a:buSzTx/>
              <a:buNone/>
              <a:defRPr sz="14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333333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333333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333333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333333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333333"/>
                </a:solidFill>
              </a:rPr>
              <a:t>Body Level Five</a:t>
            </a:r>
          </a:p>
        </p:txBody>
      </p:sp>
      <p:sp>
        <p:nvSpPr>
          <p:cNvPr id="39" name="Shape 3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7072372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CCCCCC"/>
                </a:solidFill>
              </a:rPr>
              <a:t>Title Text</a:t>
            </a:r>
          </a:p>
        </p:txBody>
      </p:sp>
      <p:sp>
        <p:nvSpPr>
          <p:cNvPr id="42" name="Shape 4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Body Level Five</a:t>
            </a:r>
          </a:p>
        </p:txBody>
      </p:sp>
      <p:sp>
        <p:nvSpPr>
          <p:cNvPr id="43" name="Shape 4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1291516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>
            <a:spLocks noGrp="1"/>
          </p:cNvSpPr>
          <p:nvPr>
            <p:ph type="title"/>
          </p:nvPr>
        </p:nvSpPr>
        <p:spPr>
          <a:xfrm>
            <a:off x="6627813" y="0"/>
            <a:ext cx="2058988" cy="6496052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CCCCCC"/>
                </a:solidFill>
              </a:rPr>
              <a:t>Title Text</a:t>
            </a:r>
          </a:p>
        </p:txBody>
      </p:sp>
      <p:sp>
        <p:nvSpPr>
          <p:cNvPr id="46" name="Shape 46"/>
          <p:cNvSpPr>
            <a:spLocks noGrp="1"/>
          </p:cNvSpPr>
          <p:nvPr>
            <p:ph type="body" idx="1"/>
          </p:nvPr>
        </p:nvSpPr>
        <p:spPr>
          <a:xfrm>
            <a:off x="447675" y="258763"/>
            <a:ext cx="6027738" cy="6599238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Body Level Five</a:t>
            </a:r>
          </a:p>
        </p:txBody>
      </p:sp>
      <p:sp>
        <p:nvSpPr>
          <p:cNvPr id="47" name="Shape 4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16367474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0503-046B-4426-8F67-B8E779117D59}" type="datetimeFigureOut">
              <a:rPr lang="en-GB" smtClean="0"/>
              <a:t>30/06/2021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638A5-32A7-4E0C-95ED-23FBD00D1C5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4933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.jpeg" descr="content-background"/>
          <p:cNvPicPr/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/>
          <p:nvPr/>
        </p:nvSpPr>
        <p:spPr>
          <a:xfrm>
            <a:off x="468312" y="1917700"/>
            <a:ext cx="8207376" cy="0"/>
          </a:xfrm>
          <a:prstGeom prst="line">
            <a:avLst/>
          </a:prstGeom>
          <a:ln>
            <a:solidFill>
              <a:srgbClr val="CC3333"/>
            </a:solidFill>
            <a:round/>
          </a:ln>
        </p:spPr>
        <p:txBody>
          <a:bodyPr lIns="0" tIns="0" rIns="0" bIns="0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 sz="1200" kern="0" dirty="0">
              <a:solidFill>
                <a:sysClr val="windowText" lastClr="000000"/>
              </a:solidFill>
              <a:latin typeface="Helvetica"/>
              <a:ea typeface="+mj-ea"/>
              <a:cs typeface="Helvetica"/>
              <a:sym typeface="Helvetica"/>
            </a:endParaRPr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449262" y="0"/>
            <a:ext cx="6499226" cy="1150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CCCCCC"/>
                </a:solidFill>
              </a:rPr>
              <a:t>Title Text</a:t>
            </a: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457200" y="1485900"/>
            <a:ext cx="8229600" cy="537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33333"/>
                </a:solidFill>
              </a:rPr>
              <a:t>Body Level Five</a:t>
            </a:r>
          </a:p>
        </p:txBody>
      </p:sp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6553200" y="6453187"/>
            <a:ext cx="2133600" cy="264256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defRPr sz="1200">
                <a:solidFill>
                  <a:srgbClr val="333333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6CB4B4D-7CA3-9044-876B-883B54F8677D}" type="slidenum">
              <a:rPr kern="0">
                <a:latin typeface="Arial"/>
                <a:cs typeface="Arial"/>
                <a:sym typeface="Arial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ern="0" dirty="0"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90004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7" r:id="rId2"/>
    <p:sldLayoutId id="2147483798" r:id="rId3"/>
    <p:sldLayoutId id="2147483801" r:id="rId4"/>
    <p:sldLayoutId id="2147483802" r:id="rId5"/>
    <p:sldLayoutId id="2147483803" r:id="rId6"/>
    <p:sldLayoutId id="2147483804" r:id="rId7"/>
    <p:sldLayoutId id="2147483805" r:id="rId8"/>
  </p:sldLayoutIdLst>
  <p:transition spd="med"/>
  <p:txStyles>
    <p:titleStyle>
      <a:lvl1pPr>
        <a:defRPr sz="4400">
          <a:solidFill>
            <a:srgbClr val="CCCCCC"/>
          </a:solidFill>
          <a:latin typeface="BerkeleyOldstyleITCbyBT"/>
          <a:ea typeface="BerkeleyOldstyleITCbyBT"/>
          <a:cs typeface="BerkeleyOldstyleITCbyBT"/>
          <a:sym typeface="BerkeleyOldstyleITCbyBT"/>
        </a:defRPr>
      </a:lvl1pPr>
      <a:lvl2pPr>
        <a:defRPr sz="4400">
          <a:solidFill>
            <a:srgbClr val="CCCCCC"/>
          </a:solidFill>
          <a:latin typeface="BerkeleyOldstyleITCbyBT"/>
          <a:ea typeface="BerkeleyOldstyleITCbyBT"/>
          <a:cs typeface="BerkeleyOldstyleITCbyBT"/>
          <a:sym typeface="BerkeleyOldstyleITCbyBT"/>
        </a:defRPr>
      </a:lvl2pPr>
      <a:lvl3pPr>
        <a:defRPr sz="4400">
          <a:solidFill>
            <a:srgbClr val="CCCCCC"/>
          </a:solidFill>
          <a:latin typeface="BerkeleyOldstyleITCbyBT"/>
          <a:ea typeface="BerkeleyOldstyleITCbyBT"/>
          <a:cs typeface="BerkeleyOldstyleITCbyBT"/>
          <a:sym typeface="BerkeleyOldstyleITCbyBT"/>
        </a:defRPr>
      </a:lvl3pPr>
      <a:lvl4pPr>
        <a:defRPr sz="4400">
          <a:solidFill>
            <a:srgbClr val="CCCCCC"/>
          </a:solidFill>
          <a:latin typeface="BerkeleyOldstyleITCbyBT"/>
          <a:ea typeface="BerkeleyOldstyleITCbyBT"/>
          <a:cs typeface="BerkeleyOldstyleITCbyBT"/>
          <a:sym typeface="BerkeleyOldstyleITCbyBT"/>
        </a:defRPr>
      </a:lvl4pPr>
      <a:lvl5pPr>
        <a:defRPr sz="4400">
          <a:solidFill>
            <a:srgbClr val="CCCCCC"/>
          </a:solidFill>
          <a:latin typeface="BerkeleyOldstyleITCbyBT"/>
          <a:ea typeface="BerkeleyOldstyleITCbyBT"/>
          <a:cs typeface="BerkeleyOldstyleITCbyBT"/>
          <a:sym typeface="BerkeleyOldstyleITCbyBT"/>
        </a:defRPr>
      </a:lvl5pPr>
      <a:lvl6pPr indent="457200">
        <a:defRPr sz="4400">
          <a:solidFill>
            <a:srgbClr val="CCCCCC"/>
          </a:solidFill>
          <a:latin typeface="BerkeleyOldstyleITCbyBT"/>
          <a:ea typeface="BerkeleyOldstyleITCbyBT"/>
          <a:cs typeface="BerkeleyOldstyleITCbyBT"/>
          <a:sym typeface="BerkeleyOldstyleITCbyBT"/>
        </a:defRPr>
      </a:lvl6pPr>
      <a:lvl7pPr indent="914400">
        <a:defRPr sz="4400">
          <a:solidFill>
            <a:srgbClr val="CCCCCC"/>
          </a:solidFill>
          <a:latin typeface="BerkeleyOldstyleITCbyBT"/>
          <a:ea typeface="BerkeleyOldstyleITCbyBT"/>
          <a:cs typeface="BerkeleyOldstyleITCbyBT"/>
          <a:sym typeface="BerkeleyOldstyleITCbyBT"/>
        </a:defRPr>
      </a:lvl7pPr>
      <a:lvl8pPr indent="1371600">
        <a:defRPr sz="4400">
          <a:solidFill>
            <a:srgbClr val="CCCCCC"/>
          </a:solidFill>
          <a:latin typeface="BerkeleyOldstyleITCbyBT"/>
          <a:ea typeface="BerkeleyOldstyleITCbyBT"/>
          <a:cs typeface="BerkeleyOldstyleITCbyBT"/>
          <a:sym typeface="BerkeleyOldstyleITCbyBT"/>
        </a:defRPr>
      </a:lvl8pPr>
      <a:lvl9pPr indent="1828800">
        <a:defRPr sz="4400">
          <a:solidFill>
            <a:srgbClr val="CCCCCC"/>
          </a:solidFill>
          <a:latin typeface="BerkeleyOldstyleITCbyBT"/>
          <a:ea typeface="BerkeleyOldstyleITCbyBT"/>
          <a:cs typeface="BerkeleyOldstyleITCbyBT"/>
          <a:sym typeface="BerkeleyOldstyleITCbyBT"/>
        </a:defRPr>
      </a:lvl9pPr>
    </p:titleStyle>
    <p:bodyStyle>
      <a:lvl1pPr marL="342900" indent="-342900">
        <a:spcBef>
          <a:spcPts val="700"/>
        </a:spcBef>
        <a:buClr>
          <a:srgbClr val="CC3333"/>
        </a:buClr>
        <a:buSzPct val="100000"/>
        <a:buChar char="•"/>
        <a:defRPr sz="3200">
          <a:solidFill>
            <a:srgbClr val="333333"/>
          </a:solidFill>
          <a:latin typeface="Arial"/>
          <a:ea typeface="Arial"/>
          <a:cs typeface="Arial"/>
          <a:sym typeface="Arial"/>
        </a:defRPr>
      </a:lvl1pPr>
      <a:lvl2pPr marL="1028700" indent="-571500">
        <a:spcBef>
          <a:spcPts val="700"/>
        </a:spcBef>
        <a:buClr>
          <a:srgbClr val="CC3333"/>
        </a:buClr>
        <a:buSzPct val="100000"/>
        <a:buChar char="•"/>
        <a:defRPr sz="3200">
          <a:solidFill>
            <a:srgbClr val="333333"/>
          </a:solidFill>
          <a:latin typeface="Arial"/>
          <a:ea typeface="Arial"/>
          <a:cs typeface="Arial"/>
          <a:sym typeface="Arial"/>
        </a:defRPr>
      </a:lvl2pPr>
      <a:lvl3pPr marL="1371600" indent="-457200">
        <a:spcBef>
          <a:spcPts val="700"/>
        </a:spcBef>
        <a:buClr>
          <a:srgbClr val="CC3333"/>
        </a:buClr>
        <a:buSzPct val="100000"/>
        <a:buChar char="•"/>
        <a:defRPr sz="3200">
          <a:solidFill>
            <a:srgbClr val="333333"/>
          </a:solidFill>
          <a:latin typeface="Arial"/>
          <a:ea typeface="Arial"/>
          <a:cs typeface="Arial"/>
          <a:sym typeface="Arial"/>
        </a:defRPr>
      </a:lvl3pPr>
      <a:lvl4pPr marL="1828800" indent="-457200">
        <a:spcBef>
          <a:spcPts val="700"/>
        </a:spcBef>
        <a:buClr>
          <a:srgbClr val="CC3333"/>
        </a:buClr>
        <a:buSzPct val="100000"/>
        <a:buChar char="•"/>
        <a:defRPr sz="3200">
          <a:solidFill>
            <a:srgbClr val="333333"/>
          </a:solidFill>
          <a:latin typeface="Arial"/>
          <a:ea typeface="Arial"/>
          <a:cs typeface="Arial"/>
          <a:sym typeface="Arial"/>
        </a:defRPr>
      </a:lvl4pPr>
      <a:lvl5pPr marL="2286000" indent="-457200">
        <a:spcBef>
          <a:spcPts val="700"/>
        </a:spcBef>
        <a:buClr>
          <a:srgbClr val="CC3333"/>
        </a:buClr>
        <a:buSzPct val="100000"/>
        <a:buChar char="•"/>
        <a:defRPr sz="3200">
          <a:solidFill>
            <a:srgbClr val="333333"/>
          </a:solidFill>
          <a:latin typeface="Arial"/>
          <a:ea typeface="Arial"/>
          <a:cs typeface="Arial"/>
          <a:sym typeface="Arial"/>
        </a:defRPr>
      </a:lvl5pPr>
      <a:lvl6pPr marL="2743200" indent="-457200">
        <a:spcBef>
          <a:spcPts val="700"/>
        </a:spcBef>
        <a:buClr>
          <a:srgbClr val="CC3333"/>
        </a:buClr>
        <a:buSzPct val="100000"/>
        <a:buChar char="•"/>
        <a:defRPr sz="3200">
          <a:solidFill>
            <a:srgbClr val="333333"/>
          </a:solidFill>
          <a:latin typeface="Arial"/>
          <a:ea typeface="Arial"/>
          <a:cs typeface="Arial"/>
          <a:sym typeface="Arial"/>
        </a:defRPr>
      </a:lvl6pPr>
      <a:lvl7pPr marL="3200400" indent="-457200">
        <a:spcBef>
          <a:spcPts val="700"/>
        </a:spcBef>
        <a:buClr>
          <a:srgbClr val="CC3333"/>
        </a:buClr>
        <a:buSzPct val="100000"/>
        <a:buChar char="•"/>
        <a:defRPr sz="3200">
          <a:solidFill>
            <a:srgbClr val="333333"/>
          </a:solidFill>
          <a:latin typeface="Arial"/>
          <a:ea typeface="Arial"/>
          <a:cs typeface="Arial"/>
          <a:sym typeface="Arial"/>
        </a:defRPr>
      </a:lvl7pPr>
      <a:lvl8pPr marL="3657600" indent="-457200">
        <a:spcBef>
          <a:spcPts val="700"/>
        </a:spcBef>
        <a:buClr>
          <a:srgbClr val="CC3333"/>
        </a:buClr>
        <a:buSzPct val="100000"/>
        <a:buChar char="•"/>
        <a:defRPr sz="3200">
          <a:solidFill>
            <a:srgbClr val="333333"/>
          </a:solidFill>
          <a:latin typeface="Arial"/>
          <a:ea typeface="Arial"/>
          <a:cs typeface="Arial"/>
          <a:sym typeface="Arial"/>
        </a:defRPr>
      </a:lvl8pPr>
      <a:lvl9pPr marL="4114800" indent="-457200">
        <a:spcBef>
          <a:spcPts val="700"/>
        </a:spcBef>
        <a:buClr>
          <a:srgbClr val="CC3333"/>
        </a:buClr>
        <a:buSzPct val="100000"/>
        <a:buChar char="•"/>
        <a:defRPr sz="3200">
          <a:solidFill>
            <a:srgbClr val="333333"/>
          </a:solidFill>
          <a:latin typeface="Arial"/>
          <a:ea typeface="Arial"/>
          <a:cs typeface="Arial"/>
          <a:sym typeface="Arial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indent="22860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indent="27432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indent="32004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indent="36576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3EF2AEC2-BC1D-4181-B76A-F67DD716B9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7584" y="3717032"/>
            <a:ext cx="7269460" cy="1102519"/>
          </a:xfrm>
        </p:spPr>
        <p:txBody>
          <a:bodyPr/>
          <a:lstStyle/>
          <a:p>
            <a:pPr algn="ctr"/>
            <a:r>
              <a:rPr lang="en-US" altLang="en-US" sz="4800" b="1" u="sng" dirty="0">
                <a:latin typeface="Berkeley" panose="02020500000000000000" pitchFamily="18" charset="0"/>
              </a:rPr>
              <a:t>GCSE &amp; A-Level</a:t>
            </a:r>
            <a:r>
              <a:rPr lang="en-US" altLang="en-US" sz="4800" dirty="0">
                <a:latin typeface="Berkeley" panose="02020500000000000000" pitchFamily="18" charset="0"/>
              </a:rPr>
              <a:t> </a:t>
            </a:r>
            <a:br>
              <a:rPr lang="en-US" altLang="en-US" sz="4800" dirty="0">
                <a:latin typeface="Berkeley" panose="02020500000000000000" pitchFamily="18" charset="0"/>
              </a:rPr>
            </a:br>
            <a:br>
              <a:rPr lang="en-US" altLang="en-US" sz="4800" dirty="0">
                <a:latin typeface="Berkeley" panose="02020500000000000000" pitchFamily="18" charset="0"/>
              </a:rPr>
            </a:br>
            <a:r>
              <a:rPr lang="en-US" altLang="en-US" sz="4800" dirty="0">
                <a:latin typeface="Berkeley" panose="02020500000000000000" pitchFamily="18" charset="0"/>
              </a:rPr>
              <a:t>Centre Assessed Grades 2020-2021</a:t>
            </a:r>
            <a:br>
              <a:rPr lang="en-US" altLang="en-US" sz="4800" dirty="0">
                <a:latin typeface="Berkeley" panose="02020500000000000000" pitchFamily="18" charset="0"/>
              </a:rPr>
            </a:br>
            <a:br>
              <a:rPr lang="en-US" altLang="en-US" sz="4800" dirty="0">
                <a:latin typeface="Berkeley" panose="02020500000000000000" pitchFamily="18" charset="0"/>
              </a:rPr>
            </a:br>
            <a:endParaRPr lang="en-US" altLang="en-US" sz="4800" dirty="0">
              <a:latin typeface="Berkeley" panose="02020500000000000000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040350"/>
      </p:ext>
    </p:extLst>
  </p:cSld>
  <p:clrMapOvr>
    <a:masterClrMapping/>
  </p:clrMapOvr>
  <p:transition spd="med" advTm="38567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6DD5A-21A2-4C92-9DDD-A3F800297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Berkeley" panose="02020500000000000000" pitchFamily="18" charset="0"/>
              </a:rPr>
              <a:t>An Important Point…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4658E2-3045-4377-9983-09335B733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9586" y="1950056"/>
            <a:ext cx="8144862" cy="4575288"/>
          </a:xfrm>
        </p:spPr>
        <p:txBody>
          <a:bodyPr/>
          <a:lstStyle/>
          <a:p>
            <a:pPr algn="just"/>
            <a:r>
              <a:rPr lang="en-GB" dirty="0">
                <a:latin typeface="Swis721 Lt BT" panose="020B0403020202020204" pitchFamily="34" charset="0"/>
              </a:rPr>
              <a:t>These are not ‘teacher’ assessed grades.</a:t>
            </a:r>
          </a:p>
          <a:p>
            <a:pPr algn="just"/>
            <a:endParaRPr lang="en-GB" dirty="0">
              <a:latin typeface="Swis721 Lt BT" panose="020B0403020202020204" pitchFamily="34" charset="0"/>
            </a:endParaRPr>
          </a:p>
          <a:p>
            <a:pPr algn="just"/>
            <a:r>
              <a:rPr lang="en-GB" dirty="0">
                <a:latin typeface="Swis721 Lt BT" panose="020B0403020202020204" pitchFamily="34" charset="0"/>
              </a:rPr>
              <a:t>This suggests one person is responsible for the outcome of this process.</a:t>
            </a:r>
          </a:p>
          <a:p>
            <a:pPr algn="just"/>
            <a:endParaRPr lang="en-GB" dirty="0">
              <a:latin typeface="Swis721 Lt BT" panose="020B0403020202020204" pitchFamily="34" charset="0"/>
            </a:endParaRPr>
          </a:p>
          <a:p>
            <a:pPr algn="just"/>
            <a:r>
              <a:rPr lang="en-GB" dirty="0">
                <a:latin typeface="Swis721 Lt BT" panose="020B0403020202020204" pitchFamily="34" charset="0"/>
              </a:rPr>
              <a:t>The reality is they are subject to internal and external checks. Grades are then awarded by exam boards.</a:t>
            </a:r>
          </a:p>
        </p:txBody>
      </p:sp>
    </p:spTree>
    <p:extLst>
      <p:ext uri="{BB962C8B-B14F-4D97-AF65-F5344CB8AC3E}">
        <p14:creationId xmlns:p14="http://schemas.microsoft.com/office/powerpoint/2010/main" val="852456387"/>
      </p:ext>
    </p:extLst>
  </p:cSld>
  <p:clrMapOvr>
    <a:masterClrMapping/>
  </p:clrMapOvr>
  <p:transition spd="med" advTm="71614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5F651-658D-4726-A7A6-ACE82005D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Berkeley" panose="02020500000000000000" pitchFamily="18" charset="0"/>
              </a:rPr>
              <a:t>What are we trying to achieve in this process…?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0164C6-DA91-4984-93EC-A1EC011338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485900"/>
            <a:ext cx="8363272" cy="5372100"/>
          </a:xfrm>
        </p:spPr>
        <p:txBody>
          <a:bodyPr/>
          <a:lstStyle/>
          <a:p>
            <a:endParaRPr lang="en-GB" dirty="0"/>
          </a:p>
          <a:p>
            <a:pPr marL="0" indent="0" algn="ctr">
              <a:buNone/>
            </a:pPr>
            <a:r>
              <a:rPr lang="en-GB" dirty="0">
                <a:latin typeface="Swis721 Lt BT" panose="020B0403020202020204" pitchFamily="34" charset="0"/>
              </a:rPr>
              <a:t>The text below is taken directly from the </a:t>
            </a:r>
          </a:p>
          <a:p>
            <a:pPr marL="0" indent="0" algn="ctr">
              <a:buNone/>
            </a:pPr>
            <a:r>
              <a:rPr lang="en-GB" dirty="0">
                <a:latin typeface="Swis721 Lt BT" panose="020B0403020202020204" pitchFamily="34" charset="0"/>
              </a:rPr>
              <a:t>Centre Assessed Grades (CAG) guidance:</a:t>
            </a:r>
          </a:p>
          <a:p>
            <a:pPr marL="0" indent="0" algn="just">
              <a:buNone/>
            </a:pPr>
            <a:endParaRPr lang="en-GB" dirty="0">
              <a:latin typeface="Swis721 Lt BT" panose="020B0403020202020204" pitchFamily="34" charset="0"/>
            </a:endParaRPr>
          </a:p>
          <a:p>
            <a:pPr marL="0" indent="0" algn="ctr">
              <a:buNone/>
            </a:pPr>
            <a:r>
              <a:rPr lang="en-GB" b="1" dirty="0">
                <a:latin typeface="Swis721 Lt BT" panose="020B0403020202020204" pitchFamily="34" charset="0"/>
              </a:rPr>
              <a:t>‘The grades submitted to Exam Boards must reflect a fair, reasonable and carefully considered judgement of the student’s performance across a range of evidence, on the curriculum content that they have been taught’</a:t>
            </a:r>
          </a:p>
        </p:txBody>
      </p:sp>
    </p:spTree>
    <p:extLst>
      <p:ext uri="{BB962C8B-B14F-4D97-AF65-F5344CB8AC3E}">
        <p14:creationId xmlns:p14="http://schemas.microsoft.com/office/powerpoint/2010/main" val="403948016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A5C09-C6DF-48B4-99C9-D2E3C3338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Berkeley" panose="02020500000000000000" pitchFamily="18" charset="0"/>
              </a:rPr>
              <a:t>New System…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8FCD2E-623F-4F2B-8BC7-1938B3D9D3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0364" y="656692"/>
            <a:ext cx="8363272" cy="5544616"/>
          </a:xfrm>
        </p:spPr>
        <p:txBody>
          <a:bodyPr/>
          <a:lstStyle/>
          <a:p>
            <a:endParaRPr lang="en-GB" dirty="0"/>
          </a:p>
          <a:p>
            <a:pPr marL="0" indent="0">
              <a:buNone/>
            </a:pPr>
            <a:r>
              <a:rPr lang="en-GB" sz="2400" b="1" dirty="0">
                <a:latin typeface="Swis721 Lt BT" panose="020B0403020202020204" pitchFamily="34" charset="0"/>
              </a:rPr>
              <a:t>Staff and Exam Boards assess the standard you are performing at…</a:t>
            </a:r>
          </a:p>
          <a:p>
            <a:endParaRPr lang="en-GB" sz="2400" b="1" i="1" dirty="0"/>
          </a:p>
          <a:p>
            <a:pPr marL="0" indent="0">
              <a:buNone/>
            </a:pPr>
            <a:r>
              <a:rPr lang="en-GB" sz="2400" b="1" dirty="0">
                <a:latin typeface="Swis721 Lt BT" panose="020B0403020202020204" pitchFamily="34" charset="0"/>
              </a:rPr>
              <a:t>What has it involved?</a:t>
            </a:r>
          </a:p>
          <a:p>
            <a:pPr marL="0" indent="0">
              <a:buNone/>
            </a:pPr>
            <a:endParaRPr lang="en-GB" sz="2400" b="1" dirty="0">
              <a:latin typeface="Swis721 Lt BT" panose="020B0403020202020204" pitchFamily="34" charset="0"/>
            </a:endParaRPr>
          </a:p>
          <a:p>
            <a:r>
              <a:rPr lang="en-GB" dirty="0">
                <a:latin typeface="Swis721 Lt BT" panose="020B0403020202020204" pitchFamily="34" charset="0"/>
              </a:rPr>
              <a:t>Return on Monday 8</a:t>
            </a:r>
            <a:r>
              <a:rPr lang="en-GB" baseline="30000" dirty="0">
                <a:latin typeface="Swis721 Lt BT" panose="020B0403020202020204" pitchFamily="34" charset="0"/>
              </a:rPr>
              <a:t>th</a:t>
            </a:r>
            <a:r>
              <a:rPr lang="en-GB" dirty="0">
                <a:latin typeface="Swis721 Lt BT" panose="020B0403020202020204" pitchFamily="34" charset="0"/>
              </a:rPr>
              <a:t> March</a:t>
            </a:r>
          </a:p>
          <a:p>
            <a:r>
              <a:rPr lang="en-GB" dirty="0">
                <a:latin typeface="Swis721 Lt BT" panose="020B0403020202020204" pitchFamily="34" charset="0"/>
              </a:rPr>
              <a:t>Further internal assessment (exams)</a:t>
            </a:r>
          </a:p>
          <a:p>
            <a:r>
              <a:rPr lang="en-GB" dirty="0">
                <a:latin typeface="Swis721 Lt BT" panose="020B0403020202020204" pitchFamily="34" charset="0"/>
              </a:rPr>
              <a:t>Other (previous) assessed work – NEAs, coursework, essays, topic tests etc.</a:t>
            </a:r>
          </a:p>
          <a:p>
            <a:r>
              <a:rPr lang="en-GB" dirty="0">
                <a:latin typeface="Swis721 Lt BT" panose="020B0403020202020204" pitchFamily="34" charset="0"/>
              </a:rPr>
              <a:t>Previous mocks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3993389716"/>
      </p:ext>
    </p:extLst>
  </p:cSld>
  <p:clrMapOvr>
    <a:masterClrMapping/>
  </p:clrMapOvr>
  <p:transition spd="med" advTm="124217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A5C09-C6DF-48B4-99C9-D2E3C3338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Berkeley" panose="02020500000000000000" pitchFamily="18" charset="0"/>
              </a:rPr>
              <a:t>Reminders…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8FCD2E-623F-4F2B-8BC7-1938B3D9D3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9262" y="908720"/>
            <a:ext cx="8363272" cy="5372100"/>
          </a:xfrm>
        </p:spPr>
        <p:txBody>
          <a:bodyPr/>
          <a:lstStyle/>
          <a:p>
            <a:endParaRPr lang="en-GB" dirty="0"/>
          </a:p>
          <a:p>
            <a:r>
              <a:rPr lang="en-GB" b="1" i="1" dirty="0">
                <a:latin typeface="Swis721 Lt BT" panose="020B0403020202020204" pitchFamily="34" charset="0"/>
              </a:rPr>
              <a:t>FAIRNESS:  </a:t>
            </a:r>
            <a:r>
              <a:rPr lang="en-GB" dirty="0">
                <a:latin typeface="Swis721 Lt BT" panose="020B0403020202020204" pitchFamily="34" charset="0"/>
              </a:rPr>
              <a:t>Will Samworth be more generous or more harsh than other schools?</a:t>
            </a:r>
          </a:p>
          <a:p>
            <a:pPr lvl="1"/>
            <a:r>
              <a:rPr lang="en-GB" dirty="0">
                <a:latin typeface="Swis721 Lt BT" panose="020B0403020202020204" pitchFamily="34" charset="0"/>
              </a:rPr>
              <a:t>All schools follow same guidance</a:t>
            </a:r>
          </a:p>
          <a:p>
            <a:pPr lvl="1"/>
            <a:r>
              <a:rPr lang="en-GB" dirty="0">
                <a:latin typeface="Swis721 Lt BT" panose="020B0403020202020204" pitchFamily="34" charset="0"/>
              </a:rPr>
              <a:t>We will carry out internal checks</a:t>
            </a:r>
          </a:p>
          <a:p>
            <a:pPr lvl="1"/>
            <a:r>
              <a:rPr lang="en-GB" dirty="0">
                <a:latin typeface="Swis721 Lt BT" panose="020B0403020202020204" pitchFamily="34" charset="0"/>
              </a:rPr>
              <a:t>All schools subject to same external quality assurance</a:t>
            </a:r>
          </a:p>
          <a:p>
            <a:pPr lvl="1"/>
            <a:r>
              <a:rPr lang="en-GB" dirty="0">
                <a:latin typeface="Swis721 Lt BT" panose="020B0403020202020204" pitchFamily="34" charset="0"/>
              </a:rPr>
              <a:t>Judgments are evidence based</a:t>
            </a:r>
          </a:p>
          <a:p>
            <a:pPr lvl="1"/>
            <a:r>
              <a:rPr lang="en-GB" dirty="0">
                <a:latin typeface="Swis721 Lt BT" panose="020B0403020202020204" pitchFamily="34" charset="0"/>
              </a:rPr>
              <a:t>We have to sign a declaration</a:t>
            </a:r>
          </a:p>
          <a:p>
            <a:pPr lvl="1"/>
            <a:r>
              <a:rPr lang="en-GB" dirty="0">
                <a:latin typeface="Swis721 Lt BT" panose="020B0403020202020204" pitchFamily="34" charset="0"/>
              </a:rPr>
              <a:t>Devalues achievements of past/future students</a:t>
            </a:r>
          </a:p>
          <a:p>
            <a:pPr lvl="1"/>
            <a:r>
              <a:rPr lang="en-GB" dirty="0">
                <a:latin typeface="Swis721 Lt BT" panose="020B0403020202020204" pitchFamily="34" charset="0"/>
              </a:rPr>
              <a:t>No point – no performance data this year </a:t>
            </a:r>
          </a:p>
          <a:p>
            <a:pPr lvl="1"/>
            <a:endParaRPr lang="en-GB" b="1" i="1" dirty="0"/>
          </a:p>
          <a:p>
            <a:endParaRPr lang="en-GB" b="1" i="1" dirty="0"/>
          </a:p>
          <a:p>
            <a:endParaRPr lang="en-GB" b="1" dirty="0"/>
          </a:p>
          <a:p>
            <a:pPr marL="0" indent="0">
              <a:buNone/>
            </a:pP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2320566419"/>
      </p:ext>
    </p:extLst>
  </p:cSld>
  <p:clrMapOvr>
    <a:masterClrMapping/>
  </p:clrMapOvr>
  <p:transition spd="med" advTm="207277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A5C09-C6DF-48B4-99C9-D2E3C3338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Berkeley" panose="02020500000000000000" pitchFamily="18" charset="0"/>
              </a:rPr>
              <a:t>Reminders…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8FCD2E-623F-4F2B-8BC7-1938B3D9D3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9262" y="908720"/>
            <a:ext cx="8363272" cy="5616624"/>
          </a:xfrm>
        </p:spPr>
        <p:txBody>
          <a:bodyPr/>
          <a:lstStyle/>
          <a:p>
            <a:endParaRPr lang="en-GB" dirty="0"/>
          </a:p>
          <a:p>
            <a:pPr marL="0" indent="0">
              <a:buNone/>
            </a:pPr>
            <a:r>
              <a:rPr lang="en-GB" sz="2400" b="1" i="1" dirty="0">
                <a:latin typeface="Swis721 Lt BT" panose="020B0403020202020204" pitchFamily="34" charset="0"/>
              </a:rPr>
              <a:t>RIGHTS:  </a:t>
            </a:r>
            <a:r>
              <a:rPr lang="en-GB" sz="2400" dirty="0">
                <a:latin typeface="Swis721 Lt BT" panose="020B0403020202020204" pitchFamily="34" charset="0"/>
              </a:rPr>
              <a:t>What protections do I have in this process?</a:t>
            </a:r>
          </a:p>
          <a:p>
            <a:pPr lvl="1"/>
            <a:r>
              <a:rPr lang="en-GB" sz="2400" dirty="0">
                <a:latin typeface="Swis721 Lt BT" panose="020B0403020202020204" pitchFamily="34" charset="0"/>
              </a:rPr>
              <a:t>Before we set the grades, we are aware of your relevant context</a:t>
            </a:r>
          </a:p>
          <a:p>
            <a:pPr lvl="1"/>
            <a:r>
              <a:rPr lang="en-GB" sz="2400" dirty="0">
                <a:latin typeface="Swis721 Lt BT" panose="020B0403020202020204" pitchFamily="34" charset="0"/>
              </a:rPr>
              <a:t>We will discuss the evidence base with you for each subject</a:t>
            </a:r>
          </a:p>
          <a:p>
            <a:pPr lvl="1"/>
            <a:r>
              <a:rPr lang="en-GB" sz="2400" dirty="0">
                <a:latin typeface="Swis721 Lt BT" panose="020B0403020202020204" pitchFamily="34" charset="0"/>
              </a:rPr>
              <a:t>After you receive your results, you can appeal</a:t>
            </a:r>
          </a:p>
          <a:p>
            <a:pPr lvl="2"/>
            <a:r>
              <a:rPr lang="en-GB" sz="2400" dirty="0">
                <a:latin typeface="Swis721 Lt BT" panose="020B0403020202020204" pitchFamily="34" charset="0"/>
              </a:rPr>
              <a:t>To the academy – check we didn’t make an administrative error</a:t>
            </a:r>
          </a:p>
          <a:p>
            <a:pPr lvl="2"/>
            <a:r>
              <a:rPr lang="en-GB" sz="2400" dirty="0">
                <a:latin typeface="Swis721 Lt BT" panose="020B0403020202020204" pitchFamily="34" charset="0"/>
              </a:rPr>
              <a:t>To the Exam Board (via the academy) – they will review our evidence base</a:t>
            </a:r>
          </a:p>
          <a:p>
            <a:pPr lvl="2"/>
            <a:endParaRPr lang="en-GB" sz="2400" dirty="0">
              <a:latin typeface="Swis721 Lt BT" panose="020B0403020202020204" pitchFamily="34" charset="0"/>
            </a:endParaRPr>
          </a:p>
          <a:p>
            <a:pPr marL="914400" lvl="2" indent="0" algn="ctr">
              <a:buNone/>
            </a:pPr>
            <a:r>
              <a:rPr lang="en-GB" sz="2400" dirty="0">
                <a:latin typeface="Swis721 Lt BT" panose="020B0403020202020204" pitchFamily="34" charset="0"/>
              </a:rPr>
              <a:t>Results can go up and down on appeal</a:t>
            </a:r>
          </a:p>
          <a:p>
            <a:pPr lvl="1"/>
            <a:endParaRPr lang="en-GB" sz="2400" b="1" i="1" dirty="0"/>
          </a:p>
          <a:p>
            <a:endParaRPr lang="en-GB" sz="2400" b="1" i="1" dirty="0"/>
          </a:p>
          <a:p>
            <a:endParaRPr lang="en-GB" sz="2400" b="1" dirty="0"/>
          </a:p>
          <a:p>
            <a:pPr marL="0" indent="0">
              <a:buNone/>
            </a:pP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1716139834"/>
      </p:ext>
    </p:extLst>
  </p:cSld>
  <p:clrMapOvr>
    <a:masterClrMapping/>
  </p:clrMapOvr>
  <p:transition spd="med" advTm="11957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7FD34-37A6-4608-AD9C-C5ECF938B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Berkeley" panose="02020500000000000000" pitchFamily="18" charset="0"/>
              </a:rPr>
              <a:t>How will we arrive at your grades…?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139EDA-DF2F-4AB0-BAA9-0EAF71701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247" y="1340768"/>
            <a:ext cx="8229600" cy="5229200"/>
          </a:xfrm>
        </p:spPr>
        <p:txBody>
          <a:bodyPr/>
          <a:lstStyle/>
          <a:p>
            <a:pPr marL="0" indent="0">
              <a:buNone/>
            </a:pPr>
            <a:r>
              <a:rPr lang="en-GB" b="1" dirty="0">
                <a:latin typeface="Swis721 Lt BT" panose="020B0403020202020204" pitchFamily="34" charset="0"/>
              </a:rPr>
              <a:t>Examples</a:t>
            </a:r>
            <a:r>
              <a:rPr lang="en-GB" dirty="0">
                <a:latin typeface="Swis721 Lt BT" panose="020B0403020202020204" pitchFamily="34" charset="0"/>
              </a:rPr>
              <a:t>…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B5E1941-A832-45D9-95F3-CEFE3BDE63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594715"/>
              </p:ext>
            </p:extLst>
          </p:nvPr>
        </p:nvGraphicFramePr>
        <p:xfrm>
          <a:off x="1297654" y="2258899"/>
          <a:ext cx="6442698" cy="38020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7566">
                  <a:extLst>
                    <a:ext uri="{9D8B030D-6E8A-4147-A177-3AD203B41FA5}">
                      <a16:colId xmlns:a16="http://schemas.microsoft.com/office/drawing/2014/main" val="2318157867"/>
                    </a:ext>
                  </a:extLst>
                </a:gridCol>
                <a:gridCol w="2147566">
                  <a:extLst>
                    <a:ext uri="{9D8B030D-6E8A-4147-A177-3AD203B41FA5}">
                      <a16:colId xmlns:a16="http://schemas.microsoft.com/office/drawing/2014/main" val="3221023836"/>
                    </a:ext>
                  </a:extLst>
                </a:gridCol>
                <a:gridCol w="2147566">
                  <a:extLst>
                    <a:ext uri="{9D8B030D-6E8A-4147-A177-3AD203B41FA5}">
                      <a16:colId xmlns:a16="http://schemas.microsoft.com/office/drawing/2014/main" val="3391106650"/>
                    </a:ext>
                  </a:extLst>
                </a:gridCol>
              </a:tblGrid>
              <a:tr h="76328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Swis721 Lt BT" panose="020B0403020202020204" pitchFamily="34" charset="0"/>
                        </a:rPr>
                        <a:t>English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Swis721 Lt BT" panose="020B0403020202020204" pitchFamily="34" charset="0"/>
                        </a:rPr>
                        <a:t>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Swis721 Lt BT" panose="020B0403020202020204" pitchFamily="34" charset="0"/>
                        </a:rPr>
                        <a:t>Art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1997776"/>
                  </a:ext>
                </a:extLst>
              </a:tr>
              <a:tr h="748883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Swis721 Lt BT" panose="020B0403020202020204" pitchFamily="34" charset="0"/>
                        </a:rPr>
                        <a:t>Previous Data – Assessments etc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Swis721 Lt BT" panose="020B0403020202020204" pitchFamily="34" charset="0"/>
                        </a:rPr>
                        <a:t>NEA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Swis721 Lt BT" panose="020B0403020202020204" pitchFamily="34" charset="0"/>
                        </a:rPr>
                        <a:t>All portfolio based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0201558"/>
                  </a:ext>
                </a:extLst>
              </a:tr>
              <a:tr h="763285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Swis721 Lt BT" panose="020B0403020202020204" pitchFamily="34" charset="0"/>
                        </a:rPr>
                        <a:t>Mock Exams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Swis721 Lt BT" panose="020B0403020202020204" pitchFamily="34" charset="0"/>
                        </a:rPr>
                        <a:t>Previous Data – Assessments etc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>
                        <a:latin typeface="Swis721 Lt BT" panose="020B04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7060366"/>
                  </a:ext>
                </a:extLst>
              </a:tr>
              <a:tr h="763285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Swis721 Lt BT" panose="020B0403020202020204" pitchFamily="34" charset="0"/>
                        </a:rPr>
                        <a:t>Future Assessments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Swis721 Lt BT" panose="020B0403020202020204" pitchFamily="34" charset="0"/>
                        </a:rPr>
                        <a:t>Future Assessments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>
                        <a:latin typeface="Swis721 Lt BT" panose="020B04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457684"/>
                  </a:ext>
                </a:extLst>
              </a:tr>
              <a:tr h="763285">
                <a:tc>
                  <a:txBody>
                    <a:bodyPr/>
                    <a:lstStyle/>
                    <a:p>
                      <a:endParaRPr lang="en-GB" sz="2000" dirty="0">
                        <a:latin typeface="Swis721 Lt BT" panose="020B04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Swis721 Lt BT" panose="020B0403020202020204" pitchFamily="34" charset="0"/>
                        </a:rPr>
                        <a:t>Mock Exams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>
                        <a:latin typeface="Swis721 Lt BT" panose="020B04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832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0744115"/>
      </p:ext>
    </p:extLst>
  </p:cSld>
  <p:clrMapOvr>
    <a:masterClrMapping/>
  </p:clrMapOvr>
  <p:transition spd="med" advTm="20784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D9934-0BE8-4A23-BC83-131D8E36B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>
                <a:latin typeface="Berkeley" panose="02020500000000000000" pitchFamily="18" charset="0"/>
              </a:rPr>
              <a:t>Which pieces of evidence have we used to decide your ‘initial’ grade?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370DF-6ECF-47C1-A1CF-B9186095C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340768"/>
            <a:ext cx="6172200" cy="4029075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Subject:  Physics A-level</a:t>
            </a:r>
          </a:p>
          <a:p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16CB1D9-3A22-4F9E-B4E6-AB0396BEB6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041773"/>
              </p:ext>
            </p:extLst>
          </p:nvPr>
        </p:nvGraphicFramePr>
        <p:xfrm>
          <a:off x="144016" y="2132856"/>
          <a:ext cx="8676456" cy="4320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9114">
                  <a:extLst>
                    <a:ext uri="{9D8B030D-6E8A-4147-A177-3AD203B41FA5}">
                      <a16:colId xmlns:a16="http://schemas.microsoft.com/office/drawing/2014/main" val="1949237586"/>
                    </a:ext>
                  </a:extLst>
                </a:gridCol>
                <a:gridCol w="2169114">
                  <a:extLst>
                    <a:ext uri="{9D8B030D-6E8A-4147-A177-3AD203B41FA5}">
                      <a16:colId xmlns:a16="http://schemas.microsoft.com/office/drawing/2014/main" val="4177008459"/>
                    </a:ext>
                  </a:extLst>
                </a:gridCol>
                <a:gridCol w="2169114">
                  <a:extLst>
                    <a:ext uri="{9D8B030D-6E8A-4147-A177-3AD203B41FA5}">
                      <a16:colId xmlns:a16="http://schemas.microsoft.com/office/drawing/2014/main" val="2576519577"/>
                    </a:ext>
                  </a:extLst>
                </a:gridCol>
                <a:gridCol w="2169114">
                  <a:extLst>
                    <a:ext uri="{9D8B030D-6E8A-4147-A177-3AD203B41FA5}">
                      <a16:colId xmlns:a16="http://schemas.microsoft.com/office/drawing/2014/main" val="937750620"/>
                    </a:ext>
                  </a:extLst>
                </a:gridCol>
              </a:tblGrid>
              <a:tr h="1033158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Swis721 Lt BT"/>
                        </a:rPr>
                        <a:t>Name of evidence piece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Swis721 Lt BT"/>
                        </a:rPr>
                        <a:t>Number of Marks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Swis721 Lt BT"/>
                        </a:rPr>
                        <a:t>When did we complete this evidence?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Swis721 Lt BT"/>
                        </a:rPr>
                        <a:t>Why are we using this evidence piece?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7199200"/>
                  </a:ext>
                </a:extLst>
              </a:tr>
              <a:tr h="1408852">
                <a:tc>
                  <a:txBody>
                    <a:bodyPr/>
                    <a:lstStyle/>
                    <a:p>
                      <a:r>
                        <a:rPr lang="en-GB" dirty="0"/>
                        <a:t>Physics Autumn Mock 2 papers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70</a:t>
                      </a:r>
                    </a:p>
                    <a:p>
                      <a:pPr lvl="0">
                        <a:buNone/>
                      </a:pPr>
                      <a:r>
                        <a:rPr lang="en-GB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As it was done in exam conditions. </a:t>
                      </a:r>
                    </a:p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It covers all of the assessment objectives. </a:t>
                      </a:r>
                    </a:p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It was done in classrooms - this allows a more comfortable environment.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361860"/>
                  </a:ext>
                </a:extLst>
              </a:tr>
              <a:tr h="845311">
                <a:tc>
                  <a:txBody>
                    <a:bodyPr/>
                    <a:lstStyle/>
                    <a:p>
                      <a:r>
                        <a:rPr lang="en-GB" dirty="0"/>
                        <a:t>Physics January Mock 3 papers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85</a:t>
                      </a:r>
                    </a:p>
                    <a:p>
                      <a:pPr lvl="0">
                        <a:buNone/>
                      </a:pPr>
                      <a:r>
                        <a:rPr lang="en-GB" dirty="0"/>
                        <a:t>85</a:t>
                      </a:r>
                    </a:p>
                    <a:p>
                      <a:pPr lvl="0">
                        <a:buNone/>
                      </a:pPr>
                      <a:r>
                        <a:rPr lang="en-GB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January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It was done at home allowing for a comfortable environment</a:t>
                      </a:r>
                    </a:p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It covers all assessment objectives.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3903048"/>
                  </a:ext>
                </a:extLst>
              </a:tr>
              <a:tr h="1033158">
                <a:tc>
                  <a:txBody>
                    <a:bodyPr/>
                    <a:lstStyle/>
                    <a:p>
                      <a:r>
                        <a:rPr lang="en-GB" dirty="0"/>
                        <a:t>Physics assessment piece 1 and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67</a:t>
                      </a:r>
                    </a:p>
                    <a:p>
                      <a:pPr lvl="0">
                        <a:buNone/>
                      </a:pPr>
                      <a:r>
                        <a:rPr lang="en-GB" dirty="0"/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We assessed you at the latest point possible to allow for maximum teaching. </a:t>
                      </a:r>
                    </a:p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It covers all of the assessment objectives. 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1013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2782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8357B-6295-469B-92AD-7CEC794BF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Berkeley" panose="02020500000000000000" pitchFamily="18" charset="0"/>
              </a:rPr>
              <a:t>What happens next…?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0ADD62-5C27-4E34-82E0-7AB250779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algn="just"/>
            <a:r>
              <a:rPr lang="en-GB" sz="2400" dirty="0">
                <a:latin typeface="Swis721 Lt BT" panose="020B0403020202020204" pitchFamily="34" charset="0"/>
              </a:rPr>
              <a:t>Marking of evidence pieces continues to be moderated and standardised within subjects</a:t>
            </a:r>
          </a:p>
          <a:p>
            <a:pPr algn="just"/>
            <a:r>
              <a:rPr lang="en-GB" sz="2400" dirty="0">
                <a:latin typeface="Swis721 Lt BT" panose="020B0403020202020204" pitchFamily="34" charset="0"/>
              </a:rPr>
              <a:t>Teachers submit your CAG grades to the school by </a:t>
            </a:r>
          </a:p>
          <a:p>
            <a:pPr marL="0" indent="0" algn="just">
              <a:buNone/>
            </a:pPr>
            <a:r>
              <a:rPr lang="en-GB" sz="2400" dirty="0">
                <a:latin typeface="Swis721 Lt BT" panose="020B0403020202020204" pitchFamily="34" charset="0"/>
              </a:rPr>
              <a:t>     8</a:t>
            </a:r>
            <a:r>
              <a:rPr lang="en-GB" sz="2400" baseline="30000" dirty="0">
                <a:latin typeface="Swis721 Lt BT" panose="020B0403020202020204" pitchFamily="34" charset="0"/>
              </a:rPr>
              <a:t>th</a:t>
            </a:r>
            <a:r>
              <a:rPr lang="en-GB" sz="2400" dirty="0">
                <a:latin typeface="Swis721 Lt BT" panose="020B0403020202020204" pitchFamily="34" charset="0"/>
              </a:rPr>
              <a:t> June 2021</a:t>
            </a:r>
          </a:p>
          <a:p>
            <a:pPr algn="just"/>
            <a:r>
              <a:rPr lang="en-GB" sz="2400" dirty="0">
                <a:latin typeface="Swis721 Lt BT" panose="020B0403020202020204" pitchFamily="34" charset="0"/>
              </a:rPr>
              <a:t>Internal quality assurance of grades – checking the accuracy of grades submitted by teachers</a:t>
            </a:r>
          </a:p>
          <a:p>
            <a:pPr algn="just"/>
            <a:r>
              <a:rPr lang="en-GB" sz="2400" dirty="0">
                <a:latin typeface="Swis721 Lt BT" panose="020B0403020202020204" pitchFamily="34" charset="0"/>
              </a:rPr>
              <a:t>Samworth submits your grades to the Exam Boards on</a:t>
            </a:r>
          </a:p>
          <a:p>
            <a:pPr marL="0" indent="0" algn="just">
              <a:buNone/>
            </a:pPr>
            <a:r>
              <a:rPr lang="en-GB" sz="2400" dirty="0">
                <a:latin typeface="Swis721 Lt BT" panose="020B0403020202020204" pitchFamily="34" charset="0"/>
              </a:rPr>
              <a:t>    18</a:t>
            </a:r>
            <a:r>
              <a:rPr lang="en-GB" sz="2400" baseline="30000" dirty="0">
                <a:latin typeface="Swis721 Lt BT" panose="020B0403020202020204" pitchFamily="34" charset="0"/>
              </a:rPr>
              <a:t>th</a:t>
            </a:r>
            <a:r>
              <a:rPr lang="en-GB" sz="2400" dirty="0">
                <a:latin typeface="Swis721 Lt BT" panose="020B0403020202020204" pitchFamily="34" charset="0"/>
              </a:rPr>
              <a:t> June 2021</a:t>
            </a:r>
          </a:p>
          <a:p>
            <a:pPr algn="just"/>
            <a:r>
              <a:rPr lang="en-GB" sz="2400" dirty="0">
                <a:latin typeface="Swis721 Lt BT" panose="020B0403020202020204" pitchFamily="34" charset="0"/>
              </a:rPr>
              <a:t>Leavers events – further details TBC</a:t>
            </a:r>
          </a:p>
          <a:p>
            <a:pPr algn="just"/>
            <a:r>
              <a:rPr lang="en-GB" sz="2400" dirty="0">
                <a:latin typeface="Swis721 Lt BT" panose="020B0403020202020204" pitchFamily="34" charset="0"/>
              </a:rPr>
              <a:t>Results days – 10</a:t>
            </a:r>
            <a:r>
              <a:rPr lang="en-GB" sz="2400" baseline="30000" dirty="0">
                <a:latin typeface="Swis721 Lt BT" panose="020B0403020202020204" pitchFamily="34" charset="0"/>
              </a:rPr>
              <a:t>th</a:t>
            </a:r>
            <a:r>
              <a:rPr lang="en-GB" sz="2400" dirty="0">
                <a:latin typeface="Swis721 Lt BT" panose="020B0403020202020204" pitchFamily="34" charset="0"/>
              </a:rPr>
              <a:t> August (Y13) and 12</a:t>
            </a:r>
            <a:r>
              <a:rPr lang="en-GB" sz="2400" baseline="30000" dirty="0">
                <a:latin typeface="Swis721 Lt BT" panose="020B0403020202020204" pitchFamily="34" charset="0"/>
              </a:rPr>
              <a:t>th</a:t>
            </a:r>
            <a:r>
              <a:rPr lang="en-GB" sz="2400" dirty="0">
                <a:latin typeface="Swis721 Lt BT" panose="020B0403020202020204" pitchFamily="34" charset="0"/>
              </a:rPr>
              <a:t> August (Y11)</a:t>
            </a:r>
          </a:p>
        </p:txBody>
      </p:sp>
    </p:spTree>
    <p:extLst>
      <p:ext uri="{BB962C8B-B14F-4D97-AF65-F5344CB8AC3E}">
        <p14:creationId xmlns:p14="http://schemas.microsoft.com/office/powerpoint/2010/main" val="2239907899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BBE0E3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BBE0E3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C4BDF53092B440846945DC952B9061" ma:contentTypeVersion="6" ma:contentTypeDescription="Create a new document." ma:contentTypeScope="" ma:versionID="d25716c54c4c3db8b35fe35b1efb2154">
  <xsd:schema xmlns:xsd="http://www.w3.org/2001/XMLSchema" xmlns:xs="http://www.w3.org/2001/XMLSchema" xmlns:p="http://schemas.microsoft.com/office/2006/metadata/properties" xmlns:ns2="7b4b7819-e8cf-4e73-9484-956453b6fe3e" xmlns:ns3="a4a7e4df-a209-4bac-907d-c246bee3dbbe" targetNamespace="http://schemas.microsoft.com/office/2006/metadata/properties" ma:root="true" ma:fieldsID="fa26ca0ce6d736f7aa9cb340ad2ecd3c" ns2:_="" ns3:_="">
    <xsd:import namespace="7b4b7819-e8cf-4e73-9484-956453b6fe3e"/>
    <xsd:import namespace="a4a7e4df-a209-4bac-907d-c246bee3db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4b7819-e8cf-4e73-9484-956453b6fe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a7e4df-a209-4bac-907d-c246bee3dbb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523A164-297D-4154-8D7A-BC3DC3A46BA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1906356-7211-4FAE-9160-D5CA21F3224F}"/>
</file>

<file path=customXml/itemProps3.xml><?xml version="1.0" encoding="utf-8"?>
<ds:datastoreItem xmlns:ds="http://schemas.openxmlformats.org/officeDocument/2006/customXml" ds:itemID="{90346953-D2F1-4DE4-85F9-18587A2936D4}">
  <ds:schemaRefs>
    <ds:schemaRef ds:uri="http://purl.org/dc/elements/1.1/"/>
    <ds:schemaRef ds:uri="http://schemas.microsoft.com/office/2006/metadata/properties"/>
    <ds:schemaRef ds:uri="94dd0775-76b5-42f4-b7e9-fc4c1ed2f738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5813</TotalTime>
  <Words>518</Words>
  <Application>Microsoft Office PowerPoint</Application>
  <PresentationFormat>On-screen Show (4:3)</PresentationFormat>
  <Paragraphs>95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Arial Bold</vt:lpstr>
      <vt:lpstr>Avenir Roman</vt:lpstr>
      <vt:lpstr>Berkeley</vt:lpstr>
      <vt:lpstr>BerkeleyOldstyleITCbyBT</vt:lpstr>
      <vt:lpstr>Helvetica</vt:lpstr>
      <vt:lpstr>Swis721 Lt BT</vt:lpstr>
      <vt:lpstr>1_Default</vt:lpstr>
      <vt:lpstr>GCSE &amp; A-Level   Centre Assessed Grades 2020-2021  </vt:lpstr>
      <vt:lpstr>An Important Point…</vt:lpstr>
      <vt:lpstr>What are we trying to achieve in this process…?</vt:lpstr>
      <vt:lpstr>New System…</vt:lpstr>
      <vt:lpstr>Reminders…</vt:lpstr>
      <vt:lpstr>Reminders…</vt:lpstr>
      <vt:lpstr>How will we arrive at your grades…?</vt:lpstr>
      <vt:lpstr>Which pieces of evidence have we used to decide your ‘initial’ grade?</vt:lpstr>
      <vt:lpstr>What happens next…?</vt:lpstr>
    </vt:vector>
  </TitlesOfParts>
  <Company>Linney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ls</dc:creator>
  <cp:lastModifiedBy>David Sabbagh</cp:lastModifiedBy>
  <cp:revision>440</cp:revision>
  <cp:lastPrinted>2016-09-20T15:40:55Z</cp:lastPrinted>
  <dcterms:created xsi:type="dcterms:W3CDTF">2008-04-21T08:30:49Z</dcterms:created>
  <dcterms:modified xsi:type="dcterms:W3CDTF">2021-06-30T08:22:36Z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0x01010073C4BDF53092B440846945DC952B9061</vt:lpwstr>
  </property>
</Properties>
</file>