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5"/>
  </p:notesMasterIdLst>
  <p:handoutMasterIdLst>
    <p:handoutMasterId r:id="rId16"/>
  </p:handoutMasterIdLst>
  <p:sldIdLst>
    <p:sldId id="440" r:id="rId5"/>
    <p:sldId id="515" r:id="rId6"/>
    <p:sldId id="531" r:id="rId7"/>
    <p:sldId id="524" r:id="rId8"/>
    <p:sldId id="525" r:id="rId9"/>
    <p:sldId id="527" r:id="rId10"/>
    <p:sldId id="526" r:id="rId11"/>
    <p:sldId id="534" r:id="rId12"/>
    <p:sldId id="536" r:id="rId13"/>
    <p:sldId id="530" r:id="rId14"/>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5A8FE3-C405-4F14-AEE2-1327CFA8321C}" v="1" dt="2021-04-13T09:53:43.545"/>
    <p1510:client id="{AC65A159-12B0-4EE0-86F0-DF368F867BD7}" v="6" dt="2021-06-14T10:01:24.36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114" d="100"/>
          <a:sy n="114" d="100"/>
        </p:scale>
        <p:origin x="1368" y="14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Preece" userId="S::dpreece@tscacademy.org.uk::1995b8e9-9f6b-485d-8b10-822d794f724c" providerId="AD" clId="Web-{AC65A159-12B0-4EE0-86F0-DF368F867BD7}"/>
    <pc:docChg chg="modSld">
      <pc:chgData name="Daniel Preece" userId="S::dpreece@tscacademy.org.uk::1995b8e9-9f6b-485d-8b10-822d794f724c" providerId="AD" clId="Web-{AC65A159-12B0-4EE0-86F0-DF368F867BD7}" dt="2021-06-14T10:01:15.724" v="3"/>
      <pc:docMkLst>
        <pc:docMk/>
      </pc:docMkLst>
      <pc:sldChg chg="modSp">
        <pc:chgData name="Daniel Preece" userId="S::dpreece@tscacademy.org.uk::1995b8e9-9f6b-485d-8b10-822d794f724c" providerId="AD" clId="Web-{AC65A159-12B0-4EE0-86F0-DF368F867BD7}" dt="2021-06-14T10:01:15.724" v="3"/>
        <pc:sldMkLst>
          <pc:docMk/>
          <pc:sldMk cId="3100986966" sldId="534"/>
        </pc:sldMkLst>
        <pc:graphicFrameChg chg="mod modGraphic">
          <ac:chgData name="Daniel Preece" userId="S::dpreece@tscacademy.org.uk::1995b8e9-9f6b-485d-8b10-822d794f724c" providerId="AD" clId="Web-{AC65A159-12B0-4EE0-86F0-DF368F867BD7}" dt="2021-06-14T10:01:15.724" v="3"/>
          <ac:graphicFrameMkLst>
            <pc:docMk/>
            <pc:sldMk cId="3100986966" sldId="534"/>
            <ac:graphicFrameMk id="4" creationId="{17D496BC-D458-4BFC-9B6C-D4D42159EC1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30/06/2021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3717032"/>
            <a:ext cx="7269460" cy="1102519"/>
          </a:xfrm>
        </p:spPr>
        <p:txBody>
          <a:bodyPr/>
          <a:lstStyle/>
          <a:p>
            <a:pPr algn="ctr"/>
            <a:r>
              <a:rPr lang="en-US" altLang="en-US" sz="4800" b="1" u="sng" dirty="0">
                <a:latin typeface="Berkeley" panose="02020500000000000000" pitchFamily="18" charset="0"/>
              </a:rPr>
              <a:t>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Centre Assessed Grades 2020-2021</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p:txBody>
          <a:bodyPr/>
          <a:lstStyle/>
          <a:p>
            <a:pPr marL="0" indent="0">
              <a:buNone/>
            </a:pPr>
            <a:endParaRPr lang="en-GB" dirty="0"/>
          </a:p>
          <a:p>
            <a:pPr algn="just"/>
            <a:r>
              <a:rPr lang="en-GB" sz="2400" dirty="0">
                <a:latin typeface="Swis721 Lt BT" panose="020B0403020202020204" pitchFamily="34" charset="0"/>
              </a:rPr>
              <a:t>Marking of evidence pieces continues to be moderated and standardised within subjects</a:t>
            </a:r>
          </a:p>
          <a:p>
            <a:pPr algn="just"/>
            <a:r>
              <a:rPr lang="en-GB" sz="2400" dirty="0">
                <a:latin typeface="Swis721 Lt BT" panose="020B0403020202020204" pitchFamily="34" charset="0"/>
              </a:rPr>
              <a:t>Teachers submit your CAG grades to the school by </a:t>
            </a:r>
          </a:p>
          <a:p>
            <a:pPr marL="0" indent="0" algn="just">
              <a:buNone/>
            </a:pPr>
            <a:r>
              <a:rPr lang="en-GB" sz="2400" dirty="0">
                <a:latin typeface="Swis721 Lt BT" panose="020B0403020202020204" pitchFamily="34" charset="0"/>
              </a:rPr>
              <a:t>     8</a:t>
            </a:r>
            <a:r>
              <a:rPr lang="en-GB" sz="2400" baseline="30000" dirty="0">
                <a:latin typeface="Swis721 Lt BT" panose="020B0403020202020204" pitchFamily="34" charset="0"/>
              </a:rPr>
              <a:t>th</a:t>
            </a:r>
            <a:r>
              <a:rPr lang="en-GB" sz="2400" dirty="0">
                <a:latin typeface="Swis721 Lt BT" panose="020B0403020202020204" pitchFamily="34" charset="0"/>
              </a:rPr>
              <a:t> June 2021</a:t>
            </a:r>
          </a:p>
          <a:p>
            <a:pPr algn="just"/>
            <a:r>
              <a:rPr lang="en-GB" sz="2400" dirty="0">
                <a:latin typeface="Swis721 Lt BT" panose="020B0403020202020204" pitchFamily="34" charset="0"/>
              </a:rPr>
              <a:t>Internal quality assurance of grades – checking the accuracy of grades submitted by teachers</a:t>
            </a:r>
          </a:p>
          <a:p>
            <a:pPr algn="just"/>
            <a:r>
              <a:rPr lang="en-GB" sz="2400" dirty="0">
                <a:latin typeface="Swis721 Lt BT" panose="020B0403020202020204" pitchFamily="34" charset="0"/>
              </a:rPr>
              <a:t>Samworth submits your grades to the Exam Boards on</a:t>
            </a:r>
          </a:p>
          <a:p>
            <a:pPr marL="0" indent="0" algn="just">
              <a:buNone/>
            </a:pPr>
            <a:r>
              <a:rPr lang="en-GB" sz="2400" dirty="0">
                <a:latin typeface="Swis721 Lt BT" panose="020B0403020202020204" pitchFamily="34" charset="0"/>
              </a:rPr>
              <a:t>    18</a:t>
            </a:r>
            <a:r>
              <a:rPr lang="en-GB" sz="2400" baseline="30000" dirty="0">
                <a:latin typeface="Swis721 Lt BT" panose="020B0403020202020204" pitchFamily="34" charset="0"/>
              </a:rPr>
              <a:t>th</a:t>
            </a:r>
            <a:r>
              <a:rPr lang="en-GB" sz="2400" dirty="0">
                <a:latin typeface="Swis721 Lt BT" panose="020B0403020202020204" pitchFamily="34" charset="0"/>
              </a:rPr>
              <a:t> June 2021</a:t>
            </a:r>
          </a:p>
          <a:p>
            <a:pPr algn="just"/>
            <a:r>
              <a:rPr lang="en-GB" sz="2400" dirty="0">
                <a:latin typeface="Swis721 Lt BT" panose="020B0403020202020204" pitchFamily="34" charset="0"/>
              </a:rPr>
              <a:t>Leavers events – further details TBC</a:t>
            </a:r>
          </a:p>
          <a:p>
            <a:pPr algn="just"/>
            <a:r>
              <a:rPr lang="en-GB" sz="2400" dirty="0">
                <a:latin typeface="Swis721 Lt BT" panose="020B0403020202020204" pitchFamily="34" charset="0"/>
              </a:rPr>
              <a:t>Results days – 10</a:t>
            </a:r>
            <a:r>
              <a:rPr lang="en-GB" sz="2400" baseline="30000" dirty="0">
                <a:latin typeface="Swis721 Lt BT" panose="020B0403020202020204" pitchFamily="34" charset="0"/>
              </a:rPr>
              <a:t>th</a:t>
            </a:r>
            <a:r>
              <a:rPr lang="en-GB" sz="2400" dirty="0">
                <a:latin typeface="Swis721 Lt BT" panose="020B0403020202020204" pitchFamily="34" charset="0"/>
              </a:rPr>
              <a:t> August (Y13) and 12</a:t>
            </a:r>
            <a:r>
              <a:rPr lang="en-GB" sz="2400" baseline="30000" dirty="0">
                <a:latin typeface="Swis721 Lt BT" panose="020B0403020202020204" pitchFamily="34" charset="0"/>
              </a:rPr>
              <a:t>th</a:t>
            </a:r>
            <a:r>
              <a:rPr lang="en-GB" sz="2400" dirty="0">
                <a:latin typeface="Swis721 Lt BT" panose="020B0403020202020204" pitchFamily="34" charset="0"/>
              </a:rPr>
              <a:t> August (Y11)</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An Important Point…</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dirty="0">
                <a:latin typeface="Swis721 Lt BT" panose="020B0403020202020204" pitchFamily="34" charset="0"/>
              </a:rPr>
              <a:t>These are not ‘teacher’ assessed grades.</a:t>
            </a:r>
          </a:p>
          <a:p>
            <a:pPr algn="just"/>
            <a:endParaRPr lang="en-GB" dirty="0">
              <a:latin typeface="Swis721 Lt BT" panose="020B0403020202020204" pitchFamily="34" charset="0"/>
            </a:endParaRPr>
          </a:p>
          <a:p>
            <a:pPr algn="just"/>
            <a:r>
              <a:rPr lang="en-GB" dirty="0">
                <a:latin typeface="Swis721 Lt BT" panose="020B0403020202020204" pitchFamily="34" charset="0"/>
              </a:rPr>
              <a:t>This suggests one person is responsible for the outcome of this process.</a:t>
            </a:r>
          </a:p>
          <a:p>
            <a:pPr algn="just"/>
            <a:endParaRPr lang="en-GB" dirty="0">
              <a:latin typeface="Swis721 Lt BT" panose="020B0403020202020204" pitchFamily="34" charset="0"/>
            </a:endParaRPr>
          </a:p>
          <a:p>
            <a:pPr algn="just"/>
            <a:r>
              <a:rPr lang="en-GB" dirty="0">
                <a:latin typeface="Swis721 Lt BT" panose="020B0403020202020204" pitchFamily="34" charset="0"/>
              </a:rPr>
              <a:t>The reality is they are subject to internal and external checks. Grades are then awarded by exam boards.</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What are we trying to achieve in this process…?</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457200" y="1485900"/>
            <a:ext cx="8363272" cy="5372100"/>
          </a:xfrm>
        </p:spPr>
        <p:txBody>
          <a:bodyPr/>
          <a:lstStyle/>
          <a:p>
            <a:endParaRPr lang="en-GB" dirty="0"/>
          </a:p>
          <a:p>
            <a:pPr marL="0" indent="0" algn="ctr">
              <a:buNone/>
            </a:pPr>
            <a:r>
              <a:rPr lang="en-GB" dirty="0">
                <a:latin typeface="Swis721 Lt BT" panose="020B0403020202020204" pitchFamily="34" charset="0"/>
              </a:rPr>
              <a:t>The text below is taken directly from the </a:t>
            </a:r>
          </a:p>
          <a:p>
            <a:pPr marL="0" indent="0" algn="ctr">
              <a:buNone/>
            </a:pPr>
            <a:r>
              <a:rPr lang="en-GB" dirty="0">
                <a:latin typeface="Swis721 Lt BT" panose="020B0403020202020204" pitchFamily="34" charset="0"/>
              </a:rPr>
              <a:t>Centre Assessed Grades (CAG) guidance:</a:t>
            </a:r>
          </a:p>
          <a:p>
            <a:pPr marL="0" indent="0" algn="just">
              <a:buNone/>
            </a:pPr>
            <a:endParaRPr lang="en-GB" dirty="0">
              <a:latin typeface="Swis721 Lt BT" panose="020B0403020202020204" pitchFamily="34" charset="0"/>
            </a:endParaRPr>
          </a:p>
          <a:p>
            <a:pPr marL="0" indent="0" algn="ctr">
              <a:buNone/>
            </a:pPr>
            <a:r>
              <a:rPr lang="en-GB" b="1" dirty="0">
                <a:latin typeface="Swis721 Lt BT" panose="020B0403020202020204" pitchFamily="34" charset="0"/>
              </a:rPr>
              <a:t>‘The grades submitted to Exam Boards must reflect a fair, reasonable and carefully considered judgement of the student’s performance across a range of evidence, on the curriculum content that they have been taught’</a:t>
            </a:r>
          </a:p>
        </p:txBody>
      </p:sp>
    </p:spTree>
    <p:extLst>
      <p:ext uri="{BB962C8B-B14F-4D97-AF65-F5344CB8AC3E}">
        <p14:creationId xmlns:p14="http://schemas.microsoft.com/office/powerpoint/2010/main" val="403948016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New System…</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390364" y="656692"/>
            <a:ext cx="8363272" cy="5544616"/>
          </a:xfrm>
        </p:spPr>
        <p:txBody>
          <a:bodyPr/>
          <a:lstStyle/>
          <a:p>
            <a:endParaRPr lang="en-GB" dirty="0"/>
          </a:p>
          <a:p>
            <a:pPr marL="0" indent="0">
              <a:buNone/>
            </a:pPr>
            <a:r>
              <a:rPr lang="en-GB" sz="2400" b="1" dirty="0">
                <a:latin typeface="Swis721 Lt BT" panose="020B0403020202020204" pitchFamily="34" charset="0"/>
              </a:rPr>
              <a:t>Staff and Exam Boards assess the standard you are performing at…</a:t>
            </a:r>
          </a:p>
          <a:p>
            <a:endParaRPr lang="en-GB" sz="2400" b="1" i="1" dirty="0"/>
          </a:p>
          <a:p>
            <a:pPr marL="0" indent="0">
              <a:buNone/>
            </a:pPr>
            <a:r>
              <a:rPr lang="en-GB" sz="2400" b="1" dirty="0">
                <a:latin typeface="Swis721 Lt BT" panose="020B0403020202020204" pitchFamily="34" charset="0"/>
              </a:rPr>
              <a:t>What has it involved?</a:t>
            </a:r>
          </a:p>
          <a:p>
            <a:pPr marL="0" indent="0">
              <a:buNone/>
            </a:pPr>
            <a:endParaRPr lang="en-GB" sz="2400" b="1" dirty="0">
              <a:latin typeface="Swis721 Lt BT" panose="020B0403020202020204" pitchFamily="34" charset="0"/>
            </a:endParaRPr>
          </a:p>
          <a:p>
            <a:r>
              <a:rPr lang="en-GB" dirty="0">
                <a:latin typeface="Swis721 Lt BT" panose="020B0403020202020204" pitchFamily="34" charset="0"/>
              </a:rPr>
              <a:t>Return on Monday 8</a:t>
            </a:r>
            <a:r>
              <a:rPr lang="en-GB" baseline="30000" dirty="0">
                <a:latin typeface="Swis721 Lt BT" panose="020B0403020202020204" pitchFamily="34" charset="0"/>
              </a:rPr>
              <a:t>th</a:t>
            </a:r>
            <a:r>
              <a:rPr lang="en-GB" dirty="0">
                <a:latin typeface="Swis721 Lt BT" panose="020B0403020202020204" pitchFamily="34" charset="0"/>
              </a:rPr>
              <a:t> March</a:t>
            </a:r>
          </a:p>
          <a:p>
            <a:r>
              <a:rPr lang="en-GB" dirty="0">
                <a:latin typeface="Swis721 Lt BT" panose="020B0403020202020204" pitchFamily="34" charset="0"/>
              </a:rPr>
              <a:t>Further internal assessment (exams)</a:t>
            </a:r>
          </a:p>
          <a:p>
            <a:r>
              <a:rPr lang="en-GB" dirty="0">
                <a:latin typeface="Swis721 Lt BT" panose="020B0403020202020204" pitchFamily="34" charset="0"/>
              </a:rPr>
              <a:t>Other (previous) assessed work – NEAs, coursework, essays, topic tests etc.</a:t>
            </a:r>
          </a:p>
          <a:p>
            <a:r>
              <a:rPr lang="en-GB" dirty="0">
                <a:latin typeface="Swis721 Lt BT" panose="020B0403020202020204" pitchFamily="34" charset="0"/>
              </a:rPr>
              <a:t>Previous mocks</a:t>
            </a:r>
          </a:p>
          <a:p>
            <a:pPr marL="0" indent="0">
              <a:buNone/>
            </a:pPr>
            <a:endParaRPr lang="en-GB" b="1" dirty="0"/>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Reminders…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r>
              <a:rPr lang="en-GB" b="1" i="1" dirty="0">
                <a:latin typeface="Swis721 Lt BT" panose="020B0403020202020204" pitchFamily="34" charset="0"/>
              </a:rPr>
              <a:t>FAIRNESS:  </a:t>
            </a:r>
            <a:r>
              <a:rPr lang="en-GB" dirty="0">
                <a:latin typeface="Swis721 Lt BT" panose="020B0403020202020204" pitchFamily="34" charset="0"/>
              </a:rPr>
              <a:t>Will Samworth be more generous or more harsh than other schools?</a:t>
            </a:r>
          </a:p>
          <a:p>
            <a:pPr lvl="1"/>
            <a:r>
              <a:rPr lang="en-GB" dirty="0">
                <a:latin typeface="Swis721 Lt BT" panose="020B0403020202020204" pitchFamily="34" charset="0"/>
              </a:rPr>
              <a:t>All schools follow same guidance</a:t>
            </a:r>
          </a:p>
          <a:p>
            <a:pPr lvl="1"/>
            <a:r>
              <a:rPr lang="en-GB" dirty="0">
                <a:latin typeface="Swis721 Lt BT" panose="020B0403020202020204" pitchFamily="34" charset="0"/>
              </a:rPr>
              <a:t>We will carry out internal checks</a:t>
            </a:r>
          </a:p>
          <a:p>
            <a:pPr lvl="1"/>
            <a:r>
              <a:rPr lang="en-GB" dirty="0">
                <a:latin typeface="Swis721 Lt BT" panose="020B0403020202020204" pitchFamily="34" charset="0"/>
              </a:rPr>
              <a:t>All schools subject to same external quality assurance</a:t>
            </a:r>
          </a:p>
          <a:p>
            <a:pPr lvl="1"/>
            <a:r>
              <a:rPr lang="en-GB" dirty="0">
                <a:latin typeface="Swis721 Lt BT" panose="020B0403020202020204" pitchFamily="34" charset="0"/>
              </a:rPr>
              <a:t>Judgments are evidence based</a:t>
            </a:r>
          </a:p>
          <a:p>
            <a:pPr lvl="1"/>
            <a:r>
              <a:rPr lang="en-GB" dirty="0">
                <a:latin typeface="Swis721 Lt BT" panose="020B0403020202020204" pitchFamily="34" charset="0"/>
              </a:rPr>
              <a:t>We have to sign a declaration</a:t>
            </a:r>
          </a:p>
          <a:p>
            <a:pPr lvl="1"/>
            <a:r>
              <a:rPr lang="en-GB" dirty="0">
                <a:latin typeface="Swis721 Lt BT" panose="020B0403020202020204" pitchFamily="34" charset="0"/>
              </a:rPr>
              <a:t>Devalues achievements of past/future students</a:t>
            </a:r>
          </a:p>
          <a:p>
            <a:pPr lvl="1"/>
            <a:r>
              <a:rPr lang="en-GB" dirty="0">
                <a:latin typeface="Swis721 Lt BT" panose="020B0403020202020204" pitchFamily="34" charset="0"/>
              </a:rPr>
              <a:t>No point – no performance data this year </a:t>
            </a:r>
          </a:p>
          <a:p>
            <a:pPr lvl="1"/>
            <a:endParaRPr lang="en-GB" b="1" i="1" dirty="0"/>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Reminders…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616624"/>
          </a:xfrm>
        </p:spPr>
        <p:txBody>
          <a:bodyPr/>
          <a:lstStyle/>
          <a:p>
            <a:endParaRPr lang="en-GB" dirty="0"/>
          </a:p>
          <a:p>
            <a:pPr marL="0" indent="0">
              <a:buNone/>
            </a:pPr>
            <a:r>
              <a:rPr lang="en-GB" sz="2400" b="1" i="1" dirty="0">
                <a:latin typeface="Swis721 Lt BT" panose="020B0403020202020204" pitchFamily="34" charset="0"/>
              </a:rPr>
              <a:t>RIGHTS:  </a:t>
            </a:r>
            <a:r>
              <a:rPr lang="en-GB" sz="2400" dirty="0">
                <a:latin typeface="Swis721 Lt BT" panose="020B0403020202020204" pitchFamily="34" charset="0"/>
              </a:rPr>
              <a:t>What protections do I have in this process?</a:t>
            </a:r>
          </a:p>
          <a:p>
            <a:pPr lvl="1"/>
            <a:r>
              <a:rPr lang="en-GB" sz="2400" dirty="0">
                <a:latin typeface="Swis721 Lt BT" panose="020B0403020202020204" pitchFamily="34" charset="0"/>
              </a:rPr>
              <a:t>Before we set the grades, we are aware of your relevant context</a:t>
            </a:r>
          </a:p>
          <a:p>
            <a:pPr lvl="1"/>
            <a:r>
              <a:rPr lang="en-GB" sz="2400" dirty="0">
                <a:latin typeface="Swis721 Lt BT" panose="020B0403020202020204" pitchFamily="34" charset="0"/>
              </a:rPr>
              <a:t>We will discuss the evidence base with you for each subject</a:t>
            </a:r>
          </a:p>
          <a:p>
            <a:pPr lvl="1"/>
            <a:r>
              <a:rPr lang="en-GB" sz="2400" dirty="0">
                <a:latin typeface="Swis721 Lt BT" panose="020B0403020202020204" pitchFamily="34" charset="0"/>
              </a:rPr>
              <a:t>After you receive your results, you can appeal</a:t>
            </a:r>
          </a:p>
          <a:p>
            <a:pPr lvl="2"/>
            <a:r>
              <a:rPr lang="en-GB" sz="2400" dirty="0">
                <a:latin typeface="Swis721 Lt BT" panose="020B0403020202020204" pitchFamily="34" charset="0"/>
              </a:rPr>
              <a:t>To the academy – check we didn’t make an administrative error</a:t>
            </a:r>
          </a:p>
          <a:p>
            <a:pPr lvl="2"/>
            <a:r>
              <a:rPr lang="en-GB" sz="2400" dirty="0">
                <a:latin typeface="Swis721 Lt BT" panose="020B0403020202020204" pitchFamily="34" charset="0"/>
              </a:rPr>
              <a:t>To the Exam Board (via the academy) – they will review our evidence base</a:t>
            </a:r>
          </a:p>
          <a:p>
            <a:pPr lvl="2"/>
            <a:endParaRPr lang="en-GB" sz="2400" dirty="0">
              <a:latin typeface="Swis721 Lt BT" panose="020B0403020202020204" pitchFamily="34" charset="0"/>
            </a:endParaRPr>
          </a:p>
          <a:p>
            <a:pPr marL="914400" lvl="2" indent="0" algn="ctr">
              <a:buNone/>
            </a:pPr>
            <a:r>
              <a:rPr lang="en-GB" sz="2400" dirty="0">
                <a:latin typeface="Swis721 Lt BT" panose="020B0403020202020204" pitchFamily="34" charset="0"/>
              </a:rPr>
              <a:t>Results can go up and down on appeal</a:t>
            </a:r>
          </a:p>
          <a:p>
            <a:pPr lvl="1"/>
            <a:endParaRPr lang="en-GB" sz="2400" b="1" i="1" dirty="0"/>
          </a:p>
          <a:p>
            <a:endParaRPr lang="en-GB" sz="2400" b="1" i="1" dirty="0"/>
          </a:p>
          <a:p>
            <a:endParaRPr lang="en-GB" sz="2400" b="1" dirty="0"/>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FD34-37A6-4608-AD9C-C5ECF938B8BC}"/>
              </a:ext>
            </a:extLst>
          </p:cNvPr>
          <p:cNvSpPr>
            <a:spLocks noGrp="1"/>
          </p:cNvSpPr>
          <p:nvPr>
            <p:ph type="title"/>
          </p:nvPr>
        </p:nvSpPr>
        <p:spPr/>
        <p:txBody>
          <a:bodyPr/>
          <a:lstStyle/>
          <a:p>
            <a:r>
              <a:rPr lang="en-GB" dirty="0">
                <a:latin typeface="Berkeley" panose="02020500000000000000" pitchFamily="18" charset="0"/>
              </a:rPr>
              <a:t>How will we arrive at your grades…?</a:t>
            </a:r>
          </a:p>
        </p:txBody>
      </p:sp>
      <p:sp>
        <p:nvSpPr>
          <p:cNvPr id="3" name="Content Placeholder 2">
            <a:extLst>
              <a:ext uri="{FF2B5EF4-FFF2-40B4-BE49-F238E27FC236}">
                <a16:creationId xmlns:a16="http://schemas.microsoft.com/office/drawing/2014/main" id="{0B139EDA-DF2F-4AB0-BAA9-0EAF717015C3}"/>
              </a:ext>
            </a:extLst>
          </p:cNvPr>
          <p:cNvSpPr>
            <a:spLocks noGrp="1"/>
          </p:cNvSpPr>
          <p:nvPr>
            <p:ph idx="1"/>
          </p:nvPr>
        </p:nvSpPr>
        <p:spPr>
          <a:xfrm>
            <a:off x="423247" y="1340768"/>
            <a:ext cx="8229600" cy="5229200"/>
          </a:xfrm>
        </p:spPr>
        <p:txBody>
          <a:bodyPr/>
          <a:lstStyle/>
          <a:p>
            <a:pPr marL="0" indent="0">
              <a:buNone/>
            </a:pPr>
            <a:r>
              <a:rPr lang="en-GB" b="1" dirty="0">
                <a:latin typeface="Swis721 Lt BT" panose="020B0403020202020204" pitchFamily="34" charset="0"/>
              </a:rPr>
              <a:t>Examples</a:t>
            </a:r>
            <a:r>
              <a:rPr lang="en-GB" dirty="0">
                <a:latin typeface="Swis721 Lt BT" panose="020B0403020202020204" pitchFamily="34" charset="0"/>
              </a:rPr>
              <a:t>…</a:t>
            </a:r>
          </a:p>
          <a:p>
            <a:endParaRPr lang="en-GB" dirty="0"/>
          </a:p>
          <a:p>
            <a:pPr marL="0" indent="0">
              <a:buNone/>
            </a:pPr>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1B5E1941-A832-45D9-95F3-CEFE3BDE63A7}"/>
              </a:ext>
            </a:extLst>
          </p:cNvPr>
          <p:cNvGraphicFramePr>
            <a:graphicFrameLocks noGrp="1"/>
          </p:cNvGraphicFramePr>
          <p:nvPr>
            <p:extLst>
              <p:ext uri="{D42A27DB-BD31-4B8C-83A1-F6EECF244321}">
                <p14:modId xmlns:p14="http://schemas.microsoft.com/office/powerpoint/2010/main" val="4236594715"/>
              </p:ext>
            </p:extLst>
          </p:nvPr>
        </p:nvGraphicFramePr>
        <p:xfrm>
          <a:off x="1297654" y="2258899"/>
          <a:ext cx="6442698" cy="3802023"/>
        </p:xfrm>
        <a:graphic>
          <a:graphicData uri="http://schemas.openxmlformats.org/drawingml/2006/table">
            <a:tbl>
              <a:tblPr firstRow="1" bandRow="1">
                <a:tableStyleId>{5C22544A-7EE6-4342-B048-85BDC9FD1C3A}</a:tableStyleId>
              </a:tblPr>
              <a:tblGrid>
                <a:gridCol w="2147566">
                  <a:extLst>
                    <a:ext uri="{9D8B030D-6E8A-4147-A177-3AD203B41FA5}">
                      <a16:colId xmlns:a16="http://schemas.microsoft.com/office/drawing/2014/main" val="2318157867"/>
                    </a:ext>
                  </a:extLst>
                </a:gridCol>
                <a:gridCol w="2147566">
                  <a:extLst>
                    <a:ext uri="{9D8B030D-6E8A-4147-A177-3AD203B41FA5}">
                      <a16:colId xmlns:a16="http://schemas.microsoft.com/office/drawing/2014/main" val="3221023836"/>
                    </a:ext>
                  </a:extLst>
                </a:gridCol>
                <a:gridCol w="2147566">
                  <a:extLst>
                    <a:ext uri="{9D8B030D-6E8A-4147-A177-3AD203B41FA5}">
                      <a16:colId xmlns:a16="http://schemas.microsoft.com/office/drawing/2014/main" val="3391106650"/>
                    </a:ext>
                  </a:extLst>
                </a:gridCol>
              </a:tblGrid>
              <a:tr h="763285">
                <a:tc>
                  <a:txBody>
                    <a:bodyPr/>
                    <a:lstStyle/>
                    <a:p>
                      <a:pPr algn="ctr"/>
                      <a:r>
                        <a:rPr lang="en-GB" sz="2800" dirty="0">
                          <a:latin typeface="Swis721 Lt BT" panose="020B0403020202020204" pitchFamily="34" charset="0"/>
                        </a:rPr>
                        <a:t>English</a:t>
                      </a:r>
                    </a:p>
                  </a:txBody>
                  <a:tcPr/>
                </a:tc>
                <a:tc>
                  <a:txBody>
                    <a:bodyPr/>
                    <a:lstStyle/>
                    <a:p>
                      <a:pPr algn="ctr"/>
                      <a:r>
                        <a:rPr lang="en-GB" sz="2800" dirty="0">
                          <a:latin typeface="Swis721 Lt BT" panose="020B0403020202020204" pitchFamily="34" charset="0"/>
                        </a:rPr>
                        <a:t>PE</a:t>
                      </a:r>
                    </a:p>
                  </a:txBody>
                  <a:tcPr/>
                </a:tc>
                <a:tc>
                  <a:txBody>
                    <a:bodyPr/>
                    <a:lstStyle/>
                    <a:p>
                      <a:pPr algn="ctr"/>
                      <a:r>
                        <a:rPr lang="en-GB" sz="2800" dirty="0">
                          <a:latin typeface="Swis721 Lt BT" panose="020B0403020202020204" pitchFamily="34" charset="0"/>
                        </a:rPr>
                        <a:t>Art</a:t>
                      </a:r>
                    </a:p>
                  </a:txBody>
                  <a:tcPr/>
                </a:tc>
                <a:extLst>
                  <a:ext uri="{0D108BD9-81ED-4DB2-BD59-A6C34878D82A}">
                    <a16:rowId xmlns:a16="http://schemas.microsoft.com/office/drawing/2014/main" val="1501997776"/>
                  </a:ext>
                </a:extLst>
              </a:tr>
              <a:tr h="748883">
                <a:tc>
                  <a:txBody>
                    <a:bodyPr/>
                    <a:lstStyle/>
                    <a:p>
                      <a:pPr algn="ctr"/>
                      <a:r>
                        <a:rPr lang="en-GB" sz="2000" dirty="0">
                          <a:latin typeface="Swis721 Lt BT" panose="020B0403020202020204" pitchFamily="34" charset="0"/>
                        </a:rPr>
                        <a:t>Previous Data – Assessments etc</a:t>
                      </a:r>
                    </a:p>
                  </a:txBody>
                  <a:tcPr/>
                </a:tc>
                <a:tc>
                  <a:txBody>
                    <a:bodyPr/>
                    <a:lstStyle/>
                    <a:p>
                      <a:pPr algn="ctr"/>
                      <a:r>
                        <a:rPr lang="en-GB" sz="2000" dirty="0">
                          <a:latin typeface="Swis721 Lt BT" panose="020B0403020202020204" pitchFamily="34" charset="0"/>
                        </a:rPr>
                        <a:t>NEA</a:t>
                      </a:r>
                    </a:p>
                  </a:txBody>
                  <a:tcPr/>
                </a:tc>
                <a:tc>
                  <a:txBody>
                    <a:bodyPr/>
                    <a:lstStyle/>
                    <a:p>
                      <a:pPr algn="ctr"/>
                      <a:r>
                        <a:rPr lang="en-GB" sz="2000" dirty="0">
                          <a:latin typeface="Swis721 Lt BT" panose="020B0403020202020204" pitchFamily="34" charset="0"/>
                        </a:rPr>
                        <a:t>All portfolio based</a:t>
                      </a:r>
                    </a:p>
                  </a:txBody>
                  <a:tcPr/>
                </a:tc>
                <a:extLst>
                  <a:ext uri="{0D108BD9-81ED-4DB2-BD59-A6C34878D82A}">
                    <a16:rowId xmlns:a16="http://schemas.microsoft.com/office/drawing/2014/main" val="3030201558"/>
                  </a:ext>
                </a:extLst>
              </a:tr>
              <a:tr h="763285">
                <a:tc>
                  <a:txBody>
                    <a:bodyPr/>
                    <a:lstStyle/>
                    <a:p>
                      <a:pPr algn="ctr"/>
                      <a:r>
                        <a:rPr lang="en-GB" sz="2000" dirty="0">
                          <a:latin typeface="Swis721 Lt BT" panose="020B0403020202020204" pitchFamily="34" charset="0"/>
                        </a:rPr>
                        <a:t>Mock Exams</a:t>
                      </a:r>
                    </a:p>
                  </a:txBody>
                  <a:tcPr/>
                </a:tc>
                <a:tc>
                  <a:txBody>
                    <a:bodyPr/>
                    <a:lstStyle/>
                    <a:p>
                      <a:pPr algn="ctr"/>
                      <a:r>
                        <a:rPr lang="en-GB" sz="2000" dirty="0">
                          <a:latin typeface="Swis721 Lt BT" panose="020B0403020202020204" pitchFamily="34" charset="0"/>
                        </a:rPr>
                        <a:t>Previous Data – Assessments etc</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1337060366"/>
                  </a:ext>
                </a:extLst>
              </a:tr>
              <a:tr h="763285">
                <a:tc>
                  <a:txBody>
                    <a:bodyPr/>
                    <a:lstStyle/>
                    <a:p>
                      <a:pPr algn="ctr"/>
                      <a:r>
                        <a:rPr lang="en-GB" sz="2000" dirty="0">
                          <a:latin typeface="Swis721 Lt BT" panose="020B0403020202020204" pitchFamily="34" charset="0"/>
                        </a:rPr>
                        <a:t>Future Assessments</a:t>
                      </a:r>
                    </a:p>
                  </a:txBody>
                  <a:tcPr/>
                </a:tc>
                <a:tc>
                  <a:txBody>
                    <a:bodyPr/>
                    <a:lstStyle/>
                    <a:p>
                      <a:pPr algn="ctr"/>
                      <a:r>
                        <a:rPr lang="en-GB" sz="2000" dirty="0">
                          <a:latin typeface="Swis721 Lt BT" panose="020B0403020202020204" pitchFamily="34" charset="0"/>
                        </a:rPr>
                        <a:t>Future Assessments</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4193457684"/>
                  </a:ext>
                </a:extLst>
              </a:tr>
              <a:tr h="763285">
                <a:tc>
                  <a:txBody>
                    <a:bodyPr/>
                    <a:lstStyle/>
                    <a:p>
                      <a:endParaRPr lang="en-GB" sz="2000" dirty="0">
                        <a:latin typeface="Swis721 Lt BT" panose="020B0403020202020204" pitchFamily="34" charset="0"/>
                      </a:endParaRPr>
                    </a:p>
                  </a:txBody>
                  <a:tcPr/>
                </a:tc>
                <a:tc>
                  <a:txBody>
                    <a:bodyPr/>
                    <a:lstStyle/>
                    <a:p>
                      <a:pPr algn="ctr"/>
                      <a:r>
                        <a:rPr lang="en-GB" sz="2000" dirty="0">
                          <a:latin typeface="Swis721 Lt BT" panose="020B0403020202020204" pitchFamily="34" charset="0"/>
                        </a:rPr>
                        <a:t>Mock Exams</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194832447"/>
                  </a:ext>
                </a:extLst>
              </a:tr>
            </a:tbl>
          </a:graphicData>
        </a:graphic>
      </p:graphicFrame>
    </p:spTree>
    <p:extLst>
      <p:ext uri="{BB962C8B-B14F-4D97-AF65-F5344CB8AC3E}">
        <p14:creationId xmlns:p14="http://schemas.microsoft.com/office/powerpoint/2010/main" val="1600744115"/>
      </p:ext>
    </p:extLst>
  </p:cSld>
  <p:clrMapOvr>
    <a:masterClrMapping/>
  </p:clrMapOvr>
  <p:transition spd="med" advTm="20784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200" dirty="0">
                <a:latin typeface="Berkeley" panose="02020500000000000000" pitchFamily="18" charset="0"/>
              </a:rPr>
              <a:t>Which pieces of evidence have we used to decide your ‘initial’ grade?</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268760"/>
            <a:ext cx="8229600" cy="5372100"/>
          </a:xfrm>
        </p:spPr>
        <p:txBody>
          <a:bodyPr/>
          <a:lstStyle/>
          <a:p>
            <a:pPr marL="0" indent="0">
              <a:buNone/>
            </a:pPr>
            <a:r>
              <a:rPr lang="en-GB" dirty="0"/>
              <a:t>Subject: MEDIA STUDIES A-LEVEL</a:t>
            </a:r>
          </a:p>
          <a:p>
            <a:endParaRPr lang="en-GB" dirty="0"/>
          </a:p>
        </p:txBody>
      </p:sp>
      <p:graphicFrame>
        <p:nvGraphicFramePr>
          <p:cNvPr id="4" name="Table 3">
            <a:extLst>
              <a:ext uri="{FF2B5EF4-FFF2-40B4-BE49-F238E27FC236}">
                <a16:creationId xmlns:a16="http://schemas.microsoft.com/office/drawing/2014/main" id="{17D496BC-D458-4BFC-9B6C-D4D42159EC1C}"/>
              </a:ext>
            </a:extLst>
          </p:cNvPr>
          <p:cNvGraphicFramePr>
            <a:graphicFrameLocks noGrp="1"/>
          </p:cNvGraphicFramePr>
          <p:nvPr>
            <p:extLst>
              <p:ext uri="{D42A27DB-BD31-4B8C-83A1-F6EECF244321}">
                <p14:modId xmlns:p14="http://schemas.microsoft.com/office/powerpoint/2010/main" val="1413239860"/>
              </p:ext>
            </p:extLst>
          </p:nvPr>
        </p:nvGraphicFramePr>
        <p:xfrm>
          <a:off x="82088" y="1859539"/>
          <a:ext cx="8963948" cy="4899140"/>
        </p:xfrm>
        <a:graphic>
          <a:graphicData uri="http://schemas.openxmlformats.org/drawingml/2006/table">
            <a:tbl>
              <a:tblPr firstRow="1" bandRow="1">
                <a:tableStyleId>{5C22544A-7EE6-4342-B048-85BDC9FD1C3A}</a:tableStyleId>
              </a:tblPr>
              <a:tblGrid>
                <a:gridCol w="2240987">
                  <a:extLst>
                    <a:ext uri="{9D8B030D-6E8A-4147-A177-3AD203B41FA5}">
                      <a16:colId xmlns:a16="http://schemas.microsoft.com/office/drawing/2014/main" val="1949237586"/>
                    </a:ext>
                  </a:extLst>
                </a:gridCol>
                <a:gridCol w="2240987">
                  <a:extLst>
                    <a:ext uri="{9D8B030D-6E8A-4147-A177-3AD203B41FA5}">
                      <a16:colId xmlns:a16="http://schemas.microsoft.com/office/drawing/2014/main" val="4177008459"/>
                    </a:ext>
                  </a:extLst>
                </a:gridCol>
                <a:gridCol w="2240987">
                  <a:extLst>
                    <a:ext uri="{9D8B030D-6E8A-4147-A177-3AD203B41FA5}">
                      <a16:colId xmlns:a16="http://schemas.microsoft.com/office/drawing/2014/main" val="2576519577"/>
                    </a:ext>
                  </a:extLst>
                </a:gridCol>
                <a:gridCol w="2240987">
                  <a:extLst>
                    <a:ext uri="{9D8B030D-6E8A-4147-A177-3AD203B41FA5}">
                      <a16:colId xmlns:a16="http://schemas.microsoft.com/office/drawing/2014/main" val="937750620"/>
                    </a:ext>
                  </a:extLst>
                </a:gridCol>
              </a:tblGrid>
              <a:tr h="1030626">
                <a:tc>
                  <a:txBody>
                    <a:bodyPr/>
                    <a:lstStyle/>
                    <a:p>
                      <a:pPr algn="ctr"/>
                      <a:r>
                        <a:rPr lang="en-GB" sz="2000" dirty="0">
                          <a:latin typeface="Swis721 Lt BT" panose="020B0403020202020204" pitchFamily="34" charset="0"/>
                        </a:rPr>
                        <a:t>Name of evidence piece</a:t>
                      </a:r>
                    </a:p>
                  </a:txBody>
                  <a:tcPr/>
                </a:tc>
                <a:tc>
                  <a:txBody>
                    <a:bodyPr/>
                    <a:lstStyle/>
                    <a:p>
                      <a:pPr algn="ctr"/>
                      <a:r>
                        <a:rPr lang="en-GB" sz="2000" dirty="0">
                          <a:latin typeface="Swis721 Lt BT" panose="020B0403020202020204" pitchFamily="34" charset="0"/>
                        </a:rPr>
                        <a:t>Number of Marks</a:t>
                      </a:r>
                    </a:p>
                  </a:txBody>
                  <a:tcPr/>
                </a:tc>
                <a:tc>
                  <a:txBody>
                    <a:bodyPr/>
                    <a:lstStyle/>
                    <a:p>
                      <a:pPr algn="ctr"/>
                      <a:r>
                        <a:rPr lang="en-GB" sz="2000" dirty="0">
                          <a:latin typeface="Swis721 Lt BT" panose="020B0403020202020204" pitchFamily="34" charset="0"/>
                        </a:rPr>
                        <a:t>When did we complete this evidence?</a:t>
                      </a:r>
                    </a:p>
                  </a:txBody>
                  <a:tcPr/>
                </a:tc>
                <a:tc>
                  <a:txBody>
                    <a:bodyPr/>
                    <a:lstStyle/>
                    <a:p>
                      <a:pPr algn="ctr"/>
                      <a:r>
                        <a:rPr lang="en-GB" sz="2000" dirty="0">
                          <a:latin typeface="Swis721 Lt BT" panose="020B0403020202020204" pitchFamily="34" charset="0"/>
                        </a:rPr>
                        <a:t>Why are we using this evidence piece?</a:t>
                      </a:r>
                    </a:p>
                  </a:txBody>
                  <a:tcPr/>
                </a:tc>
                <a:extLst>
                  <a:ext uri="{0D108BD9-81ED-4DB2-BD59-A6C34878D82A}">
                    <a16:rowId xmlns:a16="http://schemas.microsoft.com/office/drawing/2014/main" val="3757199200"/>
                  </a:ext>
                </a:extLst>
              </a:tr>
              <a:tr h="605055">
                <a:tc>
                  <a:txBody>
                    <a:bodyPr/>
                    <a:lstStyle/>
                    <a:p>
                      <a:pPr algn="ctr"/>
                      <a:r>
                        <a:rPr lang="en-GB" sz="1600" b="1" dirty="0"/>
                        <a:t>NEA (Coursework)</a:t>
                      </a:r>
                    </a:p>
                  </a:txBody>
                  <a:tcPr/>
                </a:tc>
                <a:tc>
                  <a:txBody>
                    <a:bodyPr/>
                    <a:lstStyle/>
                    <a:p>
                      <a:pPr algn="ctr"/>
                      <a:r>
                        <a:rPr lang="en-GB" sz="2400" dirty="0"/>
                        <a:t>60</a:t>
                      </a:r>
                    </a:p>
                  </a:txBody>
                  <a:tcPr anchor="ctr"/>
                </a:tc>
                <a:tc>
                  <a:txBody>
                    <a:bodyPr/>
                    <a:lstStyle/>
                    <a:p>
                      <a:pPr algn="ctr"/>
                      <a:r>
                        <a:rPr lang="en-GB" sz="1600" dirty="0"/>
                        <a:t>From October until this half term</a:t>
                      </a:r>
                    </a:p>
                  </a:txBody>
                  <a:tcPr anchor="ctr"/>
                </a:tc>
                <a:tc rowSpan="6">
                  <a:txBody>
                    <a:bodyPr/>
                    <a:lstStyle/>
                    <a:p>
                      <a:pPr algn="ctr"/>
                      <a:endParaRPr lang="en-GB" sz="1400" dirty="0"/>
                    </a:p>
                    <a:p>
                      <a:pPr algn="ctr"/>
                      <a:r>
                        <a:rPr lang="en-GB" sz="1400" dirty="0"/>
                        <a:t>SEE NEXT SLIDE</a:t>
                      </a:r>
                    </a:p>
                  </a:txBody>
                  <a:tcPr anchor="ctr"/>
                </a:tc>
                <a:extLst>
                  <a:ext uri="{0D108BD9-81ED-4DB2-BD59-A6C34878D82A}">
                    <a16:rowId xmlns:a16="http://schemas.microsoft.com/office/drawing/2014/main" val="1163903048"/>
                  </a:ext>
                </a:extLst>
              </a:tr>
              <a:tr h="605055">
                <a:tc>
                  <a:txBody>
                    <a:bodyPr/>
                    <a:lstStyle/>
                    <a:p>
                      <a:pPr algn="ctr"/>
                      <a:r>
                        <a:rPr lang="en-GB" sz="1600" b="1" dirty="0"/>
                        <a:t>October Component 1 mock</a:t>
                      </a:r>
                    </a:p>
                  </a:txBody>
                  <a:tcPr/>
                </a:tc>
                <a:tc>
                  <a:txBody>
                    <a:bodyPr/>
                    <a:lstStyle/>
                    <a:p>
                      <a:pPr algn="ctr"/>
                      <a:r>
                        <a:rPr lang="en-GB" sz="2400" dirty="0"/>
                        <a:t>90</a:t>
                      </a:r>
                    </a:p>
                  </a:txBody>
                  <a:tcPr anchor="ctr"/>
                </a:tc>
                <a:tc>
                  <a:txBody>
                    <a:bodyPr/>
                    <a:lstStyle/>
                    <a:p>
                      <a:pPr algn="ctr"/>
                      <a:r>
                        <a:rPr lang="en-GB" sz="1600" dirty="0"/>
                        <a:t>October (in school)</a:t>
                      </a:r>
                    </a:p>
                  </a:txBody>
                  <a:tcPr anchor="ctr"/>
                </a:tc>
                <a:tc vMerge="1">
                  <a:txBody>
                    <a:bodyPr/>
                    <a:lstStyle/>
                    <a:p>
                      <a:pPr algn="ctr"/>
                      <a:endParaRPr lang="en-GB" sz="1400" dirty="0"/>
                    </a:p>
                  </a:txBody>
                  <a:tcPr anchor="ctr"/>
                </a:tc>
                <a:extLst>
                  <a:ext uri="{0D108BD9-81ED-4DB2-BD59-A6C34878D82A}">
                    <a16:rowId xmlns:a16="http://schemas.microsoft.com/office/drawing/2014/main" val="4121013604"/>
                  </a:ext>
                </a:extLst>
              </a:tr>
              <a:tr h="605055">
                <a:tc>
                  <a:txBody>
                    <a:bodyPr/>
                    <a:lstStyle/>
                    <a:p>
                      <a:pPr algn="ctr"/>
                      <a:r>
                        <a:rPr lang="en-GB" sz="1600" b="1" dirty="0"/>
                        <a:t>January Component 1 mock</a:t>
                      </a:r>
                    </a:p>
                  </a:txBody>
                  <a:tcPr/>
                </a:tc>
                <a:tc>
                  <a:txBody>
                    <a:bodyPr/>
                    <a:lstStyle/>
                    <a:p>
                      <a:pPr algn="ctr"/>
                      <a:r>
                        <a:rPr lang="en-GB" sz="2400" dirty="0"/>
                        <a:t>90</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dirty="0"/>
                        <a:t>January (during lockdown)</a:t>
                      </a:r>
                    </a:p>
                  </a:txBody>
                  <a:tcPr anchor="ctr"/>
                </a:tc>
                <a:tc vMerge="1">
                  <a:txBody>
                    <a:bodyPr/>
                    <a:lstStyle/>
                    <a:p>
                      <a:pPr algn="ctr"/>
                      <a:endParaRPr lang="en-GB" sz="1400" dirty="0"/>
                    </a:p>
                  </a:txBody>
                  <a:tcPr anchor="ctr"/>
                </a:tc>
                <a:extLst>
                  <a:ext uri="{0D108BD9-81ED-4DB2-BD59-A6C34878D82A}">
                    <a16:rowId xmlns:a16="http://schemas.microsoft.com/office/drawing/2014/main" val="1042306145"/>
                  </a:ext>
                </a:extLst>
              </a:tr>
              <a:tr h="605055">
                <a:tc>
                  <a:txBody>
                    <a:bodyPr/>
                    <a:lstStyle/>
                    <a:p>
                      <a:pPr algn="ctr"/>
                      <a:r>
                        <a:rPr lang="en-GB" sz="1600" b="1" dirty="0"/>
                        <a:t>January Component 2 partial mock</a:t>
                      </a:r>
                    </a:p>
                  </a:txBody>
                  <a:tcPr/>
                </a:tc>
                <a:tc>
                  <a:txBody>
                    <a:bodyPr/>
                    <a:lstStyle/>
                    <a:p>
                      <a:pPr algn="ctr"/>
                      <a:r>
                        <a:rPr lang="en-GB" sz="2400" dirty="0"/>
                        <a:t>60</a:t>
                      </a:r>
                    </a:p>
                  </a:txBody>
                  <a:tcPr anchor="ctr"/>
                </a:tc>
                <a:tc>
                  <a:txBody>
                    <a:bodyPr/>
                    <a:lstStyle/>
                    <a:p>
                      <a:pPr algn="ctr"/>
                      <a:r>
                        <a:rPr lang="en-GB" sz="1600" dirty="0"/>
                        <a:t>January (during lockdown)</a:t>
                      </a:r>
                    </a:p>
                  </a:txBody>
                  <a:tcPr anchor="ctr"/>
                </a:tc>
                <a:tc vMerge="1">
                  <a:txBody>
                    <a:bodyPr/>
                    <a:lstStyle/>
                    <a:p>
                      <a:pPr algn="ctr"/>
                      <a:endParaRPr lang="en-GB" sz="1400" dirty="0"/>
                    </a:p>
                  </a:txBody>
                  <a:tcPr anchor="ctr"/>
                </a:tc>
                <a:extLst>
                  <a:ext uri="{0D108BD9-81ED-4DB2-BD59-A6C34878D82A}">
                    <a16:rowId xmlns:a16="http://schemas.microsoft.com/office/drawing/2014/main" val="1647325199"/>
                  </a:ext>
                </a:extLst>
              </a:tr>
              <a:tr h="605055">
                <a:tc>
                  <a:txBody>
                    <a:bodyPr/>
                    <a:lstStyle/>
                    <a:p>
                      <a:pPr algn="ctr"/>
                      <a:r>
                        <a:rPr lang="en-GB" sz="1600" b="1" dirty="0"/>
                        <a:t>May Component 1 partial mock</a:t>
                      </a:r>
                    </a:p>
                  </a:txBody>
                  <a:tcPr/>
                </a:tc>
                <a:tc>
                  <a:txBody>
                    <a:bodyPr/>
                    <a:lstStyle/>
                    <a:p>
                      <a:pPr algn="ctr"/>
                      <a:r>
                        <a:rPr lang="en-GB" sz="2400" dirty="0"/>
                        <a:t>65</a:t>
                      </a:r>
                      <a:endParaRPr lang="en-US" dirty="0"/>
                    </a:p>
                  </a:txBody>
                  <a:tcPr anchor="ctr"/>
                </a:tc>
                <a:tc>
                  <a:txBody>
                    <a:bodyPr/>
                    <a:lstStyle/>
                    <a:p>
                      <a:pPr algn="ctr"/>
                      <a:r>
                        <a:rPr lang="en-GB" sz="1600" dirty="0"/>
                        <a:t>Next Thursday</a:t>
                      </a:r>
                    </a:p>
                  </a:txBody>
                  <a:tcPr anchor="ctr"/>
                </a:tc>
                <a:tc vMerge="1">
                  <a:txBody>
                    <a:bodyPr/>
                    <a:lstStyle/>
                    <a:p>
                      <a:pPr algn="ctr"/>
                      <a:endParaRPr lang="en-GB" sz="1400" dirty="0"/>
                    </a:p>
                  </a:txBody>
                  <a:tcPr anchor="ctr"/>
                </a:tc>
                <a:extLst>
                  <a:ext uri="{0D108BD9-81ED-4DB2-BD59-A6C34878D82A}">
                    <a16:rowId xmlns:a16="http://schemas.microsoft.com/office/drawing/2014/main" val="2064683023"/>
                  </a:ext>
                </a:extLst>
              </a:tr>
              <a:tr h="843239">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b="1" dirty="0"/>
                        <a:t>May Component 2 partial mock (</a:t>
                      </a:r>
                      <a:r>
                        <a:rPr lang="en-GB" sz="1600" b="1" dirty="0" err="1"/>
                        <a:t>inc</a:t>
                      </a:r>
                      <a:r>
                        <a:rPr lang="en-GB" sz="1600" b="1" dirty="0"/>
                        <a:t> in-class Zoella)</a:t>
                      </a:r>
                    </a:p>
                  </a:txBody>
                  <a:tcPr/>
                </a:tc>
                <a:tc>
                  <a:txBody>
                    <a:bodyPr/>
                    <a:lstStyle/>
                    <a:p>
                      <a:pPr algn="ctr"/>
                      <a:r>
                        <a:rPr lang="en-GB" sz="2400" dirty="0"/>
                        <a:t>60</a:t>
                      </a:r>
                    </a:p>
                  </a:txBody>
                  <a:tcPr anchor="ctr"/>
                </a:tc>
                <a:tc>
                  <a:txBody>
                    <a:bodyPr/>
                    <a:lstStyle/>
                    <a:p>
                      <a:pPr algn="ctr"/>
                      <a:r>
                        <a:rPr lang="en-GB" sz="1600" dirty="0"/>
                        <a:t>Last Thursday</a:t>
                      </a:r>
                    </a:p>
                  </a:txBody>
                  <a:tcPr anchor="ctr"/>
                </a:tc>
                <a:tc vMerge="1">
                  <a:txBody>
                    <a:bodyPr/>
                    <a:lstStyle/>
                    <a:p>
                      <a:pPr algn="ctr"/>
                      <a:endParaRPr lang="en-GB" sz="1400" dirty="0"/>
                    </a:p>
                  </a:txBody>
                  <a:tcPr anchor="ctr"/>
                </a:tc>
                <a:extLst>
                  <a:ext uri="{0D108BD9-81ED-4DB2-BD59-A6C34878D82A}">
                    <a16:rowId xmlns:a16="http://schemas.microsoft.com/office/drawing/2014/main" val="305910986"/>
                  </a:ext>
                </a:extLst>
              </a:tr>
            </a:tbl>
          </a:graphicData>
        </a:graphic>
      </p:graphicFrame>
    </p:spTree>
    <p:extLst>
      <p:ext uri="{BB962C8B-B14F-4D97-AF65-F5344CB8AC3E}">
        <p14:creationId xmlns:p14="http://schemas.microsoft.com/office/powerpoint/2010/main" val="310098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6187-D216-4D13-8C2B-D143576A15BD}"/>
              </a:ext>
            </a:extLst>
          </p:cNvPr>
          <p:cNvSpPr>
            <a:spLocks noGrp="1"/>
          </p:cNvSpPr>
          <p:nvPr>
            <p:ph type="title"/>
          </p:nvPr>
        </p:nvSpPr>
        <p:spPr/>
        <p:txBody>
          <a:bodyPr/>
          <a:lstStyle/>
          <a:p>
            <a:r>
              <a:rPr lang="en-GB" dirty="0"/>
              <a:t>Why are we using this evidence?</a:t>
            </a:r>
          </a:p>
        </p:txBody>
      </p:sp>
      <p:sp>
        <p:nvSpPr>
          <p:cNvPr id="3" name="Content Placeholder 2">
            <a:extLst>
              <a:ext uri="{FF2B5EF4-FFF2-40B4-BE49-F238E27FC236}">
                <a16:creationId xmlns:a16="http://schemas.microsoft.com/office/drawing/2014/main" id="{928F8628-A33D-43E2-B88A-CBD1EB89EAC5}"/>
              </a:ext>
            </a:extLst>
          </p:cNvPr>
          <p:cNvSpPr>
            <a:spLocks noGrp="1"/>
          </p:cNvSpPr>
          <p:nvPr>
            <p:ph idx="1"/>
          </p:nvPr>
        </p:nvSpPr>
        <p:spPr>
          <a:xfrm>
            <a:off x="179512" y="2132856"/>
            <a:ext cx="8784976" cy="4632074"/>
          </a:xfrm>
          <a:noFill/>
          <a:ln>
            <a:solidFill>
              <a:schemeClr val="bg1"/>
            </a:solidFill>
          </a:ln>
        </p:spPr>
        <p:txBody>
          <a:bodyPr/>
          <a:lstStyle/>
          <a:p>
            <a:pPr algn="ctr"/>
            <a:r>
              <a:rPr lang="en-GB" sz="1800" dirty="0"/>
              <a:t>Apart from the Zoella question, we don’t have any ‘in-class’ assessments that are suitable due to absences and lockdown issues etc.</a:t>
            </a:r>
          </a:p>
          <a:p>
            <a:pPr algn="ctr"/>
            <a:r>
              <a:rPr lang="en-GB" sz="1800" dirty="0"/>
              <a:t>These partial and full mock assessments are the most accurate and thorough methods that have been available for you to showcase the range of skills and knowledge that you’ve learnt on the course.</a:t>
            </a:r>
          </a:p>
          <a:p>
            <a:pPr algn="ctr"/>
            <a:r>
              <a:rPr lang="en-GB" sz="1800" dirty="0"/>
              <a:t>These assessments have been completed over time, which has provided allowances for everyone’s personal circumstances, and everyone’s had the same, fair opportunities to complete these pieces.</a:t>
            </a:r>
          </a:p>
          <a:p>
            <a:pPr algn="ctr"/>
            <a:r>
              <a:rPr lang="en-GB" sz="1800" dirty="0"/>
              <a:t>The assessments have been completed with various levels of ‘control’ – some are formal assessments, others have been completed at home. This has given everyone the opportunity to complete work in both formal and comfortable environments.</a:t>
            </a:r>
          </a:p>
          <a:p>
            <a:pPr algn="ctr"/>
            <a:r>
              <a:rPr lang="en-GB" sz="1800" dirty="0"/>
              <a:t>The NEA is as complete as was reasonably-possible.</a:t>
            </a:r>
          </a:p>
          <a:p>
            <a:endParaRPr lang="en-GB" sz="1800" dirty="0"/>
          </a:p>
        </p:txBody>
      </p:sp>
    </p:spTree>
    <p:extLst>
      <p:ext uri="{BB962C8B-B14F-4D97-AF65-F5344CB8AC3E}">
        <p14:creationId xmlns:p14="http://schemas.microsoft.com/office/powerpoint/2010/main" val="376155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C4BDF53092B440846945DC952B9061" ma:contentTypeVersion="6" ma:contentTypeDescription="Create a new document." ma:contentTypeScope="" ma:versionID="d25716c54c4c3db8b35fe35b1efb2154">
  <xsd:schema xmlns:xsd="http://www.w3.org/2001/XMLSchema" xmlns:xs="http://www.w3.org/2001/XMLSchema" xmlns:p="http://schemas.microsoft.com/office/2006/metadata/properties" xmlns:ns2="7b4b7819-e8cf-4e73-9484-956453b6fe3e" xmlns:ns3="a4a7e4df-a209-4bac-907d-c246bee3dbbe" targetNamespace="http://schemas.microsoft.com/office/2006/metadata/properties" ma:root="true" ma:fieldsID="fa26ca0ce6d736f7aa9cb340ad2ecd3c" ns2:_="" ns3:_="">
    <xsd:import namespace="7b4b7819-e8cf-4e73-9484-956453b6fe3e"/>
    <xsd:import namespace="a4a7e4df-a209-4bac-907d-c246bee3db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4b7819-e8cf-4e73-9484-956453b6fe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a7e4df-a209-4bac-907d-c246bee3db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32975C-C1C6-49C7-85D8-26EA783213C4}"/>
</file>

<file path=customXml/itemProps2.xml><?xml version="1.0" encoding="utf-8"?>
<ds:datastoreItem xmlns:ds="http://schemas.openxmlformats.org/officeDocument/2006/customXml" ds:itemID="{90346953-D2F1-4DE4-85F9-18587A2936D4}">
  <ds:schemaRefs>
    <ds:schemaRef ds:uri="http://schemas.microsoft.com/office/2006/documentManagement/types"/>
    <ds:schemaRef ds:uri="c47a5abf-f0dc-433b-8c7d-695f515a32c1"/>
    <ds:schemaRef ds:uri="http://purl.org/dc/elements/1.1/"/>
    <ds:schemaRef ds:uri="93e0f740-16d2-46cb-9700-797909f6f8a5"/>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523A164-297D-4154-8D7A-BC3DC3A46B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5782</TotalTime>
  <Words>666</Words>
  <Application>Microsoft Office PowerPoint</Application>
  <PresentationFormat>On-screen Show (4:3)</PresentationFormat>
  <Paragraphs>103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Bold</vt:lpstr>
      <vt:lpstr>Avenir Roman</vt:lpstr>
      <vt:lpstr>Berkeley</vt:lpstr>
      <vt:lpstr>BerkeleyOldstyleITCbyBT</vt:lpstr>
      <vt:lpstr>Helvetica</vt:lpstr>
      <vt:lpstr>Swis721 Lt BT</vt:lpstr>
      <vt:lpstr>1_Default</vt:lpstr>
      <vt:lpstr>A-Level   Centre Assessed Grades 2020-2021  </vt:lpstr>
      <vt:lpstr>An Important Point…</vt:lpstr>
      <vt:lpstr>What are we trying to achieve in this process…?</vt:lpstr>
      <vt:lpstr>New System…</vt:lpstr>
      <vt:lpstr>Reminders…</vt:lpstr>
      <vt:lpstr>Reminders…</vt:lpstr>
      <vt:lpstr>How will we arrive at your grades…?</vt:lpstr>
      <vt:lpstr>Which pieces of evidence have we used to decide your ‘initial’ grade?</vt:lpstr>
      <vt:lpstr>Why are we using this evidence?</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David Sabbagh</cp:lastModifiedBy>
  <cp:revision>438</cp:revision>
  <cp:lastPrinted>2016-09-20T15:40:55Z</cp:lastPrinted>
  <dcterms:created xsi:type="dcterms:W3CDTF">2008-04-21T08:30:49Z</dcterms:created>
  <dcterms:modified xsi:type="dcterms:W3CDTF">2021-06-30T08:18:32Z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0x01010073C4BDF53092B440846945DC952B9061</vt:lpwstr>
  </property>
</Properties>
</file>