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99" r:id="rId5"/>
    <p:sldId id="315" r:id="rId6"/>
    <p:sldId id="325" r:id="rId7"/>
    <p:sldId id="347" r:id="rId8"/>
    <p:sldId id="317" r:id="rId9"/>
    <p:sldId id="348" r:id="rId10"/>
    <p:sldId id="307" r:id="rId11"/>
    <p:sldId id="263" r:id="rId12"/>
    <p:sldId id="328" r:id="rId13"/>
    <p:sldId id="265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9933"/>
    <a:srgbClr val="993366"/>
    <a:srgbClr val="9933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26720-EDED-4CFD-9710-50217321AA3A}" v="273" dt="2023-02-08T09:32:15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7897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Spencer" userId="S::sspencer@tscacademy.org.uk::b0601bad-6da8-4353-80fd-a3f9447daa35" providerId="AD" clId="Web-{15726720-EDED-4CFD-9710-50217321AA3A}"/>
    <pc:docChg chg="modSld">
      <pc:chgData name="Sally Spencer" userId="S::sspencer@tscacademy.org.uk::b0601bad-6da8-4353-80fd-a3f9447daa35" providerId="AD" clId="Web-{15726720-EDED-4CFD-9710-50217321AA3A}" dt="2023-02-08T09:32:15.968" v="169" actId="20577"/>
      <pc:docMkLst>
        <pc:docMk/>
      </pc:docMkLst>
      <pc:sldChg chg="modSp">
        <pc:chgData name="Sally Spencer" userId="S::sspencer@tscacademy.org.uk::b0601bad-6da8-4353-80fd-a3f9447daa35" providerId="AD" clId="Web-{15726720-EDED-4CFD-9710-50217321AA3A}" dt="2023-02-08T09:30:01.261" v="136" actId="1076"/>
        <pc:sldMkLst>
          <pc:docMk/>
          <pc:sldMk cId="0" sldId="263"/>
        </pc:sldMkLst>
        <pc:spChg chg="mod">
          <ac:chgData name="Sally Spencer" userId="S::sspencer@tscacademy.org.uk::b0601bad-6da8-4353-80fd-a3f9447daa35" providerId="AD" clId="Web-{15726720-EDED-4CFD-9710-50217321AA3A}" dt="2023-02-08T09:30:01.261" v="136" actId="1076"/>
          <ac:spMkLst>
            <pc:docMk/>
            <pc:sldMk cId="0" sldId="263"/>
            <ac:spMk id="2" creationId="{D62A390B-685D-B045-8AE8-212F9AEBF34B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9:57.651" v="135" actId="20577"/>
          <ac:spMkLst>
            <pc:docMk/>
            <pc:sldMk cId="0" sldId="263"/>
            <ac:spMk id="16387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9:50.261" v="133" actId="20577"/>
        <pc:sldMkLst>
          <pc:docMk/>
          <pc:sldMk cId="0" sldId="307"/>
        </pc:sldMkLst>
        <pc:spChg chg="mod">
          <ac:chgData name="Sally Spencer" userId="S::sspencer@tscacademy.org.uk::b0601bad-6da8-4353-80fd-a3f9447daa35" providerId="AD" clId="Web-{15726720-EDED-4CFD-9710-50217321AA3A}" dt="2023-02-08T09:29:50.261" v="133" actId="20577"/>
          <ac:spMkLst>
            <pc:docMk/>
            <pc:sldMk cId="0" sldId="307"/>
            <ac:spMk id="2" creationId="{5B1E9940-13D0-1C4C-AD94-5B68376EA988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9:37.432" v="129" actId="1076"/>
          <ac:spMkLst>
            <pc:docMk/>
            <pc:sldMk cId="0" sldId="307"/>
            <ac:spMk id="15363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4:48.846" v="28" actId="20577"/>
        <pc:sldMkLst>
          <pc:docMk/>
          <pc:sldMk cId="2464494371" sldId="315"/>
        </pc:sldMkLst>
        <pc:spChg chg="mod">
          <ac:chgData name="Sally Spencer" userId="S::sspencer@tscacademy.org.uk::b0601bad-6da8-4353-80fd-a3f9447daa35" providerId="AD" clId="Web-{15726720-EDED-4CFD-9710-50217321AA3A}" dt="2023-02-08T09:24:48.846" v="28" actId="20577"/>
          <ac:spMkLst>
            <pc:docMk/>
            <pc:sldMk cId="2464494371" sldId="315"/>
            <ac:spMk id="3" creationId="{B190C69F-CD4B-1749-AE66-503CD1813EC1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2:22.592" v="2" actId="1076"/>
          <ac:spMkLst>
            <pc:docMk/>
            <pc:sldMk cId="2464494371" sldId="315"/>
            <ac:spMk id="6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7:33.116" v="100" actId="20577"/>
        <pc:sldMkLst>
          <pc:docMk/>
          <pc:sldMk cId="3511580778" sldId="317"/>
        </pc:sldMkLst>
        <pc:spChg chg="mod">
          <ac:chgData name="Sally Spencer" userId="S::sspencer@tscacademy.org.uk::b0601bad-6da8-4353-80fd-a3f9447daa35" providerId="AD" clId="Web-{15726720-EDED-4CFD-9710-50217321AA3A}" dt="2023-02-08T09:27:33.116" v="100" actId="20577"/>
          <ac:spMkLst>
            <pc:docMk/>
            <pc:sldMk cId="3511580778" sldId="317"/>
            <ac:spMk id="2" creationId="{47B8278C-0C4C-984E-85BA-D329C2563EC8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5:43.410" v="43" actId="1076"/>
          <ac:spMkLst>
            <pc:docMk/>
            <pc:sldMk cId="3511580778" sldId="317"/>
            <ac:spMk id="3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5:12.581" v="36" actId="20577"/>
        <pc:sldMkLst>
          <pc:docMk/>
          <pc:sldMk cId="2417604327" sldId="325"/>
        </pc:sldMkLst>
        <pc:spChg chg="mod">
          <ac:chgData name="Sally Spencer" userId="S::sspencer@tscacademy.org.uk::b0601bad-6da8-4353-80fd-a3f9447daa35" providerId="AD" clId="Web-{15726720-EDED-4CFD-9710-50217321AA3A}" dt="2023-02-08T09:25:12.581" v="36" actId="20577"/>
          <ac:spMkLst>
            <pc:docMk/>
            <pc:sldMk cId="2417604327" sldId="325"/>
            <ac:spMk id="2" creationId="{ADF9AC2C-83F1-3742-962D-D46714CCE500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4:57.128" v="30" actId="1076"/>
          <ac:spMkLst>
            <pc:docMk/>
            <pc:sldMk cId="2417604327" sldId="325"/>
            <ac:spMk id="3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32:15.968" v="169" actId="20577"/>
        <pc:sldMkLst>
          <pc:docMk/>
          <pc:sldMk cId="1194702764" sldId="328"/>
        </pc:sldMkLst>
        <pc:spChg chg="mod">
          <ac:chgData name="Sally Spencer" userId="S::sspencer@tscacademy.org.uk::b0601bad-6da8-4353-80fd-a3f9447daa35" providerId="AD" clId="Web-{15726720-EDED-4CFD-9710-50217321AA3A}" dt="2023-02-08T09:30:16.699" v="139" actId="1076"/>
          <ac:spMkLst>
            <pc:docMk/>
            <pc:sldMk cId="1194702764" sldId="328"/>
            <ac:spMk id="2" creationId="{00000000-0000-0000-0000-000000000000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32:15.968" v="169" actId="20577"/>
          <ac:spMkLst>
            <pc:docMk/>
            <pc:sldMk cId="1194702764" sldId="328"/>
            <ac:spMk id="3" creationId="{C561A0D5-3703-994E-BF71-639239791B5B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5:32.832" v="40" actId="20577"/>
        <pc:sldMkLst>
          <pc:docMk/>
          <pc:sldMk cId="557211184" sldId="347"/>
        </pc:sldMkLst>
        <pc:spChg chg="mod">
          <ac:chgData name="Sally Spencer" userId="S::sspencer@tscacademy.org.uk::b0601bad-6da8-4353-80fd-a3f9447daa35" providerId="AD" clId="Web-{15726720-EDED-4CFD-9710-50217321AA3A}" dt="2023-02-08T09:25:32.832" v="40" actId="20577"/>
          <ac:spMkLst>
            <pc:docMk/>
            <pc:sldMk cId="557211184" sldId="347"/>
            <ac:spMk id="2" creationId="{F55BA515-1568-224C-A9A3-D517FCA361AA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5:18.972" v="37" actId="1076"/>
          <ac:spMkLst>
            <pc:docMk/>
            <pc:sldMk cId="557211184" sldId="347"/>
            <ac:spMk id="6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5726720-EDED-4CFD-9710-50217321AA3A}" dt="2023-02-08T09:29:27.776" v="128" actId="14100"/>
        <pc:sldMkLst>
          <pc:docMk/>
          <pc:sldMk cId="3735779703" sldId="348"/>
        </pc:sldMkLst>
        <pc:spChg chg="mod">
          <ac:chgData name="Sally Spencer" userId="S::sspencer@tscacademy.org.uk::b0601bad-6da8-4353-80fd-a3f9447daa35" providerId="AD" clId="Web-{15726720-EDED-4CFD-9710-50217321AA3A}" dt="2023-02-08T09:28:22.243" v="105" actId="1076"/>
          <ac:spMkLst>
            <pc:docMk/>
            <pc:sldMk cId="3735779703" sldId="348"/>
            <ac:spMk id="4" creationId="{00000000-0000-0000-0000-000000000000}"/>
          </ac:spMkLst>
        </pc:spChg>
        <pc:spChg chg="mod">
          <ac:chgData name="Sally Spencer" userId="S::sspencer@tscacademy.org.uk::b0601bad-6da8-4353-80fd-a3f9447daa35" providerId="AD" clId="Web-{15726720-EDED-4CFD-9710-50217321AA3A}" dt="2023-02-08T09:29:27.776" v="128" actId="14100"/>
          <ac:spMkLst>
            <pc:docMk/>
            <pc:sldMk cId="3735779703" sldId="348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fld id="{D4617254-11FA-4775-A59F-2FFCA0AD4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2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681"/>
            <a:ext cx="5438140" cy="4467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fld id="{20E3FB68-640A-46F0-BA38-0B364A505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01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**** See notes underneath</a:t>
            </a:r>
            <a:r>
              <a:rPr lang="en-US" baseline="0" dirty="0">
                <a:solidFill>
                  <a:srgbClr val="FF0000"/>
                </a:solidFill>
              </a:rPr>
              <a:t> each slide ****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5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Reinforce choices</a:t>
            </a:r>
            <a:r>
              <a:rPr lang="en-GB" baseline="0" dirty="0"/>
              <a:t> returns deadline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Curriculum</a:t>
            </a:r>
            <a:r>
              <a:rPr lang="en-US" baseline="0" dirty="0"/>
              <a:t> c</a:t>
            </a:r>
            <a:r>
              <a:rPr lang="en-US" dirty="0"/>
              <a:t>hanged for Sept 2022; might have older brothers/sisters who have done a different model</a:t>
            </a:r>
          </a:p>
        </p:txBody>
      </p:sp>
    </p:spTree>
    <p:extLst>
      <p:ext uri="{BB962C8B-B14F-4D97-AF65-F5344CB8AC3E}">
        <p14:creationId xmlns:p14="http://schemas.microsoft.com/office/powerpoint/2010/main" val="134832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3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13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4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In addition …</a:t>
            </a:r>
          </a:p>
          <a:p>
            <a:pPr eaLnBrk="1" hangingPunct="1"/>
            <a:r>
              <a:rPr lang="en-US" dirty="0"/>
              <a:t>More detail on all these later</a:t>
            </a:r>
          </a:p>
        </p:txBody>
      </p:sp>
    </p:spTree>
    <p:extLst>
      <p:ext uri="{BB962C8B-B14F-4D97-AF65-F5344CB8AC3E}">
        <p14:creationId xmlns:p14="http://schemas.microsoft.com/office/powerpoint/2010/main" val="347151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5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1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will see that a grade 5 is higher than a grade C – we will be raising our expectations and efforts</a:t>
            </a:r>
            <a:r>
              <a:rPr lang="en-GB" baseline="0" dirty="0"/>
              <a:t> to meet this new higher standard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3A9A8-D2F1-428E-A9C3-66D214A7F1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3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Career ?</a:t>
            </a:r>
            <a:r>
              <a:rPr lang="en-GB" baseline="0" dirty="0"/>
              <a:t> A Levels ?</a:t>
            </a:r>
          </a:p>
          <a:p>
            <a:r>
              <a:rPr lang="en-GB" dirty="0"/>
              <a:t>But we know that this isn’t always possible at this stage and is subject to (many !!) changes</a:t>
            </a:r>
          </a:p>
          <a:p>
            <a:r>
              <a:rPr lang="en-GB" dirty="0"/>
              <a:t>We will guide students to keeping the overall package ‘broad</a:t>
            </a:r>
            <a:r>
              <a:rPr lang="en-GB" baseline="0" dirty="0"/>
              <a:t> and balanced’ … thus ensuring no doors are closed later in life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2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Potential</a:t>
            </a:r>
            <a:r>
              <a:rPr lang="en-GB" baseline="0" dirty="0"/>
              <a:t> i</a:t>
            </a:r>
            <a:r>
              <a:rPr lang="en-GB" dirty="0"/>
              <a:t>mportance of</a:t>
            </a:r>
            <a:r>
              <a:rPr lang="en-GB" baseline="0" dirty="0"/>
              <a:t> full EBacc (and Language in particular) for University applications</a:t>
            </a:r>
          </a:p>
          <a:p>
            <a:r>
              <a:rPr lang="en-GB" baseline="0" dirty="0"/>
              <a:t>Science could be Double/Combined Science or 2/3 from </a:t>
            </a:r>
            <a:r>
              <a:rPr lang="en-GB" baseline="0" dirty="0" err="1"/>
              <a:t>Ph</a:t>
            </a:r>
            <a:r>
              <a:rPr lang="en-GB" baseline="0" dirty="0"/>
              <a:t>, </a:t>
            </a:r>
            <a:r>
              <a:rPr lang="en-GB" baseline="0" dirty="0" err="1"/>
              <a:t>Chem</a:t>
            </a:r>
            <a:r>
              <a:rPr lang="en-GB" baseline="0" dirty="0"/>
              <a:t>, </a:t>
            </a:r>
            <a:r>
              <a:rPr lang="en-GB" baseline="0" dirty="0" err="1"/>
              <a:t>Biol</a:t>
            </a:r>
            <a:r>
              <a:rPr lang="en-GB" baseline="0" dirty="0"/>
              <a:t>, Computer </a:t>
            </a:r>
            <a:r>
              <a:rPr lang="en-GB" baseline="0" dirty="0" err="1"/>
              <a:t>Sc</a:t>
            </a:r>
            <a:endParaRPr lang="en-GB" baseline="0" dirty="0"/>
          </a:p>
          <a:p>
            <a:r>
              <a:rPr lang="en-GB" baseline="0" dirty="0"/>
              <a:t>All students will choose AT LEAST one of </a:t>
            </a:r>
            <a:r>
              <a:rPr lang="en-GB" baseline="0" dirty="0" err="1"/>
              <a:t>Hist</a:t>
            </a:r>
            <a:r>
              <a:rPr lang="en-GB" baseline="0" dirty="0"/>
              <a:t>/</a:t>
            </a:r>
            <a:r>
              <a:rPr lang="en-GB" baseline="0" dirty="0" err="1"/>
              <a:t>Geog</a:t>
            </a:r>
            <a:r>
              <a:rPr lang="en-GB" baseline="0" dirty="0"/>
              <a:t> or MFL or Computer Science in their Y9/10/11 Guided Pathways – this helps keep it ‘broad and balanced’</a:t>
            </a:r>
          </a:p>
          <a:p>
            <a:r>
              <a:rPr lang="en-GB" baseline="0" dirty="0"/>
              <a:t>Emphasise difference between achieving the FULL EBacc (grades 5+ in all the subjects) and the requirement for all students to choose at least one EBacc subject</a:t>
            </a:r>
          </a:p>
          <a:p>
            <a:r>
              <a:rPr lang="en-GB" baseline="0" dirty="0"/>
              <a:t>Students will be guided down this pathway if we believe it is appropriate for them; all students can access this pathway and study for the full EBacc</a:t>
            </a:r>
          </a:p>
          <a:p>
            <a:r>
              <a:rPr lang="en-GB" baseline="0" dirty="0"/>
              <a:t>Not just about the full EBacc – these subjects individually are known as the facilitating subjects as they are good subjects that are valued in the world beyond year 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19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9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1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19418"/>
      </p:ext>
    </p:extLst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5265-D6E9-4EAA-B9A6-E4C01B350E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58763"/>
            <a:ext cx="2058987" cy="5978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58763"/>
            <a:ext cx="6027738" cy="5978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4EB4-716F-4399-AB6B-28CA9F697CF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3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102D-BADE-4383-814B-F3F96D3E2B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67182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35A16-A163-412C-839F-BB18B8C444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4751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4751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C8DF-E507-418D-B041-8FE73AB15E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5BAC4-289B-448F-A666-7D8FCA85BE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4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0B42-713F-49A2-8194-35861649CA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A144-5E12-4E8A-8F3C-EC706A7969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452D-00D3-4351-A99E-9947DD3B98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50B8-8755-4DF6-9CC7-806E9B06812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content-backgroun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8763"/>
            <a:ext cx="65008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Section title goes here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Sub heading text goes here</a:t>
            </a:r>
          </a:p>
          <a:p>
            <a:pPr lvl="0"/>
            <a:endParaRPr lang="en-GB" altLang="en-US"/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33333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333333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0773102D-BADE-4383-814B-F3F96D3E2B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6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80" r:id="rId17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1438"/>
            <a:ext cx="9036496" cy="2735262"/>
          </a:xfrm>
        </p:spPr>
        <p:txBody>
          <a:bodyPr/>
          <a:lstStyle/>
          <a:p>
            <a:pPr algn="ctr" eaLnBrk="1" hangingPunct="1"/>
            <a: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  <a:t>Key Stage 4</a:t>
            </a:r>
            <a:b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</a:br>
            <a: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  <a:t>Guided Choices</a:t>
            </a:r>
            <a:br>
              <a:rPr lang="en-GB" sz="5400" b="1" dirty="0">
                <a:solidFill>
                  <a:srgbClr val="C00000"/>
                </a:solidFill>
                <a:latin typeface="Berkeley" panose="02020500000000000000" pitchFamily="18" charset="0"/>
              </a:rPr>
            </a:br>
            <a:r>
              <a:rPr lang="en-GB" sz="5400" b="1" dirty="0">
                <a:solidFill>
                  <a:srgbClr val="C00000"/>
                </a:solidFill>
                <a:latin typeface="Berkeley" panose="02020500000000000000" pitchFamily="18" charset="0"/>
              </a:rPr>
              <a:t>Year 9 into 10</a:t>
            </a:r>
            <a:endParaRPr lang="en-GB" sz="5400" dirty="0">
              <a:solidFill>
                <a:srgbClr val="C00000"/>
              </a:solidFill>
              <a:latin typeface="Berkeley" panose="02020500000000000000" pitchFamily="18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755576" y="4221163"/>
            <a:ext cx="76328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/>
              <a:t>Subject: Creative </a:t>
            </a:r>
            <a:r>
              <a:rPr lang="en-US" sz="3200" dirty="0" err="1"/>
              <a:t>iMedia</a:t>
            </a:r>
            <a:endParaRPr lang="en-US" sz="3200" dirty="0"/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Team Leader: </a:t>
            </a:r>
            <a:r>
              <a:rPr lang="en-US" sz="3200" dirty="0" err="1"/>
              <a:t>Mr</a:t>
            </a:r>
            <a:r>
              <a:rPr lang="en-US" sz="3200" dirty="0"/>
              <a:t> Walsh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1043608" y="1700808"/>
            <a:ext cx="712946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600" dirty="0">
                <a:solidFill>
                  <a:srgbClr val="C00000"/>
                </a:solidFill>
                <a:latin typeface="+mj-lt"/>
              </a:rPr>
              <a:t>Contact Details For Further Questions…</a:t>
            </a:r>
          </a:p>
          <a:p>
            <a:pPr algn="ctr"/>
            <a:r>
              <a:rPr lang="en-GB" sz="4800" dirty="0" err="1">
                <a:latin typeface="Gill Sans MT" pitchFamily="34" charset="0"/>
              </a:rPr>
              <a:t>jwalsh@tscacademy.org.uk</a:t>
            </a:r>
            <a:endParaRPr lang="en-GB" sz="4800" dirty="0">
              <a:latin typeface="Gill Sans MT" pitchFamily="34" charset="0"/>
            </a:endParaRPr>
          </a:p>
          <a:p>
            <a:pPr algn="ctr"/>
            <a:endParaRPr lang="en-GB" sz="6600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en-GB" sz="6600" dirty="0">
              <a:latin typeface="Gill Sans MT" pitchFamily="34" charset="0"/>
            </a:endParaRPr>
          </a:p>
          <a:p>
            <a:pPr algn="ctr"/>
            <a:endParaRPr lang="en-GB" sz="6600" dirty="0">
              <a:latin typeface="Gill Sans M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37373" y="50004"/>
            <a:ext cx="6776468" cy="1079500"/>
          </a:xfrm>
        </p:spPr>
        <p:txBody>
          <a:bodyPr/>
          <a:lstStyle/>
          <a:p>
            <a:pPr algn="ctr" eaLnBrk="1" hangingPunct="1"/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Course Topics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90C69F-CD4B-1749-AE66-503CD1813EC1}"/>
              </a:ext>
            </a:extLst>
          </p:cNvPr>
          <p:cNvSpPr/>
          <p:nvPr/>
        </p:nvSpPr>
        <p:spPr>
          <a:xfrm>
            <a:off x="649321" y="1508808"/>
            <a:ext cx="7848872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iMedia consists of 3 units:- </a:t>
            </a:r>
            <a:endParaRPr lang="en-GB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pPr lvl="1"/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2 Coursework units and 1 Written Exam Unit. </a:t>
            </a:r>
            <a:endParaRPr lang="en-GB"/>
          </a:p>
          <a:p>
            <a:endParaRPr lang="en-GB" sz="240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The coursework topics are:</a:t>
            </a:r>
            <a:endParaRPr lang="en-GB" dirty="0">
              <a:latin typeface="Arial"/>
              <a:cs typeface="Arial"/>
            </a:endParaRPr>
          </a:p>
          <a:p>
            <a:pPr lvl="1"/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	- Visual Identity and Digital Graphics</a:t>
            </a:r>
          </a:p>
          <a:p>
            <a:pPr lvl="2"/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  </a:t>
            </a:r>
            <a:r>
              <a:rPr lang="en-GB" sz="2400" i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en-GB" sz="2000" i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(Graphics/Image Software)</a:t>
            </a:r>
            <a:endParaRPr lang="en-GB" sz="2000" i="1">
              <a:latin typeface="Arial"/>
              <a:cs typeface="Arial"/>
            </a:endParaRPr>
          </a:p>
          <a:p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	- Digital Games (Construct 3)</a:t>
            </a:r>
          </a:p>
          <a:p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	</a:t>
            </a:r>
          </a:p>
          <a:p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Exam – </a:t>
            </a:r>
            <a:r>
              <a:rPr lang="en-GB" sz="2400" dirty="0">
                <a:latin typeface="Arial"/>
                <a:cs typeface="Arial"/>
              </a:rPr>
              <a:t>Creative iMedia in the Media Industry </a:t>
            </a:r>
            <a:r>
              <a:rPr lang="en-GB" sz="2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which takes the knowledge from the coursework topics into a written exam.</a:t>
            </a:r>
          </a:p>
        </p:txBody>
      </p:sp>
    </p:spTree>
    <p:extLst>
      <p:ext uri="{BB962C8B-B14F-4D97-AF65-F5344CB8AC3E}">
        <p14:creationId xmlns:p14="http://schemas.microsoft.com/office/powerpoint/2010/main" val="24644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78085" y="1528055"/>
            <a:ext cx="866807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dirty="0">
                <a:solidFill>
                  <a:srgbClr val="C00000"/>
                </a:solidFill>
                <a:latin typeface="Berkeley" panose="02020500000000000000" pitchFamily="18" charset="0"/>
                <a:ea typeface="+mj-ea"/>
                <a:cs typeface="+mj-cs"/>
              </a:rPr>
              <a:t>Which skills does the course require?</a:t>
            </a:r>
            <a:endParaRPr lang="en-US" altLang="en-US" sz="4800" dirty="0">
              <a:solidFill>
                <a:srgbClr val="C00000"/>
              </a:solidFill>
              <a:latin typeface="Berkeley" panose="02020500000000000000" pitchFamily="18" charset="0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F9AC2C-83F1-3742-962D-D46714CCE500}"/>
              </a:ext>
            </a:extLst>
          </p:cNvPr>
          <p:cNvSpPr/>
          <p:nvPr/>
        </p:nvSpPr>
        <p:spPr>
          <a:xfrm>
            <a:off x="501791" y="3639087"/>
            <a:ext cx="8208912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dirty="0">
                <a:latin typeface="Arial"/>
                <a:cs typeface="Arial"/>
              </a:rPr>
              <a:t>The course requires students to have an interest in technology, be interested in the creative side of IT, be able to work to coursework deadlines and are interested in a career in Digital Graphics, IT, Art or any other creative jobs.</a:t>
            </a:r>
          </a:p>
        </p:txBody>
      </p:sp>
    </p:spTree>
    <p:extLst>
      <p:ext uri="{BB962C8B-B14F-4D97-AF65-F5344CB8AC3E}">
        <p14:creationId xmlns:p14="http://schemas.microsoft.com/office/powerpoint/2010/main" val="241760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644" y="1614746"/>
            <a:ext cx="8712968" cy="1079500"/>
          </a:xfrm>
        </p:spPr>
        <p:txBody>
          <a:bodyPr/>
          <a:lstStyle/>
          <a:p>
            <a:pPr algn="ctr" eaLnBrk="1" hangingPunct="1"/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How is the course assessed?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5BA515-1568-224C-A9A3-D517FCA361AA}"/>
              </a:ext>
            </a:extLst>
          </p:cNvPr>
          <p:cNvSpPr/>
          <p:nvPr/>
        </p:nvSpPr>
        <p:spPr>
          <a:xfrm>
            <a:off x="662931" y="3316857"/>
            <a:ext cx="7920880" cy="26776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3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1 Written Exam Paper 40% can be sat multiple times, Externally Assessed.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2 Coursework units completed in lesson 25% Graphics Unit (25%), Games Design Unit (35%), internally assessed and then externally moderated.</a:t>
            </a:r>
            <a:endParaRPr lang="en-GB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721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-1928171" y="142117"/>
            <a:ext cx="86680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dirty="0">
                <a:solidFill>
                  <a:srgbClr val="C00000"/>
                </a:solidFill>
                <a:latin typeface="Berkeley" panose="02020500000000000000" pitchFamily="18" charset="0"/>
                <a:ea typeface="+mj-ea"/>
                <a:cs typeface="+mj-cs"/>
              </a:rPr>
              <a:t>Careers Links</a:t>
            </a:r>
            <a:endParaRPr lang="en-US" altLang="en-US" sz="5400" dirty="0">
              <a:solidFill>
                <a:srgbClr val="C00000"/>
              </a:solidFill>
              <a:latin typeface="Berkeley" panose="02020500000000000000" pitchFamily="18" charset="0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B8278C-0C4C-984E-85BA-D329C2563EC8}"/>
              </a:ext>
            </a:extLst>
          </p:cNvPr>
          <p:cNvSpPr/>
          <p:nvPr/>
        </p:nvSpPr>
        <p:spPr>
          <a:xfrm>
            <a:off x="51085" y="1497304"/>
            <a:ext cx="8856984" cy="46935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300" dirty="0">
                <a:latin typeface="Swis721 Lt BT"/>
                <a:ea typeface="Times New Roman" panose="02020603050405020304" pitchFamily="18" charset="0"/>
                <a:cs typeface="Times New Roman"/>
              </a:rPr>
              <a:t>Cambridge Nationals in Creative iMedia are media sector-focused, including Film, Television, Web Development, Gaming and Animation, and have IT at their heart. They provide knowledge in a number of key areas in this field from pre-production skills to Digital Graphics, Animation, Game Design and have a motivating, hands-on approach to both teaching and learning. Cambridge Nationals deliver skills across the whole range of learning styles and abilities, effectively engaging and inspiring all students to achieve great things. </a:t>
            </a:r>
            <a:endParaRPr lang="en-GB" sz="2300" dirty="0">
              <a:latin typeface="Swis721 L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300" dirty="0">
              <a:latin typeface="Swis721 L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300" dirty="0">
                <a:latin typeface="Swis721 Lt BT"/>
                <a:ea typeface="Times New Roman" panose="02020603050405020304" pitchFamily="18" charset="0"/>
                <a:cs typeface="Times New Roman"/>
              </a:rPr>
              <a:t>Jobs that iMedia can lead you into include, pre-production planning </a:t>
            </a:r>
            <a:r>
              <a:rPr lang="en-GB" sz="2300" dirty="0" err="1">
                <a:latin typeface="Swis721 Lt BT"/>
                <a:ea typeface="Times New Roman" panose="02020603050405020304" pitchFamily="18" charset="0"/>
                <a:cs typeface="Times New Roman"/>
              </a:rPr>
              <a:t>e.g</a:t>
            </a:r>
            <a:r>
              <a:rPr lang="en-GB" sz="2300" dirty="0">
                <a:latin typeface="Swis721 Lt BT"/>
                <a:ea typeface="Times New Roman" panose="02020603050405020304" pitchFamily="18" charset="0"/>
                <a:cs typeface="Times New Roman"/>
              </a:rPr>
              <a:t> Scriptwriters, Storyboard Artists, Production and Post-production Crew Members such as Game Designers, Camera, Sound, </a:t>
            </a:r>
            <a:r>
              <a:rPr lang="en-GB" sz="2300" dirty="0" err="1">
                <a:latin typeface="Swis721 Lt BT"/>
                <a:ea typeface="Times New Roman" panose="02020603050405020304" pitchFamily="18" charset="0"/>
                <a:cs typeface="Times New Roman"/>
              </a:rPr>
              <a:t>fx</a:t>
            </a:r>
            <a:r>
              <a:rPr lang="en-GB" sz="2300" dirty="0">
                <a:latin typeface="Swis721 Lt BT"/>
                <a:ea typeface="Times New Roman" panose="02020603050405020304" pitchFamily="18" charset="0"/>
                <a:cs typeface="Times New Roman"/>
              </a:rPr>
              <a:t>, Director, Editor etc.</a:t>
            </a:r>
            <a:endParaRPr lang="en-GB" sz="2300" dirty="0">
              <a:ea typeface="Times New Roman" panose="02020603050405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5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-838913" y="-138889"/>
            <a:ext cx="8731045" cy="1513399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C00000"/>
                </a:solidFill>
                <a:latin typeface="Berkeley"/>
                <a:cs typeface="Arial"/>
              </a:rPr>
              <a:t>Frequently Asked Questions (FAQs)</a:t>
            </a:r>
            <a:endParaRPr lang="en-US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231311" y="1449016"/>
            <a:ext cx="8731045" cy="501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chemeClr val="tx1"/>
              </a:solidFill>
              <a:effectLst/>
              <a:latin typeface="Swis721 Lt BT" panose="020B0403020202020204" pitchFamily="34" charset="0"/>
            </a:endParaRPr>
          </a:p>
          <a:p>
            <a:pPr algn="l"/>
            <a:r>
              <a:rPr lang="en-GB" sz="2800" kern="0" dirty="0">
                <a:solidFill>
                  <a:schemeClr val="tx1"/>
                </a:solidFill>
                <a:effectLst/>
                <a:latin typeface="Swis721 Lt BT"/>
              </a:rPr>
              <a:t>I</a:t>
            </a:r>
            <a:r>
              <a:rPr lang="en-GB" sz="2800" b="1" kern="0" dirty="0">
                <a:solidFill>
                  <a:schemeClr val="tx1"/>
                </a:solidFill>
                <a:effectLst/>
                <a:latin typeface="Swis721 Lt BT"/>
              </a:rPr>
              <a:t>s this a GCSE?</a:t>
            </a:r>
            <a:r>
              <a:rPr lang="en-GB" sz="2800" kern="0" dirty="0">
                <a:solidFill>
                  <a:schemeClr val="tx1"/>
                </a:solidFill>
                <a:effectLst/>
                <a:latin typeface="Swis721 Lt BT"/>
              </a:rPr>
              <a:t> </a:t>
            </a:r>
          </a:p>
          <a:p>
            <a:pPr algn="l"/>
            <a:r>
              <a:rPr lang="en-GB" sz="2800" kern="0" dirty="0">
                <a:solidFill>
                  <a:schemeClr val="tx1"/>
                </a:solidFill>
                <a:effectLst/>
                <a:latin typeface="Swis721 Lt BT"/>
              </a:rPr>
              <a:t>No, it’s a vocational qualification with equivalent grades.</a:t>
            </a:r>
            <a:endParaRPr lang="en-GB">
              <a:solidFill>
                <a:schemeClr val="tx1"/>
              </a:solidFill>
              <a:latin typeface="Swis721 Lt BT"/>
            </a:endParaRPr>
          </a:p>
          <a:p>
            <a:pPr algn="l"/>
            <a:endParaRPr lang="en-GB" sz="2800" b="1" kern="0" dirty="0">
              <a:solidFill>
                <a:schemeClr val="tx1"/>
              </a:solidFill>
              <a:effectLst/>
              <a:latin typeface="Swis721 Lt BT"/>
            </a:endParaRPr>
          </a:p>
          <a:p>
            <a:pPr algn="l"/>
            <a:r>
              <a:rPr lang="en-GB" sz="2800" b="1" kern="0" dirty="0">
                <a:solidFill>
                  <a:schemeClr val="tx1"/>
                </a:solidFill>
                <a:effectLst/>
                <a:latin typeface="Swis721 Lt BT"/>
              </a:rPr>
              <a:t>Can I resit units?</a:t>
            </a:r>
            <a:r>
              <a:rPr lang="en-GB" sz="2800" kern="0" dirty="0">
                <a:solidFill>
                  <a:schemeClr val="tx1"/>
                </a:solidFill>
                <a:effectLst/>
                <a:latin typeface="Swis721 Lt BT"/>
              </a:rPr>
              <a:t>  Yes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GB" sz="2800" kern="0" dirty="0">
              <a:solidFill>
                <a:schemeClr val="tx1"/>
              </a:solidFill>
              <a:effectLst/>
              <a:latin typeface="Swis721 Lt BT"/>
            </a:endParaRPr>
          </a:p>
          <a:p>
            <a:pPr algn="l"/>
            <a:r>
              <a:rPr lang="en-GB" sz="2800" b="1" kern="0" dirty="0">
                <a:solidFill>
                  <a:schemeClr val="tx1"/>
                </a:solidFill>
                <a:effectLst/>
                <a:latin typeface="Swis721 Lt BT"/>
              </a:rPr>
              <a:t>Will I find out my unit grades? </a:t>
            </a:r>
          </a:p>
          <a:p>
            <a:pPr algn="l"/>
            <a:r>
              <a:rPr lang="en-GB" sz="2800" kern="0" dirty="0">
                <a:solidFill>
                  <a:schemeClr val="tx1"/>
                </a:solidFill>
                <a:effectLst/>
                <a:latin typeface="Swis721 Lt BT"/>
              </a:rPr>
              <a:t>Yes, you will be given then teacher assessment however it still needs to be externally moderated so may change.</a:t>
            </a:r>
            <a:endParaRPr lang="en-GB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chemeClr val="tx1"/>
              </a:solidFill>
              <a:effectLst/>
              <a:latin typeface="Swis721 Lt B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7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-256643" y="221644"/>
            <a:ext cx="7705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Berkeley" panose="02020500000000000000" pitchFamily="18" charset="0"/>
              </a:rPr>
              <a:t>Views From Current 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1E9940-13D0-1C4C-AD94-5B68376EA988}"/>
              </a:ext>
            </a:extLst>
          </p:cNvPr>
          <p:cNvSpPr txBox="1"/>
          <p:nvPr/>
        </p:nvSpPr>
        <p:spPr>
          <a:xfrm>
            <a:off x="976256" y="2484779"/>
            <a:ext cx="6695103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“iMedia is really interesting”</a:t>
            </a:r>
          </a:p>
          <a:p>
            <a:endParaRPr lang="en-GB" dirty="0"/>
          </a:p>
          <a:p>
            <a:r>
              <a:rPr lang="en-GB" dirty="0"/>
              <a:t>“We get the chance to use industry standard software in school”</a:t>
            </a:r>
          </a:p>
          <a:p>
            <a:endParaRPr lang="en-GB" dirty="0"/>
          </a:p>
          <a:p>
            <a:r>
              <a:rPr lang="en-GB" dirty="0">
                <a:latin typeface="Arial"/>
                <a:cs typeface="Arial"/>
              </a:rPr>
              <a:t>“It's helped me update my YouTube page graphics”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569269" y="1354804"/>
            <a:ext cx="77057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Berkeley"/>
                <a:cs typeface="Arial"/>
              </a:rPr>
              <a:t>What are my </a:t>
            </a:r>
            <a:r>
              <a:rPr lang="en-US" sz="4000" dirty="0" err="1">
                <a:solidFill>
                  <a:srgbClr val="C00000"/>
                </a:solidFill>
                <a:latin typeface="Berkeley"/>
                <a:cs typeface="Arial"/>
              </a:rPr>
              <a:t>favourite</a:t>
            </a:r>
            <a:r>
              <a:rPr lang="en-US" sz="4000" dirty="0">
                <a:solidFill>
                  <a:srgbClr val="C00000"/>
                </a:solidFill>
                <a:latin typeface="Berkeley"/>
                <a:cs typeface="Arial"/>
              </a:rPr>
              <a:t> parts of the course?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A390B-685D-B045-8AE8-212F9AEBF34B}"/>
              </a:ext>
            </a:extLst>
          </p:cNvPr>
          <p:cNvSpPr txBox="1"/>
          <p:nvPr/>
        </p:nvSpPr>
        <p:spPr>
          <a:xfrm>
            <a:off x="565237" y="2994973"/>
            <a:ext cx="79837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favourite part of the course is that you can always track your progress and know what you need to do to improve.</a:t>
            </a:r>
          </a:p>
          <a:p>
            <a:endParaRPr lang="en-GB" dirty="0"/>
          </a:p>
          <a:p>
            <a:r>
              <a:rPr lang="en-GB" dirty="0"/>
              <a:t>Our KS3 curriculum gives you the relevant skills to access the course practically in terms of operating the industry standard software.</a:t>
            </a:r>
          </a:p>
          <a:p>
            <a:endParaRPr lang="en-GB" dirty="0"/>
          </a:p>
          <a:p>
            <a:r>
              <a:rPr lang="en-GB" dirty="0"/>
              <a:t>The modular approach of the course means you can focus on one bit at a time.</a:t>
            </a:r>
          </a:p>
          <a:p>
            <a:endParaRPr lang="en-GB" dirty="0"/>
          </a:p>
          <a:p>
            <a:r>
              <a:rPr lang="en-GB" dirty="0"/>
              <a:t>Higher coursework percentage 60% means that your overall grade is in your hands.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-889072" y="143620"/>
            <a:ext cx="746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Final Comments</a:t>
            </a:r>
            <a:endParaRPr lang="en-US" sz="5400" dirty="0">
              <a:solidFill>
                <a:srgbClr val="C00000"/>
              </a:solidFill>
              <a:latin typeface="Berkeley" panose="02020500000000000000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61A0D5-3703-994E-BF71-639239791B5B}"/>
              </a:ext>
            </a:extLst>
          </p:cNvPr>
          <p:cNvSpPr txBox="1"/>
          <p:nvPr/>
        </p:nvSpPr>
        <p:spPr>
          <a:xfrm>
            <a:off x="246173" y="2578514"/>
            <a:ext cx="882869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/>
                <a:cs typeface="Arial"/>
              </a:rPr>
              <a:t>If you struggle with exams then this is the course for you! Your </a:t>
            </a:r>
            <a:br>
              <a:rPr lang="en-GB" sz="2400" dirty="0"/>
            </a:br>
            <a:r>
              <a:rPr lang="en-GB" sz="2400" dirty="0">
                <a:latin typeface="Arial"/>
                <a:cs typeface="Arial"/>
              </a:rPr>
              <a:t>grade is in your own hands as long as you work hard, you will </a:t>
            </a:r>
            <a:br>
              <a:rPr lang="en-GB" sz="2400" dirty="0"/>
            </a:br>
            <a:r>
              <a:rPr lang="en-GB" sz="2400" dirty="0">
                <a:latin typeface="Arial"/>
                <a:cs typeface="Arial"/>
              </a:rPr>
              <a:t>obtain a solid grade!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eme1">
      <a:majorFont>
        <a:latin typeface="BerkeleyOldstyleITCby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CAC11CC589A4FA00B5741399EF0A8" ma:contentTypeVersion="5" ma:contentTypeDescription="Create a new document." ma:contentTypeScope="" ma:versionID="8d218f2ceba4cbdfd2d4c0569ed04799">
  <xsd:schema xmlns:xsd="http://www.w3.org/2001/XMLSchema" xmlns:xs="http://www.w3.org/2001/XMLSchema" xmlns:p="http://schemas.microsoft.com/office/2006/metadata/properties" xmlns:ns2="6d49f7e4-8427-4c61-9628-db4dc497675f" targetNamespace="http://schemas.microsoft.com/office/2006/metadata/properties" ma:root="true" ma:fieldsID="cdcf792b092717272fed23783e557d3b" ns2:_="">
    <xsd:import namespace="6d49f7e4-8427-4c61-9628-db4dc4976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9f7e4-8427-4c61-9628-db4dc49767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6E9397-1167-4C6A-A05F-65C57D11EF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54565A-5DC8-429A-8456-FC0F2E45C2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07CF27-B894-44C3-BD23-04EB03A7E0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9f7e4-8427-4c61-9628-db4dc4976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4180</TotalTime>
  <Words>744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Key Stage 4 Guided Choices Year 9 into 10</vt:lpstr>
      <vt:lpstr>Course Topics</vt:lpstr>
      <vt:lpstr>PowerPoint Presentation</vt:lpstr>
      <vt:lpstr>How is the course assessed? </vt:lpstr>
      <vt:lpstr>PowerPoint Presentation</vt:lpstr>
      <vt:lpstr>Frequently Asked Questions (FAQs)</vt:lpstr>
      <vt:lpstr>PowerPoint Presentation</vt:lpstr>
      <vt:lpstr>PowerPoint Presentation</vt:lpstr>
      <vt:lpstr>PowerPoint Presentation</vt:lpstr>
      <vt:lpstr>PowerPoint Presentation</vt:lpstr>
    </vt:vector>
  </TitlesOfParts>
  <Company>Outwood Grange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Open Evening  29th September 2009</dc:title>
  <dc:creator>klw</dc:creator>
  <cp:lastModifiedBy>Christopher Vallance</cp:lastModifiedBy>
  <cp:revision>270</cp:revision>
  <cp:lastPrinted>2019-01-28T13:36:12Z</cp:lastPrinted>
  <dcterms:created xsi:type="dcterms:W3CDTF">2009-09-17T06:29:05Z</dcterms:created>
  <dcterms:modified xsi:type="dcterms:W3CDTF">2023-02-08T09:32:19Z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0x010100BFECAC11CC589A4FA00B5741399EF0A8</vt:lpwstr>
  </property>
</Properties>
</file>