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1" r:id="rId4"/>
    <p:sldId id="264" r:id="rId5"/>
    <p:sldId id="272" r:id="rId6"/>
    <p:sldId id="274" r:id="rId7"/>
    <p:sldId id="273" r:id="rId8"/>
    <p:sldId id="276" r:id="rId9"/>
    <p:sldId id="275" r:id="rId10"/>
    <p:sldId id="277" r:id="rId11"/>
    <p:sldId id="270" r:id="rId1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733"/>
    <a:srgbClr val="FDFFE5"/>
    <a:srgbClr val="FDF0BB"/>
    <a:srgbClr val="F6FD99"/>
    <a:srgbClr val="A04EA0"/>
    <a:srgbClr val="FF9999"/>
    <a:srgbClr val="FDB5E5"/>
    <a:srgbClr val="FF6699"/>
    <a:srgbClr val="66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7869" autoAdjust="0"/>
  </p:normalViewPr>
  <p:slideViewPr>
    <p:cSldViewPr>
      <p:cViewPr varScale="1">
        <p:scale>
          <a:sx n="48" d="100"/>
          <a:sy n="48" d="100"/>
        </p:scale>
        <p:origin x="2364" y="4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932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43118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529697"/>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2602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99966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15B95-B0E4-428C-ACA3-BD91C3CA9B80}"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9736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A15B95-B0E4-428C-ACA3-BD91C3CA9B80}"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0244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A15B95-B0E4-428C-ACA3-BD91C3CA9B80}"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7496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A15B95-B0E4-428C-ACA3-BD91C3CA9B80}"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9097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15B95-B0E4-428C-ACA3-BD91C3CA9B80}"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365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60861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7792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AA15B95-B0E4-428C-ACA3-BD91C3CA9B80}" type="datetimeFigureOut">
              <a:rPr lang="en-GB" smtClean="0"/>
              <a:t>04/06/2020</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D7E0CA6-420A-4C97-8A49-E65C830C79F9}" type="slidenum">
              <a:rPr lang="en-GB" smtClean="0"/>
              <a:t>‹#›</a:t>
            </a:fld>
            <a:endParaRPr lang="en-GB"/>
          </a:p>
        </p:txBody>
      </p:sp>
    </p:spTree>
    <p:extLst>
      <p:ext uri="{BB962C8B-B14F-4D97-AF65-F5344CB8AC3E}">
        <p14:creationId xmlns:p14="http://schemas.microsoft.com/office/powerpoint/2010/main" val="129444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www.google.co.uk/url?sa=i&amp;rct=j&amp;q=&amp;esrc=s&amp;source=images&amp;cd=&amp;cad=rja&amp;uact=8&amp;ved=0ahUKEwiRppGFhvPMAhWrJsAKHTfcBcMQjRwIBw&amp;url=http://wmk.danaalei.top/chain-link-clip-art-free/&amp;bvm=bv.122676328,d.ZGg&amp;psig=AFQjCNF9Rd_d4vdcmky4Q8sKs_KrBsStGA&amp;ust=1464190825269594"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hyperlink" Target="http://hubpages.com/education/Psychology-Issues-And-Debates" TargetMode="External"/><Relationship Id="rId3" Type="http://schemas.openxmlformats.org/officeDocument/2006/relationships/image" Target="../media/image1.png"/><Relationship Id="rId7" Type="http://schemas.openxmlformats.org/officeDocument/2006/relationships/hyperlink" Target="https://www.youtube.com/watch?v=sXw6CLkwgYU" TargetMode="External"/><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hyperlink" Target="http://www.simplypsychology.org/psychology-debates.html" TargetMode="External"/><Relationship Id="rId5" Type="http://schemas.openxmlformats.org/officeDocument/2006/relationships/hyperlink" Target="https://www.youtube.com/watch?v=mQaqXK7z9LM" TargetMode="External"/><Relationship Id="rId4" Type="http://schemas.microsoft.com/office/2007/relationships/hdphoto" Target="../media/hdphoto1.wdp"/><Relationship Id="rId9" Type="http://schemas.openxmlformats.org/officeDocument/2006/relationships/hyperlink" Target="https://www.mytutorweb.co.uk/answers/128/A-Level/Psychology/1.%09What+are+the+key+approaches,+issues+and+debates+in+psychology+and+how+can+I+include+them+in+my+essays?+(AQ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az63Zo_DMAhWhIsAKHeLQAGoQjRwIBw&amp;url=http://10009321.wix.com/notablepsychologists#!Carl-Rogers-Nature-vs-Nurture/cu6k/496FD922-4FE3-47AF-B2BA-4CACED70F296&amp;bvm=bv.122676328,d.ZGg&amp;psig=AFQjCNHWSSTVfc-0RZWJVzf_GHBl9M46tQ&amp;ust=1464095683698797" TargetMode="External"/><Relationship Id="rId13" Type="http://schemas.openxmlformats.org/officeDocument/2006/relationships/hyperlink" Target="https://www.google.co.uk/url?sa=i&amp;rct=j&amp;q=&amp;esrc=s&amp;source=images&amp;cd=&amp;ved=0ahUKEwiAwpyV-_LMAhWFAcAKHcBWBxsQjRwIBw&amp;url=https://pixabay.com/en/photos/tick/&amp;psig=AFQjCNHkU2WPgp0IkDaB27N-ivrb6_8ImA&amp;ust=1464187900929687" TargetMode="External"/><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hyperlink" Target="http://www.google.co.uk/url?sa=i&amp;rct=j&amp;q=&amp;esrc=s&amp;source=images&amp;cd=&amp;cad=rja&amp;uact=8&amp;ved=0ahUKEwjb_tyjo_DMAhVLKsAKHRkgDbYQjRwIBw&amp;url=http://mrsguillory.weebly.com/blog/february-16th-2015&amp;psig=AFQjCNGabPRtOPjp_FlLI_3TF1yT76aWaA&amp;ust=1464095597507251" TargetMode="External"/><Relationship Id="rId10" Type="http://schemas.openxmlformats.org/officeDocument/2006/relationships/hyperlink" Target="http://www.google.co.uk/url?sa=i&amp;rct=j&amp;q=&amp;esrc=s&amp;source=images&amp;cd=&amp;cad=rja&amp;uact=8&amp;ved=0ahUKEwjp6v6apPDMAhWmBcAKHafcAokQjRwIBw&amp;url=http://s97.photobucket.com/user/redpoochie/media/freud.gif.html&amp;bvm=bv.122676328,d.ZGg&amp;psig=AFQjCNHkP5uXta5Ik2EcO7eCcV8Z6kg_1Q&amp;ust=1464095803974983" TargetMode="External"/><Relationship Id="rId4" Type="http://schemas.microsoft.com/office/2007/relationships/hdphoto" Target="../media/hdphoto1.wdp"/><Relationship Id="rId9" Type="http://schemas.openxmlformats.org/officeDocument/2006/relationships/image" Target="../media/image7.jpe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www.google.co.uk/url?sa=i&amp;rct=j&amp;q=&amp;esrc=s&amp;source=images&amp;cd=&amp;cad=rja&amp;uact=8&amp;ved=0ahUKEwiK_aWP6fLMAhVoI8AKHc5RA-cQjRwIBw&amp;url=http://hellogiggles.com/teen-sexist-battle-sexes-tradition/&amp;psig=AFQjCNEkW9bEpY2PTNuvWL4F9vAvYUuL6w&amp;ust=1464183064865994"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google.co.uk/url?sa=i&amp;rct=j&amp;q=&amp;esrc=s&amp;source=images&amp;cd=&amp;cad=rja&amp;uact=8&amp;ved=0ahUKEwiT3a6c9PLMAhVJAcAKHb0QDDkQjRwIBw&amp;url=http://www.kwintessential.co.uk/culture-vulture.html&amp;bvm=bv.122676328,d.ZGg&amp;psig=AFQjCNHFbMZ0adWC8fuNrerEMqopA7tcaA&amp;ust=1464186017530387"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5.wdp"/><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google.co.uk/url?sa=i&amp;rct=j&amp;q=&amp;esrc=s&amp;source=images&amp;cd=&amp;cad=rja&amp;uact=8&amp;ved=0ahUKEwjVk6mD_PLMAhWKIsAKHYk0DmYQjRwIBw&amp;url=http://ghscientific.com/the-science-behind-taboos/&amp;bvm=bv.122676328,d.ZGg&amp;psig=AFQjCNGDWlQqiDKlJpUpVPaRgoWld7mb9Q&amp;ust=1464188137781111"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google.co.uk/url?sa=i&amp;rct=j&amp;q=&amp;esrc=s&amp;source=images&amp;cd=&amp;cad=rja&amp;uact=8&amp;ved=0ahUKEwir-ZWp__LMAhWhJMAKHfTOCp4QjRwIBw&amp;url=https://www2.humboldt.edu/elearning/faculty-resources/debate&amp;psig=AFQjCNF8zhApF6bbJ6Pi8NRnI7ZJUm15pQ&amp;ust=1464189022415141"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hyperlink" Target="https://www.google.co.uk/url?sa=i&amp;rct=j&amp;q=&amp;esrc=s&amp;source=images&amp;cd=&amp;cad=rja&amp;uact=8&amp;ved=0ahUKEwihjs3BgPPMAhWGBcAKHQ70AAIQjRwIBw&amp;url=https://creativemarket.com/Oceloti/154768-Iceberg&amp;bvm=bv.122676328,d.ZGg&amp;psig=AFQjCNEfc9wst4Z0b6uqQOtu-QBvd7xcnA&amp;ust=1464189339433747" TargetMode="External"/><Relationship Id="rId12" Type="http://schemas.openxmlformats.org/officeDocument/2006/relationships/hyperlink" Target="http://www.google.co.uk/url?sa=i&amp;rct=j&amp;q=&amp;esrc=s&amp;source=images&amp;cd=&amp;cad=rja&amp;uact=8&amp;ved=0ahUKEwjLnqbzg_PMAhVLJ8AKHeTnAI0QjRwIBw&amp;url=http://www.guide2secret.com/2016/02/peppy-songare-we-human-by-the-killers/&amp;bvm=bv.122676328,d.ZGg&amp;psig=AFQjCNFMH2x5jaeS0zndilSXJMyKDHDSyg&amp;ust=1464190246971038" TargetMode="External"/><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s://www.youtube.com/watch?v=VDT6v01J9_8" TargetMode="External"/><Relationship Id="rId5" Type="http://schemas.openxmlformats.org/officeDocument/2006/relationships/hyperlink" Target="http://www.google.co.uk/url?sa=i&amp;rct=j&amp;q=&amp;esrc=s&amp;source=images&amp;cd=&amp;cad=rja&amp;uact=8&amp;ved=0ahUKEwin_bSqgPPMAhUBK8AKHXxSBzEQjRwIBw&amp;url=http://curiyo.com/en/topic/Sigmund%20Freud?ua%3DTTP&amp;bvm=bv.122676328,d.ZGg&amp;psig=AFQjCNHK7mE2k9kUUC4AVJWnEsQ94RpLZw&amp;ust=1464189280451252" TargetMode="External"/><Relationship Id="rId15" Type="http://schemas.openxmlformats.org/officeDocument/2006/relationships/image" Target="../media/image18.png"/><Relationship Id="rId10" Type="http://schemas.openxmlformats.org/officeDocument/2006/relationships/hyperlink" Target="https://www.youtube.com/watch?v=RIZdjT1472Y" TargetMode="External"/><Relationship Id="rId4" Type="http://schemas.microsoft.com/office/2007/relationships/hdphoto" Target="../media/hdphoto1.wdp"/><Relationship Id="rId9" Type="http://schemas.openxmlformats.org/officeDocument/2006/relationships/hyperlink" Target="https://www.youtube.com/watch?v=7vFf5CS27-Y" TargetMode="External"/><Relationship Id="rId14" Type="http://schemas.openxmlformats.org/officeDocument/2006/relationships/hyperlink" Target="https://www.google.co.uk/url?sa=i&amp;rct=j&amp;q=&amp;esrc=s&amp;source=images&amp;cd=&amp;cad=rja&amp;uact=8&amp;ved=0ahUKEwiYoJnThPPMAhWGCcAKHV7WAIQQjRwIBw&amp;url=https://en.wikipedia.org/wiki/Maslow's_hierarchy_of_needs&amp;psig=AFQjCNHKrvJe0ohsA0LUqDu_qOclPo0FVg&amp;ust=14641904561418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578" y="1208584"/>
            <a:ext cx="5976664" cy="1323439"/>
          </a:xfrm>
          <a:prstGeom prst="rect">
            <a:avLst/>
          </a:prstGeom>
          <a:noFill/>
        </p:spPr>
        <p:txBody>
          <a:bodyPr wrap="square" rtlCol="0">
            <a:spAutoFit/>
          </a:bodyPr>
          <a:lstStyle/>
          <a:p>
            <a:pPr algn="ctr"/>
            <a:r>
              <a:rPr lang="en-GB" sz="4000" b="1" dirty="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Century Gothic" pitchFamily="34" charset="0"/>
              </a:rPr>
              <a:t>A Level Psychology </a:t>
            </a:r>
          </a:p>
          <a:p>
            <a:pPr algn="ctr"/>
            <a:r>
              <a:rPr lang="en-GB" sz="4000" b="1" dirty="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Century Gothic" pitchFamily="34" charset="0"/>
              </a:rPr>
              <a:t> Transition Project</a:t>
            </a:r>
          </a:p>
        </p:txBody>
      </p:sp>
      <p:sp>
        <p:nvSpPr>
          <p:cNvPr id="10" name="TextBox 9"/>
          <p:cNvSpPr txBox="1"/>
          <p:nvPr/>
        </p:nvSpPr>
        <p:spPr>
          <a:xfrm>
            <a:off x="452586" y="6651617"/>
            <a:ext cx="5832648" cy="2308324"/>
          </a:xfrm>
          <a:prstGeom prst="rect">
            <a:avLst/>
          </a:prstGeom>
          <a:noFill/>
        </p:spPr>
        <p:txBody>
          <a:bodyPr wrap="square" rtlCol="0">
            <a:spAutoFit/>
          </a:bodyPr>
          <a:lstStyle/>
          <a:p>
            <a:r>
              <a:rPr lang="en-GB" sz="1200" dirty="0">
                <a:latin typeface="Candara" pitchFamily="34" charset="0"/>
              </a:rPr>
              <a:t>This research based project is designed to give you an ideal grounding for </a:t>
            </a:r>
            <a:r>
              <a:rPr lang="en-GB" sz="1200" b="1" dirty="0">
                <a:latin typeface="Candara" pitchFamily="34" charset="0"/>
              </a:rPr>
              <a:t> A Level Psychology. </a:t>
            </a:r>
          </a:p>
          <a:p>
            <a:endParaRPr lang="en-GB" sz="1200" dirty="0">
              <a:latin typeface="Candara" pitchFamily="34" charset="0"/>
            </a:endParaRPr>
          </a:p>
          <a:p>
            <a:r>
              <a:rPr lang="en-GB" sz="1200" b="1" dirty="0">
                <a:latin typeface="Candara" pitchFamily="34" charset="0"/>
              </a:rPr>
              <a:t>It I particularly important for the Issues and Debates section of the course, along with the additional Approaches you need to cover. </a:t>
            </a:r>
          </a:p>
          <a:p>
            <a:endParaRPr lang="en-GB" sz="1200" dirty="0">
              <a:latin typeface="Candara" pitchFamily="34" charset="0"/>
            </a:endParaRPr>
          </a:p>
          <a:p>
            <a:r>
              <a:rPr lang="en-GB" sz="1200" dirty="0">
                <a:latin typeface="Candara" pitchFamily="34" charset="0"/>
              </a:rPr>
              <a:t>Research and complete the tasks independently.  Present the tasks in any format you like and bring it with you to your first lesson. </a:t>
            </a:r>
          </a:p>
          <a:p>
            <a:endParaRPr lang="en-GB" sz="1200" dirty="0">
              <a:latin typeface="Candara" pitchFamily="34" charset="0"/>
            </a:endParaRPr>
          </a:p>
          <a:p>
            <a:pPr algn="ctr"/>
            <a:r>
              <a:rPr lang="en-GB" sz="1200" dirty="0">
                <a:latin typeface="Candara" pitchFamily="34" charset="0"/>
              </a:rPr>
              <a:t>Good luck and Enjoy </a:t>
            </a:r>
            <a:r>
              <a:rPr lang="en-GB" sz="1200" dirty="0">
                <a:latin typeface="Candara" pitchFamily="34" charset="0"/>
                <a:sym typeface="Wingdings" pitchFamily="2" charset="2"/>
              </a:rPr>
              <a:t> </a:t>
            </a:r>
          </a:p>
          <a:p>
            <a:pPr algn="ctr"/>
            <a:endParaRPr lang="en-GB" sz="1200" dirty="0">
              <a:latin typeface="Candara" pitchFamily="34" charset="0"/>
              <a:sym typeface="Wingdings" pitchFamily="2" charset="2"/>
            </a:endParaRPr>
          </a:p>
          <a:p>
            <a:pPr algn="ctr"/>
            <a:r>
              <a:rPr lang="en-GB" sz="1200" dirty="0">
                <a:latin typeface="Segoe Print" pitchFamily="2" charset="0"/>
                <a:sym typeface="Wingdings" pitchFamily="2" charset="2"/>
              </a:rPr>
              <a:t>The Psychology Team</a:t>
            </a:r>
            <a:endParaRPr lang="en-GB" sz="1200" dirty="0">
              <a:latin typeface="Segoe Print" pitchFamily="2"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3" name="Diagonal Stripe 2"/>
          <p:cNvSpPr/>
          <p:nvPr/>
        </p:nvSpPr>
        <p:spPr>
          <a:xfrm>
            <a:off x="188640" y="240714"/>
            <a:ext cx="1107504" cy="967870"/>
          </a:xfrm>
          <a:prstGeom prst="diagStripe">
            <a:avLst/>
          </a:prstGeom>
          <a:solidFill>
            <a:srgbClr val="A04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19119935">
            <a:off x="-441912" y="537677"/>
            <a:ext cx="2076189" cy="246221"/>
          </a:xfrm>
          <a:prstGeom prst="rect">
            <a:avLst/>
          </a:prstGeom>
          <a:noFill/>
        </p:spPr>
        <p:txBody>
          <a:bodyPr wrap="square" rtlCol="0">
            <a:spAutoFit/>
          </a:bodyPr>
          <a:lstStyle/>
          <a:p>
            <a:pPr algn="ctr"/>
            <a:r>
              <a:rPr lang="en-GB" sz="1000" b="1" dirty="0">
                <a:solidFill>
                  <a:schemeClr val="bg1"/>
                </a:solidFill>
                <a:latin typeface="Candara" pitchFamily="34" charset="0"/>
              </a:rPr>
              <a:t>New AQA Spec</a:t>
            </a:r>
          </a:p>
        </p:txBody>
      </p:sp>
      <p:grpSp>
        <p:nvGrpSpPr>
          <p:cNvPr id="11" name="Group 10"/>
          <p:cNvGrpSpPr/>
          <p:nvPr/>
        </p:nvGrpSpPr>
        <p:grpSpPr>
          <a:xfrm>
            <a:off x="1014176" y="2864768"/>
            <a:ext cx="4757640" cy="3526600"/>
            <a:chOff x="2255913" y="1472428"/>
            <a:chExt cx="4757640" cy="3526600"/>
          </a:xfrm>
        </p:grpSpPr>
        <p:pic>
          <p:nvPicPr>
            <p:cNvPr id="12" name="Picture 2" descr="http://pdto.miami.edu/WebImages/Toolkits/toolbo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913" y="1472428"/>
              <a:ext cx="4757640" cy="352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94573" y="3631068"/>
              <a:ext cx="2880320" cy="830997"/>
            </a:xfrm>
            <a:prstGeom prst="rect">
              <a:avLst/>
            </a:prstGeom>
            <a:noFill/>
          </p:spPr>
          <p:txBody>
            <a:bodyPr wrap="square" rtlCol="0">
              <a:spAutoFit/>
            </a:bodyPr>
            <a:lstStyle/>
            <a:p>
              <a:pPr algn="ctr"/>
              <a:r>
                <a:rPr lang="en-GB" sz="4800" b="1" dirty="0">
                  <a:solidFill>
                    <a:schemeClr val="bg1">
                      <a:lumMod val="85000"/>
                    </a:schemeClr>
                  </a:solidFill>
                  <a:latin typeface="Rockwell" pitchFamily="18" charset="0"/>
                </a:rPr>
                <a:t>I D A </a:t>
              </a:r>
            </a:p>
          </p:txBody>
        </p:sp>
      </p:grpSp>
      <p:sp>
        <p:nvSpPr>
          <p:cNvPr id="2" name="TextBox 1"/>
          <p:cNvSpPr txBox="1"/>
          <p:nvPr/>
        </p:nvSpPr>
        <p:spPr>
          <a:xfrm>
            <a:off x="3573016" y="5705235"/>
            <a:ext cx="1728192" cy="369332"/>
          </a:xfrm>
          <a:prstGeom prst="rect">
            <a:avLst/>
          </a:prstGeom>
          <a:noFill/>
        </p:spPr>
        <p:txBody>
          <a:bodyPr wrap="square" rtlCol="0">
            <a:spAutoFit/>
          </a:bodyPr>
          <a:lstStyle/>
          <a:p>
            <a:pPr algn="ctr"/>
            <a:r>
              <a:rPr lang="en-GB" dirty="0">
                <a:solidFill>
                  <a:schemeClr val="bg1"/>
                </a:solidFill>
                <a:latin typeface="Segoe Print" pitchFamily="2" charset="0"/>
              </a:rPr>
              <a:t>Toolkit </a:t>
            </a:r>
          </a:p>
        </p:txBody>
      </p:sp>
      <p:sp>
        <p:nvSpPr>
          <p:cNvPr id="6" name="TextBox 5"/>
          <p:cNvSpPr txBox="1"/>
          <p:nvPr/>
        </p:nvSpPr>
        <p:spPr>
          <a:xfrm>
            <a:off x="1844824" y="6074567"/>
            <a:ext cx="3168352" cy="307777"/>
          </a:xfrm>
          <a:prstGeom prst="rect">
            <a:avLst/>
          </a:prstGeom>
          <a:noFill/>
        </p:spPr>
        <p:txBody>
          <a:bodyPr wrap="square" rtlCol="0">
            <a:spAutoFit/>
          </a:bodyPr>
          <a:lstStyle/>
          <a:p>
            <a:pPr algn="ctr"/>
            <a:r>
              <a:rPr lang="en-GB" sz="1400" b="1" dirty="0">
                <a:ln w="12700">
                  <a:solidFill>
                    <a:schemeClr val="tx1"/>
                  </a:solidFill>
                  <a:prstDash val="solid"/>
                </a:ln>
                <a:solidFill>
                  <a:srgbClr val="C00000"/>
                </a:solidFill>
                <a:effectLst>
                  <a:outerShdw blurRad="41275" dist="20320" dir="1800000" algn="tl" rotWithShape="0">
                    <a:srgbClr val="000000">
                      <a:alpha val="40000"/>
                    </a:srgbClr>
                  </a:outerShdw>
                </a:effectLst>
                <a:latin typeface="Century Gothic" pitchFamily="34" charset="0"/>
              </a:rPr>
              <a:t>Issues ~ Debates ~ Approaches </a:t>
            </a:r>
          </a:p>
        </p:txBody>
      </p:sp>
    </p:spTree>
    <p:extLst>
      <p:ext uri="{BB962C8B-B14F-4D97-AF65-F5344CB8AC3E}">
        <p14:creationId xmlns:p14="http://schemas.microsoft.com/office/powerpoint/2010/main" val="354937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430" y="942561"/>
            <a:ext cx="5976664" cy="523220"/>
          </a:xfrm>
          <a:prstGeom prst="rect">
            <a:avLst/>
          </a:prstGeom>
          <a:noFill/>
        </p:spPr>
        <p:txBody>
          <a:bodyPr wrap="square" rtlCol="0">
            <a:spAutoFit/>
          </a:bodyPr>
          <a:lstStyle/>
          <a:p>
            <a:pPr algn="ctr"/>
            <a:r>
              <a:rPr lang="en-GB" sz="2800" b="1" dirty="0">
                <a:ln w="18415" cmpd="sng">
                  <a:solidFill>
                    <a:schemeClr val="tx1"/>
                  </a:solidFill>
                  <a:prstDash val="solid"/>
                </a:ln>
                <a:solidFill>
                  <a:schemeClr val="accent1">
                    <a:lumMod val="75000"/>
                  </a:schemeClr>
                </a:solidFill>
                <a:effectLst>
                  <a:outerShdw blurRad="63500" dir="3600000" algn="tl" rotWithShape="0">
                    <a:srgbClr val="000000">
                      <a:alpha val="70000"/>
                    </a:srgbClr>
                  </a:outerShdw>
                </a:effectLst>
                <a:latin typeface="Century Gothic" pitchFamily="34" charset="0"/>
              </a:rPr>
              <a:t>Well done! You made it! </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0522" y="2071766"/>
            <a:ext cx="5976503" cy="11356955"/>
          </a:xfrm>
          <a:prstGeom prst="rect">
            <a:avLst/>
          </a:prstGeom>
          <a:noFill/>
          <a:ln w="3175">
            <a:solidFill>
              <a:schemeClr val="accent6">
                <a:lumMod val="40000"/>
                <a:lumOff val="60000"/>
              </a:schemeClr>
            </a:solidFill>
          </a:ln>
        </p:spPr>
        <p:txBody>
          <a:bodyPr wrap="square" rtlCol="0">
            <a:spAutoFit/>
          </a:bodyPr>
          <a:lstStyle/>
          <a:p>
            <a:r>
              <a:rPr lang="en-GB" sz="2000" b="1" dirty="0">
                <a:latin typeface="Candara" pitchFamily="34" charset="0"/>
              </a:rPr>
              <a:t>Task 8: Synoptic Challenge!</a:t>
            </a:r>
          </a:p>
          <a:p>
            <a:endParaRPr lang="en-GB" sz="2000" b="1" dirty="0">
              <a:latin typeface="Candara" pitchFamily="34" charset="0"/>
            </a:endParaRPr>
          </a:p>
          <a:p>
            <a:r>
              <a:rPr lang="en-GB" sz="2000" dirty="0">
                <a:latin typeface="Candara" pitchFamily="34" charset="0"/>
              </a:rPr>
              <a:t>All of the content you have just researched, explained and made look pretty, links together. So now it’s over to you to show how… </a:t>
            </a:r>
          </a:p>
          <a:p>
            <a:endParaRPr lang="en-GB" sz="2000" b="1" dirty="0">
              <a:latin typeface="Candara" pitchFamily="34" charset="0"/>
            </a:endParaRPr>
          </a:p>
          <a:p>
            <a:r>
              <a:rPr lang="en-GB" sz="2000" b="1" dirty="0">
                <a:latin typeface="Candara" pitchFamily="34" charset="0"/>
              </a:rPr>
              <a:t>Produce a comparison of all of the approaches we have looked at (Biological, Cognitive, Learning, Behaviourist, Psychodynamic &amp; Humanistic). </a:t>
            </a:r>
          </a:p>
          <a:p>
            <a:endParaRPr lang="en-GB" sz="2000" dirty="0">
              <a:latin typeface="Candara" pitchFamily="34" charset="0"/>
            </a:endParaRPr>
          </a:p>
          <a:p>
            <a:r>
              <a:rPr lang="en-GB" sz="2000" dirty="0">
                <a:latin typeface="Candara" pitchFamily="34" charset="0"/>
              </a:rPr>
              <a:t>You have free reign on this one. Produce it however you prefer but whatever you do you should try to compare them based on the following criteria…</a:t>
            </a:r>
          </a:p>
          <a:p>
            <a:endParaRPr lang="en-GB" sz="2000" dirty="0">
              <a:latin typeface="Candara" pitchFamily="34" charset="0"/>
            </a:endParaRPr>
          </a:p>
          <a:p>
            <a:r>
              <a:rPr lang="en-GB" sz="2000" dirty="0">
                <a:latin typeface="Candara" pitchFamily="34" charset="0"/>
              </a:rPr>
              <a:t>Nature / Nurture </a:t>
            </a:r>
          </a:p>
          <a:p>
            <a:r>
              <a:rPr lang="en-GB" sz="2000" dirty="0">
                <a:latin typeface="Candara" pitchFamily="34" charset="0"/>
              </a:rPr>
              <a:t>Reductionism / Holism </a:t>
            </a:r>
          </a:p>
          <a:p>
            <a:r>
              <a:rPr lang="en-GB" sz="2000" dirty="0">
                <a:latin typeface="Candara" pitchFamily="34" charset="0"/>
              </a:rPr>
              <a:t>Determinism (Hard / Soft) / Free Will </a:t>
            </a:r>
          </a:p>
          <a:p>
            <a:r>
              <a:rPr lang="en-GB" sz="2000" dirty="0">
                <a:latin typeface="Candara" pitchFamily="34" charset="0"/>
              </a:rPr>
              <a:t>Idiographic / Nomothetic </a:t>
            </a:r>
          </a:p>
          <a:p>
            <a:endParaRPr lang="en-GB" sz="2000" dirty="0">
              <a:latin typeface="Candara" pitchFamily="34" charset="0"/>
            </a:endParaRPr>
          </a:p>
          <a:p>
            <a:endParaRPr lang="en-GB" sz="2000" dirty="0">
              <a:latin typeface="Candara" pitchFamily="34" charset="0"/>
            </a:endParaRPr>
          </a:p>
          <a:p>
            <a:pPr algn="ctr"/>
            <a:r>
              <a:rPr lang="en-GB" sz="2000" b="1" dirty="0">
                <a:ln w="12700">
                  <a:solidFill>
                    <a:schemeClr val="accent6">
                      <a:lumMod val="60000"/>
                      <a:lumOff val="40000"/>
                    </a:schemeClr>
                  </a:solidFill>
                  <a:prstDash val="solid"/>
                </a:ln>
                <a:solidFill>
                  <a:srgbClr val="EDD733"/>
                </a:solidFill>
                <a:effectLst>
                  <a:outerShdw blurRad="41275" dist="20320" dir="1800000" algn="tl" rotWithShape="0">
                    <a:srgbClr val="000000">
                      <a:alpha val="40000"/>
                    </a:srgbClr>
                  </a:outerShdw>
                </a:effectLst>
                <a:latin typeface="Candara" pitchFamily="34" charset="0"/>
              </a:rPr>
              <a:t>Good Luck </a:t>
            </a:r>
            <a:r>
              <a:rPr lang="en-GB" sz="2000" b="1" dirty="0">
                <a:ln w="12700">
                  <a:solidFill>
                    <a:schemeClr val="accent6">
                      <a:lumMod val="60000"/>
                      <a:lumOff val="40000"/>
                    </a:schemeClr>
                  </a:solidFill>
                  <a:prstDash val="solid"/>
                </a:ln>
                <a:solidFill>
                  <a:srgbClr val="EDD733"/>
                </a:solidFill>
                <a:effectLst>
                  <a:outerShdw blurRad="41275" dist="20320" dir="1800000" algn="tl" rotWithShape="0">
                    <a:srgbClr val="000000">
                      <a:alpha val="40000"/>
                    </a:srgbClr>
                  </a:outerShdw>
                </a:effectLst>
                <a:latin typeface="Candara" pitchFamily="34" charset="0"/>
                <a:sym typeface="Wingdings" pitchFamily="2" charset="2"/>
              </a:rPr>
              <a:t></a:t>
            </a:r>
            <a:endParaRPr lang="en-GB" sz="2000" b="1" dirty="0">
              <a:ln w="12700">
                <a:solidFill>
                  <a:schemeClr val="accent6">
                    <a:lumMod val="60000"/>
                    <a:lumOff val="40000"/>
                  </a:schemeClr>
                </a:solidFill>
                <a:prstDash val="solid"/>
              </a:ln>
              <a:solidFill>
                <a:srgbClr val="EDD733"/>
              </a:solidFill>
              <a:effectLst>
                <a:outerShdw blurRad="41275" dist="20320" dir="1800000" algn="tl" rotWithShape="0">
                  <a:srgbClr val="000000">
                    <a:alpha val="40000"/>
                  </a:srgbClr>
                </a:outerShdw>
              </a:effectLst>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r>
              <a:rPr lang="en-GB" sz="2400" b="1" dirty="0">
                <a:latin typeface="Candara" pitchFamily="34" charset="0"/>
              </a:rPr>
              <a:t> </a:t>
            </a:r>
            <a:endParaRPr lang="en-GB" sz="1400" b="1" dirty="0">
              <a:latin typeface="Candara" pitchFamily="34" charset="0"/>
            </a:endParaRPr>
          </a:p>
        </p:txBody>
      </p:sp>
      <p:pic>
        <p:nvPicPr>
          <p:cNvPr id="10"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1923" y="9232457"/>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4" y="1465781"/>
            <a:ext cx="6002362" cy="430887"/>
          </a:xfrm>
          <a:prstGeom prst="rect">
            <a:avLst/>
          </a:prstGeom>
          <a:noFill/>
        </p:spPr>
        <p:txBody>
          <a:bodyPr wrap="square" rtlCol="0">
            <a:spAutoFit/>
          </a:bodyPr>
          <a:lstStyle/>
          <a:p>
            <a:r>
              <a:rPr lang="en-GB" sz="1100" dirty="0">
                <a:latin typeface="Century Gothic" pitchFamily="34" charset="0"/>
              </a:rPr>
              <a:t>Well done you have made it! You’ve covered issues, debates AND the new approaches! Now time to tie it all together….Get ready for…..</a:t>
            </a:r>
          </a:p>
        </p:txBody>
      </p:sp>
      <p:pic>
        <p:nvPicPr>
          <p:cNvPr id="9218" name="Picture 2" descr="http://www.clker.com/cliparts/r/E/e/o/O/R/color-chain-links-md.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7988" y="1628142"/>
            <a:ext cx="1163340" cy="99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30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106959"/>
            <a:ext cx="5976664" cy="1015663"/>
          </a:xfrm>
          <a:prstGeom prst="rect">
            <a:avLst/>
          </a:prstGeom>
          <a:noFill/>
        </p:spPr>
        <p:txBody>
          <a:bodyPr wrap="square" rtlCol="0">
            <a:spAutoFit/>
          </a:bodyPr>
          <a:lstStyle/>
          <a:p>
            <a:pPr algn="ctr"/>
            <a:r>
              <a:rPr lang="en-GB" sz="2400" b="1" dirty="0">
                <a:ln w="18415" cmpd="sng">
                  <a:solidFill>
                    <a:schemeClr val="accent2"/>
                  </a:solidFill>
                  <a:prstDash val="solid"/>
                </a:ln>
                <a:effectLst>
                  <a:outerShdw blurRad="63500" dir="3600000" algn="tl" rotWithShape="0">
                    <a:srgbClr val="000000">
                      <a:alpha val="70000"/>
                    </a:srgbClr>
                  </a:outerShdw>
                </a:effectLst>
                <a:latin typeface="Century Gothic" pitchFamily="34" charset="0"/>
              </a:rPr>
              <a:t>Useful Resources &amp; Further Reading</a:t>
            </a:r>
          </a:p>
          <a:p>
            <a:pPr algn="ctr"/>
            <a:endParaRPr lang="en-GB" b="1" dirty="0">
              <a:ln w="18415" cmpd="sng">
                <a:solidFill>
                  <a:schemeClr val="accent2"/>
                </a:solidFill>
                <a:prstDash val="solid"/>
              </a:ln>
              <a:latin typeface="Segoe Print" pitchFamily="2" charset="0"/>
            </a:endParaRPr>
          </a:p>
          <a:p>
            <a:pPr algn="ctr"/>
            <a:r>
              <a:rPr lang="en-GB" b="1" dirty="0">
                <a:ln w="18415" cmpd="sng">
                  <a:noFill/>
                  <a:prstDash val="solid"/>
                </a:ln>
                <a:latin typeface="Segoe Print" pitchFamily="2" charset="0"/>
              </a:rPr>
              <a:t>To help you on your way…</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00000"/>
                </a:solidFill>
              </a:ln>
            </a:endParaRPr>
          </a:p>
        </p:txBody>
      </p:sp>
      <p:sp>
        <p:nvSpPr>
          <p:cNvPr id="10" name="Rectangle 9"/>
          <p:cNvSpPr/>
          <p:nvPr/>
        </p:nvSpPr>
        <p:spPr>
          <a:xfrm>
            <a:off x="458088" y="1814844"/>
            <a:ext cx="5923240" cy="702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39388" y="2536460"/>
            <a:ext cx="5707216" cy="6186309"/>
          </a:xfrm>
          <a:prstGeom prst="rect">
            <a:avLst/>
          </a:prstGeom>
          <a:noFill/>
        </p:spPr>
        <p:txBody>
          <a:bodyPr wrap="square" rtlCol="0">
            <a:spAutoFit/>
          </a:bodyPr>
          <a:lstStyle/>
          <a:p>
            <a:r>
              <a:rPr lang="en-GB" sz="2000" b="1" dirty="0">
                <a:latin typeface="Candara" pitchFamily="34" charset="0"/>
              </a:rPr>
              <a:t>Websites &amp; Videos </a:t>
            </a:r>
          </a:p>
          <a:p>
            <a:pPr marL="285750" indent="-285750">
              <a:buFontTx/>
              <a:buChar char="-"/>
            </a:pPr>
            <a:r>
              <a:rPr lang="en-GB" sz="1400" b="1" dirty="0">
                <a:latin typeface="Candara" pitchFamily="34" charset="0"/>
              </a:rPr>
              <a:t>Freud’s Theory: </a:t>
            </a:r>
            <a:r>
              <a:rPr lang="en-GB" sz="1400" b="1" dirty="0">
                <a:latin typeface="Candara" pitchFamily="34" charset="0"/>
                <a:hlinkClick r:id="rId5"/>
              </a:rPr>
              <a:t>https://www.youtube.com/watch?v=mQaqXK7z9LM</a:t>
            </a:r>
            <a:endParaRPr lang="en-GB" sz="1400" b="1" dirty="0">
              <a:latin typeface="Candara" pitchFamily="34" charset="0"/>
            </a:endParaRPr>
          </a:p>
          <a:p>
            <a:pPr marL="285750" indent="-285750">
              <a:buFontTx/>
              <a:buChar char="-"/>
            </a:pPr>
            <a:endParaRPr lang="en-GB" sz="1400" b="1" dirty="0">
              <a:latin typeface="Candara" pitchFamily="34" charset="0"/>
            </a:endParaRPr>
          </a:p>
          <a:p>
            <a:pPr marL="285750" indent="-285750">
              <a:buFontTx/>
              <a:buChar char="-"/>
            </a:pPr>
            <a:r>
              <a:rPr lang="en-GB" sz="1400" dirty="0">
                <a:latin typeface="Candara" pitchFamily="34" charset="0"/>
                <a:hlinkClick r:id="rId6"/>
              </a:rPr>
              <a:t>http://www.simplypsychology.org/psychology-debates.html</a:t>
            </a:r>
            <a:endParaRPr lang="en-GB" sz="1400" dirty="0">
              <a:latin typeface="Candara" pitchFamily="34" charset="0"/>
            </a:endParaRPr>
          </a:p>
          <a:p>
            <a:pPr marL="285750" indent="-285750">
              <a:buFontTx/>
              <a:buChar char="-"/>
            </a:pPr>
            <a:endParaRPr lang="en-GB" sz="1400" dirty="0">
              <a:latin typeface="Candara" pitchFamily="34" charset="0"/>
            </a:endParaRPr>
          </a:p>
          <a:p>
            <a:pPr marL="285750" indent="-285750">
              <a:buFontTx/>
              <a:buChar char="-"/>
            </a:pPr>
            <a:r>
              <a:rPr lang="en-GB" sz="1400" dirty="0">
                <a:latin typeface="Candara" pitchFamily="34" charset="0"/>
                <a:hlinkClick r:id="rId7"/>
              </a:rPr>
              <a:t>https://www.youtube.com/watch?v=sXw6CLkwgYU</a:t>
            </a:r>
            <a:endParaRPr lang="en-GB" sz="1400" dirty="0">
              <a:latin typeface="Candara" pitchFamily="34" charset="0"/>
            </a:endParaRPr>
          </a:p>
          <a:p>
            <a:pPr marL="285750" indent="-285750">
              <a:buFontTx/>
              <a:buChar char="-"/>
            </a:pPr>
            <a:endParaRPr lang="en-GB" sz="1400" dirty="0">
              <a:latin typeface="Candara" pitchFamily="34" charset="0"/>
            </a:endParaRPr>
          </a:p>
          <a:p>
            <a:pPr marL="285750" indent="-285750">
              <a:buFontTx/>
              <a:buChar char="-"/>
            </a:pPr>
            <a:r>
              <a:rPr lang="en-GB" sz="1400" dirty="0">
                <a:latin typeface="Candara" pitchFamily="34" charset="0"/>
                <a:hlinkClick r:id="rId8"/>
              </a:rPr>
              <a:t>http://hubpages.com/education/Psychology-Issues-And-Debates</a:t>
            </a:r>
            <a:endParaRPr lang="en-GB" sz="1400" dirty="0">
              <a:latin typeface="Candara" pitchFamily="34" charset="0"/>
            </a:endParaRPr>
          </a:p>
          <a:p>
            <a:pPr marL="285750" indent="-285750">
              <a:buFontTx/>
              <a:buChar char="-"/>
            </a:pPr>
            <a:endParaRPr lang="en-GB" sz="1400" dirty="0">
              <a:latin typeface="Candara" pitchFamily="34" charset="0"/>
            </a:endParaRPr>
          </a:p>
          <a:p>
            <a:pPr marL="285750" indent="-285750">
              <a:buFontTx/>
              <a:buChar char="-"/>
            </a:pPr>
            <a:r>
              <a:rPr lang="en-GB" sz="1400" dirty="0">
                <a:latin typeface="Candara" pitchFamily="34" charset="0"/>
                <a:hlinkClick r:id="rId9"/>
              </a:rPr>
              <a:t>https://www.mytutorweb.co.uk/answers/128/A-Level/Psychology/1.%09What+are+the+key+approaches,+issues+and+debates+in+psychology+and+how+can+I+include+them+in+my+essays%3F+(AQA)</a:t>
            </a:r>
            <a:endParaRPr lang="en-GB" sz="1400" dirty="0">
              <a:latin typeface="Candara" pitchFamily="34" charset="0"/>
            </a:endParaRPr>
          </a:p>
          <a:p>
            <a:pPr marL="285750" indent="-285750">
              <a:buFontTx/>
              <a:buChar char="-"/>
            </a:pPr>
            <a:endParaRPr lang="en-GB" sz="1400" dirty="0">
              <a:latin typeface="Candara" pitchFamily="34" charset="0"/>
            </a:endParaRPr>
          </a:p>
          <a:p>
            <a:endParaRPr lang="en-GB" sz="1400" dirty="0">
              <a:latin typeface="Candara" pitchFamily="34" charset="0"/>
            </a:endParaRPr>
          </a:p>
          <a:p>
            <a:pPr marL="285750" indent="-285750">
              <a:buFont typeface="Arial" pitchFamily="34" charset="0"/>
              <a:buChar char="•"/>
            </a:pPr>
            <a:endParaRPr lang="en-GB" sz="1600" dirty="0">
              <a:latin typeface="Candara" pitchFamily="34" charset="0"/>
            </a:endParaRPr>
          </a:p>
          <a:p>
            <a:r>
              <a:rPr lang="en-GB" sz="2000" b="1" dirty="0">
                <a:latin typeface="Candara" pitchFamily="34" charset="0"/>
              </a:rPr>
              <a:t>Books: </a:t>
            </a:r>
          </a:p>
          <a:p>
            <a:pPr marL="285750" indent="-285750">
              <a:buFont typeface="Arial" pitchFamily="34" charset="0"/>
              <a:buChar char="•"/>
            </a:pPr>
            <a:r>
              <a:rPr lang="en-GB" sz="1600" b="1" i="1" dirty="0">
                <a:latin typeface="Candara" pitchFamily="34" charset="0"/>
              </a:rPr>
              <a:t>AQA Psychology for A Level Year 1 and AS Student Book</a:t>
            </a:r>
            <a:r>
              <a:rPr lang="en-GB" sz="1600" i="1" dirty="0">
                <a:latin typeface="Candara" pitchFamily="34" charset="0"/>
              </a:rPr>
              <a:t> </a:t>
            </a:r>
            <a:r>
              <a:rPr lang="en-GB" sz="1600" dirty="0">
                <a:latin typeface="Candara" pitchFamily="34" charset="0"/>
              </a:rPr>
              <a:t>– Cara Flanagan &amp; Dave Berry </a:t>
            </a:r>
          </a:p>
          <a:p>
            <a:pPr marL="285750" indent="-285750">
              <a:buFont typeface="Arial" pitchFamily="34" charset="0"/>
              <a:buChar char="•"/>
            </a:pPr>
            <a:r>
              <a:rPr lang="en-GB" sz="1600" b="1" i="1" dirty="0">
                <a:latin typeface="Candara" pitchFamily="34" charset="0"/>
              </a:rPr>
              <a:t>AQA Psychology for A Level Year 2 – </a:t>
            </a:r>
            <a:r>
              <a:rPr lang="en-GB" sz="1600" dirty="0">
                <a:latin typeface="Candara" pitchFamily="34" charset="0"/>
              </a:rPr>
              <a:t>Cara Flanagan &amp; Dave Berry </a:t>
            </a:r>
          </a:p>
          <a:p>
            <a:pPr marL="285750" indent="-285750">
              <a:buFont typeface="Arial" pitchFamily="34" charset="0"/>
              <a:buChar char="•"/>
            </a:pPr>
            <a:r>
              <a:rPr lang="en-GB" sz="1600" b="1" i="1" dirty="0">
                <a:latin typeface="Candara" pitchFamily="34" charset="0"/>
              </a:rPr>
              <a:t>Gross Psychology </a:t>
            </a:r>
            <a:r>
              <a:rPr lang="en-GB" sz="1600" dirty="0">
                <a:latin typeface="Candara" pitchFamily="34" charset="0"/>
              </a:rPr>
              <a:t>– Richard Gross </a:t>
            </a:r>
          </a:p>
          <a:p>
            <a:pPr marL="285750" indent="-285750">
              <a:buFont typeface="Arial" pitchFamily="34" charset="0"/>
              <a:buChar char="•"/>
            </a:pPr>
            <a:endParaRPr lang="en-GB" sz="1600" dirty="0">
              <a:latin typeface="Candara" pitchFamily="34" charset="0"/>
            </a:endParaRPr>
          </a:p>
          <a:p>
            <a:r>
              <a:rPr lang="en-GB" sz="1600" dirty="0">
                <a:latin typeface="Candara" pitchFamily="34" charset="0"/>
              </a:rPr>
              <a:t>Head down to the School Library to discover our new Psychology section including Gross Psychology above!  </a:t>
            </a:r>
          </a:p>
          <a:p>
            <a:pPr marL="285750" indent="-285750">
              <a:buFont typeface="Arial" pitchFamily="34" charset="0"/>
              <a:buChar char="•"/>
            </a:pPr>
            <a:endParaRPr lang="en-GB" sz="1600" dirty="0">
              <a:latin typeface="Candara" pitchFamily="34" charset="0"/>
            </a:endParaRPr>
          </a:p>
        </p:txBody>
      </p:sp>
    </p:spTree>
    <p:extLst>
      <p:ext uri="{BB962C8B-B14F-4D97-AF65-F5344CB8AC3E}">
        <p14:creationId xmlns:p14="http://schemas.microsoft.com/office/powerpoint/2010/main" val="345046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578" y="820088"/>
            <a:ext cx="5976664" cy="523220"/>
          </a:xfrm>
          <a:prstGeom prst="rect">
            <a:avLst/>
          </a:prstGeom>
          <a:noFill/>
        </p:spPr>
        <p:txBody>
          <a:bodyPr wrap="square" rtlCol="0">
            <a:spAutoFit/>
          </a:bodyPr>
          <a:lstStyle/>
          <a:p>
            <a:pPr algn="ctr"/>
            <a:r>
              <a:rPr lang="en-GB" sz="2800" b="1" dirty="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Century Gothic" pitchFamily="34" charset="0"/>
              </a:rPr>
              <a:t>The AQA Course</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44824" y="1343308"/>
            <a:ext cx="3024336" cy="369332"/>
          </a:xfrm>
          <a:prstGeom prst="rect">
            <a:avLst/>
          </a:prstGeom>
          <a:noFill/>
        </p:spPr>
        <p:txBody>
          <a:bodyPr wrap="square" rtlCol="0">
            <a:spAutoFit/>
          </a:bodyPr>
          <a:lstStyle/>
          <a:p>
            <a:pPr algn="ctr"/>
            <a:r>
              <a:rPr lang="en-GB" dirty="0">
                <a:latin typeface="Segoe Print" pitchFamily="2" charset="0"/>
              </a:rPr>
              <a:t>A Level  </a:t>
            </a:r>
          </a:p>
        </p:txBody>
      </p:sp>
      <p:sp>
        <p:nvSpPr>
          <p:cNvPr id="12" name="TextBox 11"/>
          <p:cNvSpPr txBox="1"/>
          <p:nvPr/>
        </p:nvSpPr>
        <p:spPr>
          <a:xfrm>
            <a:off x="4434622" y="2420780"/>
            <a:ext cx="4846756" cy="1600438"/>
          </a:xfrm>
          <a:prstGeom prst="rect">
            <a:avLst/>
          </a:prstGeom>
          <a:noFill/>
        </p:spPr>
        <p:txBody>
          <a:bodyPr wrap="square" rtlCol="0">
            <a:spAutoFit/>
          </a:bodyPr>
          <a:lstStyle/>
          <a:p>
            <a:r>
              <a:rPr lang="en-GB" sz="1600" b="1" dirty="0">
                <a:latin typeface="Candara" pitchFamily="34" charset="0"/>
              </a:rPr>
              <a:t>Topics:</a:t>
            </a:r>
          </a:p>
          <a:p>
            <a:r>
              <a:rPr lang="en-GB" sz="1600" dirty="0">
                <a:latin typeface="Candara" pitchFamily="34" charset="0"/>
              </a:rPr>
              <a:t>Social Influence</a:t>
            </a:r>
          </a:p>
          <a:p>
            <a:r>
              <a:rPr lang="en-GB" sz="1600" dirty="0">
                <a:latin typeface="Candara" pitchFamily="34" charset="0"/>
              </a:rPr>
              <a:t>Memory </a:t>
            </a:r>
            <a:br>
              <a:rPr lang="en-GB" sz="1600" dirty="0">
                <a:latin typeface="Candara" pitchFamily="34" charset="0"/>
              </a:rPr>
            </a:br>
            <a:r>
              <a:rPr lang="en-GB" sz="1600" dirty="0">
                <a:latin typeface="Candara" pitchFamily="34" charset="0"/>
              </a:rPr>
              <a:t>Attachment </a:t>
            </a:r>
          </a:p>
          <a:p>
            <a:r>
              <a:rPr lang="en-GB" sz="1600" dirty="0">
                <a:latin typeface="Candara" pitchFamily="34" charset="0"/>
              </a:rPr>
              <a:t>Psychopathology</a:t>
            </a:r>
          </a:p>
          <a:p>
            <a:endParaRPr lang="en-GB" dirty="0"/>
          </a:p>
        </p:txBody>
      </p:sp>
      <p:sp>
        <p:nvSpPr>
          <p:cNvPr id="14" name="Rectangle 13"/>
          <p:cNvSpPr/>
          <p:nvPr/>
        </p:nvSpPr>
        <p:spPr>
          <a:xfrm>
            <a:off x="4434622" y="6220981"/>
            <a:ext cx="1855904" cy="2062103"/>
          </a:xfrm>
          <a:prstGeom prst="rect">
            <a:avLst/>
          </a:prstGeom>
        </p:spPr>
        <p:txBody>
          <a:bodyPr wrap="square">
            <a:spAutoFit/>
          </a:bodyPr>
          <a:lstStyle/>
          <a:p>
            <a:pPr lvl="0"/>
            <a:r>
              <a:rPr lang="en-GB" sz="1600" b="1" dirty="0">
                <a:solidFill>
                  <a:prstClr val="black"/>
                </a:solidFill>
                <a:latin typeface="Candara" pitchFamily="34" charset="0"/>
              </a:rPr>
              <a:t>Topics:</a:t>
            </a:r>
          </a:p>
          <a:p>
            <a:pPr lvl="0"/>
            <a:r>
              <a:rPr lang="en-GB" sz="1600" dirty="0">
                <a:solidFill>
                  <a:prstClr val="black"/>
                </a:solidFill>
                <a:latin typeface="Candara" pitchFamily="34" charset="0"/>
              </a:rPr>
              <a:t>Approaches </a:t>
            </a:r>
          </a:p>
          <a:p>
            <a:pPr lvl="0"/>
            <a:r>
              <a:rPr lang="en-GB" sz="1600" dirty="0" err="1">
                <a:solidFill>
                  <a:prstClr val="black"/>
                </a:solidFill>
                <a:latin typeface="Candara" pitchFamily="34" charset="0"/>
              </a:rPr>
              <a:t>BioPsychology</a:t>
            </a:r>
            <a:endParaRPr lang="en-GB" sz="1600" dirty="0">
              <a:solidFill>
                <a:prstClr val="black"/>
              </a:solidFill>
              <a:latin typeface="Candara" pitchFamily="34" charset="0"/>
            </a:endParaRPr>
          </a:p>
          <a:p>
            <a:pPr lvl="0"/>
            <a:r>
              <a:rPr lang="en-GB" sz="1600" dirty="0">
                <a:solidFill>
                  <a:prstClr val="black"/>
                </a:solidFill>
                <a:latin typeface="Candara" pitchFamily="34" charset="0"/>
              </a:rPr>
              <a:t>Research Methods</a:t>
            </a:r>
          </a:p>
          <a:p>
            <a:pPr lvl="0"/>
            <a:r>
              <a:rPr lang="en-GB" sz="1600" dirty="0">
                <a:solidFill>
                  <a:prstClr val="black"/>
                </a:solidFill>
                <a:latin typeface="Candara" pitchFamily="34" charset="0"/>
              </a:rPr>
              <a:t>Scientific Process</a:t>
            </a:r>
          </a:p>
          <a:p>
            <a:pPr lvl="0"/>
            <a:r>
              <a:rPr lang="en-GB" sz="1600" dirty="0">
                <a:solidFill>
                  <a:prstClr val="black"/>
                </a:solidFill>
                <a:latin typeface="Candara" pitchFamily="34" charset="0"/>
              </a:rPr>
              <a:t>Data Handling </a:t>
            </a:r>
          </a:p>
          <a:p>
            <a:pPr lvl="0"/>
            <a:r>
              <a:rPr lang="en-GB" sz="1600" dirty="0">
                <a:solidFill>
                  <a:prstClr val="black"/>
                </a:solidFill>
                <a:latin typeface="Candara" pitchFamily="34" charset="0"/>
              </a:rPr>
              <a:t>Inferential Statistics </a:t>
            </a: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685" t="19360" r="33158" b="17924"/>
          <a:stretch/>
        </p:blipFill>
        <p:spPr bwMode="auto">
          <a:xfrm>
            <a:off x="267731" y="1866785"/>
            <a:ext cx="358882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3460" t="18930" r="33270" b="24389"/>
          <a:stretch/>
        </p:blipFill>
        <p:spPr bwMode="auto">
          <a:xfrm>
            <a:off x="380395" y="5889103"/>
            <a:ext cx="3476161" cy="332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368660" y="9156764"/>
            <a:ext cx="5976664" cy="36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6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578" y="820088"/>
            <a:ext cx="5976664" cy="523220"/>
          </a:xfrm>
          <a:prstGeom prst="rect">
            <a:avLst/>
          </a:prstGeom>
          <a:noFill/>
        </p:spPr>
        <p:txBody>
          <a:bodyPr wrap="square" rtlCol="0">
            <a:spAutoFit/>
          </a:bodyPr>
          <a:lstStyle/>
          <a:p>
            <a:pPr algn="ctr"/>
            <a:r>
              <a:rPr lang="en-GB" sz="2800" b="1" dirty="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Century Gothic" pitchFamily="34" charset="0"/>
              </a:rPr>
              <a:t>The AQA Course</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44824" y="1343308"/>
            <a:ext cx="3024336" cy="369332"/>
          </a:xfrm>
          <a:prstGeom prst="rect">
            <a:avLst/>
          </a:prstGeom>
          <a:noFill/>
        </p:spPr>
        <p:txBody>
          <a:bodyPr wrap="square" rtlCol="0">
            <a:spAutoFit/>
          </a:bodyPr>
          <a:lstStyle/>
          <a:p>
            <a:pPr algn="ctr"/>
            <a:r>
              <a:rPr lang="en-GB" dirty="0">
                <a:latin typeface="Segoe Print" pitchFamily="2" charset="0"/>
              </a:rPr>
              <a:t>A Level  </a:t>
            </a:r>
          </a:p>
        </p:txBody>
      </p:sp>
      <p:sp>
        <p:nvSpPr>
          <p:cNvPr id="12" name="TextBox 11"/>
          <p:cNvSpPr txBox="1"/>
          <p:nvPr/>
        </p:nvSpPr>
        <p:spPr>
          <a:xfrm>
            <a:off x="4434622" y="2422594"/>
            <a:ext cx="4846756" cy="830997"/>
          </a:xfrm>
          <a:prstGeom prst="rect">
            <a:avLst/>
          </a:prstGeom>
          <a:noFill/>
        </p:spPr>
        <p:txBody>
          <a:bodyPr wrap="square" rtlCol="0">
            <a:spAutoFit/>
          </a:bodyPr>
          <a:lstStyle/>
          <a:p>
            <a:r>
              <a:rPr lang="en-GB" sz="1600" b="1" dirty="0">
                <a:latin typeface="Candara" pitchFamily="34" charset="0"/>
              </a:rPr>
              <a:t>Topics:</a:t>
            </a:r>
          </a:p>
          <a:p>
            <a:r>
              <a:rPr lang="en-GB" sz="1600" dirty="0">
                <a:latin typeface="Candara" pitchFamily="34" charset="0"/>
              </a:rPr>
              <a:t>Issues &amp; Debates</a:t>
            </a:r>
          </a:p>
          <a:p>
            <a:r>
              <a:rPr lang="en-GB" sz="1600" dirty="0">
                <a:latin typeface="Candara" pitchFamily="34" charset="0"/>
              </a:rPr>
              <a:t>3 optional topics</a:t>
            </a:r>
          </a:p>
        </p:txBody>
      </p:sp>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3945" t="22809" r="33460" b="10597"/>
          <a:stretch/>
        </p:blipFill>
        <p:spPr bwMode="auto">
          <a:xfrm>
            <a:off x="404664" y="2216695"/>
            <a:ext cx="3600400" cy="413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368660" y="9057456"/>
            <a:ext cx="5976664" cy="36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8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430" y="942561"/>
            <a:ext cx="5976664" cy="584775"/>
          </a:xfrm>
          <a:prstGeom prst="rect">
            <a:avLst/>
          </a:prstGeom>
          <a:noFill/>
        </p:spPr>
        <p:txBody>
          <a:bodyPr wrap="square" rtlCol="0">
            <a:spAutoFit/>
          </a:bodyPr>
          <a:lstStyle/>
          <a:p>
            <a:pPr algn="ctr"/>
            <a:r>
              <a:rPr lang="en-GB" sz="3200" b="1" dirty="0">
                <a:ln w="18415" cmpd="sng">
                  <a:solidFill>
                    <a:schemeClr val="tx1"/>
                  </a:solidFill>
                  <a:prstDash val="solid"/>
                </a:ln>
                <a:solidFill>
                  <a:srgbClr val="C00000"/>
                </a:solidFill>
                <a:effectLst>
                  <a:outerShdw blurRad="63500" dir="3600000" algn="tl" rotWithShape="0">
                    <a:srgbClr val="000000">
                      <a:alpha val="70000"/>
                    </a:srgbClr>
                  </a:outerShdw>
                </a:effectLst>
                <a:latin typeface="Century Gothic" pitchFamily="34" charset="0"/>
              </a:rPr>
              <a:t>Issues, Debates, Approaches </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04664" y="1712640"/>
            <a:ext cx="5976664" cy="1692771"/>
          </a:xfrm>
          <a:prstGeom prst="rect">
            <a:avLst/>
          </a:prstGeom>
          <a:solidFill>
            <a:schemeClr val="accent6">
              <a:lumMod val="20000"/>
              <a:lumOff val="80000"/>
            </a:schemeClr>
          </a:solidFill>
          <a:ln w="3175">
            <a:solidFill>
              <a:schemeClr val="accent6">
                <a:lumMod val="40000"/>
                <a:lumOff val="60000"/>
              </a:schemeClr>
            </a:solidFill>
          </a:ln>
        </p:spPr>
        <p:txBody>
          <a:bodyPr wrap="square" rtlCol="0">
            <a:spAutoFit/>
          </a:bodyPr>
          <a:lstStyle/>
          <a:p>
            <a:r>
              <a:rPr lang="en-GB" sz="3200" b="1" dirty="0">
                <a:latin typeface="Candara" pitchFamily="34" charset="0"/>
              </a:rPr>
              <a:t>Issues: </a:t>
            </a:r>
          </a:p>
          <a:p>
            <a:r>
              <a:rPr lang="en-GB" sz="2000" b="1" dirty="0">
                <a:latin typeface="Candara" pitchFamily="34" charset="0"/>
              </a:rPr>
              <a:t>Gender Bias </a:t>
            </a:r>
          </a:p>
          <a:p>
            <a:r>
              <a:rPr lang="en-GB" sz="2000" b="1" dirty="0">
                <a:latin typeface="Candara" pitchFamily="34" charset="0"/>
              </a:rPr>
              <a:t>Culture Bias </a:t>
            </a:r>
          </a:p>
          <a:p>
            <a:r>
              <a:rPr lang="en-GB" sz="2000" b="1" dirty="0">
                <a:latin typeface="Candara" pitchFamily="34" charset="0"/>
              </a:rPr>
              <a:t>Ethical Implications </a:t>
            </a:r>
          </a:p>
          <a:p>
            <a:endParaRPr lang="en-GB" sz="1200" b="1" dirty="0">
              <a:latin typeface="Candara" pitchFamily="34" charset="0"/>
            </a:endParaRPr>
          </a:p>
        </p:txBody>
      </p:sp>
      <p:pic>
        <p:nvPicPr>
          <p:cNvPr id="10"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368660" y="9057456"/>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4664" y="3557811"/>
            <a:ext cx="5976664" cy="2123658"/>
          </a:xfrm>
          <a:prstGeom prst="rect">
            <a:avLst/>
          </a:prstGeom>
          <a:solidFill>
            <a:srgbClr val="F6FD99"/>
          </a:solidFill>
          <a:ln w="3175">
            <a:solidFill>
              <a:schemeClr val="accent6">
                <a:lumMod val="40000"/>
                <a:lumOff val="60000"/>
              </a:schemeClr>
            </a:solidFill>
          </a:ln>
        </p:spPr>
        <p:txBody>
          <a:bodyPr wrap="square" rtlCol="0">
            <a:spAutoFit/>
          </a:bodyPr>
          <a:lstStyle/>
          <a:p>
            <a:pPr algn="r"/>
            <a:r>
              <a:rPr lang="en-GB" sz="3200" b="1" dirty="0">
                <a:latin typeface="Candara" pitchFamily="34" charset="0"/>
              </a:rPr>
              <a:t>Debates:</a:t>
            </a:r>
          </a:p>
          <a:p>
            <a:pPr algn="r"/>
            <a:r>
              <a:rPr lang="en-GB" sz="2000" b="1" dirty="0">
                <a:latin typeface="Candara" pitchFamily="34" charset="0"/>
              </a:rPr>
              <a:t>Free Will </a:t>
            </a:r>
            <a:r>
              <a:rPr lang="en-GB" sz="2000" b="1" dirty="0" err="1">
                <a:latin typeface="Candara" pitchFamily="34" charset="0"/>
              </a:rPr>
              <a:t>vs</a:t>
            </a:r>
            <a:r>
              <a:rPr lang="en-GB" sz="2000" b="1" dirty="0">
                <a:latin typeface="Candara" pitchFamily="34" charset="0"/>
              </a:rPr>
              <a:t> Determinism </a:t>
            </a:r>
          </a:p>
          <a:p>
            <a:pPr algn="r"/>
            <a:r>
              <a:rPr lang="en-GB" sz="2000" b="1" dirty="0">
                <a:latin typeface="Candara" pitchFamily="34" charset="0"/>
              </a:rPr>
              <a:t>Holism </a:t>
            </a:r>
            <a:r>
              <a:rPr lang="en-GB" sz="2000" b="1" dirty="0" err="1">
                <a:latin typeface="Candara" pitchFamily="34" charset="0"/>
              </a:rPr>
              <a:t>vs</a:t>
            </a:r>
            <a:r>
              <a:rPr lang="en-GB" sz="2000" b="1" dirty="0">
                <a:latin typeface="Candara" pitchFamily="34" charset="0"/>
              </a:rPr>
              <a:t> Reductionism </a:t>
            </a:r>
          </a:p>
          <a:p>
            <a:pPr algn="r"/>
            <a:r>
              <a:rPr lang="en-GB" sz="2000" b="1" dirty="0">
                <a:latin typeface="Candara" pitchFamily="34" charset="0"/>
              </a:rPr>
              <a:t>Nature </a:t>
            </a:r>
            <a:r>
              <a:rPr lang="en-GB" sz="2000" b="1" dirty="0" err="1">
                <a:latin typeface="Candara" pitchFamily="34" charset="0"/>
              </a:rPr>
              <a:t>vs</a:t>
            </a:r>
            <a:r>
              <a:rPr lang="en-GB" sz="2000" b="1" dirty="0">
                <a:latin typeface="Candara" pitchFamily="34" charset="0"/>
              </a:rPr>
              <a:t> Nurture </a:t>
            </a:r>
          </a:p>
          <a:p>
            <a:pPr algn="r"/>
            <a:r>
              <a:rPr lang="en-GB" sz="2000" b="1" dirty="0">
                <a:latin typeface="Candara" pitchFamily="34" charset="0"/>
              </a:rPr>
              <a:t>Idiographic </a:t>
            </a:r>
            <a:r>
              <a:rPr lang="en-GB" sz="2000" b="1" dirty="0" err="1">
                <a:latin typeface="Candara" pitchFamily="34" charset="0"/>
              </a:rPr>
              <a:t>vs</a:t>
            </a:r>
            <a:r>
              <a:rPr lang="en-GB" sz="2000" b="1" dirty="0">
                <a:latin typeface="Candara" pitchFamily="34" charset="0"/>
              </a:rPr>
              <a:t> Nomothetic </a:t>
            </a:r>
          </a:p>
          <a:p>
            <a:pPr algn="r"/>
            <a:endParaRPr lang="en-GB" sz="2000" b="1" dirty="0">
              <a:latin typeface="Candara" pitchFamily="34" charset="0"/>
            </a:endParaRPr>
          </a:p>
        </p:txBody>
      </p:sp>
      <p:sp>
        <p:nvSpPr>
          <p:cNvPr id="12" name="TextBox 11"/>
          <p:cNvSpPr txBox="1"/>
          <p:nvPr/>
        </p:nvSpPr>
        <p:spPr>
          <a:xfrm>
            <a:off x="404664" y="5833869"/>
            <a:ext cx="5976664" cy="2739211"/>
          </a:xfrm>
          <a:prstGeom prst="rect">
            <a:avLst/>
          </a:prstGeom>
          <a:solidFill>
            <a:schemeClr val="accent6">
              <a:lumMod val="20000"/>
              <a:lumOff val="80000"/>
            </a:schemeClr>
          </a:solidFill>
          <a:ln w="3175">
            <a:solidFill>
              <a:schemeClr val="accent6">
                <a:lumMod val="40000"/>
                <a:lumOff val="60000"/>
              </a:schemeClr>
            </a:solidFill>
          </a:ln>
        </p:spPr>
        <p:txBody>
          <a:bodyPr wrap="square" rtlCol="0">
            <a:spAutoFit/>
          </a:bodyPr>
          <a:lstStyle/>
          <a:p>
            <a:r>
              <a:rPr lang="en-GB" sz="3200" b="1" dirty="0">
                <a:latin typeface="Candara" pitchFamily="34" charset="0"/>
              </a:rPr>
              <a:t>Approaches:</a:t>
            </a:r>
          </a:p>
          <a:p>
            <a:r>
              <a:rPr lang="en-GB" sz="2000" b="1" dirty="0">
                <a:latin typeface="Candara" pitchFamily="34" charset="0"/>
              </a:rPr>
              <a:t>Origins of Psychology</a:t>
            </a:r>
          </a:p>
          <a:p>
            <a:r>
              <a:rPr lang="en-GB" sz="2000" b="1" dirty="0">
                <a:latin typeface="Candara" pitchFamily="34" charset="0"/>
              </a:rPr>
              <a:t>Behaviourist</a:t>
            </a:r>
          </a:p>
          <a:p>
            <a:r>
              <a:rPr lang="en-GB" sz="2000" b="1" dirty="0">
                <a:latin typeface="Candara" pitchFamily="34" charset="0"/>
              </a:rPr>
              <a:t>Learning </a:t>
            </a:r>
          </a:p>
          <a:p>
            <a:r>
              <a:rPr lang="en-GB" sz="2000" b="1" dirty="0">
                <a:latin typeface="Candara" pitchFamily="34" charset="0"/>
              </a:rPr>
              <a:t>Cognitive </a:t>
            </a:r>
          </a:p>
          <a:p>
            <a:r>
              <a:rPr lang="en-GB" sz="2000" b="1" dirty="0">
                <a:latin typeface="Candara" pitchFamily="34" charset="0"/>
              </a:rPr>
              <a:t>Biological </a:t>
            </a:r>
            <a:br>
              <a:rPr lang="en-GB" sz="2000" b="1" dirty="0">
                <a:latin typeface="Candara" pitchFamily="34" charset="0"/>
              </a:rPr>
            </a:br>
            <a:r>
              <a:rPr lang="en-GB" sz="2000" b="1" dirty="0">
                <a:latin typeface="Candara" pitchFamily="34" charset="0"/>
              </a:rPr>
              <a:t>Humanistic </a:t>
            </a:r>
          </a:p>
          <a:p>
            <a:r>
              <a:rPr lang="en-GB" sz="2000" b="1" dirty="0">
                <a:latin typeface="Candara" pitchFamily="34" charset="0"/>
              </a:rPr>
              <a:t>Psychodynamic </a:t>
            </a:r>
          </a:p>
        </p:txBody>
      </p:sp>
      <p:pic>
        <p:nvPicPr>
          <p:cNvPr id="3074" name="Picture 2" descr="http://mrsguillory.weebly.com/uploads/3/7/8/0/37804717/8836981_orig.jpg">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7398" y1="21472" x2="81818" y2="59509"/>
                        <a14:foregroundMark x1="69592" y1="58896" x2="76959" y2="29448"/>
                        <a14:foregroundMark x1="70219" y1="46626" x2="69436" y2="25767"/>
                        <a14:foregroundMark x1="70376" y1="25460" x2="86991" y2="37730"/>
                        <a14:foregroundMark x1="82132" y1="48160" x2="83856" y2="16871"/>
                        <a14:foregroundMark x1="84169" y1="16871" x2="88871" y2="29448"/>
                        <a14:foregroundMark x1="37461" y1="28528" x2="14890" y2="59816"/>
                        <a14:foregroundMark x1="47022" y1="69939" x2="47022" y2="69939"/>
                        <a14:foregroundMark x1="44828" y1="71166" x2="12853" y2="36503"/>
                        <a14:foregroundMark x1="18025" y1="30368" x2="35893" y2="27301"/>
                        <a14:foregroundMark x1="35893" y1="27301" x2="25549" y2="76074"/>
                        <a14:foregroundMark x1="24765" y1="72699" x2="19122" y2="30061"/>
                        <a14:foregroundMark x1="8621" y1="36503" x2="19122" y2="78834"/>
                        <a14:foregroundMark x1="20376" y1="71472" x2="34169" y2="84663"/>
                        <a14:foregroundMark x1="41850" y1="33129" x2="28213" y2="95092"/>
                        <a14:foregroundMark x1="16928" y1="95399" x2="42476" y2="73006"/>
                        <a14:foregroundMark x1="43260" y1="40491" x2="44828" y2="82209"/>
                        <a14:foregroundMark x1="8150" y1="34969" x2="17555" y2="21779"/>
                        <a14:foregroundMark x1="23511" y1="23006" x2="38558" y2="27301"/>
                        <a14:foregroundMark x1="44514" y1="33436" x2="31034" y2="18712"/>
                        <a14:foregroundMark x1="14107" y1="24847" x2="8464" y2="16871"/>
                        <a14:foregroundMark x1="16458" y1="21472" x2="16144" y2="6748"/>
                        <a14:foregroundMark x1="12069" y1="16258" x2="7680" y2="6748"/>
                        <a14:foregroundMark x1="76332" y1="64724" x2="88558" y2="37423"/>
                        <a14:foregroundMark x1="83699" y1="55215" x2="64107" y2="55215"/>
                      </a14:backgroundRemoval>
                    </a14:imgEffect>
                  </a14:imgLayer>
                </a14:imgProps>
              </a:ext>
              <a:ext uri="{28A0092B-C50C-407E-A947-70E740481C1C}">
                <a14:useLocalDpi xmlns:a14="http://schemas.microsoft.com/office/drawing/2010/main" val="0"/>
              </a:ext>
            </a:extLst>
          </a:blip>
          <a:srcRect/>
          <a:stretch>
            <a:fillRect/>
          </a:stretch>
        </p:blipFill>
        <p:spPr bwMode="auto">
          <a:xfrm>
            <a:off x="3796385" y="1714827"/>
            <a:ext cx="2584943" cy="13208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wixstatic.com/media/7e19fa_c4dd2b5e688548cf8aff5c7b1f9403d8.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80" y="3657925"/>
            <a:ext cx="2629709" cy="18711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1.gstatic.com/images?q=tbn:ANd9GcTCd0fZt3PXqgN0hmlwp0VmcHYqTgyBEPILb-oCHgno7Gayzu04">
            <a:hlinkClick r:id="rId10"/>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29108" y1="12236" x2="61033" y2="73840"/>
                        <a14:foregroundMark x1="34272" y1="77215" x2="47418" y2="37553"/>
                        <a14:foregroundMark x1="41315" y1="42194" x2="46479" y2="85232"/>
                        <a14:foregroundMark x1="58216" y1="85232" x2="86854" y2="88608"/>
                        <a14:foregroundMark x1="28638" y1="24895" x2="28638" y2="13502"/>
                        <a14:foregroundMark x1="41784" y1="5063" x2="55399" y2="10970"/>
                      </a14:backgroundRemoval>
                    </a14:imgEffect>
                  </a14:imgLayer>
                </a14:imgProps>
              </a:ext>
              <a:ext uri="{28A0092B-C50C-407E-A947-70E740481C1C}">
                <a14:useLocalDpi xmlns:a14="http://schemas.microsoft.com/office/drawing/2010/main" val="0"/>
              </a:ext>
            </a:extLst>
          </a:blip>
          <a:srcRect/>
          <a:stretch>
            <a:fillRect/>
          </a:stretch>
        </p:blipFill>
        <p:spPr bwMode="auto">
          <a:xfrm>
            <a:off x="3798531" y="5735775"/>
            <a:ext cx="2553574" cy="28373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pixabay.com/static/uploads/photo/2014/04/02/10/40/check-304167_960_720.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16832" y="6753200"/>
            <a:ext cx="168977" cy="1848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s://pixabay.com/static/uploads/photo/2014/04/02/10/40/check-304167_960_720.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56792" y="7061989"/>
            <a:ext cx="168977" cy="1848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pixabay.com/static/uploads/photo/2014/04/02/10/40/check-304167_960_720.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03839" y="7360412"/>
            <a:ext cx="168977" cy="1848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pixabay.com/static/uploads/photo/2014/04/02/10/40/check-304167_960_720.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03839" y="7648444"/>
            <a:ext cx="168977" cy="18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430" y="942561"/>
            <a:ext cx="5976664" cy="523220"/>
          </a:xfrm>
          <a:prstGeom prst="rect">
            <a:avLst/>
          </a:prstGeom>
          <a:noFill/>
        </p:spPr>
        <p:txBody>
          <a:bodyPr wrap="square" rtlCol="0">
            <a:spAutoFit/>
          </a:bodyPr>
          <a:lstStyle/>
          <a:p>
            <a:pPr algn="ct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latin typeface="Century Gothic" pitchFamily="34" charset="0"/>
              </a:rPr>
              <a:t>Issues in Psychology </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0362" y="2504728"/>
            <a:ext cx="5976664" cy="3416320"/>
          </a:xfrm>
          <a:prstGeom prst="rect">
            <a:avLst/>
          </a:prstGeom>
          <a:noFill/>
          <a:ln w="3175">
            <a:solidFill>
              <a:schemeClr val="accent6">
                <a:lumMod val="40000"/>
                <a:lumOff val="60000"/>
              </a:schemeClr>
            </a:solidFill>
          </a:ln>
        </p:spPr>
        <p:txBody>
          <a:bodyPr wrap="square" rtlCol="0">
            <a:spAutoFit/>
          </a:bodyPr>
          <a:lstStyle/>
          <a:p>
            <a:r>
              <a:rPr lang="en-GB" sz="2400" b="1" dirty="0">
                <a:latin typeface="Candara" pitchFamily="34" charset="0"/>
              </a:rPr>
              <a:t>Task 1: Key Term glossary</a:t>
            </a:r>
          </a:p>
          <a:p>
            <a:r>
              <a:rPr lang="en-GB" sz="1400" dirty="0">
                <a:latin typeface="Candara" pitchFamily="34" charset="0"/>
              </a:rPr>
              <a:t>Research and define the following key terms</a:t>
            </a:r>
            <a:r>
              <a:rPr lang="en-GB" b="1" dirty="0">
                <a:latin typeface="Candara" pitchFamily="34" charset="0"/>
              </a:rPr>
              <a:t> </a:t>
            </a:r>
          </a:p>
          <a:p>
            <a:r>
              <a:rPr lang="en-GB" sz="2400" b="1" dirty="0">
                <a:latin typeface="Candara" pitchFamily="34" charset="0"/>
              </a:rPr>
              <a:t> </a:t>
            </a: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p:txBody>
      </p:sp>
      <p:sp>
        <p:nvSpPr>
          <p:cNvPr id="16" name="TextBox 15"/>
          <p:cNvSpPr txBox="1"/>
          <p:nvPr/>
        </p:nvSpPr>
        <p:spPr>
          <a:xfrm>
            <a:off x="482716" y="6110352"/>
            <a:ext cx="5950966" cy="3200876"/>
          </a:xfrm>
          <a:prstGeom prst="rect">
            <a:avLst/>
          </a:prstGeom>
          <a:noFill/>
          <a:ln w="3175">
            <a:solidFill>
              <a:schemeClr val="accent6">
                <a:lumMod val="40000"/>
                <a:lumOff val="60000"/>
              </a:schemeClr>
            </a:solidFill>
          </a:ln>
        </p:spPr>
        <p:txBody>
          <a:bodyPr wrap="square" rtlCol="0">
            <a:spAutoFit/>
          </a:bodyPr>
          <a:lstStyle/>
          <a:p>
            <a:r>
              <a:rPr lang="en-GB" sz="2400" b="1" dirty="0">
                <a:latin typeface="Candara" pitchFamily="34" charset="0"/>
              </a:rPr>
              <a:t>Task 2:  Battle of the Sexes</a:t>
            </a:r>
          </a:p>
          <a:p>
            <a:endParaRPr lang="en-GB" sz="1400" b="1" dirty="0">
              <a:latin typeface="Candara" pitchFamily="34" charset="0"/>
            </a:endParaRPr>
          </a:p>
          <a:p>
            <a:pPr marL="342900" indent="-342900">
              <a:buAutoNum type="alphaLcParenR"/>
            </a:pPr>
            <a:r>
              <a:rPr lang="en-GB" sz="1400" b="1" dirty="0">
                <a:latin typeface="Candara" pitchFamily="34" charset="0"/>
              </a:rPr>
              <a:t>Explain what Gender Bias is and why it is significant in Psychology.</a:t>
            </a:r>
          </a:p>
          <a:p>
            <a:pPr marL="342900" indent="-342900">
              <a:buAutoNum type="alphaLcParenR"/>
            </a:pPr>
            <a:endParaRPr lang="en-GB" sz="1400" b="1" dirty="0">
              <a:latin typeface="Candara" pitchFamily="34" charset="0"/>
            </a:endParaRPr>
          </a:p>
          <a:p>
            <a:pPr marL="342900" indent="-342900">
              <a:buAutoNum type="alphaLcParenR"/>
            </a:pPr>
            <a:r>
              <a:rPr lang="en-GB" sz="1400" b="1" dirty="0">
                <a:latin typeface="Candara" pitchFamily="34" charset="0"/>
              </a:rPr>
              <a:t>Explain how the following examples of Psychological Theory/Research could be argued to be Gender Biased… </a:t>
            </a:r>
          </a:p>
          <a:p>
            <a:pPr marL="342900" indent="-342900">
              <a:buAutoNum type="alphaLcParenR"/>
            </a:pPr>
            <a:endParaRPr lang="en-GB" sz="1400" b="1" dirty="0">
              <a:latin typeface="Candara" pitchFamily="34" charset="0"/>
            </a:endParaRPr>
          </a:p>
          <a:p>
            <a:pPr marL="285750" indent="-285750">
              <a:buFontTx/>
              <a:buChar char="-"/>
            </a:pPr>
            <a:r>
              <a:rPr lang="en-GB" sz="1400" b="1" dirty="0">
                <a:latin typeface="Candara" pitchFamily="34" charset="0"/>
              </a:rPr>
              <a:t>Fight or Flight Responses </a:t>
            </a:r>
          </a:p>
          <a:p>
            <a:pPr marL="285750" indent="-285750">
              <a:buFontTx/>
              <a:buChar char="-"/>
            </a:pPr>
            <a:r>
              <a:rPr lang="en-GB" sz="1400" b="1" dirty="0" err="1">
                <a:latin typeface="Candara" pitchFamily="34" charset="0"/>
              </a:rPr>
              <a:t>Milgram’s</a:t>
            </a:r>
            <a:r>
              <a:rPr lang="en-GB" sz="1400" b="1" dirty="0">
                <a:latin typeface="Candara" pitchFamily="34" charset="0"/>
              </a:rPr>
              <a:t> Study on Obedience </a:t>
            </a:r>
          </a:p>
          <a:p>
            <a:pPr marL="285750" indent="-285750">
              <a:buFontTx/>
              <a:buChar char="-"/>
            </a:pPr>
            <a:r>
              <a:rPr lang="en-GB" sz="1400" b="1" dirty="0">
                <a:latin typeface="Candara" pitchFamily="34" charset="0"/>
              </a:rPr>
              <a:t>Freud’s Psychosexual stages </a:t>
            </a:r>
          </a:p>
          <a:p>
            <a:pPr marL="285750" indent="-285750">
              <a:buFontTx/>
              <a:buChar char="-"/>
            </a:pPr>
            <a:endParaRPr lang="en-GB" sz="1400" b="1" dirty="0">
              <a:latin typeface="Candara" pitchFamily="34" charset="0"/>
            </a:endParaRPr>
          </a:p>
          <a:p>
            <a:endParaRPr lang="en-GB" sz="1400" b="1" dirty="0">
              <a:latin typeface="Candara" pitchFamily="34" charset="0"/>
            </a:endParaRPr>
          </a:p>
          <a:p>
            <a:endParaRPr lang="en-GB" sz="2400" b="1" dirty="0">
              <a:latin typeface="Candara" pitchFamily="34" charset="0"/>
            </a:endParaRPr>
          </a:p>
        </p:txBody>
      </p:sp>
      <p:pic>
        <p:nvPicPr>
          <p:cNvPr id="10"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1923" y="9232457"/>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4" y="1465781"/>
            <a:ext cx="6002362" cy="830997"/>
          </a:xfrm>
          <a:prstGeom prst="rect">
            <a:avLst/>
          </a:prstGeom>
          <a:noFill/>
        </p:spPr>
        <p:txBody>
          <a:bodyPr wrap="square" rtlCol="0">
            <a:spAutoFit/>
          </a:bodyPr>
          <a:lstStyle/>
          <a:p>
            <a:r>
              <a:rPr lang="en-GB" sz="1200" dirty="0">
                <a:latin typeface="Century Gothic" pitchFamily="34" charset="0"/>
              </a:rPr>
              <a:t>As Psychologists it is important to consider the different issues that might affect theory and research. Past psychological research has been argued to be sexist and culturally discriminative. But has modern day psychology tried to address this?</a:t>
            </a:r>
          </a:p>
        </p:txBody>
      </p:sp>
      <p:graphicFrame>
        <p:nvGraphicFramePr>
          <p:cNvPr id="6" name="Table 5"/>
          <p:cNvGraphicFramePr>
            <a:graphicFrameLocks noGrp="1"/>
          </p:cNvGraphicFramePr>
          <p:nvPr>
            <p:extLst>
              <p:ext uri="{D42A27DB-BD31-4B8C-83A1-F6EECF244321}">
                <p14:modId xmlns:p14="http://schemas.microsoft.com/office/powerpoint/2010/main" val="1039986845"/>
              </p:ext>
            </p:extLst>
          </p:nvPr>
        </p:nvGraphicFramePr>
        <p:xfrm>
          <a:off x="548680" y="3224808"/>
          <a:ext cx="5717416" cy="2624230"/>
        </p:xfrm>
        <a:graphic>
          <a:graphicData uri="http://schemas.openxmlformats.org/drawingml/2006/table">
            <a:tbl>
              <a:tblPr firstRow="1" bandRow="1">
                <a:tableStyleId>{5C22544A-7EE6-4342-B048-85BDC9FD1C3A}</a:tableStyleId>
              </a:tblPr>
              <a:tblGrid>
                <a:gridCol w="1429354">
                  <a:extLst>
                    <a:ext uri="{9D8B030D-6E8A-4147-A177-3AD203B41FA5}">
                      <a16:colId xmlns:a16="http://schemas.microsoft.com/office/drawing/2014/main" val="20000"/>
                    </a:ext>
                  </a:extLst>
                </a:gridCol>
                <a:gridCol w="1429354">
                  <a:extLst>
                    <a:ext uri="{9D8B030D-6E8A-4147-A177-3AD203B41FA5}">
                      <a16:colId xmlns:a16="http://schemas.microsoft.com/office/drawing/2014/main" val="20001"/>
                    </a:ext>
                  </a:extLst>
                </a:gridCol>
                <a:gridCol w="1429354">
                  <a:extLst>
                    <a:ext uri="{9D8B030D-6E8A-4147-A177-3AD203B41FA5}">
                      <a16:colId xmlns:a16="http://schemas.microsoft.com/office/drawing/2014/main" val="20002"/>
                    </a:ext>
                  </a:extLst>
                </a:gridCol>
                <a:gridCol w="1429354">
                  <a:extLst>
                    <a:ext uri="{9D8B030D-6E8A-4147-A177-3AD203B41FA5}">
                      <a16:colId xmlns:a16="http://schemas.microsoft.com/office/drawing/2014/main" val="20003"/>
                    </a:ext>
                  </a:extLst>
                </a:gridCol>
              </a:tblGrid>
              <a:tr h="272725">
                <a:tc>
                  <a:txBody>
                    <a:bodyPr/>
                    <a:lstStyle/>
                    <a:p>
                      <a:pPr algn="ctr"/>
                      <a:r>
                        <a:rPr lang="en-GB" sz="1100" b="1" dirty="0">
                          <a:solidFill>
                            <a:schemeClr val="tx1"/>
                          </a:solidFill>
                          <a:latin typeface="Century Gothic" pitchFamily="34" charset="0"/>
                        </a:rPr>
                        <a:t>Universality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Gender Bias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err="1">
                          <a:solidFill>
                            <a:schemeClr val="tx1"/>
                          </a:solidFill>
                          <a:latin typeface="Century Gothic" pitchFamily="34" charset="0"/>
                        </a:rPr>
                        <a:t>Androcentrism</a:t>
                      </a:r>
                      <a:endParaRPr lang="en-GB" sz="1100" b="1"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Alpha</a:t>
                      </a:r>
                      <a:r>
                        <a:rPr lang="en-GB" sz="1100" b="1" baseline="0" dirty="0">
                          <a:solidFill>
                            <a:schemeClr val="tx1"/>
                          </a:solidFill>
                          <a:latin typeface="Century Gothic" pitchFamily="34" charset="0"/>
                        </a:rPr>
                        <a:t> Bias </a:t>
                      </a:r>
                      <a:endParaRPr lang="en-GB" sz="1100" b="1"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6360">
                <a:tc>
                  <a:txBody>
                    <a:bodyPr/>
                    <a:lstStyle/>
                    <a:p>
                      <a:pPr algn="ctr"/>
                      <a:r>
                        <a:rPr lang="en-GB" sz="1100" b="1" dirty="0">
                          <a:latin typeface="Century Gothic" pitchFamily="34" charset="0"/>
                        </a:rPr>
                        <a:t>Beta Bias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Culture Bias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Ethnocentrism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Cultural Relativism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6360">
                <a:tc>
                  <a:txBody>
                    <a:bodyPr/>
                    <a:lstStyle/>
                    <a:p>
                      <a:pPr algn="ctr"/>
                      <a:r>
                        <a:rPr lang="en-GB" sz="1100" b="1" dirty="0">
                          <a:latin typeface="Century Gothic" pitchFamily="34" charset="0"/>
                        </a:rPr>
                        <a:t>Free Will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Determinism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Hard Determinism</a:t>
                      </a:r>
                      <a:r>
                        <a:rPr lang="en-GB" sz="1100" b="1" baseline="0" dirty="0">
                          <a:solidFill>
                            <a:schemeClr val="tx1"/>
                          </a:solidFill>
                          <a:latin typeface="Century Gothic" pitchFamily="34" charset="0"/>
                        </a:rPr>
                        <a:t> </a:t>
                      </a:r>
                      <a:endParaRPr lang="en-GB" sz="1100" b="1"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Soft Determinism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6360">
                <a:tc>
                  <a:txBody>
                    <a:bodyPr/>
                    <a:lstStyle/>
                    <a:p>
                      <a:pPr algn="ctr"/>
                      <a:r>
                        <a:rPr lang="en-GB" sz="1100" b="1" dirty="0">
                          <a:latin typeface="Century Gothic" pitchFamily="34" charset="0"/>
                        </a:rPr>
                        <a:t>Biological Determinism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Environmental Determinism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Psychic Determinism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Heredity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6360">
                <a:tc>
                  <a:txBody>
                    <a:bodyPr/>
                    <a:lstStyle/>
                    <a:p>
                      <a:pPr algn="ctr"/>
                      <a:r>
                        <a:rPr lang="en-GB" sz="1100" b="1" dirty="0">
                          <a:latin typeface="Century Gothic" pitchFamily="34"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err="1">
                          <a:solidFill>
                            <a:schemeClr val="tx1"/>
                          </a:solidFill>
                          <a:latin typeface="Century Gothic" pitchFamily="34" charset="0"/>
                        </a:rPr>
                        <a:t>Interactionist</a:t>
                      </a:r>
                      <a:r>
                        <a:rPr lang="en-GB" sz="1100" b="1" baseline="0" dirty="0">
                          <a:solidFill>
                            <a:schemeClr val="tx1"/>
                          </a:solidFill>
                          <a:latin typeface="Century Gothic" pitchFamily="34" charset="0"/>
                        </a:rPr>
                        <a:t> Approach</a:t>
                      </a:r>
                      <a:endParaRPr lang="en-GB" sz="1100" b="1"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Holism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Reductionism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6065">
                <a:tc>
                  <a:txBody>
                    <a:bodyPr/>
                    <a:lstStyle/>
                    <a:p>
                      <a:pPr algn="ctr"/>
                      <a:r>
                        <a:rPr lang="en-GB" sz="1100" b="1" dirty="0">
                          <a:latin typeface="Century Gothic" pitchFamily="34" charset="0"/>
                        </a:rPr>
                        <a:t>Biological  and Environmental</a:t>
                      </a:r>
                      <a:r>
                        <a:rPr lang="en-GB" sz="1100" b="1" baseline="0" dirty="0">
                          <a:latin typeface="Century Gothic" pitchFamily="34" charset="0"/>
                        </a:rPr>
                        <a:t> </a:t>
                      </a:r>
                      <a:r>
                        <a:rPr lang="en-GB" sz="1100" b="1" dirty="0">
                          <a:latin typeface="Century Gothic" pitchFamily="34" charset="0"/>
                        </a:rPr>
                        <a:t>Reductionism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Social</a:t>
                      </a:r>
                      <a:r>
                        <a:rPr lang="en-GB" sz="1100" b="1" baseline="0" dirty="0">
                          <a:solidFill>
                            <a:schemeClr val="tx1"/>
                          </a:solidFill>
                          <a:latin typeface="Century Gothic" pitchFamily="34" charset="0"/>
                        </a:rPr>
                        <a:t> Sensitivity </a:t>
                      </a:r>
                      <a:endParaRPr lang="en-GB" sz="1100" b="1"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Idiographic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chemeClr val="tx1"/>
                          </a:solidFill>
                          <a:latin typeface="Century Gothic" pitchFamily="34" charset="0"/>
                        </a:rPr>
                        <a:t>Nomothetic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2050" name="Picture 2" descr="http://images.hellogiggles.com/uploads/2015/05/28/marsvenus-500x375c.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9882" y="7489138"/>
            <a:ext cx="1586212" cy="11896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0688" y="8624264"/>
            <a:ext cx="5472608" cy="461665"/>
          </a:xfrm>
          <a:prstGeom prst="rect">
            <a:avLst/>
          </a:prstGeom>
          <a:solidFill>
            <a:srgbClr val="FDF0BB"/>
          </a:solidFill>
        </p:spPr>
        <p:txBody>
          <a:bodyPr wrap="square" rtlCol="0">
            <a:spAutoFit/>
          </a:bodyPr>
          <a:lstStyle/>
          <a:p>
            <a:r>
              <a:rPr lang="en-GB" sz="1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ndara" pitchFamily="34" charset="0"/>
              </a:rPr>
              <a:t>Challenge</a:t>
            </a:r>
            <a:r>
              <a:rPr lang="en-GB" sz="1200" dirty="0">
                <a:latin typeface="Candara" pitchFamily="34" charset="0"/>
              </a:rPr>
              <a:t>: Whilst answering this task try to refer to  the key terms ‘alpha bias’ ‘beta bias’ ‘androcentric.’  </a:t>
            </a:r>
          </a:p>
        </p:txBody>
      </p:sp>
    </p:spTree>
    <p:extLst>
      <p:ext uri="{BB962C8B-B14F-4D97-AF65-F5344CB8AC3E}">
        <p14:creationId xmlns:p14="http://schemas.microsoft.com/office/powerpoint/2010/main" val="404306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430" y="942561"/>
            <a:ext cx="5976664" cy="523220"/>
          </a:xfrm>
          <a:prstGeom prst="rect">
            <a:avLst/>
          </a:prstGeom>
          <a:noFill/>
        </p:spPr>
        <p:txBody>
          <a:bodyPr wrap="square" rtlCol="0">
            <a:spAutoFit/>
          </a:bodyPr>
          <a:lstStyle/>
          <a:p>
            <a:pPr algn="ct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latin typeface="Century Gothic" pitchFamily="34" charset="0"/>
              </a:rPr>
              <a:t>Issues in Psychology </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0362" y="2504728"/>
            <a:ext cx="5976664" cy="4862870"/>
          </a:xfrm>
          <a:prstGeom prst="rect">
            <a:avLst/>
          </a:prstGeom>
          <a:noFill/>
          <a:ln w="3175">
            <a:solidFill>
              <a:schemeClr val="accent6">
                <a:lumMod val="40000"/>
                <a:lumOff val="60000"/>
              </a:schemeClr>
            </a:solidFill>
          </a:ln>
        </p:spPr>
        <p:txBody>
          <a:bodyPr wrap="square" rtlCol="0">
            <a:spAutoFit/>
          </a:bodyPr>
          <a:lstStyle/>
          <a:p>
            <a:r>
              <a:rPr lang="en-GB" sz="2400" b="1" dirty="0">
                <a:latin typeface="Candara" pitchFamily="34" charset="0"/>
              </a:rPr>
              <a:t>Task 3: Ethno…what?</a:t>
            </a:r>
          </a:p>
          <a:p>
            <a:r>
              <a:rPr lang="en-GB" sz="1400" b="1" dirty="0">
                <a:latin typeface="Candara" pitchFamily="34" charset="0"/>
              </a:rPr>
              <a:t>Culture bias and ethnocentrism go hand in hand…</a:t>
            </a:r>
          </a:p>
          <a:p>
            <a:r>
              <a:rPr lang="en-GB" sz="1400" b="1" dirty="0">
                <a:latin typeface="Candara" pitchFamily="34" charset="0"/>
              </a:rPr>
              <a:t>Answer the following…. </a:t>
            </a:r>
          </a:p>
          <a:p>
            <a:endParaRPr lang="en-GB" sz="1400" b="1" dirty="0">
              <a:latin typeface="Candara" pitchFamily="34" charset="0"/>
            </a:endParaRPr>
          </a:p>
          <a:p>
            <a:pPr marL="342900" indent="-342900">
              <a:buAutoNum type="alphaLcParenR"/>
            </a:pPr>
            <a:r>
              <a:rPr lang="en-GB" sz="1400" b="1" dirty="0">
                <a:latin typeface="Candara" pitchFamily="34" charset="0"/>
              </a:rPr>
              <a:t>What’s the difference between cultural bias and cultural relativism? </a:t>
            </a:r>
          </a:p>
          <a:p>
            <a:pPr marL="342900" indent="-342900">
              <a:buAutoNum type="alphaLcParenR" startAt="2"/>
            </a:pPr>
            <a:r>
              <a:rPr lang="en-GB" sz="1400" b="1" dirty="0">
                <a:latin typeface="Candara" pitchFamily="34" charset="0"/>
              </a:rPr>
              <a:t>What do Psychologists mean by ‘imposed etic’ when studying cultural differences in behaviour? </a:t>
            </a:r>
          </a:p>
          <a:p>
            <a:pPr marL="342900" indent="-342900">
              <a:buAutoNum type="alphaLcParenR" startAt="2"/>
            </a:pPr>
            <a:endParaRPr lang="en-GB" sz="1400" b="1" dirty="0">
              <a:latin typeface="Candara" pitchFamily="34" charset="0"/>
            </a:endParaRPr>
          </a:p>
          <a:p>
            <a:pPr marL="342900" indent="-342900">
              <a:buAutoNum type="alphaLcParenR" startAt="2"/>
            </a:pPr>
            <a:r>
              <a:rPr lang="en-GB" sz="1400" b="1" dirty="0">
                <a:latin typeface="Candara" pitchFamily="34" charset="0"/>
              </a:rPr>
              <a:t>Imagine there was a superhero who wanted to eliminate Ethnocentrism… What would his aims be? Why does he want ethnocentrism to be avoided?  </a:t>
            </a:r>
          </a:p>
          <a:p>
            <a:endParaRPr lang="en-GB" sz="1400" b="1" dirty="0">
              <a:latin typeface="Candara" pitchFamily="34" charset="0"/>
            </a:endParaRPr>
          </a:p>
          <a:p>
            <a:pPr marL="342900" indent="-342900">
              <a:buAutoNum type="alphaLcParenR" startAt="4"/>
            </a:pPr>
            <a:r>
              <a:rPr lang="en-GB" sz="1400" b="1" dirty="0">
                <a:latin typeface="Candara" pitchFamily="34" charset="0"/>
              </a:rPr>
              <a:t>Explain why the following could be ethnocentric: </a:t>
            </a:r>
          </a:p>
          <a:p>
            <a:r>
              <a:rPr lang="en-GB" sz="1400" b="1" dirty="0">
                <a:latin typeface="Candara" pitchFamily="34" charset="0"/>
              </a:rPr>
              <a:t> </a:t>
            </a:r>
          </a:p>
          <a:p>
            <a:pPr marL="285750" indent="-285750">
              <a:buFontTx/>
              <a:buChar char="-"/>
            </a:pPr>
            <a:r>
              <a:rPr lang="en-GB" sz="1400" b="1" dirty="0">
                <a:latin typeface="Candara" pitchFamily="34" charset="0"/>
              </a:rPr>
              <a:t>Asch’s Line Study on conformity </a:t>
            </a:r>
          </a:p>
          <a:p>
            <a:pPr marL="285750" indent="-285750">
              <a:buFontTx/>
              <a:buChar char="-"/>
            </a:pPr>
            <a:r>
              <a:rPr lang="en-GB" sz="1400" b="1" dirty="0">
                <a:latin typeface="Candara" pitchFamily="34" charset="0"/>
              </a:rPr>
              <a:t>The DSM – Diagnostic and Statistical Manual of mental disorders </a:t>
            </a:r>
          </a:p>
          <a:p>
            <a:pPr marL="285750" indent="-285750">
              <a:buFontTx/>
              <a:buChar char="-"/>
            </a:pPr>
            <a:r>
              <a:rPr lang="en-GB" sz="1400" b="1" dirty="0">
                <a:latin typeface="Candara" pitchFamily="34" charset="0"/>
              </a:rPr>
              <a:t>Ainsworth’s Strange Situation</a:t>
            </a:r>
          </a:p>
          <a:p>
            <a:pPr marL="285750" indent="-285750">
              <a:buFontTx/>
              <a:buChar char="-"/>
            </a:pPr>
            <a:r>
              <a:rPr lang="en-GB" sz="1400" b="1" dirty="0">
                <a:latin typeface="Candara" pitchFamily="34" charset="0"/>
              </a:rPr>
              <a:t>IQ Testing </a:t>
            </a:r>
          </a:p>
          <a:p>
            <a:pPr marL="285750" indent="-285750">
              <a:buFontTx/>
              <a:buChar char="-"/>
            </a:pPr>
            <a:endParaRPr lang="en-GB" sz="2400" b="1" dirty="0">
              <a:latin typeface="Candara" pitchFamily="34" charset="0"/>
            </a:endParaRPr>
          </a:p>
          <a:p>
            <a:endParaRPr lang="en-GB" sz="2400" b="1" dirty="0">
              <a:latin typeface="Candara" pitchFamily="34" charset="0"/>
            </a:endParaRPr>
          </a:p>
        </p:txBody>
      </p:sp>
      <p:pic>
        <p:nvPicPr>
          <p:cNvPr id="10"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1923" y="9232457"/>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4" y="1465781"/>
            <a:ext cx="6002362" cy="830997"/>
          </a:xfrm>
          <a:prstGeom prst="rect">
            <a:avLst/>
          </a:prstGeom>
          <a:noFill/>
        </p:spPr>
        <p:txBody>
          <a:bodyPr wrap="square" rtlCol="0">
            <a:spAutoFit/>
          </a:bodyPr>
          <a:lstStyle/>
          <a:p>
            <a:r>
              <a:rPr lang="en-GB" sz="1200" dirty="0">
                <a:latin typeface="Century Gothic" pitchFamily="34" charset="0"/>
              </a:rPr>
              <a:t>As Psychologists it is important to consider the different issues that might affect theory and research. Past psychological research has been argued to be sexist and culturally discriminative. But has modern day psychology tried to address this?</a:t>
            </a:r>
          </a:p>
        </p:txBody>
      </p:sp>
      <p:sp>
        <p:nvSpPr>
          <p:cNvPr id="7" name="TextBox 6"/>
          <p:cNvSpPr txBox="1"/>
          <p:nvPr/>
        </p:nvSpPr>
        <p:spPr>
          <a:xfrm>
            <a:off x="527937" y="6680211"/>
            <a:ext cx="5724636" cy="276999"/>
          </a:xfrm>
          <a:prstGeom prst="rect">
            <a:avLst/>
          </a:prstGeom>
          <a:solidFill>
            <a:srgbClr val="FDF0BB"/>
          </a:solidFill>
        </p:spPr>
        <p:txBody>
          <a:bodyPr wrap="square" rtlCol="0">
            <a:spAutoFit/>
          </a:bodyPr>
          <a:lstStyle/>
          <a:p>
            <a:r>
              <a:rPr lang="en-GB" sz="1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ndara" pitchFamily="34" charset="0"/>
              </a:rPr>
              <a:t>Challenge</a:t>
            </a:r>
            <a:r>
              <a:rPr lang="en-GB" sz="1200" dirty="0">
                <a:latin typeface="Candara" pitchFamily="34" charset="0"/>
              </a:rPr>
              <a:t>: Explain why question part c) could be argued to be ethnocentric in itself…</a:t>
            </a:r>
          </a:p>
        </p:txBody>
      </p:sp>
      <p:pic>
        <p:nvPicPr>
          <p:cNvPr id="5122" name="Picture 2" descr="http://www.kwintessential.co.uk/images/compare-communication-across-cultur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7249" y="7507678"/>
            <a:ext cx="1828982" cy="15241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846" y="7545288"/>
            <a:ext cx="2642742" cy="148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430" y="942561"/>
            <a:ext cx="5976664" cy="523220"/>
          </a:xfrm>
          <a:prstGeom prst="rect">
            <a:avLst/>
          </a:prstGeom>
          <a:noFill/>
        </p:spPr>
        <p:txBody>
          <a:bodyPr wrap="square" rtlCol="0">
            <a:spAutoFit/>
          </a:bodyPr>
          <a:lstStyle/>
          <a:p>
            <a:pPr algn="ct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latin typeface="Century Gothic" pitchFamily="34" charset="0"/>
              </a:rPr>
              <a:t>Issues in Psychology </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0523" y="2377119"/>
            <a:ext cx="5976664" cy="6647974"/>
          </a:xfrm>
          <a:prstGeom prst="rect">
            <a:avLst/>
          </a:prstGeom>
          <a:noFill/>
          <a:ln w="3175">
            <a:solidFill>
              <a:schemeClr val="accent6">
                <a:lumMod val="40000"/>
                <a:lumOff val="60000"/>
              </a:schemeClr>
            </a:solidFill>
          </a:ln>
        </p:spPr>
        <p:txBody>
          <a:bodyPr wrap="square" rtlCol="0">
            <a:spAutoFit/>
          </a:bodyPr>
          <a:lstStyle/>
          <a:p>
            <a:r>
              <a:rPr lang="en-GB" sz="2400" b="1" dirty="0">
                <a:latin typeface="Candara" pitchFamily="34" charset="0"/>
              </a:rPr>
              <a:t>Task 4: Ethical Implications</a:t>
            </a:r>
          </a:p>
          <a:p>
            <a:r>
              <a:rPr lang="en-GB" sz="1400" dirty="0">
                <a:latin typeface="Candara" pitchFamily="34" charset="0"/>
              </a:rPr>
              <a:t>Ethical issues arise when there is conflict between the need to gain valid results whilst preserving the rights of the participants. We have already considered the guidelines laid out by the BPS but we now need to consider the wider ethical implications of conducting psychological research. </a:t>
            </a:r>
          </a:p>
          <a:p>
            <a:endParaRPr lang="en-GB" sz="1400" b="1" dirty="0">
              <a:latin typeface="Candara" pitchFamily="34" charset="0"/>
            </a:endParaRPr>
          </a:p>
          <a:p>
            <a:r>
              <a:rPr lang="en-GB" sz="1400" b="1" dirty="0">
                <a:latin typeface="Candara" pitchFamily="34" charset="0"/>
              </a:rPr>
              <a:t>Explain the following:</a:t>
            </a:r>
          </a:p>
          <a:p>
            <a:pPr marL="342900" indent="-342900">
              <a:buAutoNum type="alphaLcParenR"/>
            </a:pPr>
            <a:r>
              <a:rPr lang="en-GB" sz="1400" b="1" dirty="0">
                <a:latin typeface="Candara" pitchFamily="34" charset="0"/>
              </a:rPr>
              <a:t>What is meant by socially sensitive or ‘taboo’ research? Give an example. </a:t>
            </a:r>
          </a:p>
          <a:p>
            <a:pPr marL="342900" indent="-342900">
              <a:buAutoNum type="alphaLcParenR"/>
            </a:pPr>
            <a:r>
              <a:rPr lang="en-GB" sz="1400" b="1" dirty="0">
                <a:latin typeface="Candara" pitchFamily="34" charset="0"/>
              </a:rPr>
              <a:t>It is also important to consider the use of the research or the influence it has on </a:t>
            </a:r>
            <a:r>
              <a:rPr lang="en-GB" sz="1400" b="1" u="sng" dirty="0">
                <a:latin typeface="Candara" pitchFamily="34" charset="0"/>
              </a:rPr>
              <a:t>public policy</a:t>
            </a:r>
            <a:r>
              <a:rPr lang="en-GB" sz="1400" b="1" dirty="0">
                <a:latin typeface="Candara" pitchFamily="34" charset="0"/>
              </a:rPr>
              <a:t>. What do you think this means?</a:t>
            </a:r>
          </a:p>
          <a:p>
            <a:pPr marL="342900" indent="-342900">
              <a:buAutoNum type="alphaLcParenR"/>
            </a:pPr>
            <a:r>
              <a:rPr lang="en-GB" sz="1400" dirty="0">
                <a:latin typeface="Candara" pitchFamily="34" charset="0"/>
              </a:rPr>
              <a:t>Some early research that was considered </a:t>
            </a:r>
            <a:r>
              <a:rPr lang="en-GB" sz="1400" u="sng" dirty="0">
                <a:latin typeface="Candara" pitchFamily="34" charset="0"/>
              </a:rPr>
              <a:t>value-free</a:t>
            </a:r>
            <a:r>
              <a:rPr lang="en-GB" sz="1400" dirty="0">
                <a:latin typeface="Candara" pitchFamily="34" charset="0"/>
              </a:rPr>
              <a:t> has now been found to be </a:t>
            </a:r>
            <a:r>
              <a:rPr lang="en-GB" sz="1400" u="sng" dirty="0">
                <a:latin typeface="Candara" pitchFamily="34" charset="0"/>
              </a:rPr>
              <a:t>fraudulent</a:t>
            </a:r>
            <a:r>
              <a:rPr lang="en-GB" sz="1400" dirty="0">
                <a:latin typeface="Candara" pitchFamily="34" charset="0"/>
              </a:rPr>
              <a:t>.</a:t>
            </a:r>
            <a:r>
              <a:rPr lang="en-GB" sz="1400" b="1" dirty="0">
                <a:latin typeface="Candara" pitchFamily="34" charset="0"/>
              </a:rPr>
              <a:t>  What do you think the terms under-lined mean in the context of socially sensitive research? Suggest one way that psychologists could avoid fraudulent research…</a:t>
            </a:r>
            <a:endParaRPr lang="en-GB" sz="10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r>
              <a:rPr lang="en-GB" sz="1400" b="1" dirty="0">
                <a:latin typeface="Candara" pitchFamily="34" charset="0"/>
              </a:rPr>
              <a:t>d) Explain why Goddard’s research might have been socially sensitive? What implications might this have had on public policy? </a:t>
            </a:r>
          </a:p>
          <a:p>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pPr marL="285750" indent="-285750">
              <a:buFontTx/>
              <a:buChar char="-"/>
            </a:pPr>
            <a:endParaRPr lang="en-GB" sz="2400" b="1" dirty="0">
              <a:latin typeface="Candara" pitchFamily="34" charset="0"/>
            </a:endParaRPr>
          </a:p>
        </p:txBody>
      </p:sp>
      <p:pic>
        <p:nvPicPr>
          <p:cNvPr id="10"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1923" y="9232457"/>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4" y="1465781"/>
            <a:ext cx="6002362" cy="830997"/>
          </a:xfrm>
          <a:prstGeom prst="rect">
            <a:avLst/>
          </a:prstGeom>
          <a:noFill/>
        </p:spPr>
        <p:txBody>
          <a:bodyPr wrap="square" rtlCol="0">
            <a:spAutoFit/>
          </a:bodyPr>
          <a:lstStyle/>
          <a:p>
            <a:r>
              <a:rPr lang="en-GB" sz="1200" dirty="0">
                <a:latin typeface="Century Gothic" pitchFamily="34" charset="0"/>
              </a:rPr>
              <a:t>As Psychologists it is important to consider the different issues that might affect theory and research. Past psychological research has been argued to be sexist and culturally discriminative. But has modern day psychology tried to address this?</a:t>
            </a:r>
          </a:p>
        </p:txBody>
      </p:sp>
      <p:sp>
        <p:nvSpPr>
          <p:cNvPr id="7" name="TextBox 6"/>
          <p:cNvSpPr txBox="1"/>
          <p:nvPr/>
        </p:nvSpPr>
        <p:spPr>
          <a:xfrm>
            <a:off x="543527" y="8337376"/>
            <a:ext cx="5724636" cy="461665"/>
          </a:xfrm>
          <a:prstGeom prst="rect">
            <a:avLst/>
          </a:prstGeom>
          <a:solidFill>
            <a:srgbClr val="FDF0BB"/>
          </a:solidFill>
        </p:spPr>
        <p:txBody>
          <a:bodyPr wrap="square" rtlCol="0">
            <a:spAutoFit/>
          </a:bodyPr>
          <a:lstStyle/>
          <a:p>
            <a:r>
              <a:rPr lang="en-GB" sz="1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ndara" pitchFamily="34" charset="0"/>
              </a:rPr>
              <a:t>Challenge</a:t>
            </a:r>
            <a:r>
              <a:rPr lang="en-GB" sz="1200" dirty="0">
                <a:latin typeface="Candara" pitchFamily="34" charset="0"/>
              </a:rPr>
              <a:t>: Explain why Goddard’s research could also have been accused of being ethnocentric or culturally biased…</a:t>
            </a:r>
          </a:p>
        </p:txBody>
      </p:sp>
      <p:sp>
        <p:nvSpPr>
          <p:cNvPr id="3" name="TextBox 2"/>
          <p:cNvSpPr txBox="1"/>
          <p:nvPr/>
        </p:nvSpPr>
        <p:spPr>
          <a:xfrm>
            <a:off x="548680" y="5961112"/>
            <a:ext cx="5717414" cy="1292662"/>
          </a:xfrm>
          <a:prstGeom prst="rect">
            <a:avLst/>
          </a:prstGeom>
          <a:solidFill>
            <a:srgbClr val="FDFFE5"/>
          </a:solidFill>
          <a:ln>
            <a:solidFill>
              <a:schemeClr val="bg1">
                <a:lumMod val="75000"/>
              </a:schemeClr>
            </a:solidFill>
          </a:ln>
        </p:spPr>
        <p:txBody>
          <a:bodyPr wrap="square" rtlCol="0">
            <a:spAutoFit/>
          </a:bodyPr>
          <a:lstStyle/>
          <a:p>
            <a:pPr algn="ctr"/>
            <a:r>
              <a:rPr lang="en-GB" sz="1200" b="1" dirty="0">
                <a:latin typeface="Candara" pitchFamily="34" charset="0"/>
              </a:rPr>
              <a:t>Henry Goddard (1917) Race &amp; IQ </a:t>
            </a:r>
          </a:p>
          <a:p>
            <a:r>
              <a:rPr lang="en-GB" sz="1100" dirty="0">
                <a:latin typeface="Segoe Print" pitchFamily="2" charset="0"/>
              </a:rPr>
              <a:t>Goddard gave IQ tests to immigrants to complete as they arrived into the US. He concluded that Russians, Jews, Hungarians and Italians were ‘feeble minded’ even though the tests required an understanding of English language. 50 years later Shockley (1952) shocked the world (no pun intended!) with a claim that genetic factors could be the reason for lower IQ scores in black people compared to white people in the US. </a:t>
            </a:r>
          </a:p>
        </p:txBody>
      </p:sp>
      <p:pic>
        <p:nvPicPr>
          <p:cNvPr id="5125" name="Picture 5" descr="http://ghscientific.com/wp-content/uploads/2015/03/taboo.jpg">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7000" y1="13500" x2="17000" y2="31750"/>
                        <a14:foregroundMark x1="14500" y1="63500" x2="84500" y2="47000"/>
                        <a14:foregroundMark x1="50250" y1="12750" x2="73250" y2="20500"/>
                        <a14:foregroundMark x1="75750" y1="22250" x2="88750" y2="44250"/>
                      </a14:backgroundRemoval>
                    </a14:imgEffect>
                  </a14:imgLayer>
                </a14:imgProps>
              </a:ext>
              <a:ext uri="{28A0092B-C50C-407E-A947-70E740481C1C}">
                <a14:useLocalDpi xmlns:a14="http://schemas.microsoft.com/office/drawing/2010/main" val="0"/>
              </a:ext>
            </a:extLst>
          </a:blip>
          <a:srcRect/>
          <a:stretch>
            <a:fillRect/>
          </a:stretch>
        </p:blipFill>
        <p:spPr bwMode="auto">
          <a:xfrm>
            <a:off x="5733256" y="2057059"/>
            <a:ext cx="648072" cy="64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1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430" y="942561"/>
            <a:ext cx="5976664" cy="523220"/>
          </a:xfrm>
          <a:prstGeom prst="rect">
            <a:avLst/>
          </a:prstGeom>
          <a:noFill/>
        </p:spPr>
        <p:txBody>
          <a:bodyPr wrap="square" rtlCol="0">
            <a:spAutoFit/>
          </a:bodyPr>
          <a:lstStyle/>
          <a:p>
            <a:pPr algn="ctr"/>
            <a:r>
              <a:rPr lang="en-GB" sz="2800" b="1" dirty="0">
                <a:ln w="18415" cmpd="sng">
                  <a:solidFill>
                    <a:schemeClr val="tx1"/>
                  </a:solidFill>
                  <a:prstDash val="solid"/>
                </a:ln>
                <a:solidFill>
                  <a:srgbClr val="92D050"/>
                </a:solidFill>
                <a:effectLst>
                  <a:outerShdw blurRad="63500" dir="3600000" algn="tl" rotWithShape="0">
                    <a:srgbClr val="000000">
                      <a:alpha val="70000"/>
                    </a:srgbClr>
                  </a:outerShdw>
                </a:effectLst>
                <a:latin typeface="Century Gothic" pitchFamily="34" charset="0"/>
              </a:rPr>
              <a:t>Debates in Psychology</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23371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0523" y="2288704"/>
            <a:ext cx="5976664" cy="3262432"/>
          </a:xfrm>
          <a:prstGeom prst="rect">
            <a:avLst/>
          </a:prstGeom>
          <a:noFill/>
          <a:ln w="3175">
            <a:solidFill>
              <a:schemeClr val="accent6">
                <a:lumMod val="40000"/>
                <a:lumOff val="60000"/>
              </a:schemeClr>
            </a:solidFill>
          </a:ln>
        </p:spPr>
        <p:txBody>
          <a:bodyPr wrap="square" rtlCol="0">
            <a:spAutoFit/>
          </a:bodyPr>
          <a:lstStyle/>
          <a:p>
            <a:r>
              <a:rPr lang="en-GB" sz="2400" b="1" dirty="0">
                <a:latin typeface="Candara" pitchFamily="34" charset="0"/>
              </a:rPr>
              <a:t>Task 5: The case for…. The case against…</a:t>
            </a:r>
            <a:br>
              <a:rPr lang="en-GB" sz="2400" b="1" dirty="0">
                <a:latin typeface="Candara" pitchFamily="34" charset="0"/>
              </a:rPr>
            </a:br>
            <a:r>
              <a:rPr lang="en-GB" sz="1400" b="1" dirty="0">
                <a:latin typeface="Candara" pitchFamily="34" charset="0"/>
              </a:rPr>
              <a:t>There are 4 main debates in Psychology: </a:t>
            </a:r>
          </a:p>
          <a:p>
            <a:pPr marL="342900" indent="-342900">
              <a:buAutoNum type="arabicParenR"/>
            </a:pPr>
            <a:r>
              <a:rPr lang="en-GB" sz="1400" b="1" dirty="0">
                <a:latin typeface="Candara" pitchFamily="34" charset="0"/>
              </a:rPr>
              <a:t>Nature/Nurture </a:t>
            </a:r>
          </a:p>
          <a:p>
            <a:pPr marL="342900" indent="-342900">
              <a:buAutoNum type="arabicParenR"/>
            </a:pPr>
            <a:r>
              <a:rPr lang="en-GB" sz="1400" b="1" dirty="0">
                <a:latin typeface="Candara" pitchFamily="34" charset="0"/>
              </a:rPr>
              <a:t>Reductionism/Holism</a:t>
            </a:r>
          </a:p>
          <a:p>
            <a:pPr marL="342900" indent="-342900">
              <a:buAutoNum type="arabicParenR"/>
            </a:pPr>
            <a:r>
              <a:rPr lang="en-GB" sz="1400" b="1" dirty="0">
                <a:latin typeface="Candara" pitchFamily="34" charset="0"/>
              </a:rPr>
              <a:t>Free Will/Determinism </a:t>
            </a:r>
          </a:p>
          <a:p>
            <a:pPr marL="342900" indent="-342900">
              <a:buAutoNum type="arabicParenR"/>
            </a:pPr>
            <a:r>
              <a:rPr lang="en-GB" sz="1400" b="1" dirty="0">
                <a:latin typeface="Candara" pitchFamily="34" charset="0"/>
              </a:rPr>
              <a:t>Idiographic/Nomothetic </a:t>
            </a:r>
          </a:p>
          <a:p>
            <a:pPr marL="342900" indent="-342900">
              <a:buAutoNum type="arabicParenR"/>
            </a:pPr>
            <a:endParaRPr lang="en-GB" sz="1400" b="1" dirty="0">
              <a:latin typeface="Candara" pitchFamily="34" charset="0"/>
            </a:endParaRPr>
          </a:p>
          <a:p>
            <a:r>
              <a:rPr lang="en-GB" sz="1400" b="1" dirty="0">
                <a:latin typeface="Candara" pitchFamily="34" charset="0"/>
              </a:rPr>
              <a:t>For each debate on behaviour create arguments for and against each side.</a:t>
            </a:r>
          </a:p>
          <a:p>
            <a:r>
              <a:rPr lang="en-GB" sz="1400" b="1" dirty="0">
                <a:latin typeface="Candara" pitchFamily="34" charset="0"/>
              </a:rPr>
              <a:t>You should also try to place </a:t>
            </a:r>
            <a:r>
              <a:rPr lang="en-GB" sz="1400" b="1" u="sng" dirty="0">
                <a:latin typeface="Candara" pitchFamily="34" charset="0"/>
              </a:rPr>
              <a:t>approaches, theories and studies </a:t>
            </a:r>
            <a:r>
              <a:rPr lang="en-GB" sz="1400" b="1" dirty="0">
                <a:latin typeface="Candara" pitchFamily="34" charset="0"/>
              </a:rPr>
              <a:t>into whichever side they argue for. </a:t>
            </a:r>
            <a:r>
              <a:rPr lang="en-GB" sz="1400" dirty="0">
                <a:latin typeface="Candara" pitchFamily="34" charset="0"/>
              </a:rPr>
              <a:t>(Hint! You might wish to come back to this after you have completed the Approaches section of this project!)</a:t>
            </a:r>
          </a:p>
          <a:p>
            <a:endParaRPr lang="en-GB" sz="1400" b="1" dirty="0">
              <a:latin typeface="Candara" pitchFamily="34" charset="0"/>
            </a:endParaRPr>
          </a:p>
          <a:p>
            <a:r>
              <a:rPr lang="en-GB" sz="1400" b="1" dirty="0">
                <a:latin typeface="Candara" pitchFamily="34" charset="0"/>
              </a:rPr>
              <a:t>Below is a example format…. But you can do it in whatever style you prefer!  </a:t>
            </a:r>
          </a:p>
        </p:txBody>
      </p:sp>
      <p:pic>
        <p:nvPicPr>
          <p:cNvPr id="10"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1923" y="9212975"/>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4" y="1465781"/>
            <a:ext cx="6002362" cy="769441"/>
          </a:xfrm>
          <a:prstGeom prst="rect">
            <a:avLst/>
          </a:prstGeom>
          <a:noFill/>
        </p:spPr>
        <p:txBody>
          <a:bodyPr wrap="square" rtlCol="0">
            <a:spAutoFit/>
          </a:bodyPr>
          <a:lstStyle/>
          <a:p>
            <a:r>
              <a:rPr lang="en-GB" sz="1100" dirty="0">
                <a:latin typeface="Century Gothic" pitchFamily="34" charset="0"/>
              </a:rPr>
              <a:t>As we already know there are different schools or approaches of Psychology. Each have a set of assumptions behind behaviour. There lies the debate. Is behaviour a product of nature or nurture? Is it a choice or is it determined for us? Should we be looked at as a whole or as individual parts which interact? The debate is ON! </a:t>
            </a:r>
          </a:p>
        </p:txBody>
      </p:sp>
      <p:graphicFrame>
        <p:nvGraphicFramePr>
          <p:cNvPr id="6" name="Table 5"/>
          <p:cNvGraphicFramePr>
            <a:graphicFrameLocks noGrp="1"/>
          </p:cNvGraphicFramePr>
          <p:nvPr>
            <p:extLst>
              <p:ext uri="{D42A27DB-BD31-4B8C-83A1-F6EECF244321}">
                <p14:modId xmlns:p14="http://schemas.microsoft.com/office/powerpoint/2010/main" val="4136844030"/>
              </p:ext>
            </p:extLst>
          </p:nvPr>
        </p:nvGraphicFramePr>
        <p:xfrm>
          <a:off x="548680" y="5925737"/>
          <a:ext cx="5717414" cy="2634771"/>
        </p:xfrm>
        <a:graphic>
          <a:graphicData uri="http://schemas.openxmlformats.org/drawingml/2006/table">
            <a:tbl>
              <a:tblPr firstRow="1" bandRow="1">
                <a:tableStyleId>{5C22544A-7EE6-4342-B048-85BDC9FD1C3A}</a:tableStyleId>
              </a:tblPr>
              <a:tblGrid>
                <a:gridCol w="2858707">
                  <a:extLst>
                    <a:ext uri="{9D8B030D-6E8A-4147-A177-3AD203B41FA5}">
                      <a16:colId xmlns:a16="http://schemas.microsoft.com/office/drawing/2014/main" val="20000"/>
                    </a:ext>
                  </a:extLst>
                </a:gridCol>
                <a:gridCol w="2858707">
                  <a:extLst>
                    <a:ext uri="{9D8B030D-6E8A-4147-A177-3AD203B41FA5}">
                      <a16:colId xmlns:a16="http://schemas.microsoft.com/office/drawing/2014/main" val="20001"/>
                    </a:ext>
                  </a:extLst>
                </a:gridCol>
              </a:tblGrid>
              <a:tr h="475676">
                <a:tc>
                  <a:txBody>
                    <a:bodyPr/>
                    <a:lstStyle/>
                    <a:p>
                      <a:r>
                        <a:rPr lang="en-GB" sz="1400" dirty="0"/>
                        <a:t>Nature</a:t>
                      </a:r>
                      <a:r>
                        <a:rPr lang="en-GB" sz="1400" baseline="0" dirty="0"/>
                        <a:t> = Human behaviour is innate and universal.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400" dirty="0"/>
                        <a:t>Nurture</a:t>
                      </a:r>
                      <a:r>
                        <a:rPr lang="en-GB" sz="1400" baseline="0" dirty="0"/>
                        <a:t> = Human behaviour is based on environmental influence.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2116611">
                <a:tc>
                  <a:txBody>
                    <a:bodyPr/>
                    <a:lstStyle/>
                    <a:p>
                      <a:r>
                        <a:rPr lang="en-GB" sz="1100" dirty="0">
                          <a:latin typeface="Candara" pitchFamily="34" charset="0"/>
                        </a:rPr>
                        <a:t>Genetics – Genotypes/Phenotypes </a:t>
                      </a:r>
                    </a:p>
                    <a:p>
                      <a:r>
                        <a:rPr lang="en-GB" sz="1100" dirty="0">
                          <a:latin typeface="Candara" pitchFamily="34" charset="0"/>
                        </a:rPr>
                        <a:t>Heredity </a:t>
                      </a:r>
                    </a:p>
                    <a:p>
                      <a:br>
                        <a:rPr lang="en-GB" sz="1100" dirty="0">
                          <a:latin typeface="Candara" pitchFamily="34" charset="0"/>
                        </a:rPr>
                      </a:br>
                      <a:r>
                        <a:rPr lang="en-GB" sz="1100" dirty="0">
                          <a:latin typeface="Candara" pitchFamily="34" charset="0"/>
                        </a:rPr>
                        <a:t>Evolution </a:t>
                      </a:r>
                    </a:p>
                    <a:p>
                      <a:endParaRPr lang="en-GB" sz="1100" dirty="0">
                        <a:latin typeface="Candara" pitchFamily="34" charset="0"/>
                      </a:endParaRPr>
                    </a:p>
                    <a:p>
                      <a:r>
                        <a:rPr lang="en-GB" sz="1100" dirty="0">
                          <a:latin typeface="Candara" pitchFamily="34" charset="0"/>
                        </a:rPr>
                        <a:t>Twin Studies</a:t>
                      </a:r>
                      <a:r>
                        <a:rPr lang="en-GB" sz="1100" baseline="0" dirty="0">
                          <a:latin typeface="Candara" pitchFamily="34" charset="0"/>
                        </a:rPr>
                        <a:t> </a:t>
                      </a:r>
                    </a:p>
                    <a:p>
                      <a:endParaRPr lang="en-GB" sz="1100" baseline="0" dirty="0">
                        <a:latin typeface="Candara" pitchFamily="34" charset="0"/>
                      </a:endParaRPr>
                    </a:p>
                    <a:p>
                      <a:r>
                        <a:rPr lang="en-GB" sz="1100" baseline="0" dirty="0">
                          <a:latin typeface="Candara" pitchFamily="34" charset="0"/>
                        </a:rPr>
                        <a:t>Drug therapy </a:t>
                      </a:r>
                    </a:p>
                    <a:p>
                      <a:endParaRPr lang="en-GB" sz="1100" baseline="0" dirty="0">
                        <a:latin typeface="Candara" pitchFamily="34" charset="0"/>
                      </a:endParaRPr>
                    </a:p>
                    <a:p>
                      <a:r>
                        <a:rPr lang="en-GB" sz="1100" baseline="0" dirty="0">
                          <a:latin typeface="Candara" pitchFamily="34" charset="0"/>
                        </a:rPr>
                        <a:t>Biological Approach</a:t>
                      </a:r>
                    </a:p>
                    <a:p>
                      <a:endParaRPr lang="en-GB" sz="1100" baseline="0" dirty="0">
                        <a:latin typeface="Candara" pitchFamily="34" charset="0"/>
                      </a:endParaRPr>
                    </a:p>
                    <a:p>
                      <a:r>
                        <a:rPr lang="en-GB" sz="1100" baseline="0" dirty="0">
                          <a:latin typeface="Candara" pitchFamily="34" charset="0"/>
                        </a:rPr>
                        <a:t>CNS/PNS </a:t>
                      </a:r>
                      <a:endParaRPr lang="en-GB" sz="1100" dirty="0">
                        <a:latin typeface="Candar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t>Learning</a:t>
                      </a:r>
                      <a:r>
                        <a:rPr lang="en-GB" sz="1100" baseline="0" dirty="0"/>
                        <a:t> and behaviourist approaches </a:t>
                      </a:r>
                    </a:p>
                    <a:p>
                      <a:endParaRPr lang="en-GB" sz="1100" baseline="0" dirty="0"/>
                    </a:p>
                    <a:p>
                      <a:r>
                        <a:rPr lang="en-GB" sz="1100" baseline="0" dirty="0"/>
                        <a:t>Social Learning Theory </a:t>
                      </a:r>
                    </a:p>
                    <a:p>
                      <a:r>
                        <a:rPr lang="en-GB" sz="1100" baseline="0" dirty="0"/>
                        <a:t>Classical Conditioning </a:t>
                      </a:r>
                    </a:p>
                    <a:p>
                      <a:endParaRPr lang="en-GB" sz="1100" baseline="0" dirty="0"/>
                    </a:p>
                    <a:p>
                      <a:r>
                        <a:rPr lang="en-GB" sz="1100" baseline="0" dirty="0"/>
                        <a:t>Majority influence </a:t>
                      </a:r>
                    </a:p>
                    <a:p>
                      <a:r>
                        <a:rPr lang="en-GB" sz="1100" baseline="0" dirty="0"/>
                        <a:t>Obedience (Asch/</a:t>
                      </a:r>
                      <a:r>
                        <a:rPr lang="en-GB" sz="1100" baseline="0" dirty="0" err="1"/>
                        <a:t>Milgram</a:t>
                      </a:r>
                      <a:r>
                        <a:rPr lang="en-GB" sz="1100" baseline="0" dirty="0"/>
                        <a:t>)</a:t>
                      </a:r>
                    </a:p>
                    <a:p>
                      <a:endParaRPr lang="en-GB" sz="1100" baseline="0" dirty="0"/>
                    </a:p>
                    <a:p>
                      <a:r>
                        <a:rPr lang="en-GB" sz="1100" baseline="0" dirty="0"/>
                        <a:t>Systematic Desensitisation as a therapy for phobias.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548680" y="5637704"/>
            <a:ext cx="6048672" cy="276999"/>
          </a:xfrm>
          <a:prstGeom prst="rect">
            <a:avLst/>
          </a:prstGeom>
          <a:noFill/>
        </p:spPr>
        <p:txBody>
          <a:bodyPr wrap="square" rtlCol="0">
            <a:spAutoFit/>
          </a:bodyPr>
          <a:lstStyle/>
          <a:p>
            <a:r>
              <a:rPr lang="en-GB" sz="1200" dirty="0">
                <a:latin typeface="Candara" pitchFamily="34" charset="0"/>
              </a:rPr>
              <a:t>Suggested format… (You should explain your points more than the example below)</a:t>
            </a:r>
          </a:p>
        </p:txBody>
      </p:sp>
      <p:sp>
        <p:nvSpPr>
          <p:cNvPr id="13" name="TextBox 12"/>
          <p:cNvSpPr txBox="1"/>
          <p:nvPr/>
        </p:nvSpPr>
        <p:spPr>
          <a:xfrm>
            <a:off x="574416" y="8676848"/>
            <a:ext cx="5724636" cy="461665"/>
          </a:xfrm>
          <a:prstGeom prst="rect">
            <a:avLst/>
          </a:prstGeom>
          <a:solidFill>
            <a:srgbClr val="FDF0BB"/>
          </a:solidFill>
        </p:spPr>
        <p:txBody>
          <a:bodyPr wrap="square" rtlCol="0">
            <a:spAutoFit/>
          </a:bodyPr>
          <a:lstStyle/>
          <a:p>
            <a:r>
              <a:rPr lang="en-GB" sz="1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ndara" pitchFamily="34" charset="0"/>
              </a:rPr>
              <a:t>Challenge</a:t>
            </a:r>
            <a:r>
              <a:rPr lang="en-GB" sz="1200" dirty="0">
                <a:latin typeface="Candara" pitchFamily="34" charset="0"/>
              </a:rPr>
              <a:t>: Is it possible to add a both or ‘</a:t>
            </a:r>
            <a:r>
              <a:rPr lang="en-GB" sz="1200" dirty="0" err="1">
                <a:latin typeface="Candara" pitchFamily="34" charset="0"/>
              </a:rPr>
              <a:t>interactionist</a:t>
            </a:r>
            <a:r>
              <a:rPr lang="en-GB" sz="1200" dirty="0">
                <a:latin typeface="Candara" pitchFamily="34" charset="0"/>
              </a:rPr>
              <a:t>’ column to your table?</a:t>
            </a:r>
          </a:p>
          <a:p>
            <a:r>
              <a:rPr lang="en-GB" sz="1200" dirty="0">
                <a:latin typeface="Candara" pitchFamily="34" charset="0"/>
              </a:rPr>
              <a:t>Are there any links across the different debates?</a:t>
            </a:r>
          </a:p>
        </p:txBody>
      </p:sp>
      <p:pic>
        <p:nvPicPr>
          <p:cNvPr id="6146" name="Picture 2" descr="http://humboldt.edu/elearning/uploads/2013/10/Debat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144" y="3074463"/>
            <a:ext cx="1218456" cy="82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5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430" y="942561"/>
            <a:ext cx="5976664" cy="523220"/>
          </a:xfrm>
          <a:prstGeom prst="rect">
            <a:avLst/>
          </a:prstGeom>
          <a:noFill/>
        </p:spPr>
        <p:txBody>
          <a:bodyPr wrap="square" rtlCol="0">
            <a:spAutoFit/>
          </a:bodyPr>
          <a:lstStyle/>
          <a:p>
            <a:pPr algn="ctr"/>
            <a:r>
              <a:rPr lang="en-GB" sz="2800" b="1" dirty="0">
                <a:ln w="18415" cmpd="sng">
                  <a:solidFill>
                    <a:schemeClr val="tx1"/>
                  </a:solidFill>
                  <a:prstDash val="solid"/>
                </a:ln>
                <a:solidFill>
                  <a:srgbClr val="EDD733"/>
                </a:solidFill>
                <a:effectLst>
                  <a:outerShdw blurRad="63500" dir="3600000" algn="tl" rotWithShape="0">
                    <a:srgbClr val="000000">
                      <a:alpha val="70000"/>
                    </a:srgbClr>
                  </a:outerShdw>
                </a:effectLst>
                <a:latin typeface="Century Gothic" pitchFamily="34" charset="0"/>
              </a:rPr>
              <a:t>Approaches in Psychology</a:t>
            </a: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0522" y="2071766"/>
            <a:ext cx="5976503" cy="3416320"/>
          </a:xfrm>
          <a:prstGeom prst="rect">
            <a:avLst/>
          </a:prstGeom>
          <a:noFill/>
          <a:ln w="3175">
            <a:solidFill>
              <a:schemeClr val="accent6">
                <a:lumMod val="40000"/>
                <a:lumOff val="60000"/>
              </a:schemeClr>
            </a:solidFill>
          </a:ln>
        </p:spPr>
        <p:txBody>
          <a:bodyPr wrap="square" rtlCol="0">
            <a:spAutoFit/>
          </a:bodyPr>
          <a:lstStyle/>
          <a:p>
            <a:r>
              <a:rPr lang="en-GB" sz="2400" b="1" dirty="0">
                <a:latin typeface="Candara" pitchFamily="34" charset="0"/>
              </a:rPr>
              <a:t>Task 6: Good old Freud…</a:t>
            </a: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endParaRPr lang="en-GB" sz="2400" b="1" dirty="0">
              <a:latin typeface="Candara" pitchFamily="34" charset="0"/>
            </a:endParaRPr>
          </a:p>
          <a:p>
            <a:r>
              <a:rPr lang="en-GB" sz="2400" b="1" dirty="0">
                <a:latin typeface="Candara" pitchFamily="34" charset="0"/>
              </a:rPr>
              <a:t> </a:t>
            </a:r>
            <a:endParaRPr lang="en-GB" sz="1400" b="1" dirty="0">
              <a:latin typeface="Candara" pitchFamily="34" charset="0"/>
            </a:endParaRPr>
          </a:p>
        </p:txBody>
      </p:sp>
      <p:pic>
        <p:nvPicPr>
          <p:cNvPr id="10" name="Picture 2" descr="http://beenhakkerlab.pharm.virginia.edu/wordpress/wp-content/uploads/2012/04/brain-border.png">
            <a:hlinkClick r:id="rId2"/>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1923" y="9232457"/>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4" y="1465781"/>
            <a:ext cx="6002362" cy="430887"/>
          </a:xfrm>
          <a:prstGeom prst="rect">
            <a:avLst/>
          </a:prstGeom>
          <a:noFill/>
        </p:spPr>
        <p:txBody>
          <a:bodyPr wrap="square" rtlCol="0">
            <a:spAutoFit/>
          </a:bodyPr>
          <a:lstStyle/>
          <a:p>
            <a:r>
              <a:rPr lang="en-GB" sz="1100" dirty="0">
                <a:latin typeface="Century Gothic" pitchFamily="34" charset="0"/>
              </a:rPr>
              <a:t>So we have already looked at 4 main approaches… but what about the other two? Let’s find out where they fit into Psychology….</a:t>
            </a:r>
          </a:p>
        </p:txBody>
      </p:sp>
      <p:sp>
        <p:nvSpPr>
          <p:cNvPr id="12" name="AutoShape 5" descr="data:image/jpeg;base64,/9j/4AAQSkZJRgABAQAAAQABAAD/2wCEAAkGBxMTEhUTExMVFhUXFxgaGBgYFxgVFxgXGBcYGBcYFxgYHSggGB0lHRoXIjEhJSkrLi4uHR8zODMtNygtLisBCgoKBQUFDgUFDisZExkrKysrKysrKysrKysrKysrKysrKysrKysrKysrKysrKysrKysrKysrKysrKysrKysrK//AABEIAN4A4wMBIgACEQEDEQH/xAAcAAABBQEBAQAAAAAAAAAAAAAAAwQFBgcCAQj/xABGEAABAwMBBQQHBAYJBAMBAAABAAIRAwQhMQUSQVFhBiJxgRMykaGxwfAHQlLRFCMkYnLhM1OCkqKywtLxFRZDY1RzgzT/xAAUAQEAAAAAAAAAAAAAAAAAAAAA/8QAFBEBAAAAAAAAAAAAAAAAAAAAAP/aAAwDAQACEQMRAD8A3FCEIBCEIBCEIBCEIBCjdpbco0cOdLvwty7z4DzUS/ad3WE02No0/wAbzGOcu+Q80FmqVA0S4gDmTAUZcdorZn/kBP7oLveMe9VqrQozNatVru/c9X++/UeCG3lNv9Hb0m9XzVPviEEu7tdTJhlKo4+AHwJK8/7jrH1bOof73yYoC97UPpjvVg3k1oYPlPvUZW7S13eo+r/ed/pKC5f9fuf/AIb/APF/sR/3NUHr2lRvt+bQqZR2ndn/AMtXp+scZ96d2+0r0QPTOB6974oLZR7XUDhwe3xAI9xn3KSttsUKnq1WzyJ3T7HQVTn7auI7/oqo5PYM+yEj/wBStXmKluWH8VN0f4HYQaKhUixbH/8AJd+FOp3fIT3SfAKSZ2hq0iG3VEt/ebofKYPkfJBZUJvZ3tOqN6m4OHTUeI1HmnCAQhCAQhCAQhCAQhCAQhCAQhCAQhRW29tNoDdA3qh9Vg9xPT4oHt9e06Td6o4Ae8nkBxVbr7Rr3IJYfQUBrUcYJHj8h7U2q0od6W7PpKpEtozAaOG/+EdPjlcVLh1QgvOnqtGGt/hb89UHVD0VL+iaHO/rao482U/mfeuK9RzzL3F55u0Hg3QeQQWhJPOUCN5Vaxpe9wa0ZJOgCp9z2iq1juW7S1v4iO8R0Ed0JntG9ffXPo2mKDHECM7zgYLiIznTkFbdj7BYzSSRxJyY8EEVsns4SZeZJ5kz7wrJQ2L105hStCjHDT4J2wgoI2hsxwwSCPD8kpUsTzUoRjTgkdUEPcWRAPxUZXtN+dWnmNDHTirQ4SmV1bDMa/XBBVqtk9kExAGow0+IOh9yf2O3qtP9We80/deN5hHKDp5Fd1rotGcjR3Tr4Km7YvNxwLTEO0OQP5INCoClUcHUXm3rcGk/q3Hk13DwPsUxZ9oHU3eiu27juD47p6mPiMeCo+zq/paYcBO8M/kp+3vYb6OqPS0+R9ZnVjvl8EF7Y4ESDIOhGQV6qba3D7UB9N3prYnI+8zoR90+49Fa7K8ZVYHsMg+0HkRwKBdCEIBCEIBCEIBCEIBCFHbc2o2hT3tXHDW8z+QQIbe2z6EBjBvVXeq3WJ4kfAKEp0jRJcSH3Lsuce8KU/F/w8Nerak6nNR5m5qCZOfRNPEj8R0A4eRQKMD6kniSeKBoacmcknJJySeZXobCdbiTfhA2pkhR/aG7NO3quBg7hA/iOG+8qVgxKqHbi5hlNnN28fBv8ygQ7KWIo0mz6xzpw6q4WRB0nz+sKr7JqbwE8grlsqhvNCB9aAjUYTkMgrqm3QJ02nhA1c8Lj0aXrMyF4AgR3cpvdUd4H696eRlcuGSgqe1u6OJI1gZjmRx+fiqVtq1a4EyCHRBBw0g/XvV/7TUO7JcWx6rhw8TxCoYcXVHU3QHMMgcCTy6HPmglOyDnNo7p4E5U250qI2FTDd4DE8ORBII9qmECVltN9F5Lcg+s05a4HgQpqhV9F+02uaR/paROWePTkeHgq3XOV3s3aT6FTfbpo5p0c3iCg0+wvWVmB7DIPtB4g8inCpdvci3c24oybeoYe3ix3EeI4ezkrjRqhzQ5pkESCOIKDtCEIBCEIBCEIOK1UNaXOMAAknkAqhSrGtUddVBLWndosP3ncPIak/kn3aau6o9lpTOXkF55DUT7z5BN3ObIDcU2Dcp9R95/i4+7xQegHJJlxMuPM/lwAXNR4Q6omr6ucoOn1ISdSokK9UarkOlAu64kQqJ9pNMxQdzLh8CFcXCCq929oF9tvN1Y8Hyy0/FAx2XU0WhbDry0LKNnXeBGsYz5K79nr4xGqC/W7NE5dT4qOsaxTupeRhBxWHeSVQrovyh+UCcrgZKVc2VzMHCCN27Va1kESDqPy6hZ5dbOPpsYYQY6co6aeELSdqWgdniFUqgl5Y7gcfIoI6xbUbVG+BDxIIzmB8YKl3H2qYs7SlRY6pUENbwicnQDmoqrttlaqaRt30u6XMc4ABwGogaYygbFs5TOuckJyyrwlIOAmUDrYG0xSeadTNGrh45cnDqFbNhXBt6xtXmWO71J3AzkR0PxnmqFXIVh2XXNxbmnP66h3qZ4lnEDqOHkg0RCj9hbQ9PRa/72jv4hr7cHzUggEIQgEncVgxrnu0aCT4ASlFAdsbgik2k31qrgI6Aj57qCKsHOLald39JXcWM/dZ98jwA3R4BLVxiBGBjyXtyA1wYPVpNDB44Lz5mB5JCpVCDhz0k8SuK9QceXNN31wgVdASUwUhUuBKRrXHJA9gc8qu9s75rLdwdMOIGPHj0T83MKK7TUDcW72NMOiW+IQUnZdQz3eB/mr7sbarD62Dn/AIWd7CuSzLhBD4I0jGfgrDU25SYJcxpzIM5KDX9lXjXswc+Kc1auYhYy3tqxga+mSHA5ySD7VpVjtH9Mt2V6A3ntA3mA5PEgdZlBYN90THmmdXbFJpjekjlwWadpO1t0O65jqf3STjKg9n7Zq0Q+tTo+kLSN573EwT+7wCDZv+rMJgSDwnj5pejc70EclQNj9pr24Y94tW1Kbd0EtPo3FxEkAPPeg49nOFYthXTnw406lPm1zS1w6QUFlLgcFR9zYBp3uE5PjxTsYKWuG7zR4+1BDP2vazFWo1vGm04mMHHmF5tBjY34BEEgxkAjmne0ezlvUa5r6Y7wlruLD+6eCa1qBpUNwmd1kZ6wBKCpMpw49Cva1Ocr2o/M/ULkGWkSgbVwQldjbRdQrMqD7pz1B1HsRV9iZPCDSdmVBQu91p/VVwHM5Scj5jzCtSzmxrmrZNcD+stnjPHccZHsMexX+xuBUpsePvNB8JGQgXQhCAVXvagff59ShTLj5Den2ub7FaFS7R2/+l1Px1G0x/C5/eH92EHrgd3Op7zv4nd4+8plVB1Uo5slJVaYhBB16qYV60r3aNXJEqONaSgdPuIXLLrKa1Hpq95QPKlTVcMdxTdr8SV56VBXu1VsGu3mN9czHXioOhbPqYLwxp9/mArXtV0lhPMjplK2mxHh+9SLXA6A4c0jlwKCoVOz5DZLwdMhrh/mjPtWv/Yjs406FV7jhz+74BonHBVHazC5wD4wJMLS/sxpbtvEYJkcgCgktrbFp1XEOY0giII481TbWzdReae5SZmO/TLseIcJGq06q0TKZ3llTqjQEjj8kERsmygAl0geq1oDWjwaPzOpUsyjx5ptRYWYhc3F8WxIQKXTITmzbLD9eSYF5cJOnUqUsgA2CgTBjvETyCg+0zu4G8XGT8k5v+0NKlV9DUIa6N5s/eBJGFGbYq+kIMaaIK++lIJTZrCFK1mwmfHwQNKmiZOCk7pwEcAmlSmBpmUEx2Iqg1n0T6tam5vnEg+5XLsZXJoupnWm8iOhz8d5Z1si49HXpP5PafKchaDsXuXtzT4O7/vB/wBZQWRCEIE6791rncgT7AqbshsW1P8AerOPk2mR8VbNqn9TV/8Arf8A5SqrZYt6Ec6p98IFnVmtkkqB2ltAmQEptAnOVE1XoGNeRqZTd78Je4KZ1Ag8L1xUfokt4pOoSEHbnrkvSYKGnmECG0u9TPAjK82RtFxAAOhz1StfWIlQtKaTyBIz7kE3te6G64ab3dHnA181qP2fXgNBjZy3Hlosf/Q33DwGglo7ztMRpx8EpsXtFcWrzT3SWzjmEH0XXOVD3tYtPpKXecMlo+83jHUYVOrX9zeUwS6rRbo5rMVScSASO6BIPA+HG5dnLBtGiGtL3c3VCXOces+aBelcNqtD2mefAjxXL7UO1TPaNu6k81qLTB9do0/iHxUhs+9FRkjpIQesoACBxXe/GnhwThwBA0SFw4AZ6/RQV3bVo17nOcwFwHddAkZ4ckwtXndzmP8AhT9xB14/mo6rYEW7qrXepw4ETzQRr2SEyqMjKd2t0yoMYcNQuKrNeKCKuGkweCQreKkH4TKrlA3BzK0WhU/bqLv6yiCfNjv9oWbPctCon9osT/6WD/C780FxQhCBrtMTRqjnTf8A5SqlbO/ZqB5Oqj3yrpVZII5gj2qj2B/ZBzZXM+DqZHxQMbwqFueMKVv8clBXD8oG9R2Ei7Re1CuCRCBsDulc1qkrqqMpB2qDwOKWIMZSAJS7RiZnCBNmNdFHbSpb2WiSOse9P3vB4ps5wDgMEGQeOuNEFk7Dehp0qtaq4S47mugaN7Tic/BdMq2oqsqBzSDkfeH0I88qt9oLN/6M1rCYGcAzMwAZHHWU07PdlnvDXOLg1xEECZPIBBsdhtqgS17qlNu8d/UBpEARJjvQdOM9FNVtv24ZvtqsI3HEd4AmJ5kZwfYVmlh2Cty3vuruAO6RG7DhOh3uWhU3a9grKAWUDq4TUc4x4Cfigu9ht2hUDCx4c14ER3vWALQSMQZCQo2m49xZIbIPt5ADrKhLXsnbgBzKYp1MHeZ3eGmIkKyUy4szGYGI14zKBy10YlRu0asPAJxAwE8qAQPrzhQN/W7zjHGB5cQg7qd8ljfWOgyemvgnHahwpWraQ+8QOsDJPw9qebDs9xu+/wBY5PT6BVX7WXnpKxAMinAA1ycn66IKnUDmuDgYPP8ANSdvtQGA/uu9oP5JtcEDrHD81H1Wgnz+ggn6wzOvJM6g48FGOu3MiHSDwOfYljtRpO6RBiUCVwcrRaI/aLFvKgw/4Xn5LOvWIjiQFplCn+3sb/VUQP8ABH+tBaUIQgFSqVPdN7S5EVAOjH73wIV1VY2m0U76m4+rWbuO6n1f9iCr7Qzzg81X6wVg2pRLd5hOWktP9kx79fNVqugbPb1STuicYSWoygavdlJVcFK43ucBcV9UCIfld3EjQYPHX5pICQlnVJHkgZEJOoydCvXGYjiuR0QXbYNuK9KTAJMERvGWggQTEaj3nXKtuxWO3AAJOreWvdMnhjzgLMey+1fQVYfO4/Hnz8IWu7GuQaZc0TkAaTEaIJ6lbxiMYnqR9BeVLYBpA0j24gnqYTmm6R9ZXbRIQMqVnBJnPD2R9eSVpUxmYMnJAg6iJ/NLluiRrvGkwSEEfeuDXAwcDXx0TS0sohzteHQfmngZPUD3pZjZKBrtC9FKm57zDWjPyA5kmFnNxc7wc7JJPx1BTntvt0Va7aLD+rZmfxO9WfDJhRj6scenh+eUCVe6wdeJ1StPvNkjMDPGPqOSj6xz5QZ115+K8Nbu7uZHw4Z8uCB1dUx3ZGpAxGD4E6dVGbWo7kPbmMSOufJPalT0jdY3XczBxrGiZ16mI+fIaY6oJzsnRFatQaJMvBJ10IJ90rSNgfrLu5q8juA9Jj4MCpP2d0tz01wRikwkSfvuEAeavvY623bfeOr3F3l6o+E+aCdQhCAUH2vtC+hvj1qZ3hzjQ/n5KcXL2AggiQRBHQ6oM97Td9tOuNKrRvdKje64fD2Kl1g5X8WJIr2TvWBL6J5kDQeLfmqHVBktOM5QIDQyk6jxGv1yXRSUiNMoGzncUga04K7ruTZzCCg90XkyEm+ZXJef+EHW57ly54grxtTBKaPr5iEHoyZkq6djO0L2EUy4bpIyc8R7Dr7SqZSOYjVSWzawacNjqg2nZ2294Mb98dMET7j08Y5J9fdoqNEN9LUZTk4DjuxgT7JnwWB7T2s51VjGuMAiIwldrbCqMc19RxLaoJa4kk9RlBo+2ftUpBxZQY+pr+sENB8J4RxXnZq9u9p1C900bOm7IaTv1Xfg39Y5kQqD2Y7OVb24FJp3WDvVH8Gt5eJ0AW+WFmyixlKk0NYwQ0D58ydZQe0WchA5dFBdtdrikz0TDFR4yQctZoT4nT2qwXVZtKm6o8w1okrJNp7SdVqurOOpmD90fdb9dUFZubneuXGcN3WyBp5J7dbRA0Op8D7DpwURs94c95Md5x6+M9E02gRIyQMZzg8j8Agm6Necu118R8hlN67gTIPE44ac9IUOavdkGZAMcuBEcCvH1Jxz04aTgcvHwQWPZUvaRoYMawSOGMAkOJ5YCYW91L92c5x5zMfySGzrlwwTBMGeoyCek6q0dnOzbbi8pkOADYdWA4CN6CeA4ILfs6wNGyo24/pLh4e7nE90GOEwfIrQ7eiGMawaNAA8AIVb2G309y+4juM7lMeUCPKT/aVoQCEIQCEIQV/tVZuhtxT9elk9WzPu+BKpna6xa7du6Y7lX1x+GoPWBWpOE4Oipt1att6j6FQTbV9D+A8D4jHlHJBmb0kaUhSe3tkOtqjmOmNWng5p0IUdSeQgaOtCRgSknY1T17najCY12eaBu/KTeEqdEPyOGEDB7zwGibmZMjX4RwTq4blIOGY4zieIAyJQDnR8Oa5q7QgYPRI3taQN0aeGp4puGc/HXjCCQ2PSFSuzMumdeRggLa9o7DZX2aKb3NY8CaT3ECKk90Z1kwIWR9kKlNlZ1WphlJpc4wNNAI5nojbPa2pd121gSxtEg0GcKZaZDo4uMCT5IN07I7GFpbtp49IYNQji+M56aBWC3Cgexu3qV9QFVsB4AFWnxY+M/wBk6g8Ql+0+2BaW7n43z3aY1l7pg+Agk+CCq/aN2lBcbWmcMINUjTe1DescesclQql13XEkQWnz/n0XjzqXE7zpJJJO8XSXb3WTKY3stpuOsN8s9OaBvsLdLDMYnhM8PrySN1UG9JAI4g5nXXnoudhz6PeGuR09x6Be1RlxkxmOgM6oGt53TvM0IktkTgmY/EJz06rm5uAWziSm7S4HGknE511kJGqJ7zdTyOvPwKCX2XRL3gQTvT8z89Oq2DYuyTZ23omkuubp284n1gxxhremIHgCqp9lfZ8NYb+4H6oR6Np1e/p0P1hal2bs3Pe67q+s/wBQcm6SPLA6eKCY2XZCjSbTHAZPMnU+1O0IQCEIQCEIQCabTsG1qZY7joeIPAhO0IKHc2QqtNlc92o3+hqcOjZ5Hh7OCz3aVlUoPdTqCHDn8Qtt21sltwyDhw9V3I/MKpbQtG1x+jXfcrNxTrc+QceI6/RDMi86c0jWjQclP7T2FUoPLKggjjwPUcwoypQQRM8eCSD4PRPK1KE0c05lAhVIJ6cymd5U+7jMmeae16Y5fXNQ1ZjiQTMDig7qH1Y1H0Vxc1hugYXZbw4plu98h3BAvVvSaZYMbxydJjLQSmtlWcCd1smDMAn4aJGtSIjkcj2rbvsl7LBlkbiowF9d0tkZFMYb7TJ8wgzbsh2nqWVUVGOLXaEEEhwnLHjiPeDorr2r7V/pzmFrSymxnqmD3yO8ccIEDTE81WvtM7O/o1+HhpFGv3xGgcPXb8D5ppSq4EzpmM84xw/mglTW00nUZGIGkEZyCmd+TuVMY3TJxgtAmfaNE0qVXHqQCPAnkD9aJKuCaFV0HmIMcSACOIicSgU7On9UTG9kiOvD2pd9IgnUSDjXyg6jz4qN7OPMOAMQRxgTCmiSBuEiI6mcH73PMYx4IIe5edGgRIMRkCcg/wA1ZPs97HOu3mrW7ltTJL3H72Z3QeKd9lOwT7h/p7lxp2rNXEQ5+dGrUbGzNzu06TfRWlPAAwXEfE/BB3s+0/Snthu5a0sMbpvR8zx9it4EYC4oUWsaGtADQIACUQCEIQCEIQCEIQCEIQCZbU2ZTrt3XjPBw1aen5J6hBSb2k6kPQXbPSUdGVB6zfA/6T71XdrdmXMb6SkRVpHRzdR0cOC1WrSa4FrgCDqDkFV242DUouNS0eRzpk4PQTg+ftQZDfUuijHxnC1LaFnbVyW1mG1rfiA7hPMtOnw6qpbc7E3VPvsaK1Pg6md7HggqG0iGtnooFhLjjA+KltvyBukbpkYODxn4KLtcBBzT1JH1hdUbfecST0SzqY9GTzSmzYgzqgluyvZT9Nr02OMMY4uqTqWCMDxIjwlfQ9vbNYxrGiA1oAA4ADhyWOfZvcBt41sx6QFunGZC2us9rWue4w1oJJOgAEk+xBj/ANte0muqULURLCaz/wB2W7rB5gvPsVMZSEaaCOIJ/NMb7aTru7uLlxO9UqSOjNGDyaGjyS/6QRwiM+fJArVA0nUjB6ZTe5eQCMcIIg4IM6J3Z2dau4tosfUJj1QSMxIkQJwrtYfZ2QN+9qtoNOdwHeeeg48+qDMux9B9Sq6mxjnPIiG68lr+y+yVK2Aq3p3nQC2gNTGm/HBTOw7RlJvotm2wpj71ZwG8eZLjofaeisey+zzKZ9JUPpamsuyAegOp6n3II+02ZVui19Yejot9Sk3GPDh468oVopUg0BrQABgAYAXaEAhCEAhCEAhCEAhCEAhCEAhCEAhCEDe8sqdURUYHDrqPA6jyUHU7NvpnetqzmH8Ljg+Y+YKsiEFI2pbveN28saddvFwbnxJbPyVXuuxuyas7jq1sf7zR4AStfSFxZU3+vTY7xaD8UGM3H2ZtczdoX9H/APTBPkCE1o/ZTeN9WrQf4OhbBV7NWzv/ABx4OcPdMJq/sfbnjUHgW/NqCgdn+wN7Qr0qrhTim9riGvGWg5AnjCuna21rXNrVt2Pp0DUG6XveHQwkbwhp4iRrxTn/ALNofjq+1n+xK0+yVuNd8+LvyAQZns/7NrWid6rfgn/1tDvIQMBTFlsPZlIxTt6tw/XvnBPQCT7lf6OwLZulJp/il/8AmJUhSpNaIa0NHIAAe5BVra3u3jdpU6dtT6ANMe8z5BPrPsvTB3qrnVX8d7T2anzKnkIOWMAAAAAGgGAPJdIQgEIQgEIQgEIQgEIQg//Z">
            <a:hlinkClick r:id="rId5"/>
          </p:cNvPr>
          <p:cNvSpPr>
            <a:spLocks noChangeAspect="1" noChangeArrowheads="1"/>
          </p:cNvSpPr>
          <p:nvPr/>
        </p:nvSpPr>
        <p:spPr bwMode="auto">
          <a:xfrm>
            <a:off x="39688" y="-1858963"/>
            <a:ext cx="3962400"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7054" y="2216696"/>
            <a:ext cx="649040" cy="63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descr="https://d3ui957tjb5bqd.cloudfront.net/images/screenshots/products/30/304/304428/iceberg_580-f.jpg?1421246739">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2260" y="2510032"/>
            <a:ext cx="649040" cy="6490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0523" y="2534068"/>
            <a:ext cx="4461737" cy="2739211"/>
          </a:xfrm>
          <a:prstGeom prst="rect">
            <a:avLst/>
          </a:prstGeom>
          <a:noFill/>
        </p:spPr>
        <p:txBody>
          <a:bodyPr wrap="square" rtlCol="0">
            <a:spAutoFit/>
          </a:bodyPr>
          <a:lstStyle/>
          <a:p>
            <a:r>
              <a:rPr lang="en-GB" sz="1400" b="1" dirty="0">
                <a:latin typeface="Candara" pitchFamily="34" charset="0"/>
              </a:rPr>
              <a:t>Watch the following: </a:t>
            </a:r>
            <a:r>
              <a:rPr lang="en-GB" sz="1400" b="1" dirty="0">
                <a:latin typeface="Candara" pitchFamily="34" charset="0"/>
                <a:hlinkClick r:id="rId9"/>
              </a:rPr>
              <a:t>https://www.youtube.com/watch?v=7vFf5CS27-Y</a:t>
            </a:r>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endParaRPr lang="en-GB" sz="1400" b="1" dirty="0">
              <a:latin typeface="Candara" pitchFamily="34" charset="0"/>
            </a:endParaRPr>
          </a:p>
          <a:p>
            <a:pPr marL="342900" indent="-342900">
              <a:buAutoNum type="arabicParenR" startAt="2"/>
            </a:pPr>
            <a:endParaRPr lang="en-GB" sz="1400" dirty="0">
              <a:latin typeface="Candara" pitchFamily="34" charset="0"/>
            </a:endParaRPr>
          </a:p>
          <a:p>
            <a:pPr marL="342900" indent="-342900">
              <a:buAutoNum type="arabicParenR" startAt="2"/>
            </a:pPr>
            <a:endParaRPr lang="en-GB" sz="1400" dirty="0">
              <a:latin typeface="Candara" pitchFamily="34" charset="0"/>
            </a:endParaRPr>
          </a:p>
          <a:p>
            <a:pPr marL="342900" indent="-342900">
              <a:buAutoNum type="arabicParenR" startAt="2"/>
            </a:pPr>
            <a:endParaRPr lang="en-GB" sz="1400" dirty="0">
              <a:latin typeface="Candara" pitchFamily="34" charset="0"/>
            </a:endParaRPr>
          </a:p>
          <a:p>
            <a:pPr marL="342900" indent="-342900">
              <a:buAutoNum type="arabicParenR" startAt="2"/>
            </a:pPr>
            <a:endParaRPr lang="en-GB" sz="1400" dirty="0">
              <a:latin typeface="Candara" pitchFamily="34" charset="0"/>
            </a:endParaRPr>
          </a:p>
          <a:p>
            <a:endParaRPr lang="en-GB" sz="1400" dirty="0">
              <a:latin typeface="Candara" pitchFamily="34" charset="0"/>
            </a:endParaRPr>
          </a:p>
          <a:p>
            <a:endParaRPr lang="en-GB" sz="1400" dirty="0">
              <a:latin typeface="Candara" pitchFamily="34" charset="0"/>
            </a:endParaRPr>
          </a:p>
          <a:p>
            <a:endParaRPr lang="en-GB" dirty="0"/>
          </a:p>
        </p:txBody>
      </p:sp>
      <p:sp>
        <p:nvSpPr>
          <p:cNvPr id="17" name="Rectangle 16"/>
          <p:cNvSpPr/>
          <p:nvPr/>
        </p:nvSpPr>
        <p:spPr>
          <a:xfrm>
            <a:off x="468622" y="3186134"/>
            <a:ext cx="5797471" cy="2031325"/>
          </a:xfrm>
          <a:prstGeom prst="rect">
            <a:avLst/>
          </a:prstGeom>
        </p:spPr>
        <p:txBody>
          <a:bodyPr wrap="square">
            <a:spAutoFit/>
          </a:bodyPr>
          <a:lstStyle/>
          <a:p>
            <a:r>
              <a:rPr lang="en-GB" sz="1400" b="1" dirty="0">
                <a:latin typeface="Candara" pitchFamily="34" charset="0"/>
              </a:rPr>
              <a:t>Based on the video and your own research answer the following: </a:t>
            </a:r>
          </a:p>
          <a:p>
            <a:endParaRPr lang="en-GB" sz="1400" b="1" dirty="0">
              <a:latin typeface="Candara" pitchFamily="34" charset="0"/>
            </a:endParaRPr>
          </a:p>
          <a:p>
            <a:pPr marL="342900" indent="-342900">
              <a:buAutoNum type="alphaLcParenR"/>
            </a:pPr>
            <a:r>
              <a:rPr lang="en-GB" sz="1400" b="1" dirty="0">
                <a:latin typeface="Candara" pitchFamily="34" charset="0"/>
              </a:rPr>
              <a:t>Why did Freud liken the human mind to an iceberg? What’s the link? Explain…</a:t>
            </a:r>
          </a:p>
          <a:p>
            <a:pPr marL="342900" indent="-342900">
              <a:buAutoNum type="alphaLcParenR"/>
            </a:pPr>
            <a:r>
              <a:rPr lang="en-GB" sz="1400" b="1" dirty="0">
                <a:latin typeface="Candara" pitchFamily="34" charset="0"/>
              </a:rPr>
              <a:t>Freud described the personality as ‘tripartite.’ What did he mean by this and what is his theory on the personality? What are defence mechanisms and where do they fit into the personality?</a:t>
            </a:r>
          </a:p>
          <a:p>
            <a:pPr marL="342900" indent="-342900">
              <a:buAutoNum type="alphaLcParenR"/>
            </a:pPr>
            <a:r>
              <a:rPr lang="en-GB" sz="1400" b="1" dirty="0">
                <a:latin typeface="Candara" pitchFamily="34" charset="0"/>
              </a:rPr>
              <a:t>Produce a storyboard or diagram to show Freud’s Psycho-sexual stages of development. </a:t>
            </a:r>
            <a:r>
              <a:rPr lang="en-GB" sz="1400" dirty="0">
                <a:latin typeface="Candara" pitchFamily="34" charset="0"/>
              </a:rPr>
              <a:t>Why are these so controversial?</a:t>
            </a:r>
          </a:p>
        </p:txBody>
      </p:sp>
      <p:sp>
        <p:nvSpPr>
          <p:cNvPr id="23" name="TextBox 22"/>
          <p:cNvSpPr txBox="1"/>
          <p:nvPr/>
        </p:nvSpPr>
        <p:spPr>
          <a:xfrm>
            <a:off x="430523" y="5708753"/>
            <a:ext cx="5976503" cy="3416320"/>
          </a:xfrm>
          <a:prstGeom prst="rect">
            <a:avLst/>
          </a:prstGeom>
          <a:noFill/>
          <a:ln w="3175">
            <a:solidFill>
              <a:schemeClr val="accent6">
                <a:lumMod val="40000"/>
                <a:lumOff val="60000"/>
              </a:schemeClr>
            </a:solidFill>
          </a:ln>
        </p:spPr>
        <p:txBody>
          <a:bodyPr wrap="square" rtlCol="0">
            <a:spAutoFit/>
          </a:bodyPr>
          <a:lstStyle/>
          <a:p>
            <a:r>
              <a:rPr lang="en-GB" sz="2400" b="1" dirty="0">
                <a:latin typeface="Candara" pitchFamily="34" charset="0"/>
              </a:rPr>
              <a:t>Task 7: Are we Human... or are we dancer? </a:t>
            </a:r>
          </a:p>
          <a:p>
            <a:endParaRPr lang="en-GB" sz="1400" dirty="0">
              <a:latin typeface="Candara" pitchFamily="34" charset="0"/>
            </a:endParaRPr>
          </a:p>
          <a:p>
            <a:r>
              <a:rPr lang="en-GB" sz="1400" b="1" dirty="0">
                <a:latin typeface="Candara" pitchFamily="34" charset="0"/>
              </a:rPr>
              <a:t>a)  Listen to the Killers – Human, What do you think the Lyrics mean?</a:t>
            </a:r>
          </a:p>
          <a:p>
            <a:r>
              <a:rPr lang="en-GB" sz="1400" b="1" dirty="0">
                <a:latin typeface="Candara" pitchFamily="34" charset="0"/>
                <a:hlinkClick r:id="rId10"/>
              </a:rPr>
              <a:t>https://www.youtube.com/watch?v=RIZdjT1472Y</a:t>
            </a:r>
            <a:r>
              <a:rPr lang="en-GB" sz="1400" b="1" dirty="0">
                <a:latin typeface="Candara" pitchFamily="34" charset="0"/>
              </a:rPr>
              <a:t> How might this song relate to the main assumptions of Humanistic Psychology? What is the Humanistic Approach? </a:t>
            </a:r>
          </a:p>
          <a:p>
            <a:endParaRPr lang="en-GB" sz="1400" b="1" dirty="0">
              <a:latin typeface="Candara" pitchFamily="34" charset="0"/>
            </a:endParaRPr>
          </a:p>
          <a:p>
            <a:r>
              <a:rPr lang="en-GB" sz="1400" b="1" dirty="0">
                <a:latin typeface="Candara" pitchFamily="34" charset="0"/>
              </a:rPr>
              <a:t>b) Watch the following: </a:t>
            </a:r>
          </a:p>
          <a:p>
            <a:r>
              <a:rPr lang="en-GB" sz="1400" b="1" dirty="0">
                <a:latin typeface="Candara" pitchFamily="34" charset="0"/>
                <a:hlinkClick r:id="rId11"/>
              </a:rPr>
              <a:t>https://www.youtube.com/watch?v=VDT6v01J9_8</a:t>
            </a:r>
            <a:endParaRPr lang="en-GB" sz="1400" b="1" dirty="0">
              <a:latin typeface="Candara" pitchFamily="34" charset="0"/>
            </a:endParaRPr>
          </a:p>
          <a:p>
            <a:endParaRPr lang="en-GB" sz="1400" b="1" dirty="0">
              <a:latin typeface="Candara" pitchFamily="34" charset="0"/>
            </a:endParaRPr>
          </a:p>
          <a:p>
            <a:r>
              <a:rPr lang="en-GB" sz="1400" b="1" dirty="0">
                <a:latin typeface="Candara" pitchFamily="34" charset="0"/>
              </a:rPr>
              <a:t>Produce a resource on Roger’s ideas on the self and Maslow’s ‘Hierarchy of  Needs.’  Ensure you explain all key concepts. </a:t>
            </a:r>
          </a:p>
          <a:p>
            <a:endParaRPr lang="en-GB" sz="2400" b="1" dirty="0">
              <a:latin typeface="Candara" pitchFamily="34" charset="0"/>
            </a:endParaRPr>
          </a:p>
          <a:p>
            <a:endParaRPr lang="en-GB" sz="1400" dirty="0">
              <a:latin typeface="Candara" pitchFamily="34" charset="0"/>
            </a:endParaRPr>
          </a:p>
        </p:txBody>
      </p:sp>
      <p:pic>
        <p:nvPicPr>
          <p:cNvPr id="6154" name="Picture 10" descr="http://www.guide2secret.com/wp-content/uploads/2016/02/Are-We-Human-by-The-Killers.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23379" y="7185248"/>
            <a:ext cx="742714" cy="74271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upload.wikimedia.org/wikipedia/commons/thumb/3/33/MaslowsHierarchyOfNeeds.svg/2000px-MaslowsHierarchyOfNeeds.svg.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99414" y="8337376"/>
            <a:ext cx="949896" cy="67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05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1548</Words>
  <Application>Microsoft Office PowerPoint</Application>
  <PresentationFormat>A4 Paper (210x297 mm)</PresentationFormat>
  <Paragraphs>258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Candara</vt:lpstr>
      <vt:lpstr>Century Gothic</vt:lpstr>
      <vt:lpstr>Rockwell</vt:lpstr>
      <vt:lpstr>Segoe Print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Bilton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Alison Pass</cp:lastModifiedBy>
  <cp:revision>54</cp:revision>
  <dcterms:created xsi:type="dcterms:W3CDTF">2015-06-03T18:33:21Z</dcterms:created>
  <dcterms:modified xsi:type="dcterms:W3CDTF">2020-06-04T09:32:53Z</dcterms:modified>
</cp:coreProperties>
</file>