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4"/>
  </p:sldMasterIdLst>
  <p:notesMasterIdLst>
    <p:notesMasterId r:id="rId67"/>
  </p:notesMasterIdLst>
  <p:handoutMasterIdLst>
    <p:handoutMasterId r:id="rId68"/>
  </p:handoutMasterIdLst>
  <p:sldIdLst>
    <p:sldId id="478" r:id="rId5"/>
    <p:sldId id="562" r:id="rId6"/>
    <p:sldId id="441" r:id="rId7"/>
    <p:sldId id="469" r:id="rId8"/>
    <p:sldId id="588" r:id="rId9"/>
    <p:sldId id="470" r:id="rId10"/>
    <p:sldId id="471" r:id="rId11"/>
    <p:sldId id="442" r:id="rId12"/>
    <p:sldId id="546" r:id="rId13"/>
    <p:sldId id="472" r:id="rId14"/>
    <p:sldId id="473" r:id="rId15"/>
    <p:sldId id="589" r:id="rId16"/>
    <p:sldId id="590" r:id="rId17"/>
    <p:sldId id="591" r:id="rId18"/>
    <p:sldId id="592" r:id="rId19"/>
    <p:sldId id="585" r:id="rId20"/>
    <p:sldId id="593" r:id="rId21"/>
    <p:sldId id="551" r:id="rId22"/>
    <p:sldId id="594" r:id="rId23"/>
    <p:sldId id="553" r:id="rId24"/>
    <p:sldId id="554" r:id="rId25"/>
    <p:sldId id="595" r:id="rId26"/>
    <p:sldId id="479" r:id="rId27"/>
    <p:sldId id="563" r:id="rId28"/>
    <p:sldId id="564" r:id="rId29"/>
    <p:sldId id="565" r:id="rId30"/>
    <p:sldId id="566" r:id="rId31"/>
    <p:sldId id="567" r:id="rId32"/>
    <p:sldId id="568" r:id="rId33"/>
    <p:sldId id="488" r:id="rId34"/>
    <p:sldId id="489" r:id="rId35"/>
    <p:sldId id="501" r:id="rId36"/>
    <p:sldId id="502" r:id="rId37"/>
    <p:sldId id="503" r:id="rId38"/>
    <p:sldId id="526" r:id="rId39"/>
    <p:sldId id="527" r:id="rId40"/>
    <p:sldId id="504" r:id="rId41"/>
    <p:sldId id="505" r:id="rId42"/>
    <p:sldId id="493" r:id="rId43"/>
    <p:sldId id="494" r:id="rId44"/>
    <p:sldId id="495" r:id="rId45"/>
    <p:sldId id="496" r:id="rId46"/>
    <p:sldId id="497" r:id="rId47"/>
    <p:sldId id="499" r:id="rId48"/>
    <p:sldId id="569" r:id="rId49"/>
    <p:sldId id="570" r:id="rId50"/>
    <p:sldId id="571" r:id="rId51"/>
    <p:sldId id="572" r:id="rId52"/>
    <p:sldId id="573" r:id="rId53"/>
    <p:sldId id="574" r:id="rId54"/>
    <p:sldId id="575" r:id="rId55"/>
    <p:sldId id="576" r:id="rId56"/>
    <p:sldId id="577" r:id="rId57"/>
    <p:sldId id="529" r:id="rId58"/>
    <p:sldId id="534" r:id="rId59"/>
    <p:sldId id="542" r:id="rId60"/>
    <p:sldId id="543" r:id="rId61"/>
    <p:sldId id="545" r:id="rId62"/>
    <p:sldId id="560" r:id="rId63"/>
    <p:sldId id="561" r:id="rId64"/>
    <p:sldId id="524" r:id="rId65"/>
    <p:sldId id="525" r:id="rId6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Spencer" initials="SS" lastIdx="1" clrIdx="0">
    <p:extLst>
      <p:ext uri="{19B8F6BF-5375-455C-9EA6-DF929625EA0E}">
        <p15:presenceInfo xmlns:p15="http://schemas.microsoft.com/office/powerpoint/2012/main" userId="S-1-5-21-4210414516-1595402547-3049469909-12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993300"/>
    <a:srgbClr val="CC3333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A35D2-C1AC-E970-46A5-D6E72BC75194}" v="9" dt="2023-11-24T12:04:12.137"/>
    <p1510:client id="{1C00CF89-00DA-4C58-B1BA-6734BF8CDBC2}" v="14" dt="2022-11-01T15:14:57.313"/>
    <p1510:client id="{3975D815-3A08-78F3-8342-1DA643784202}" v="434" dt="2023-11-12T12:41:17.737"/>
    <p1510:client id="{4A4BD064-13F6-4060-F142-E9D239900E94}" v="166" dt="2023-10-02T13:36:01.700"/>
    <p1510:client id="{4FB60896-F366-FB66-2D39-0B1EE6C85A5A}" v="170" dt="2023-11-21T14:10:59.223"/>
    <p1510:client id="{5C0EA91D-FC2E-55D0-1A16-B3370571CD9A}" v="157" dt="2023-11-21T14:29:30.505"/>
    <p1510:client id="{8178949C-51FE-6D4D-B4F8-857D28CC42FB}" v="43" dt="2022-11-17T08:52:02.789"/>
    <p1510:client id="{8C33DB2A-B478-41F0-2D27-BB7F5F4A46B1}" v="144" dt="2022-11-01T15:12:25.022"/>
    <p1510:client id="{A6A6F122-6F8B-6AA0-2A26-42356BBE52DE}" v="71" dt="2022-11-16T19:47:07.695"/>
    <p1510:client id="{D8907C13-7ED9-B851-1730-A44C273AC97D}" v="199" dt="2023-11-22T09:32:28.30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Jephson" userId="S::rjephson@tscacademy.org.uk::7fbc3667-e25a-489d-a7cd-b71b287ce44f" providerId="AD" clId="Web-{188A35D2-C1AC-E970-46A5-D6E72BC75194}"/>
    <pc:docChg chg="addSld">
      <pc:chgData name="Rebecca Jephson" userId="S::rjephson@tscacademy.org.uk::7fbc3667-e25a-489d-a7cd-b71b287ce44f" providerId="AD" clId="Web-{188A35D2-C1AC-E970-46A5-D6E72BC75194}" dt="2023-11-24T12:04:12.137" v="8"/>
      <pc:docMkLst>
        <pc:docMk/>
      </pc:docMkLst>
      <pc:sldChg chg="add">
        <pc:chgData name="Rebecca Jephson" userId="S::rjephson@tscacademy.org.uk::7fbc3667-e25a-489d-a7cd-b71b287ce44f" providerId="AD" clId="Web-{188A35D2-C1AC-E970-46A5-D6E72BC75194}" dt="2023-11-24T12:03:29.167" v="4"/>
        <pc:sldMkLst>
          <pc:docMk/>
          <pc:sldMk cId="273939719" sldId="551"/>
        </pc:sldMkLst>
      </pc:sldChg>
      <pc:sldChg chg="add">
        <pc:chgData name="Rebecca Jephson" userId="S::rjephson@tscacademy.org.uk::7fbc3667-e25a-489d-a7cd-b71b287ce44f" providerId="AD" clId="Web-{188A35D2-C1AC-E970-46A5-D6E72BC75194}" dt="2023-11-24T12:03:43.949" v="6"/>
        <pc:sldMkLst>
          <pc:docMk/>
          <pc:sldMk cId="4059524351" sldId="553"/>
        </pc:sldMkLst>
      </pc:sldChg>
      <pc:sldChg chg="add">
        <pc:chgData name="Rebecca Jephson" userId="S::rjephson@tscacademy.org.uk::7fbc3667-e25a-489d-a7cd-b71b287ce44f" providerId="AD" clId="Web-{188A35D2-C1AC-E970-46A5-D6E72BC75194}" dt="2023-11-24T12:04:04.590" v="7"/>
        <pc:sldMkLst>
          <pc:docMk/>
          <pc:sldMk cId="2940940310" sldId="554"/>
        </pc:sldMkLst>
      </pc:sldChg>
      <pc:sldChg chg="add">
        <pc:chgData name="Rebecca Jephson" userId="S::rjephson@tscacademy.org.uk::7fbc3667-e25a-489d-a7cd-b71b287ce44f" providerId="AD" clId="Web-{188A35D2-C1AC-E970-46A5-D6E72BC75194}" dt="2023-11-24T12:03:11.651" v="2"/>
        <pc:sldMkLst>
          <pc:docMk/>
          <pc:sldMk cId="3189916363" sldId="585"/>
        </pc:sldMkLst>
      </pc:sldChg>
      <pc:sldChg chg="add">
        <pc:chgData name="Rebecca Jephson" userId="S::rjephson@tscacademy.org.uk::7fbc3667-e25a-489d-a7cd-b71b287ce44f" providerId="AD" clId="Web-{188A35D2-C1AC-E970-46A5-D6E72BC75194}" dt="2023-11-24T12:02:57.666" v="0"/>
        <pc:sldMkLst>
          <pc:docMk/>
          <pc:sldMk cId="1210144238" sldId="591"/>
        </pc:sldMkLst>
      </pc:sldChg>
      <pc:sldChg chg="add">
        <pc:chgData name="Rebecca Jephson" userId="S::rjephson@tscacademy.org.uk::7fbc3667-e25a-489d-a7cd-b71b287ce44f" providerId="AD" clId="Web-{188A35D2-C1AC-E970-46A5-D6E72BC75194}" dt="2023-11-24T12:03:05.557" v="1"/>
        <pc:sldMkLst>
          <pc:docMk/>
          <pc:sldMk cId="3737374042" sldId="592"/>
        </pc:sldMkLst>
      </pc:sldChg>
      <pc:sldChg chg="add">
        <pc:chgData name="Rebecca Jephson" userId="S::rjephson@tscacademy.org.uk::7fbc3667-e25a-489d-a7cd-b71b287ce44f" providerId="AD" clId="Web-{188A35D2-C1AC-E970-46A5-D6E72BC75194}" dt="2023-11-24T12:03:18.839" v="3"/>
        <pc:sldMkLst>
          <pc:docMk/>
          <pc:sldMk cId="206756537" sldId="593"/>
        </pc:sldMkLst>
      </pc:sldChg>
      <pc:sldChg chg="add">
        <pc:chgData name="Rebecca Jephson" userId="S::rjephson@tscacademy.org.uk::7fbc3667-e25a-489d-a7cd-b71b287ce44f" providerId="AD" clId="Web-{188A35D2-C1AC-E970-46A5-D6E72BC75194}" dt="2023-11-24T12:03:36.011" v="5"/>
        <pc:sldMkLst>
          <pc:docMk/>
          <pc:sldMk cId="1575765802" sldId="594"/>
        </pc:sldMkLst>
      </pc:sldChg>
      <pc:sldChg chg="add">
        <pc:chgData name="Rebecca Jephson" userId="S::rjephson@tscacademy.org.uk::7fbc3667-e25a-489d-a7cd-b71b287ce44f" providerId="AD" clId="Web-{188A35D2-C1AC-E970-46A5-D6E72BC75194}" dt="2023-11-24T12:04:12.137" v="8"/>
        <pc:sldMkLst>
          <pc:docMk/>
          <pc:sldMk cId="3830807143" sldId="595"/>
        </pc:sldMkLst>
      </pc:sldChg>
    </pc:docChg>
  </pc:docChgLst>
  <pc:docChgLst>
    <pc:chgData name="Rebecca Jephson" userId="S::rjephson@tscacademy.org.uk::7fbc3667-e25a-489d-a7cd-b71b287ce44f" providerId="AD" clId="Web-{D8907C13-7ED9-B851-1730-A44C273AC97D}"/>
    <pc:docChg chg="delSld modSld">
      <pc:chgData name="Rebecca Jephson" userId="S::rjephson@tscacademy.org.uk::7fbc3667-e25a-489d-a7cd-b71b287ce44f" providerId="AD" clId="Web-{D8907C13-7ED9-B851-1730-A44C273AC97D}" dt="2023-11-22T09:32:04.145" v="11"/>
      <pc:docMkLst>
        <pc:docMk/>
      </pc:docMkLst>
      <pc:sldChg chg="del">
        <pc:chgData name="Rebecca Jephson" userId="S::rjephson@tscacademy.org.uk::7fbc3667-e25a-489d-a7cd-b71b287ce44f" providerId="AD" clId="Web-{D8907C13-7ED9-B851-1730-A44C273AC97D}" dt="2023-11-22T09:31:47.019" v="9"/>
        <pc:sldMkLst>
          <pc:docMk/>
          <pc:sldMk cId="2614556324" sldId="578"/>
        </pc:sldMkLst>
      </pc:sldChg>
      <pc:sldChg chg="del">
        <pc:chgData name="Rebecca Jephson" userId="S::rjephson@tscacademy.org.uk::7fbc3667-e25a-489d-a7cd-b71b287ce44f" providerId="AD" clId="Web-{D8907C13-7ED9-B851-1730-A44C273AC97D}" dt="2023-11-22T09:31:45.550" v="8"/>
        <pc:sldMkLst>
          <pc:docMk/>
          <pc:sldMk cId="2012119483" sldId="579"/>
        </pc:sldMkLst>
      </pc:sldChg>
      <pc:sldChg chg="del">
        <pc:chgData name="Rebecca Jephson" userId="S::rjephson@tscacademy.org.uk::7fbc3667-e25a-489d-a7cd-b71b287ce44f" providerId="AD" clId="Web-{D8907C13-7ED9-B851-1730-A44C273AC97D}" dt="2023-11-22T09:31:45.222" v="7"/>
        <pc:sldMkLst>
          <pc:docMk/>
          <pc:sldMk cId="1888367223" sldId="580"/>
        </pc:sldMkLst>
      </pc:sldChg>
      <pc:sldChg chg="del">
        <pc:chgData name="Rebecca Jephson" userId="S::rjephson@tscacademy.org.uk::7fbc3667-e25a-489d-a7cd-b71b287ce44f" providerId="AD" clId="Web-{D8907C13-7ED9-B851-1730-A44C273AC97D}" dt="2023-11-22T09:31:44.660" v="6"/>
        <pc:sldMkLst>
          <pc:docMk/>
          <pc:sldMk cId="33691777" sldId="581"/>
        </pc:sldMkLst>
      </pc:sldChg>
      <pc:sldChg chg="del">
        <pc:chgData name="Rebecca Jephson" userId="S::rjephson@tscacademy.org.uk::7fbc3667-e25a-489d-a7cd-b71b287ce44f" providerId="AD" clId="Web-{D8907C13-7ED9-B851-1730-A44C273AC97D}" dt="2023-11-22T09:31:44.113" v="5"/>
        <pc:sldMkLst>
          <pc:docMk/>
          <pc:sldMk cId="4217580727" sldId="582"/>
        </pc:sldMkLst>
      </pc:sldChg>
      <pc:sldChg chg="del">
        <pc:chgData name="Rebecca Jephson" userId="S::rjephson@tscacademy.org.uk::7fbc3667-e25a-489d-a7cd-b71b287ce44f" providerId="AD" clId="Web-{D8907C13-7ED9-B851-1730-A44C273AC97D}" dt="2023-11-22T09:31:43.644" v="4"/>
        <pc:sldMkLst>
          <pc:docMk/>
          <pc:sldMk cId="3384075308" sldId="583"/>
        </pc:sldMkLst>
      </pc:sldChg>
      <pc:sldChg chg="del">
        <pc:chgData name="Rebecca Jephson" userId="S::rjephson@tscacademy.org.uk::7fbc3667-e25a-489d-a7cd-b71b287ce44f" providerId="AD" clId="Web-{D8907C13-7ED9-B851-1730-A44C273AC97D}" dt="2023-11-22T09:31:43.191" v="3"/>
        <pc:sldMkLst>
          <pc:docMk/>
          <pc:sldMk cId="1620145466" sldId="584"/>
        </pc:sldMkLst>
      </pc:sldChg>
      <pc:sldChg chg="del">
        <pc:chgData name="Rebecca Jephson" userId="S::rjephson@tscacademy.org.uk::7fbc3667-e25a-489d-a7cd-b71b287ce44f" providerId="AD" clId="Web-{D8907C13-7ED9-B851-1730-A44C273AC97D}" dt="2023-11-22T09:31:42.800" v="2"/>
        <pc:sldMkLst>
          <pc:docMk/>
          <pc:sldMk cId="3189916363" sldId="585"/>
        </pc:sldMkLst>
      </pc:sldChg>
      <pc:sldChg chg="del">
        <pc:chgData name="Rebecca Jephson" userId="S::rjephson@tscacademy.org.uk::7fbc3667-e25a-489d-a7cd-b71b287ce44f" providerId="AD" clId="Web-{D8907C13-7ED9-B851-1730-A44C273AC97D}" dt="2023-11-22T09:31:42.409" v="1"/>
        <pc:sldMkLst>
          <pc:docMk/>
          <pc:sldMk cId="3678465917" sldId="586"/>
        </pc:sldMkLst>
      </pc:sldChg>
      <pc:sldChg chg="del">
        <pc:chgData name="Rebecca Jephson" userId="S::rjephson@tscacademy.org.uk::7fbc3667-e25a-489d-a7cd-b71b287ce44f" providerId="AD" clId="Web-{D8907C13-7ED9-B851-1730-A44C273AC97D}" dt="2023-11-22T09:31:41.644" v="0"/>
        <pc:sldMkLst>
          <pc:docMk/>
          <pc:sldMk cId="354788255" sldId="587"/>
        </pc:sldMkLst>
      </pc:sldChg>
      <pc:sldChg chg="addSp delSp modSp">
        <pc:chgData name="Rebecca Jephson" userId="S::rjephson@tscacademy.org.uk::7fbc3667-e25a-489d-a7cd-b71b287ce44f" providerId="AD" clId="Web-{D8907C13-7ED9-B851-1730-A44C273AC97D}" dt="2023-11-22T09:32:04.145" v="11"/>
        <pc:sldMkLst>
          <pc:docMk/>
          <pc:sldMk cId="1544464092" sldId="590"/>
        </pc:sldMkLst>
        <pc:picChg chg="add del mod">
          <ac:chgData name="Rebecca Jephson" userId="S::rjephson@tscacademy.org.uk::7fbc3667-e25a-489d-a7cd-b71b287ce44f" providerId="AD" clId="Web-{D8907C13-7ED9-B851-1730-A44C273AC97D}" dt="2023-11-22T09:32:04.145" v="11"/>
          <ac:picMkLst>
            <pc:docMk/>
            <pc:sldMk cId="1544464092" sldId="590"/>
            <ac:picMk id="4" creationId="{68F266CA-396A-B2C6-2C8F-5A847ECA4D1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4AEA8-CB30-447D-A1AF-15F0357F1D0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185E975-8F9E-414F-A529-456ADA4CB177}">
      <dgm:prSet/>
      <dgm:spPr/>
      <dgm:t>
        <a:bodyPr/>
        <a:lstStyle/>
        <a:p>
          <a:r>
            <a:rPr lang="en-US"/>
            <a:t>Exams start on W/C 6th May</a:t>
          </a:r>
        </a:p>
      </dgm:t>
    </dgm:pt>
    <dgm:pt modelId="{64A58828-8205-4498-9FFE-16D6FB7251C6}" type="parTrans" cxnId="{4060927C-598D-4391-B45A-63CB705E3BF9}">
      <dgm:prSet/>
      <dgm:spPr/>
      <dgm:t>
        <a:bodyPr/>
        <a:lstStyle/>
        <a:p>
          <a:endParaRPr lang="en-US"/>
        </a:p>
      </dgm:t>
    </dgm:pt>
    <dgm:pt modelId="{7FF9A254-85AB-4F7E-A80E-0AF082E1DF74}" type="sibTrans" cxnId="{4060927C-598D-4391-B45A-63CB705E3BF9}">
      <dgm:prSet/>
      <dgm:spPr/>
      <dgm:t>
        <a:bodyPr/>
        <a:lstStyle/>
        <a:p>
          <a:endParaRPr lang="en-US"/>
        </a:p>
      </dgm:t>
    </dgm:pt>
    <dgm:pt modelId="{8B162C63-2D84-4EE7-820A-B8B4807142ED}">
      <dgm:prSet/>
      <dgm:spPr/>
      <dgm:t>
        <a:bodyPr/>
        <a:lstStyle/>
        <a:p>
          <a:r>
            <a:rPr lang="en-US"/>
            <a:t>Final day of exams (contingency day) is Wednesday 26 June 2024</a:t>
          </a:r>
        </a:p>
      </dgm:t>
    </dgm:pt>
    <dgm:pt modelId="{FB5BF1A8-3AB1-415F-B763-F556CD100784}" type="parTrans" cxnId="{5089F4C0-EA70-490A-A0B6-73C9DDB9E2F7}">
      <dgm:prSet/>
      <dgm:spPr/>
      <dgm:t>
        <a:bodyPr/>
        <a:lstStyle/>
        <a:p>
          <a:endParaRPr lang="en-US"/>
        </a:p>
      </dgm:t>
    </dgm:pt>
    <dgm:pt modelId="{080D4F9B-D86F-409C-A377-B66F418C7F16}" type="sibTrans" cxnId="{5089F4C0-EA70-490A-A0B6-73C9DDB9E2F7}">
      <dgm:prSet/>
      <dgm:spPr/>
      <dgm:t>
        <a:bodyPr/>
        <a:lstStyle/>
        <a:p>
          <a:endParaRPr lang="en-US"/>
        </a:p>
      </dgm:t>
    </dgm:pt>
    <dgm:pt modelId="{27C8EF6C-E26C-4357-A1C3-ADAA25680458}" type="pres">
      <dgm:prSet presAssocID="{F344AEA8-CB30-447D-A1AF-15F0357F1D08}" presName="root" presStyleCnt="0">
        <dgm:presLayoutVars>
          <dgm:dir/>
          <dgm:resizeHandles val="exact"/>
        </dgm:presLayoutVars>
      </dgm:prSet>
      <dgm:spPr/>
    </dgm:pt>
    <dgm:pt modelId="{E972C179-B654-4DFD-ADCC-4CE9D01E5396}" type="pres">
      <dgm:prSet presAssocID="{2185E975-8F9E-414F-A529-456ADA4CB177}" presName="compNode" presStyleCnt="0"/>
      <dgm:spPr/>
    </dgm:pt>
    <dgm:pt modelId="{2F5FB628-E586-4B3F-AC32-8C6A33E2FD0E}" type="pres">
      <dgm:prSet presAssocID="{2185E975-8F9E-414F-A529-456ADA4CB177}" presName="bgRect" presStyleLbl="bgShp" presStyleIdx="0" presStyleCnt="2"/>
      <dgm:spPr/>
    </dgm:pt>
    <dgm:pt modelId="{0F5E72CD-2808-4A61-A985-8A2EFBA29AFC}" type="pres">
      <dgm:prSet presAssocID="{2185E975-8F9E-414F-A529-456ADA4CB17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C9CC1E4-1C99-4C00-B5CF-401EAB80FDB6}" type="pres">
      <dgm:prSet presAssocID="{2185E975-8F9E-414F-A529-456ADA4CB177}" presName="spaceRect" presStyleCnt="0"/>
      <dgm:spPr/>
    </dgm:pt>
    <dgm:pt modelId="{68D7DAEE-0875-4DD6-8DBA-6B43E85C7074}" type="pres">
      <dgm:prSet presAssocID="{2185E975-8F9E-414F-A529-456ADA4CB177}" presName="parTx" presStyleLbl="revTx" presStyleIdx="0" presStyleCnt="2">
        <dgm:presLayoutVars>
          <dgm:chMax val="0"/>
          <dgm:chPref val="0"/>
        </dgm:presLayoutVars>
      </dgm:prSet>
      <dgm:spPr/>
    </dgm:pt>
    <dgm:pt modelId="{9219446D-0D9A-4086-8344-AED637792C29}" type="pres">
      <dgm:prSet presAssocID="{7FF9A254-85AB-4F7E-A80E-0AF082E1DF74}" presName="sibTrans" presStyleCnt="0"/>
      <dgm:spPr/>
    </dgm:pt>
    <dgm:pt modelId="{DC9111E7-F6FC-496E-B9B7-4C2A7E8F131F}" type="pres">
      <dgm:prSet presAssocID="{8B162C63-2D84-4EE7-820A-B8B4807142ED}" presName="compNode" presStyleCnt="0"/>
      <dgm:spPr/>
    </dgm:pt>
    <dgm:pt modelId="{C063C63D-7F76-45AE-B89E-BBC6990B65CF}" type="pres">
      <dgm:prSet presAssocID="{8B162C63-2D84-4EE7-820A-B8B4807142ED}" presName="bgRect" presStyleLbl="bgShp" presStyleIdx="1" presStyleCnt="2"/>
      <dgm:spPr/>
    </dgm:pt>
    <dgm:pt modelId="{EE1A664A-4948-4B44-BE73-1F3A860FF3EB}" type="pres">
      <dgm:prSet presAssocID="{8B162C63-2D84-4EE7-820A-B8B4807142E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FE0E2FB6-F4FE-40C3-A08F-B77ACFD32080}" type="pres">
      <dgm:prSet presAssocID="{8B162C63-2D84-4EE7-820A-B8B4807142ED}" presName="spaceRect" presStyleCnt="0"/>
      <dgm:spPr/>
    </dgm:pt>
    <dgm:pt modelId="{E92CC51E-102A-4339-801C-CF9C02505379}" type="pres">
      <dgm:prSet presAssocID="{8B162C63-2D84-4EE7-820A-B8B4807142E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060927C-598D-4391-B45A-63CB705E3BF9}" srcId="{F344AEA8-CB30-447D-A1AF-15F0357F1D08}" destId="{2185E975-8F9E-414F-A529-456ADA4CB177}" srcOrd="0" destOrd="0" parTransId="{64A58828-8205-4498-9FFE-16D6FB7251C6}" sibTransId="{7FF9A254-85AB-4F7E-A80E-0AF082E1DF74}"/>
    <dgm:cxn modelId="{A26A3489-FF4E-4BAD-9EC5-8F56599DB31E}" type="presOf" srcId="{8B162C63-2D84-4EE7-820A-B8B4807142ED}" destId="{E92CC51E-102A-4339-801C-CF9C02505379}" srcOrd="0" destOrd="0" presId="urn:microsoft.com/office/officeart/2018/2/layout/IconVerticalSolidList"/>
    <dgm:cxn modelId="{5089F4C0-EA70-490A-A0B6-73C9DDB9E2F7}" srcId="{F344AEA8-CB30-447D-A1AF-15F0357F1D08}" destId="{8B162C63-2D84-4EE7-820A-B8B4807142ED}" srcOrd="1" destOrd="0" parTransId="{FB5BF1A8-3AB1-415F-B763-F556CD100784}" sibTransId="{080D4F9B-D86F-409C-A377-B66F418C7F16}"/>
    <dgm:cxn modelId="{F12292E5-8066-4353-9642-BD85CF9BC235}" type="presOf" srcId="{2185E975-8F9E-414F-A529-456ADA4CB177}" destId="{68D7DAEE-0875-4DD6-8DBA-6B43E85C7074}" srcOrd="0" destOrd="0" presId="urn:microsoft.com/office/officeart/2018/2/layout/IconVerticalSolidList"/>
    <dgm:cxn modelId="{1247BDF2-FE87-4D00-9A80-693AB9D00C2C}" type="presOf" srcId="{F344AEA8-CB30-447D-A1AF-15F0357F1D08}" destId="{27C8EF6C-E26C-4357-A1C3-ADAA25680458}" srcOrd="0" destOrd="0" presId="urn:microsoft.com/office/officeart/2018/2/layout/IconVerticalSolidList"/>
    <dgm:cxn modelId="{1461D251-1E59-4118-9554-EFC09CE6A2D0}" type="presParOf" srcId="{27C8EF6C-E26C-4357-A1C3-ADAA25680458}" destId="{E972C179-B654-4DFD-ADCC-4CE9D01E5396}" srcOrd="0" destOrd="0" presId="urn:microsoft.com/office/officeart/2018/2/layout/IconVerticalSolidList"/>
    <dgm:cxn modelId="{5ADCC42B-1F5E-403B-B50B-E424CCF30E0C}" type="presParOf" srcId="{E972C179-B654-4DFD-ADCC-4CE9D01E5396}" destId="{2F5FB628-E586-4B3F-AC32-8C6A33E2FD0E}" srcOrd="0" destOrd="0" presId="urn:microsoft.com/office/officeart/2018/2/layout/IconVerticalSolidList"/>
    <dgm:cxn modelId="{DB817BC3-A5E7-4D53-AD77-7D424A8E6E2B}" type="presParOf" srcId="{E972C179-B654-4DFD-ADCC-4CE9D01E5396}" destId="{0F5E72CD-2808-4A61-A985-8A2EFBA29AFC}" srcOrd="1" destOrd="0" presId="urn:microsoft.com/office/officeart/2018/2/layout/IconVerticalSolidList"/>
    <dgm:cxn modelId="{C49CF265-80D0-49DD-84DF-F166D8C490E4}" type="presParOf" srcId="{E972C179-B654-4DFD-ADCC-4CE9D01E5396}" destId="{4C9CC1E4-1C99-4C00-B5CF-401EAB80FDB6}" srcOrd="2" destOrd="0" presId="urn:microsoft.com/office/officeart/2018/2/layout/IconVerticalSolidList"/>
    <dgm:cxn modelId="{37F6525B-F5DC-4E58-A0D9-E18A33C549A7}" type="presParOf" srcId="{E972C179-B654-4DFD-ADCC-4CE9D01E5396}" destId="{68D7DAEE-0875-4DD6-8DBA-6B43E85C7074}" srcOrd="3" destOrd="0" presId="urn:microsoft.com/office/officeart/2018/2/layout/IconVerticalSolidList"/>
    <dgm:cxn modelId="{37FD6769-D9D4-4DA5-A702-74FBC6071337}" type="presParOf" srcId="{27C8EF6C-E26C-4357-A1C3-ADAA25680458}" destId="{9219446D-0D9A-4086-8344-AED637792C29}" srcOrd="1" destOrd="0" presId="urn:microsoft.com/office/officeart/2018/2/layout/IconVerticalSolidList"/>
    <dgm:cxn modelId="{9CD755C6-19A9-4420-8B0E-8CB535A6D6BD}" type="presParOf" srcId="{27C8EF6C-E26C-4357-A1C3-ADAA25680458}" destId="{DC9111E7-F6FC-496E-B9B7-4C2A7E8F131F}" srcOrd="2" destOrd="0" presId="urn:microsoft.com/office/officeart/2018/2/layout/IconVerticalSolidList"/>
    <dgm:cxn modelId="{2D47CB33-FF75-45DD-A21D-2D003869675D}" type="presParOf" srcId="{DC9111E7-F6FC-496E-B9B7-4C2A7E8F131F}" destId="{C063C63D-7F76-45AE-B89E-BBC6990B65CF}" srcOrd="0" destOrd="0" presId="urn:microsoft.com/office/officeart/2018/2/layout/IconVerticalSolidList"/>
    <dgm:cxn modelId="{B6BFC9AF-3ED9-4719-9ECF-980791A7D770}" type="presParOf" srcId="{DC9111E7-F6FC-496E-B9B7-4C2A7E8F131F}" destId="{EE1A664A-4948-4B44-BE73-1F3A860FF3EB}" srcOrd="1" destOrd="0" presId="urn:microsoft.com/office/officeart/2018/2/layout/IconVerticalSolidList"/>
    <dgm:cxn modelId="{8D0DF0EB-005F-4969-A2FE-1A8EF498ED25}" type="presParOf" srcId="{DC9111E7-F6FC-496E-B9B7-4C2A7E8F131F}" destId="{FE0E2FB6-F4FE-40C3-A08F-B77ACFD32080}" srcOrd="2" destOrd="0" presId="urn:microsoft.com/office/officeart/2018/2/layout/IconVerticalSolidList"/>
    <dgm:cxn modelId="{427450E0-5B37-49D8-9E5F-AFD3A96167E5}" type="presParOf" srcId="{DC9111E7-F6FC-496E-B9B7-4C2A7E8F131F}" destId="{E92CC51E-102A-4339-801C-CF9C025053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FB628-E586-4B3F-AC32-8C6A33E2FD0E}">
      <dsp:nvSpPr>
        <dsp:cNvPr id="0" name=""/>
        <dsp:cNvSpPr/>
      </dsp:nvSpPr>
      <dsp:spPr>
        <a:xfrm>
          <a:off x="0" y="872966"/>
          <a:ext cx="8229600" cy="16116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E72CD-2808-4A61-A985-8A2EFBA29AFC}">
      <dsp:nvSpPr>
        <dsp:cNvPr id="0" name=""/>
        <dsp:cNvSpPr/>
      </dsp:nvSpPr>
      <dsp:spPr>
        <a:xfrm>
          <a:off x="487518" y="1235582"/>
          <a:ext cx="886396" cy="886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7DAEE-0875-4DD6-8DBA-6B43E85C7074}">
      <dsp:nvSpPr>
        <dsp:cNvPr id="0" name=""/>
        <dsp:cNvSpPr/>
      </dsp:nvSpPr>
      <dsp:spPr>
        <a:xfrm>
          <a:off x="1861432" y="872966"/>
          <a:ext cx="6368167" cy="161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64" tIns="170564" rIns="170564" bIns="1705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Exams start on W/C 6th May</a:t>
          </a:r>
        </a:p>
      </dsp:txBody>
      <dsp:txXfrm>
        <a:off x="1861432" y="872966"/>
        <a:ext cx="6368167" cy="1611630"/>
      </dsp:txXfrm>
    </dsp:sp>
    <dsp:sp modelId="{C063C63D-7F76-45AE-B89E-BBC6990B65CF}">
      <dsp:nvSpPr>
        <dsp:cNvPr id="0" name=""/>
        <dsp:cNvSpPr/>
      </dsp:nvSpPr>
      <dsp:spPr>
        <a:xfrm>
          <a:off x="0" y="2887503"/>
          <a:ext cx="8229600" cy="16116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A664A-4948-4B44-BE73-1F3A860FF3EB}">
      <dsp:nvSpPr>
        <dsp:cNvPr id="0" name=""/>
        <dsp:cNvSpPr/>
      </dsp:nvSpPr>
      <dsp:spPr>
        <a:xfrm>
          <a:off x="487518" y="3250120"/>
          <a:ext cx="886396" cy="886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CC51E-102A-4339-801C-CF9C02505379}">
      <dsp:nvSpPr>
        <dsp:cNvPr id="0" name=""/>
        <dsp:cNvSpPr/>
      </dsp:nvSpPr>
      <dsp:spPr>
        <a:xfrm>
          <a:off x="1861432" y="2887503"/>
          <a:ext cx="6368167" cy="161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64" tIns="170564" rIns="170564" bIns="1705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Final day of exams (contingency day) is Wednesday 26 June 2024</a:t>
          </a:r>
        </a:p>
      </dsp:txBody>
      <dsp:txXfrm>
        <a:off x="1861432" y="2887503"/>
        <a:ext cx="6368167" cy="161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9FD4FB-C214-4E2B-95B1-E9E7A9DEA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9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06770A-103D-49CD-9AF9-5F108CEFD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213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jpeg" descr="master-background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795962" y="2417763"/>
            <a:ext cx="3168651" cy="15160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CCCCC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5795962" y="3932237"/>
            <a:ext cx="3168651" cy="25923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defRPr sz="1600">
                <a:solidFill>
                  <a:srgbClr val="CCCCCC"/>
                </a:solidFill>
              </a:defRPr>
            </a:lvl1pPr>
            <a:lvl2pPr marL="742950" indent="-285750">
              <a:spcBef>
                <a:spcPts val="300"/>
              </a:spcBef>
              <a:defRPr sz="1600">
                <a:solidFill>
                  <a:srgbClr val="CCCCCC"/>
                </a:solidFill>
              </a:defRPr>
            </a:lvl2pPr>
            <a:lvl3pPr marL="1143000" indent="-228600">
              <a:spcBef>
                <a:spcPts val="300"/>
              </a:spcBef>
              <a:defRPr sz="1600">
                <a:solidFill>
                  <a:srgbClr val="CCCCCC"/>
                </a:solidFill>
              </a:defRPr>
            </a:lvl3pPr>
            <a:lvl4pPr marL="1600200" indent="-228600">
              <a:spcBef>
                <a:spcPts val="300"/>
              </a:spcBef>
              <a:defRPr sz="1600">
                <a:solidFill>
                  <a:srgbClr val="CCCCCC"/>
                </a:solidFill>
              </a:defRPr>
            </a:lvl4pPr>
            <a:lvl5pPr marL="2057400" indent="-228600">
              <a:spcBef>
                <a:spcPts val="300"/>
              </a:spcBef>
              <a:defRPr sz="1600">
                <a:solidFill>
                  <a:srgbClr val="CCCCCC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CCCC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CCCC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CCCC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CCCC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CCCCCC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839282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CCCCCC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485900"/>
            <a:ext cx="4038600" cy="53721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33"/>
                </a:solid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8536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CCCCCC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ClrTx/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ClrTx/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ClrTx/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ClrTx/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3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3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3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3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333"/>
                </a:solidFill>
              </a:rP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6246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CCCCCC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2pPr marL="783771" indent="-326571"/>
            <a:lvl3pPr marL="1219200" indent="-304800"/>
            <a:lvl4pPr marL="1737360" indent="-365760"/>
            <a:lvl5pPr marL="2194560" indent="-36576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3416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CCCCCC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33"/>
                </a:solidFill>
              </a:rP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7237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CCCCCC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9151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627813" y="0"/>
            <a:ext cx="2058988" cy="649605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CCCCCC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47675" y="258763"/>
            <a:ext cx="6027738" cy="659923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3674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0503-046B-4426-8F67-B8E779117D5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38A5-32A7-4E0C-95ED-23FBD00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3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content-background"/>
          <p:cNvPicPr/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468312" y="1917700"/>
            <a:ext cx="8207376" cy="0"/>
          </a:xfrm>
          <a:prstGeom prst="line">
            <a:avLst/>
          </a:prstGeom>
          <a:ln>
            <a:solidFill>
              <a:srgbClr val="CC3333"/>
            </a:solidFill>
            <a:round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49262" y="0"/>
            <a:ext cx="6499226" cy="115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CCCCCC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485900"/>
            <a:ext cx="8229600" cy="537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33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453187"/>
            <a:ext cx="2133600" cy="264256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7" r:id="rId2"/>
    <p:sldLayoutId id="2147483798" r:id="rId3"/>
    <p:sldLayoutId id="2147483801" r:id="rId4"/>
    <p:sldLayoutId id="2147483802" r:id="rId5"/>
    <p:sldLayoutId id="2147483803" r:id="rId6"/>
    <p:sldLayoutId id="2147483804" r:id="rId7"/>
    <p:sldLayoutId id="2147483805" r:id="rId8"/>
  </p:sldLayoutIdLst>
  <p:transition spd="med"/>
  <p:txStyles>
    <p:titleStyle>
      <a:lvl1pPr>
        <a:defRPr sz="4400">
          <a:solidFill>
            <a:srgbClr val="CCCCCC"/>
          </a:solidFill>
          <a:latin typeface="BerkeleyOldstyleITCbyBT"/>
          <a:ea typeface="BerkeleyOldstyleITCbyBT"/>
          <a:cs typeface="BerkeleyOldstyleITCbyBT"/>
          <a:sym typeface="BerkeleyOldstyleITCbyBT"/>
        </a:defRPr>
      </a:lvl1pPr>
      <a:lvl2pPr>
        <a:defRPr sz="4400">
          <a:solidFill>
            <a:srgbClr val="CCCCCC"/>
          </a:solidFill>
          <a:latin typeface="BerkeleyOldstyleITCbyBT"/>
          <a:ea typeface="BerkeleyOldstyleITCbyBT"/>
          <a:cs typeface="BerkeleyOldstyleITCbyBT"/>
          <a:sym typeface="BerkeleyOldstyleITCbyBT"/>
        </a:defRPr>
      </a:lvl2pPr>
      <a:lvl3pPr>
        <a:defRPr sz="4400">
          <a:solidFill>
            <a:srgbClr val="CCCCCC"/>
          </a:solidFill>
          <a:latin typeface="BerkeleyOldstyleITCbyBT"/>
          <a:ea typeface="BerkeleyOldstyleITCbyBT"/>
          <a:cs typeface="BerkeleyOldstyleITCbyBT"/>
          <a:sym typeface="BerkeleyOldstyleITCbyBT"/>
        </a:defRPr>
      </a:lvl3pPr>
      <a:lvl4pPr>
        <a:defRPr sz="4400">
          <a:solidFill>
            <a:srgbClr val="CCCCCC"/>
          </a:solidFill>
          <a:latin typeface="BerkeleyOldstyleITCbyBT"/>
          <a:ea typeface="BerkeleyOldstyleITCbyBT"/>
          <a:cs typeface="BerkeleyOldstyleITCbyBT"/>
          <a:sym typeface="BerkeleyOldstyleITCbyBT"/>
        </a:defRPr>
      </a:lvl4pPr>
      <a:lvl5pPr>
        <a:defRPr sz="4400">
          <a:solidFill>
            <a:srgbClr val="CCCCCC"/>
          </a:solidFill>
          <a:latin typeface="BerkeleyOldstyleITCbyBT"/>
          <a:ea typeface="BerkeleyOldstyleITCbyBT"/>
          <a:cs typeface="BerkeleyOldstyleITCbyBT"/>
          <a:sym typeface="BerkeleyOldstyleITCbyBT"/>
        </a:defRPr>
      </a:lvl5pPr>
      <a:lvl6pPr indent="457200">
        <a:defRPr sz="4400">
          <a:solidFill>
            <a:srgbClr val="CCCCCC"/>
          </a:solidFill>
          <a:latin typeface="BerkeleyOldstyleITCbyBT"/>
          <a:ea typeface="BerkeleyOldstyleITCbyBT"/>
          <a:cs typeface="BerkeleyOldstyleITCbyBT"/>
          <a:sym typeface="BerkeleyOldstyleITCbyBT"/>
        </a:defRPr>
      </a:lvl6pPr>
      <a:lvl7pPr indent="914400">
        <a:defRPr sz="4400">
          <a:solidFill>
            <a:srgbClr val="CCCCCC"/>
          </a:solidFill>
          <a:latin typeface="BerkeleyOldstyleITCbyBT"/>
          <a:ea typeface="BerkeleyOldstyleITCbyBT"/>
          <a:cs typeface="BerkeleyOldstyleITCbyBT"/>
          <a:sym typeface="BerkeleyOldstyleITCbyBT"/>
        </a:defRPr>
      </a:lvl7pPr>
      <a:lvl8pPr indent="1371600">
        <a:defRPr sz="4400">
          <a:solidFill>
            <a:srgbClr val="CCCCCC"/>
          </a:solidFill>
          <a:latin typeface="BerkeleyOldstyleITCbyBT"/>
          <a:ea typeface="BerkeleyOldstyleITCbyBT"/>
          <a:cs typeface="BerkeleyOldstyleITCbyBT"/>
          <a:sym typeface="BerkeleyOldstyleITCbyBT"/>
        </a:defRPr>
      </a:lvl8pPr>
      <a:lvl9pPr indent="1828800">
        <a:defRPr sz="4400">
          <a:solidFill>
            <a:srgbClr val="CCCCCC"/>
          </a:solidFill>
          <a:latin typeface="BerkeleyOldstyleITCbyBT"/>
          <a:ea typeface="BerkeleyOldstyleITCbyBT"/>
          <a:cs typeface="BerkeleyOldstyleITCbyBT"/>
          <a:sym typeface="BerkeleyOldstyleITCbyBT"/>
        </a:defRPr>
      </a:lvl9pPr>
    </p:titleStyle>
    <p:bodyStyle>
      <a:lvl1pPr marL="342900" indent="-342900">
        <a:spcBef>
          <a:spcPts val="700"/>
        </a:spcBef>
        <a:buClr>
          <a:srgbClr val="CC3333"/>
        </a:buClr>
        <a:buSzPct val="100000"/>
        <a:buChar char="•"/>
        <a:defRPr sz="3200">
          <a:solidFill>
            <a:srgbClr val="333333"/>
          </a:solidFill>
          <a:latin typeface="Arial"/>
          <a:ea typeface="Arial"/>
          <a:cs typeface="Arial"/>
          <a:sym typeface="Arial"/>
        </a:defRPr>
      </a:lvl1pPr>
      <a:lvl2pPr marL="1028700" indent="-571500">
        <a:spcBef>
          <a:spcPts val="700"/>
        </a:spcBef>
        <a:buClr>
          <a:srgbClr val="CC3333"/>
        </a:buClr>
        <a:buSzPct val="100000"/>
        <a:buChar char="•"/>
        <a:defRPr sz="3200">
          <a:solidFill>
            <a:srgbClr val="333333"/>
          </a:solidFill>
          <a:latin typeface="Arial"/>
          <a:ea typeface="Arial"/>
          <a:cs typeface="Arial"/>
          <a:sym typeface="Arial"/>
        </a:defRPr>
      </a:lvl2pPr>
      <a:lvl3pPr marL="1371600" indent="-457200">
        <a:spcBef>
          <a:spcPts val="700"/>
        </a:spcBef>
        <a:buClr>
          <a:srgbClr val="CC3333"/>
        </a:buClr>
        <a:buSzPct val="100000"/>
        <a:buChar char="•"/>
        <a:defRPr sz="3200">
          <a:solidFill>
            <a:srgbClr val="333333"/>
          </a:solidFill>
          <a:latin typeface="Arial"/>
          <a:ea typeface="Arial"/>
          <a:cs typeface="Arial"/>
          <a:sym typeface="Arial"/>
        </a:defRPr>
      </a:lvl3pPr>
      <a:lvl4pPr marL="1828800" indent="-457200">
        <a:spcBef>
          <a:spcPts val="700"/>
        </a:spcBef>
        <a:buClr>
          <a:srgbClr val="CC3333"/>
        </a:buClr>
        <a:buSzPct val="100000"/>
        <a:buChar char="•"/>
        <a:defRPr sz="3200">
          <a:solidFill>
            <a:srgbClr val="333333"/>
          </a:solidFill>
          <a:latin typeface="Arial"/>
          <a:ea typeface="Arial"/>
          <a:cs typeface="Arial"/>
          <a:sym typeface="Arial"/>
        </a:defRPr>
      </a:lvl4pPr>
      <a:lvl5pPr marL="2286000" indent="-457200">
        <a:spcBef>
          <a:spcPts val="700"/>
        </a:spcBef>
        <a:buClr>
          <a:srgbClr val="CC3333"/>
        </a:buClr>
        <a:buSzPct val="100000"/>
        <a:buChar char="•"/>
        <a:defRPr sz="3200">
          <a:solidFill>
            <a:srgbClr val="333333"/>
          </a:solidFill>
          <a:latin typeface="Arial"/>
          <a:ea typeface="Arial"/>
          <a:cs typeface="Arial"/>
          <a:sym typeface="Arial"/>
        </a:defRPr>
      </a:lvl5pPr>
      <a:lvl6pPr marL="2743200" indent="-457200">
        <a:spcBef>
          <a:spcPts val="700"/>
        </a:spcBef>
        <a:buClr>
          <a:srgbClr val="CC3333"/>
        </a:buClr>
        <a:buSzPct val="100000"/>
        <a:buChar char="•"/>
        <a:defRPr sz="3200">
          <a:solidFill>
            <a:srgbClr val="333333"/>
          </a:solidFill>
          <a:latin typeface="Arial"/>
          <a:ea typeface="Arial"/>
          <a:cs typeface="Arial"/>
          <a:sym typeface="Arial"/>
        </a:defRPr>
      </a:lvl6pPr>
      <a:lvl7pPr marL="3200400" indent="-457200">
        <a:spcBef>
          <a:spcPts val="700"/>
        </a:spcBef>
        <a:buClr>
          <a:srgbClr val="CC3333"/>
        </a:buClr>
        <a:buSzPct val="100000"/>
        <a:buChar char="•"/>
        <a:defRPr sz="3200">
          <a:solidFill>
            <a:srgbClr val="333333"/>
          </a:solidFill>
          <a:latin typeface="Arial"/>
          <a:ea typeface="Arial"/>
          <a:cs typeface="Arial"/>
          <a:sym typeface="Arial"/>
        </a:defRPr>
      </a:lvl7pPr>
      <a:lvl8pPr marL="3657600" indent="-457200">
        <a:spcBef>
          <a:spcPts val="700"/>
        </a:spcBef>
        <a:buClr>
          <a:srgbClr val="CC3333"/>
        </a:buClr>
        <a:buSzPct val="100000"/>
        <a:buChar char="•"/>
        <a:defRPr sz="3200">
          <a:solidFill>
            <a:srgbClr val="333333"/>
          </a:solidFill>
          <a:latin typeface="Arial"/>
          <a:ea typeface="Arial"/>
          <a:cs typeface="Arial"/>
          <a:sym typeface="Arial"/>
        </a:defRPr>
      </a:lvl8pPr>
      <a:lvl9pPr marL="4114800" indent="-457200">
        <a:spcBef>
          <a:spcPts val="700"/>
        </a:spcBef>
        <a:buClr>
          <a:srgbClr val="CC3333"/>
        </a:buClr>
        <a:buSzPct val="100000"/>
        <a:buChar char="•"/>
        <a:defRPr sz="3200">
          <a:solidFill>
            <a:srgbClr val="333333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ites.google.com/view/scienceteacher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bot.com/" TargetMode="Externa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.uk/url?sa=i&amp;rct=j&amp;q=&amp;esrc=s&amp;source=images&amp;cd=&amp;cad=rja&amp;docid=FRb3NuSW6ZPuJM&amp;tbnid=Q_2WsHUMfAPdQM:&amp;ved=0CAUQjRw&amp;url=http://www.sciencestudio.co.uk/acatalog/info_136.html&amp;ei=e5WnUr-GBMKw0QXSr4CgCA&amp;bvm=bv.57799294,d.d2k&amp;psig=AFQjCNENgtYCA_XvD3ssHaEAkulDEB43gQ&amp;ust=1386800823283786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46B-1929-415A-9C16-518B29B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132856"/>
            <a:ext cx="7272808" cy="2880320"/>
          </a:xfrm>
        </p:spPr>
        <p:txBody>
          <a:bodyPr lIns="45719" tIns="45720" rIns="45719" bIns="45720" anchor="ctr"/>
          <a:lstStyle/>
          <a:p>
            <a:pPr algn="ctr"/>
            <a:r>
              <a:rPr lang="en-GB" sz="4400" b="1" dirty="0">
                <a:latin typeface="Berkeley"/>
              </a:rPr>
              <a:t>23rd November 2023</a:t>
            </a:r>
            <a:br>
              <a:rPr lang="en-GB" sz="4400" b="1" dirty="0">
                <a:latin typeface="Berkeley"/>
              </a:rPr>
            </a:br>
            <a:br>
              <a:rPr lang="en-GB" sz="4400" b="1" dirty="0">
                <a:latin typeface="Berkeley"/>
              </a:rPr>
            </a:br>
            <a:r>
              <a:rPr lang="en-GB" sz="4400" b="1" dirty="0">
                <a:latin typeface="Berkeley"/>
              </a:rPr>
              <a:t>Welcome to our</a:t>
            </a:r>
            <a:br>
              <a:rPr lang="en-GB" sz="4400" b="1" dirty="0">
                <a:latin typeface="Berkeley" panose="02020500000000000000" pitchFamily="18" charset="0"/>
              </a:rPr>
            </a:br>
            <a:r>
              <a:rPr lang="en-GB" sz="4400" b="1" dirty="0">
                <a:latin typeface="Berkeley"/>
              </a:rPr>
              <a:t>Year 11 Information Evening</a:t>
            </a:r>
          </a:p>
        </p:txBody>
      </p:sp>
    </p:spTree>
    <p:extLst>
      <p:ext uri="{BB962C8B-B14F-4D97-AF65-F5344CB8AC3E}">
        <p14:creationId xmlns:p14="http://schemas.microsoft.com/office/powerpoint/2010/main" val="181043913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6192688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>
                <a:latin typeface="Berkeley" panose="02020500000000000000" pitchFamily="18" charset="0"/>
              </a:rPr>
              <a:t>Support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A8ECE-58F8-4C5D-AA7B-7C206771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45" y="2089815"/>
            <a:ext cx="8221347" cy="4653495"/>
          </a:xfrm>
        </p:spPr>
        <p:txBody>
          <a:bodyPr lIns="45719" tIns="45720" rIns="45719" bIns="45720" anchor="t">
            <a:normAutofit/>
          </a:bodyPr>
          <a:lstStyle/>
          <a:p>
            <a:r>
              <a:rPr lang="en-GB" sz="2100" dirty="0">
                <a:latin typeface="Swis721 Lt BT"/>
              </a:rPr>
              <a:t>Quality first wave teaching</a:t>
            </a:r>
          </a:p>
          <a:p>
            <a:r>
              <a:rPr lang="en-GB" sz="2100" dirty="0">
                <a:latin typeface="Swis721 Lt BT"/>
              </a:rPr>
              <a:t>Intervention tailored to the individual (RAG and year team meetings)</a:t>
            </a:r>
          </a:p>
          <a:p>
            <a:r>
              <a:rPr lang="en-GB" sz="2100" dirty="0">
                <a:latin typeface="Swis721 Lt BT"/>
              </a:rPr>
              <a:t>Before and After school subject support sessions</a:t>
            </a:r>
          </a:p>
          <a:p>
            <a:r>
              <a:rPr lang="en-GB" sz="2100" dirty="0">
                <a:latin typeface="Swis721 Lt BT"/>
              </a:rPr>
              <a:t>Small group core subject intervention</a:t>
            </a:r>
          </a:p>
          <a:p>
            <a:r>
              <a:rPr lang="en-GB" sz="2100" dirty="0">
                <a:latin typeface="Swis721 Lt BT"/>
              </a:rPr>
              <a:t>Half term classes</a:t>
            </a:r>
          </a:p>
          <a:p>
            <a:r>
              <a:rPr lang="en-GB" sz="2100" dirty="0">
                <a:latin typeface="Swis721 Lt BT"/>
              </a:rPr>
              <a:t>Mock exams/mock results days</a:t>
            </a:r>
          </a:p>
          <a:p>
            <a:r>
              <a:rPr lang="en-GB" sz="2100" dirty="0">
                <a:latin typeface="Swis721 Lt BT"/>
              </a:rPr>
              <a:t>Parents evenings/reports</a:t>
            </a:r>
          </a:p>
          <a:p>
            <a:r>
              <a:rPr lang="en-GB" sz="2100" dirty="0">
                <a:latin typeface="Swis721 Lt BT"/>
              </a:rPr>
              <a:t>Non-academic support – Learning manager, counselling, sport</a:t>
            </a:r>
          </a:p>
          <a:p>
            <a:r>
              <a:rPr lang="en-GB" sz="2100" dirty="0">
                <a:latin typeface="Swis721 Lt BT"/>
              </a:rPr>
              <a:t>Careers and next steps guidance</a:t>
            </a:r>
          </a:p>
          <a:p>
            <a:r>
              <a:rPr lang="en-GB" sz="2100" dirty="0">
                <a:latin typeface="Swis721 Lt BT"/>
              </a:rPr>
              <a:t>Revision skills/timetabling</a:t>
            </a:r>
          </a:p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4DBCC-8F67-42B0-992E-8DAC9CAF96A6}"/>
              </a:ext>
            </a:extLst>
          </p:cNvPr>
          <p:cNvSpPr txBox="1"/>
          <p:nvPr/>
        </p:nvSpPr>
        <p:spPr>
          <a:xfrm>
            <a:off x="503548" y="1268760"/>
            <a:ext cx="8136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Swis721 Lt BT" panose="020B0403020202020204" pitchFamily="34" charset="0"/>
              </a:rPr>
              <a:t>When you say you</a:t>
            </a:r>
            <a:r>
              <a:rPr lang="en-GB" sz="2000" b="1" baseline="0">
                <a:solidFill>
                  <a:srgbClr val="FF0000"/>
                </a:solidFill>
                <a:latin typeface="Swis721 Lt BT" panose="020B0403020202020204" pitchFamily="34" charset="0"/>
              </a:rPr>
              <a:t> can’t do something…… </a:t>
            </a:r>
          </a:p>
          <a:p>
            <a:r>
              <a:rPr lang="en-GB" sz="2000" b="1">
                <a:solidFill>
                  <a:srgbClr val="FF0000"/>
                </a:solidFill>
                <a:latin typeface="Swis721 Lt BT" panose="020B0403020202020204" pitchFamily="34" charset="0"/>
              </a:rPr>
              <a:t>		……    </a:t>
            </a:r>
            <a:r>
              <a:rPr lang="en-GB" sz="2000" b="1" baseline="0">
                <a:solidFill>
                  <a:srgbClr val="FF0000"/>
                </a:solidFill>
                <a:latin typeface="Swis721 Lt BT" panose="020B0403020202020204" pitchFamily="34" charset="0"/>
              </a:rPr>
              <a:t>What you mean is you can’t do something yet</a:t>
            </a:r>
            <a:endParaRPr lang="en-GB" sz="2000" b="1">
              <a:solidFill>
                <a:srgbClr val="FF0000"/>
              </a:solidFill>
              <a:latin typeface="Swis721 Lt BT" panose="020B0403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0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6984776" cy="10686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>
                <a:latin typeface="Berkeley" panose="02020500000000000000" pitchFamily="18" charset="0"/>
              </a:rPr>
              <a:t>What can you do to support yourself?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B432B2-C0F2-4E9B-95A8-05AF55D39E06}"/>
              </a:ext>
            </a:extLst>
          </p:cNvPr>
          <p:cNvSpPr txBox="1">
            <a:spLocks/>
          </p:cNvSpPr>
          <p:nvPr/>
        </p:nvSpPr>
        <p:spPr>
          <a:xfrm>
            <a:off x="457200" y="1908968"/>
            <a:ext cx="8229600" cy="4472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77500" lnSpcReduction="20000"/>
          </a:bodyPr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3800" b="1" kern="0">
                <a:latin typeface="Swis721 Lt BT" panose="020B0403020202020204" pitchFamily="34" charset="0"/>
              </a:rPr>
              <a:t>Attendance</a:t>
            </a:r>
          </a:p>
          <a:p>
            <a:pPr fontAlgn="auto">
              <a:spcAft>
                <a:spcPts val="0"/>
              </a:spcAft>
            </a:pPr>
            <a:r>
              <a:rPr lang="en-GB" sz="3800" kern="0">
                <a:latin typeface="Swis721 Lt BT" panose="020B0403020202020204" pitchFamily="34" charset="0"/>
              </a:rPr>
              <a:t>Effort</a:t>
            </a:r>
          </a:p>
          <a:p>
            <a:pPr fontAlgn="auto">
              <a:spcAft>
                <a:spcPts val="0"/>
              </a:spcAft>
            </a:pPr>
            <a:r>
              <a:rPr lang="en-GB" sz="3800" kern="0">
                <a:latin typeface="Swis721 Lt BT" panose="020B0403020202020204" pitchFamily="34" charset="0"/>
              </a:rPr>
              <a:t>Wanting it for ‘yourself’</a:t>
            </a:r>
          </a:p>
          <a:p>
            <a:pPr fontAlgn="auto">
              <a:spcAft>
                <a:spcPts val="0"/>
              </a:spcAft>
            </a:pPr>
            <a:r>
              <a:rPr lang="en-GB" sz="3800" kern="0">
                <a:latin typeface="Swis721 Lt BT" panose="020B0403020202020204" pitchFamily="34" charset="0"/>
              </a:rPr>
              <a:t>Revision – Today – Revision skills</a:t>
            </a:r>
          </a:p>
          <a:p>
            <a:pPr lvl="1" fontAlgn="auto">
              <a:spcAft>
                <a:spcPts val="0"/>
              </a:spcAft>
            </a:pPr>
            <a:r>
              <a:rPr lang="en-GB" sz="3800" kern="0">
                <a:latin typeface="Swis721 Lt BT" panose="020B0403020202020204" pitchFamily="34" charset="0"/>
              </a:rPr>
              <a:t>Little but often - increasing</a:t>
            </a:r>
          </a:p>
          <a:p>
            <a:pPr lvl="1" fontAlgn="auto">
              <a:spcAft>
                <a:spcPts val="0"/>
              </a:spcAft>
            </a:pPr>
            <a:r>
              <a:rPr lang="en-GB" sz="3800" kern="0">
                <a:latin typeface="Swis721 Lt BT" panose="020B0403020202020204" pitchFamily="34" charset="0"/>
              </a:rPr>
              <a:t>Time-tabled</a:t>
            </a:r>
          </a:p>
          <a:p>
            <a:pPr lvl="1" fontAlgn="auto">
              <a:spcAft>
                <a:spcPts val="0"/>
              </a:spcAft>
            </a:pPr>
            <a:r>
              <a:rPr lang="en-GB" sz="3800" kern="0">
                <a:latin typeface="Swis721 Lt BT" panose="020B0403020202020204" pitchFamily="34" charset="0"/>
              </a:rPr>
              <a:t>Focussed</a:t>
            </a:r>
          </a:p>
          <a:p>
            <a:pPr lvl="1" fontAlgn="auto">
              <a:spcAft>
                <a:spcPts val="0"/>
              </a:spcAft>
            </a:pPr>
            <a:r>
              <a:rPr lang="en-GB" sz="3800" kern="0">
                <a:latin typeface="Swis721 Lt BT" panose="020B0403020202020204" pitchFamily="34" charset="0"/>
              </a:rPr>
              <a:t>What works for you?</a:t>
            </a:r>
          </a:p>
          <a:p>
            <a:pPr fontAlgn="auto">
              <a:spcAft>
                <a:spcPts val="0"/>
              </a:spcAft>
            </a:pPr>
            <a:r>
              <a:rPr lang="en-GB" sz="3800" kern="0">
                <a:latin typeface="Swis721 Lt BT" panose="020B0403020202020204" pitchFamily="34" charset="0"/>
              </a:rPr>
              <a:t>Rest &amp; recuperate</a:t>
            </a:r>
          </a:p>
          <a:p>
            <a:pPr fontAlgn="auto">
              <a:spcAft>
                <a:spcPts val="0"/>
              </a:spcAft>
            </a:pPr>
            <a:r>
              <a:rPr lang="en-GB" sz="3800" kern="0">
                <a:latin typeface="Swis721 Lt BT" panose="020B0403020202020204" pitchFamily="34" charset="0"/>
              </a:rPr>
              <a:t>Be resilient </a:t>
            </a:r>
          </a:p>
          <a:p>
            <a:pPr marL="457200" lvl="1" indent="0" fontAlgn="auto">
              <a:spcAft>
                <a:spcPts val="0"/>
              </a:spcAft>
              <a:buFontTx/>
              <a:buNone/>
            </a:pPr>
            <a:endParaRPr lang="en-GB" kern="0"/>
          </a:p>
          <a:p>
            <a:pPr marL="457200" lvl="1" indent="0" fontAlgn="auto">
              <a:spcAft>
                <a:spcPts val="0"/>
              </a:spcAft>
              <a:buFontTx/>
              <a:buNone/>
            </a:pPr>
            <a:endParaRPr lang="en-GB" kern="0"/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66898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9681-53C9-9856-5FF3-750E7B73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/>
          <a:lstStyle/>
          <a:p>
            <a:r>
              <a:rPr lang="en-US" dirty="0"/>
              <a:t>Before and After School Intervention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56CBDE-AA97-BE32-491A-1D0198FFB023}"/>
              </a:ext>
            </a:extLst>
          </p:cNvPr>
          <p:cNvSpPr/>
          <p:nvPr/>
        </p:nvSpPr>
        <p:spPr>
          <a:xfrm>
            <a:off x="49813" y="2126781"/>
            <a:ext cx="9044375" cy="2435434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BBE0E3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41185E-C750-676C-A092-B3D5017EA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79707"/>
              </p:ext>
            </p:extLst>
          </p:nvPr>
        </p:nvGraphicFramePr>
        <p:xfrm>
          <a:off x="53369" y="2125891"/>
          <a:ext cx="9024337" cy="241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681">
                  <a:extLst>
                    <a:ext uri="{9D8B030D-6E8A-4147-A177-3AD203B41FA5}">
                      <a16:colId xmlns:a16="http://schemas.microsoft.com/office/drawing/2014/main" val="2437291095"/>
                    </a:ext>
                  </a:extLst>
                </a:gridCol>
                <a:gridCol w="1748607">
                  <a:extLst>
                    <a:ext uri="{9D8B030D-6E8A-4147-A177-3AD203B41FA5}">
                      <a16:colId xmlns:a16="http://schemas.microsoft.com/office/drawing/2014/main" val="1879895756"/>
                    </a:ext>
                  </a:extLst>
                </a:gridCol>
                <a:gridCol w="1703770">
                  <a:extLst>
                    <a:ext uri="{9D8B030D-6E8A-4147-A177-3AD203B41FA5}">
                      <a16:colId xmlns:a16="http://schemas.microsoft.com/office/drawing/2014/main" val="3778863457"/>
                    </a:ext>
                  </a:extLst>
                </a:gridCol>
                <a:gridCol w="1775723">
                  <a:extLst>
                    <a:ext uri="{9D8B030D-6E8A-4147-A177-3AD203B41FA5}">
                      <a16:colId xmlns:a16="http://schemas.microsoft.com/office/drawing/2014/main" val="529891257"/>
                    </a:ext>
                  </a:extLst>
                </a:gridCol>
                <a:gridCol w="1737950">
                  <a:extLst>
                    <a:ext uri="{9D8B030D-6E8A-4147-A177-3AD203B41FA5}">
                      <a16:colId xmlns:a16="http://schemas.microsoft.com/office/drawing/2014/main" val="40952645"/>
                    </a:ext>
                  </a:extLst>
                </a:gridCol>
                <a:gridCol w="1600606">
                  <a:extLst>
                    <a:ext uri="{9D8B030D-6E8A-4147-A177-3AD203B41FA5}">
                      <a16:colId xmlns:a16="http://schemas.microsoft.com/office/drawing/2014/main" val="12120674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Monday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Tuesday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Wednesday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Thursday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Friday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4081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8am to 8.30am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Business (invited students) W13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Health and Social Care (drop in) H17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Art (invited students) N12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Science (drop in) R12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012562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effectLst/>
                          <a:latin typeface="Calibri"/>
                        </a:rPr>
                        <a:t>3pm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 err="1">
                          <a:effectLst/>
                          <a:latin typeface="Calibri"/>
                        </a:rPr>
                        <a:t>Maths</a:t>
                      </a:r>
                      <a:r>
                        <a:rPr lang="en-US" sz="1100" dirty="0">
                          <a:effectLst/>
                          <a:latin typeface="Calibri"/>
                        </a:rPr>
                        <a:t> (drop in) S16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Separate Science lesson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Tech Systems/Timbers (drop in) R26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English (invited students) H22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28443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GCSE PE (invited students) W13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Dance (invited students) W11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  <a:latin typeface="Calibri"/>
                        </a:rPr>
                        <a:t>Hairdressing (drop in) Salon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Geography (drop in) N13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7739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RS (drop in) R25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MFL French &amp; Spanish (invited students)</a:t>
                      </a:r>
                      <a:br>
                        <a:rPr lang="en-US" sz="1100" dirty="0">
                          <a:effectLst/>
                          <a:latin typeface="Calibri"/>
                        </a:rPr>
                      </a:br>
                      <a:r>
                        <a:rPr lang="en-US" sz="1100" dirty="0">
                          <a:effectLst/>
                          <a:latin typeface="Calibri"/>
                        </a:rPr>
                        <a:t>H16&amp;H18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dirty="0" err="1">
                          <a:effectLst/>
                          <a:latin typeface="Calibri"/>
                        </a:rPr>
                        <a:t>Maths</a:t>
                      </a:r>
                      <a:r>
                        <a:rPr lang="en-US" sz="1100" dirty="0">
                          <a:effectLst/>
                          <a:latin typeface="Calibri"/>
                        </a:rPr>
                        <a:t> Higher (Invited Students) S11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662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Animal Care (drop in) R34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  <a:latin typeface="Calibri"/>
                        </a:rPr>
                        <a:t>History (invited students) N15, N16, N17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83375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0273CD7-201C-CF57-78CA-51D43AA1A858}"/>
              </a:ext>
            </a:extLst>
          </p:cNvPr>
          <p:cNvSpPr/>
          <p:nvPr/>
        </p:nvSpPr>
        <p:spPr>
          <a:xfrm>
            <a:off x="2015594" y="5249517"/>
            <a:ext cx="5504189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BBE0E3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If these sessions are compulsory for your child, they will be added to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Bromcom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under 'Clubs and Trips'</a:t>
            </a:r>
            <a:endParaRPr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77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8613-3754-E6DF-4461-F278C678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057" y="-121036"/>
            <a:ext cx="4826737" cy="1220604"/>
          </a:xfrm>
        </p:spPr>
        <p:txBody>
          <a:bodyPr anchor="ctr">
            <a:normAutofit/>
          </a:bodyPr>
          <a:lstStyle/>
          <a:p>
            <a:r>
              <a:rPr lang="en-US" sz="4050"/>
              <a:t>Year 11 Residential</a:t>
            </a:r>
          </a:p>
        </p:txBody>
      </p:sp>
      <p:pic>
        <p:nvPicPr>
          <p:cNvPr id="5" name="Picture 4" descr="A large building with picnic tables in the grass&#10;&#10;Description automatically generated">
            <a:extLst>
              <a:ext uri="{FF2B5EF4-FFF2-40B4-BE49-F238E27FC236}">
                <a16:creationId xmlns:a16="http://schemas.microsoft.com/office/drawing/2014/main" id="{35CE97D4-EDAE-11FC-B5AD-4C8580285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" r="10970" b="-1"/>
          <a:stretch/>
        </p:blipFill>
        <p:spPr>
          <a:xfrm>
            <a:off x="15" y="857257"/>
            <a:ext cx="2975965" cy="2537453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Picture 5" descr="A person climbing a rock wall&#10;&#10;Description automatically generated">
            <a:extLst>
              <a:ext uri="{FF2B5EF4-FFF2-40B4-BE49-F238E27FC236}">
                <a16:creationId xmlns:a16="http://schemas.microsoft.com/office/drawing/2014/main" id="{B3DC4346-A277-4C15-3380-54A8F20C7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15" r="2" b="8720"/>
          <a:stretch/>
        </p:blipFill>
        <p:spPr>
          <a:xfrm>
            <a:off x="16" y="3862695"/>
            <a:ext cx="2366288" cy="2138062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pic>
        <p:nvPicPr>
          <p:cNvPr id="7" name="Picture 6" descr="Two girls wearing helmets and climbing ropes&#10;&#10;Description automatically generated">
            <a:extLst>
              <a:ext uri="{FF2B5EF4-FFF2-40B4-BE49-F238E27FC236}">
                <a16:creationId xmlns:a16="http://schemas.microsoft.com/office/drawing/2014/main" id="{8C7AF91C-185B-30EE-FAB9-4363B716C9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55" r="13998" b="5"/>
          <a:stretch/>
        </p:blipFill>
        <p:spPr>
          <a:xfrm>
            <a:off x="2480309" y="2863219"/>
            <a:ext cx="2091690" cy="209169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884F9-BF69-F777-A3D2-8C216594F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541" y="2405204"/>
            <a:ext cx="4026556" cy="4016709"/>
          </a:xfr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2 nights away in Derbyshire</a:t>
            </a:r>
            <a:endParaRPr lang="en-US" dirty="0"/>
          </a:p>
          <a:p>
            <a:r>
              <a:rPr lang="en-US" dirty="0"/>
              <a:t>Outdoor adventure activities and team building</a:t>
            </a:r>
          </a:p>
          <a:p>
            <a:r>
              <a:rPr lang="en-US" dirty="0"/>
              <a:t>Revision and skills workshops</a:t>
            </a:r>
          </a:p>
          <a:p>
            <a:r>
              <a:rPr lang="en-US" dirty="0"/>
              <a:t>Places will be limited</a:t>
            </a:r>
          </a:p>
          <a:p>
            <a:r>
              <a:rPr lang="en-US" dirty="0"/>
              <a:t>Cost will be </a:t>
            </a:r>
            <a:r>
              <a:rPr lang="en-US" err="1"/>
              <a:t>subsidised</a:t>
            </a:r>
            <a:r>
              <a:rPr lang="en-US" dirty="0"/>
              <a:t>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154446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46B-1929-415A-9C16-518B29B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132856"/>
            <a:ext cx="7272808" cy="2880320"/>
          </a:xfrm>
        </p:spPr>
        <p:txBody>
          <a:bodyPr/>
          <a:lstStyle/>
          <a:p>
            <a:pPr algn="ctr"/>
            <a:r>
              <a:rPr lang="en-GB" sz="4400" b="1">
                <a:latin typeface="Berkeley" panose="02020500000000000000" pitchFamily="18" charset="0"/>
              </a:rPr>
              <a:t>Science Success</a:t>
            </a:r>
          </a:p>
        </p:txBody>
      </p:sp>
    </p:spTree>
    <p:extLst>
      <p:ext uri="{BB962C8B-B14F-4D97-AF65-F5344CB8AC3E}">
        <p14:creationId xmlns:p14="http://schemas.microsoft.com/office/powerpoint/2010/main" val="12101442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B41862-7A44-4C68-90A5-803194EC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1412776"/>
            <a:ext cx="8968153" cy="4715966"/>
          </a:xfrm>
        </p:spPr>
        <p:txBody>
          <a:bodyPr lIns="45719" tIns="45720" rIns="45719" bIns="45720" anchor="t"/>
          <a:lstStyle/>
          <a:p>
            <a:pPr marL="0" indent="0">
              <a:buNone/>
            </a:pPr>
            <a:r>
              <a:rPr lang="en-GB" sz="2800" b="1" dirty="0">
                <a:latin typeface="Swis721 Lt BT" panose="020B0403020202020204" pitchFamily="34" charset="0"/>
              </a:rPr>
              <a:t>AQA Exam Board	</a:t>
            </a:r>
          </a:p>
          <a:p>
            <a:r>
              <a:rPr lang="en-US" sz="2800" dirty="0">
                <a:latin typeface="Swis721 Lt BT"/>
              </a:rPr>
              <a:t>6 Exams - 1 hour and 15 minutes long</a:t>
            </a:r>
          </a:p>
          <a:p>
            <a:pPr lvl="1"/>
            <a:r>
              <a:rPr lang="en-US" sz="2400" dirty="0">
                <a:latin typeface="Swis721 Lt BT"/>
              </a:rPr>
              <a:t>Separate Science (11C1/11S1): 1 hour 45 minutes</a:t>
            </a:r>
          </a:p>
          <a:p>
            <a:r>
              <a:rPr lang="en-US" sz="2800" dirty="0">
                <a:latin typeface="Swis721 Lt BT" panose="020B0403020202020204" pitchFamily="34" charset="0"/>
              </a:rPr>
              <a:t>Two papers each: Biology, Chemistry, and Physics</a:t>
            </a:r>
          </a:p>
          <a:p>
            <a:r>
              <a:rPr lang="en-US" sz="2800" dirty="0">
                <a:latin typeface="Swis721 Lt BT" panose="020B0403020202020204" pitchFamily="34" charset="0"/>
              </a:rPr>
              <a:t>Each paper is 70 marks</a:t>
            </a:r>
          </a:p>
          <a:p>
            <a:pPr lvl="1"/>
            <a:r>
              <a:rPr lang="en-US" sz="2400" dirty="0">
                <a:latin typeface="Swis721 Lt BT" panose="020B0403020202020204" pitchFamily="34" charset="0"/>
              </a:rPr>
              <a:t>Separate Science: 100 marks</a:t>
            </a:r>
          </a:p>
          <a:p>
            <a:r>
              <a:rPr lang="en-US" sz="2800" dirty="0">
                <a:latin typeface="Swis721 Lt BT"/>
              </a:rPr>
              <a:t>Each exam is 16.7% of the total grade (combined science)</a:t>
            </a:r>
          </a:p>
          <a:p>
            <a:pPr lvl="1"/>
            <a:r>
              <a:rPr lang="en-US" sz="2800" dirty="0">
                <a:latin typeface="Swis721 Lt BT"/>
              </a:rPr>
              <a:t>Separate science is 50% each of Paper 1 and Paper 2 per subject.</a:t>
            </a:r>
          </a:p>
          <a:p>
            <a:r>
              <a:rPr lang="en-US" sz="2800" dirty="0">
                <a:latin typeface="Swis721 Lt BT"/>
              </a:rPr>
              <a:t>At the end, students come out with TWO GCSEs for combined science, and THREE for separate science.</a:t>
            </a:r>
          </a:p>
        </p:txBody>
      </p:sp>
    </p:spTree>
    <p:extLst>
      <p:ext uri="{BB962C8B-B14F-4D97-AF65-F5344CB8AC3E}">
        <p14:creationId xmlns:p14="http://schemas.microsoft.com/office/powerpoint/2010/main" val="373737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>
                <a:latin typeface="Berkeley" panose="02020500000000000000" pitchFamily="18" charset="0"/>
              </a:rPr>
              <a:t>Exam Dates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77C91-AE42-4644-BF7E-E873B42C0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44" y="2268582"/>
            <a:ext cx="8229600" cy="4002844"/>
          </a:xfrm>
        </p:spPr>
        <p:txBody>
          <a:bodyPr lIns="45719" tIns="45720" rIns="45719" bIns="45720" anchor="t"/>
          <a:lstStyle/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Paper 1: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Biology 10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May 2024 am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Paper 2: Biology 07 June 2024 pm </a:t>
            </a:r>
          </a:p>
          <a:p>
            <a:pPr algn="l"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Paper 1: Chemistry 17 May 2024 am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Paper 2: Chemistry 11 June 2024 am </a:t>
            </a:r>
          </a:p>
          <a:p>
            <a:pPr algn="l"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Paper 1: Physics 22 May 2024 am 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Paper 2: Physics 14 June 2024 pm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991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altLang="en-US" sz="4000" kern="0">
              <a:latin typeface="Berkeley" panose="02020500000000000000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Screen Shot 2018-04-22 at 5.11.37 PM.png">
            <a:extLst>
              <a:ext uri="{FF2B5EF4-FFF2-40B4-BE49-F238E27FC236}">
                <a16:creationId xmlns:a16="http://schemas.microsoft.com/office/drawing/2014/main" id="{5DEFB384-DD5C-472D-9480-FEBDDBB3C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8" y="-105979"/>
            <a:ext cx="9161070" cy="706995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8A86F19-F307-2B0D-BA69-7EF399DA4F4A}"/>
              </a:ext>
            </a:extLst>
          </p:cNvPr>
          <p:cNvSpPr/>
          <p:nvPr/>
        </p:nvSpPr>
        <p:spPr>
          <a:xfrm>
            <a:off x="11838" y="704091"/>
            <a:ext cx="1692976" cy="71508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Grade 55 and below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23DEE78-C4F9-F319-4B66-017902FA8DE7}"/>
              </a:ext>
            </a:extLst>
          </p:cNvPr>
          <p:cNvSpPr/>
          <p:nvPr/>
        </p:nvSpPr>
        <p:spPr>
          <a:xfrm>
            <a:off x="58333" y="3714352"/>
            <a:ext cx="1692976" cy="71508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Grade 55 and above</a:t>
            </a:r>
          </a:p>
        </p:txBody>
      </p:sp>
    </p:spTree>
    <p:extLst>
      <p:ext uri="{BB962C8B-B14F-4D97-AF65-F5344CB8AC3E}">
        <p14:creationId xmlns:p14="http://schemas.microsoft.com/office/powerpoint/2010/main" val="20675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The Exam Breakdown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409A7E-0DA6-48C6-B4C4-8930AD9A5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47646"/>
            <a:ext cx="8229600" cy="3743300"/>
          </a:xfrm>
        </p:spPr>
        <p:txBody>
          <a:bodyPr>
            <a:normAutofit/>
          </a:bodyPr>
          <a:lstStyle/>
          <a:p>
            <a:r>
              <a:rPr lang="en-US" dirty="0">
                <a:latin typeface="Swis721 Lt BT" panose="020B0403020202020204" pitchFamily="34" charset="0"/>
              </a:rPr>
              <a:t>Required </a:t>
            </a:r>
            <a:r>
              <a:rPr lang="en-US" dirty="0" err="1">
                <a:latin typeface="Swis721 Lt BT" panose="020B0403020202020204" pitchFamily="34" charset="0"/>
              </a:rPr>
              <a:t>practicals</a:t>
            </a:r>
            <a:r>
              <a:rPr lang="en-US" dirty="0">
                <a:latin typeface="Swis721 Lt BT" panose="020B0403020202020204" pitchFamily="34" charset="0"/>
              </a:rPr>
              <a:t> make up 15% of exam</a:t>
            </a:r>
          </a:p>
          <a:p>
            <a:r>
              <a:rPr lang="en-US" dirty="0" err="1">
                <a:latin typeface="Swis721 Lt BT" panose="020B0403020202020204" pitchFamily="34" charset="0"/>
              </a:rPr>
              <a:t>Maths</a:t>
            </a:r>
            <a:r>
              <a:rPr lang="en-US" dirty="0">
                <a:latin typeface="Swis721 Lt BT" panose="020B0403020202020204" pitchFamily="34" charset="0"/>
              </a:rPr>
              <a:t> component: 10% biology, 20% chemistry, 30% physics</a:t>
            </a:r>
          </a:p>
          <a:p>
            <a:r>
              <a:rPr lang="en-US" dirty="0">
                <a:latin typeface="Swis721 Lt BT" panose="020B0403020202020204" pitchFamily="34" charset="0"/>
              </a:rPr>
              <a:t>40% of exam is recall knowledge</a:t>
            </a:r>
          </a:p>
          <a:p>
            <a:r>
              <a:rPr lang="en-US" dirty="0">
                <a:latin typeface="Swis721 Lt BT" panose="020B0403020202020204" pitchFamily="34" charset="0"/>
              </a:rPr>
              <a:t>40% of exam is application of knowledge</a:t>
            </a:r>
          </a:p>
          <a:p>
            <a:r>
              <a:rPr lang="en-US" dirty="0">
                <a:latin typeface="Swis721 Lt BT" panose="020B0403020202020204" pitchFamily="34" charset="0"/>
              </a:rPr>
              <a:t>20% </a:t>
            </a:r>
            <a:r>
              <a:rPr lang="en-US" dirty="0" err="1">
                <a:latin typeface="Swis721 Lt BT" panose="020B0403020202020204" pitchFamily="34" charset="0"/>
              </a:rPr>
              <a:t>analysing</a:t>
            </a:r>
            <a:r>
              <a:rPr lang="en-US" dirty="0">
                <a:latin typeface="Swis721 Lt BT" panose="020B0403020202020204" pitchFamily="34" charset="0"/>
              </a:rPr>
              <a:t> information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9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>
                <a:latin typeface="Berkeley" panose="02020500000000000000" pitchFamily="18" charset="0"/>
              </a:rPr>
              <a:t>Assessment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C1C2D5-E7EA-4730-BE11-1CAB299B1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69500"/>
          </a:xfrm>
        </p:spPr>
        <p:txBody>
          <a:bodyPr lIns="45719" tIns="45720" rIns="45719" bIns="45720" anchor="t"/>
          <a:lstStyle/>
          <a:p>
            <a:pPr marL="0" indent="0">
              <a:buNone/>
            </a:pPr>
            <a:r>
              <a:rPr lang="en-GB" dirty="0">
                <a:latin typeface="Swis721 Lt BT"/>
              </a:rPr>
              <a:t>Practice Exams/Exam Questions</a:t>
            </a:r>
            <a:endParaRPr lang="en-US" dirty="0"/>
          </a:p>
          <a:p>
            <a:r>
              <a:rPr lang="en-GB" dirty="0">
                <a:latin typeface="Swis721 Lt BT"/>
              </a:rPr>
              <a:t>Mock exam period in January 2024</a:t>
            </a:r>
          </a:p>
          <a:p>
            <a:r>
              <a:rPr lang="en-GB" dirty="0">
                <a:latin typeface="Swis721 Lt BT"/>
              </a:rPr>
              <a:t>Students’ performance will monitored and given the appropriate intervention if needed</a:t>
            </a:r>
          </a:p>
          <a:p>
            <a:r>
              <a:rPr lang="en-GB" dirty="0">
                <a:latin typeface="Swis721 Lt BT"/>
              </a:rPr>
              <a:t>Use materials given: equation sheet, Periodic Table, calculator</a:t>
            </a:r>
            <a:endParaRPr lang="en-GB" dirty="0">
              <a:latin typeface="Swis721 Lt B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6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CBF3-D61E-F593-7DFD-61D28967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/>
          <a:lstStyle/>
          <a:p>
            <a:r>
              <a:rPr lang="en-US" dirty="0"/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BA6CD-0DA6-0D21-4DE5-30E9DD50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23" y="2391673"/>
            <a:ext cx="8049882" cy="4466327"/>
          </a:xfrm>
        </p:spPr>
        <p:txBody>
          <a:bodyPr lIns="45719" tIns="45720" rIns="45719" bIns="45720" anchor="t"/>
          <a:lstStyle/>
          <a:p>
            <a:r>
              <a:rPr lang="en-GB" b="1" i="1" dirty="0"/>
              <a:t>year11staffteam@tscacademy.org.uk </a:t>
            </a:r>
          </a:p>
          <a:p>
            <a:endParaRPr lang="en-GB" b="1" i="1" dirty="0"/>
          </a:p>
          <a:p>
            <a:r>
              <a:rPr lang="en-GB" b="1" i="1" dirty="0"/>
              <a:t>This will go to Mr Vallance, Mrs Jephson and Mrs Reeks</a:t>
            </a:r>
          </a:p>
        </p:txBody>
      </p:sp>
    </p:spTree>
    <p:extLst>
      <p:ext uri="{BB962C8B-B14F-4D97-AF65-F5344CB8AC3E}">
        <p14:creationId xmlns:p14="http://schemas.microsoft.com/office/powerpoint/2010/main" val="259241454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>
                <a:latin typeface="Berkeley" panose="02020500000000000000" pitchFamily="18" charset="0"/>
              </a:rPr>
              <a:t>Exam 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D9CB20-2A1D-4273-ADD8-5C82327C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31520"/>
            <a:ext cx="8435280" cy="5372100"/>
          </a:xfrm>
        </p:spPr>
        <p:txBody>
          <a:bodyPr lIns="45719" tIns="45720" rIns="45719" bIns="45720" anchor="t">
            <a:normAutofit fontScale="92500"/>
          </a:bodyPr>
          <a:lstStyle/>
          <a:p>
            <a:pPr marL="0" indent="0">
              <a:buFont typeface="Arial" pitchFamily="34" charset="0"/>
              <a:buNone/>
            </a:pPr>
            <a:r>
              <a:rPr lang="en-GB" b="1" dirty="0">
                <a:latin typeface="Swis721 Lt BT" panose="020B0403020202020204" pitchFamily="34" charset="0"/>
              </a:rPr>
              <a:t>What you can do… ‘control the </a:t>
            </a:r>
            <a:r>
              <a:rPr lang="en-GB" b="1" dirty="0" err="1">
                <a:latin typeface="Swis721 Lt BT" panose="020B0403020202020204" pitchFamily="34" charset="0"/>
              </a:rPr>
              <a:t>controllables</a:t>
            </a:r>
            <a:r>
              <a:rPr lang="en-GB" b="1" dirty="0">
                <a:latin typeface="Swis721 Lt BT" panose="020B0403020202020204" pitchFamily="34" charset="0"/>
              </a:rPr>
              <a:t>’</a:t>
            </a:r>
          </a:p>
          <a:p>
            <a:r>
              <a:rPr lang="en-GB" sz="2200" dirty="0">
                <a:latin typeface="Swis721 Lt BT" panose="020B0403020202020204" pitchFamily="34" charset="0"/>
              </a:rPr>
              <a:t>Encourage your child to complete assigned homework and practice exam questions – 20 minutes of recall a day</a:t>
            </a:r>
          </a:p>
          <a:p>
            <a:r>
              <a:rPr lang="en-GB" sz="2200" dirty="0">
                <a:latin typeface="Swis721 Lt BT"/>
              </a:rPr>
              <a:t>Check </a:t>
            </a:r>
            <a:r>
              <a:rPr lang="en-GB" sz="2200" dirty="0" err="1">
                <a:latin typeface="Swis721 Lt BT"/>
              </a:rPr>
              <a:t>BromCom</a:t>
            </a:r>
            <a:r>
              <a:rPr lang="en-GB" sz="2200" dirty="0">
                <a:latin typeface="Swis721 Lt BT"/>
              </a:rPr>
              <a:t> for assignments and revision</a:t>
            </a:r>
          </a:p>
          <a:p>
            <a:r>
              <a:rPr lang="en-GB" sz="2200" dirty="0">
                <a:latin typeface="Swis721 Lt BT" panose="020B0403020202020204" pitchFamily="34" charset="0"/>
              </a:rPr>
              <a:t>Encourage your child to attend intervention sessions</a:t>
            </a:r>
          </a:p>
          <a:p>
            <a:r>
              <a:rPr lang="en-GB" sz="2200" dirty="0">
                <a:latin typeface="Swis721 Lt BT" panose="020B0403020202020204" pitchFamily="34" charset="0"/>
              </a:rPr>
              <a:t>Make revision posters/note sheets and key word cards at home (key vocabulary)</a:t>
            </a:r>
            <a:endParaRPr lang="en-GB" sz="2400" dirty="0">
              <a:latin typeface="Swis721 Lt BT" panose="020B0403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b="1" dirty="0">
                <a:latin typeface="Swis721 Lt BT" panose="020B0403020202020204" pitchFamily="34" charset="0"/>
              </a:rPr>
              <a:t>What we will do…</a:t>
            </a:r>
          </a:p>
          <a:p>
            <a:r>
              <a:rPr lang="en-US" sz="2200" dirty="0">
                <a:latin typeface="Swis721 Lt BT"/>
              </a:rPr>
              <a:t>Small group intervention</a:t>
            </a:r>
          </a:p>
          <a:p>
            <a:r>
              <a:rPr lang="en-US" sz="2200" dirty="0">
                <a:latin typeface="Swis721 Lt BT"/>
              </a:rPr>
              <a:t>Before school drop-in intervention  on Friday mornings 8 – 8:30 am</a:t>
            </a:r>
            <a:endParaRPr lang="en-US" sz="2200" dirty="0">
              <a:latin typeface="Swis721 Lt BT" panose="020B0403020202020204" pitchFamily="34" charset="0"/>
            </a:endParaRPr>
          </a:p>
          <a:p>
            <a:r>
              <a:rPr lang="en-US" sz="2200" dirty="0">
                <a:latin typeface="Swis721 Lt BT" panose="020B0403020202020204" pitchFamily="34" charset="0"/>
              </a:rPr>
              <a:t>E-mails of revision materials</a:t>
            </a:r>
          </a:p>
          <a:p>
            <a:r>
              <a:rPr lang="en-US" sz="2200" dirty="0">
                <a:latin typeface="Swis721 Lt BT"/>
              </a:rPr>
              <a:t>Practice exams/Exam questions</a:t>
            </a:r>
          </a:p>
          <a:p>
            <a:r>
              <a:rPr lang="en-US" sz="2200" dirty="0">
                <a:latin typeface="Swis721 Lt BT"/>
              </a:rPr>
              <a:t>Notify parents of upcoming assessments/revision opportunities in science</a:t>
            </a:r>
            <a:endParaRPr lang="en-US" sz="2200" dirty="0">
              <a:latin typeface="Swis721 Lt B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24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>
                <a:latin typeface="Berkeley" panose="02020500000000000000" pitchFamily="18" charset="0"/>
              </a:rPr>
              <a:t>For the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5D27DA-0F94-44CD-B20A-DFC4BA9254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492896"/>
            <a:ext cx="8229600" cy="33155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wis721 Lt BT" panose="020B0403020202020204" pitchFamily="34" charset="0"/>
              </a:rPr>
              <a:t>Complete assigned homework</a:t>
            </a:r>
          </a:p>
          <a:p>
            <a:r>
              <a:rPr lang="en-GB" dirty="0">
                <a:latin typeface="Swis721 Lt BT" panose="020B0403020202020204" pitchFamily="34" charset="0"/>
              </a:rPr>
              <a:t>Practice exam questions/past exams </a:t>
            </a:r>
          </a:p>
          <a:p>
            <a:r>
              <a:rPr lang="en-GB" dirty="0">
                <a:latin typeface="Swis721 Lt BT"/>
              </a:rPr>
              <a:t>Practice key vocabulary</a:t>
            </a:r>
          </a:p>
          <a:p>
            <a:r>
              <a:rPr lang="en-GB" dirty="0">
                <a:latin typeface="Swis721 Lt BT" panose="020B0403020202020204" pitchFamily="34" charset="0"/>
              </a:rPr>
              <a:t>Attend intervention sessions</a:t>
            </a:r>
          </a:p>
          <a:p>
            <a:r>
              <a:rPr lang="en-GB" dirty="0">
                <a:latin typeface="Swis721 Lt BT" panose="020B0403020202020204" pitchFamily="34" charset="0"/>
              </a:rPr>
              <a:t>Take pride and ownership in their work</a:t>
            </a:r>
          </a:p>
          <a:p>
            <a:r>
              <a:rPr lang="en-GB" dirty="0">
                <a:latin typeface="Swis721 Lt BT" panose="020B0403020202020204" pitchFamily="34" charset="0"/>
              </a:rPr>
              <a:t>Revise topics they struggle with</a:t>
            </a:r>
          </a:p>
          <a:p>
            <a:r>
              <a:rPr lang="en-GB" dirty="0">
                <a:latin typeface="Swis721 Lt BT"/>
              </a:rPr>
              <a:t>Ask teachers for specific materials</a:t>
            </a:r>
            <a:endParaRPr lang="en-GB" dirty="0">
              <a:latin typeface="Swis721 Lt B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40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Revision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636ACE-3FF7-4ACA-A3D7-DF60486E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18418"/>
            <a:ext cx="8507288" cy="5111452"/>
          </a:xfrm>
        </p:spPr>
        <p:txBody>
          <a:bodyPr lIns="45719" tIns="45720" rIns="45719" bIns="4572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wis721 Lt BT"/>
              </a:rPr>
              <a:t>AQA 9-1 Science Revision Guides (CGP)</a:t>
            </a:r>
          </a:p>
          <a:p>
            <a:r>
              <a:rPr lang="en-GB" dirty="0">
                <a:latin typeface="Swis721 Lt BT"/>
              </a:rPr>
              <a:t>AQA – past papers (</a:t>
            </a:r>
            <a:r>
              <a:rPr lang="en-GB" dirty="0" err="1">
                <a:latin typeface="Swis721 Lt BT"/>
              </a:rPr>
              <a:t>aqa.org.uk</a:t>
            </a:r>
            <a:r>
              <a:rPr lang="en-GB" dirty="0">
                <a:latin typeface="Swis721 Lt BT"/>
              </a:rPr>
              <a:t>)</a:t>
            </a:r>
            <a:endParaRPr lang="en-GB" dirty="0"/>
          </a:p>
          <a:p>
            <a:r>
              <a:rPr lang="en-GB" dirty="0">
                <a:latin typeface="Swis721 Lt BT"/>
              </a:rPr>
              <a:t>Read e-mails for upcoming exams/intervention sessions	</a:t>
            </a:r>
          </a:p>
          <a:p>
            <a:r>
              <a:rPr lang="en-GB" dirty="0">
                <a:latin typeface="Swis721 Lt BT"/>
              </a:rPr>
              <a:t>Seneca learning</a:t>
            </a:r>
          </a:p>
          <a:p>
            <a:r>
              <a:rPr lang="en-GB" dirty="0">
                <a:latin typeface="Swis721 Lt BT"/>
              </a:rPr>
              <a:t>GCSE Bitesize</a:t>
            </a:r>
          </a:p>
          <a:p>
            <a:pPr algn="ctr"/>
            <a:r>
              <a:rPr lang="en-US" dirty="0">
                <a:latin typeface="Swis721 Lt BT" panose="020B0403020202020204" pitchFamily="34" charset="0"/>
                <a:hlinkClick r:id="rId2"/>
              </a:rPr>
              <a:t>https://sites.google.com/view/scienceteacher</a:t>
            </a:r>
            <a:endParaRPr lang="en-US" dirty="0">
              <a:latin typeface="Swis721 Lt BT" panose="020B0403020202020204" pitchFamily="34" charset="0"/>
            </a:endParaRPr>
          </a:p>
          <a:p>
            <a:endParaRPr lang="en-GB" dirty="0">
              <a:latin typeface="Swis721 Lt B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6C6AE2-99C9-459C-9027-B9EFD5A86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8" t="31482" r="8148" b="32407"/>
          <a:stretch/>
        </p:blipFill>
        <p:spPr>
          <a:xfrm>
            <a:off x="6804248" y="5922387"/>
            <a:ext cx="1882552" cy="93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46B-1929-415A-9C16-518B29B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348880"/>
            <a:ext cx="7272808" cy="2520280"/>
          </a:xfrm>
        </p:spPr>
        <p:txBody>
          <a:bodyPr/>
          <a:lstStyle/>
          <a:p>
            <a:pPr algn="ctr"/>
            <a:r>
              <a:rPr lang="en-GB" sz="4400" b="1">
                <a:latin typeface="Berkeley" panose="02020500000000000000" pitchFamily="18" charset="0"/>
              </a:rPr>
              <a:t>English Success</a:t>
            </a:r>
          </a:p>
        </p:txBody>
      </p:sp>
    </p:spTree>
    <p:extLst>
      <p:ext uri="{BB962C8B-B14F-4D97-AF65-F5344CB8AC3E}">
        <p14:creationId xmlns:p14="http://schemas.microsoft.com/office/powerpoint/2010/main" val="12643606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A brick with holes in it&#10;&#10;Description automatically generated">
            <a:extLst>
              <a:ext uri="{FF2B5EF4-FFF2-40B4-BE49-F238E27FC236}">
                <a16:creationId xmlns:a16="http://schemas.microsoft.com/office/drawing/2014/main" id="{BAB25E72-9E05-00B9-E8A9-E2821D5E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33" y="4407324"/>
            <a:ext cx="1415733" cy="91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6632"/>
            <a:ext cx="6984776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8F9FC-222F-420B-9D54-0E2497F30E0E}"/>
              </a:ext>
            </a:extLst>
          </p:cNvPr>
          <p:cNvSpPr txBox="1"/>
          <p:nvPr/>
        </p:nvSpPr>
        <p:spPr>
          <a:xfrm>
            <a:off x="457200" y="1202013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Swis721 Lt BT"/>
                <a:cs typeface="Arial"/>
              </a:rPr>
              <a:t>Language</a:t>
            </a:r>
            <a:r>
              <a:rPr lang="en-GB" sz="4000" dirty="0">
                <a:solidFill>
                  <a:srgbClr val="C00000"/>
                </a:solidFill>
                <a:latin typeface="Swis721 Lt BT"/>
                <a:cs typeface="Arial"/>
              </a:rPr>
              <a:t> </a:t>
            </a:r>
            <a:r>
              <a:rPr lang="en-GB" sz="1600" dirty="0">
                <a:latin typeface="Swis721 Lt BT"/>
                <a:cs typeface="Arial"/>
              </a:rPr>
              <a:t>Paper 1: Explorations in Creative Reading and Writing</a:t>
            </a:r>
          </a:p>
          <a:p>
            <a:r>
              <a:rPr lang="en-GB" sz="4000" dirty="0">
                <a:solidFill>
                  <a:srgbClr val="C00000"/>
                </a:solidFill>
                <a:latin typeface="Arial"/>
                <a:cs typeface="Arial"/>
              </a:rPr>
              <a:t>                                      </a:t>
            </a:r>
            <a:r>
              <a:rPr lang="en-GB" sz="2000" dirty="0">
                <a:solidFill>
                  <a:srgbClr val="C00000"/>
                </a:solidFill>
                <a:latin typeface="Arial"/>
                <a:cs typeface="Arial"/>
              </a:rPr>
              <a:t>23rd May 2024 (am)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6ABF65-AA76-4980-BF20-72827F97FC12}"/>
              </a:ext>
            </a:extLst>
          </p:cNvPr>
          <p:cNvSpPr txBox="1">
            <a:spLocks/>
          </p:cNvSpPr>
          <p:nvPr/>
        </p:nvSpPr>
        <p:spPr>
          <a:xfrm>
            <a:off x="457200" y="1916832"/>
            <a:ext cx="8229600" cy="482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20" rIns="45719" bIns="45720" anchor="t">
            <a:normAutofit fontScale="47500" lnSpcReduction="20000"/>
          </a:bodyPr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solidFill>
                  <a:srgbClr val="C00000"/>
                </a:solidFill>
                <a:latin typeface="Swis721 Lt BT"/>
              </a:rPr>
              <a:t>Overview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Written exam: 1 hour 45 minutes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80 marks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50% of GCSE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2500" kern="0">
              <a:solidFill>
                <a:srgbClr val="C00000"/>
              </a:solidFill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solidFill>
                  <a:srgbClr val="C00000"/>
                </a:solidFill>
                <a:latin typeface="Swis721 Lt BT"/>
              </a:rPr>
              <a:t>Section A: Reading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One literature </a:t>
            </a:r>
            <a:r>
              <a:rPr lang="en-GB" sz="2500" b="1" kern="0" dirty="0">
                <a:latin typeface="Swis721 Lt BT"/>
              </a:rPr>
              <a:t>fiction </a:t>
            </a:r>
            <a:r>
              <a:rPr lang="en-GB" sz="2500" kern="0" dirty="0">
                <a:latin typeface="Swis721 Lt BT"/>
              </a:rPr>
              <a:t>text (40 marks) (25%)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1 short form question (1 x 4 marks)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	</a:t>
            </a:r>
            <a:r>
              <a:rPr lang="en-GB" sz="2500" i="1" kern="0" dirty="0">
                <a:latin typeface="Swis721 Lt BT"/>
              </a:rPr>
              <a:t>List 4 things…</a:t>
            </a:r>
            <a:endParaRPr lang="en-GB" sz="2500" kern="0" dirty="0">
              <a:latin typeface="Swis721 Lt BT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2 longer form questions (2 x 8 marks)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	</a:t>
            </a:r>
            <a:r>
              <a:rPr lang="en-GB" sz="2500" i="1" kern="0" dirty="0">
                <a:latin typeface="Swis721 Lt BT"/>
              </a:rPr>
              <a:t>How does the writer use language…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i="1" kern="0" dirty="0">
                <a:latin typeface="Swis721 Lt BT"/>
              </a:rPr>
              <a:t>	How does the writer structure…</a:t>
            </a:r>
            <a:endParaRPr lang="en-GB" sz="2500" kern="0" dirty="0">
              <a:latin typeface="Swis721 Lt BT"/>
            </a:endParaRPr>
          </a:p>
          <a:p>
            <a:pPr marL="400050" lvl="1" indent="0" fontAlgn="auto">
              <a:spcAft>
                <a:spcPts val="0"/>
              </a:spcAft>
              <a:buFontTx/>
              <a:buNone/>
            </a:pPr>
            <a:endParaRPr lang="en-GB" sz="25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1 extended question (1 x 20 marks)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	</a:t>
            </a:r>
            <a:r>
              <a:rPr lang="en-GB" sz="2500" i="1" kern="0" dirty="0">
                <a:latin typeface="Swis721 Lt BT"/>
              </a:rPr>
              <a:t>To what extent do you agree…</a:t>
            </a:r>
            <a:endParaRPr lang="en-GB" sz="2500" kern="0" dirty="0">
              <a:latin typeface="Swis721 Lt BT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25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solidFill>
                  <a:srgbClr val="C00000"/>
                </a:solidFill>
                <a:latin typeface="Swis721 Lt BT"/>
              </a:rPr>
              <a:t>Section B: Writing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Descriptive </a:t>
            </a:r>
            <a:r>
              <a:rPr lang="en-GB" sz="2500" b="1" kern="0" dirty="0">
                <a:latin typeface="Swis721 Lt BT"/>
              </a:rPr>
              <a:t>or </a:t>
            </a:r>
            <a:r>
              <a:rPr lang="en-GB" sz="2500" kern="0" dirty="0">
                <a:latin typeface="Swis721 Lt BT"/>
              </a:rPr>
              <a:t>narrative writing (40 marks) (25%)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1 extended writing question (24 marks for content, 16 marks for technical accuracy)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US" sz="1600" kern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3135E7D-62A4-48AB-A706-82F5A5EF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3" t="45474" r="26450" b="19828"/>
          <a:stretch/>
        </p:blipFill>
        <p:spPr bwMode="auto">
          <a:xfrm>
            <a:off x="4572000" y="2780928"/>
            <a:ext cx="4272455" cy="25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DD6CD98-559E-46B7-8147-F99AD5BE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79" r="96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52" y="4889688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53D3C17-D2C8-431F-978B-E04F8462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875" l="635" r="93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46683"/>
            <a:ext cx="1611635" cy="81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883A4-E5B8-DD81-BF25-9EC1F54C6B8C}"/>
              </a:ext>
            </a:extLst>
          </p:cNvPr>
          <p:cNvSpPr txBox="1"/>
          <p:nvPr/>
        </p:nvSpPr>
        <p:spPr>
          <a:xfrm>
            <a:off x="3966767" y="4890337"/>
            <a:ext cx="2743200" cy="1077216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solidFill>
                  <a:srgbClr val="333333"/>
                </a:solidFill>
                <a:latin typeface="Swis721 Lt BT"/>
                <a:ea typeface="Arial"/>
                <a:cs typeface="Segoe UI"/>
              </a:rPr>
              <a:t>Descriptive writing: Writing that paints a </a:t>
            </a:r>
            <a:r>
              <a:rPr lang="en-GB" sz="1600" b="1">
                <a:solidFill>
                  <a:srgbClr val="333333"/>
                </a:solidFill>
                <a:latin typeface="Swis721 Lt BT"/>
                <a:ea typeface="Arial"/>
                <a:cs typeface="Segoe UI"/>
              </a:rPr>
              <a:t>picture</a:t>
            </a:r>
            <a:r>
              <a:rPr lang="en-US" sz="1600">
                <a:solidFill>
                  <a:srgbClr val="333333"/>
                </a:solidFill>
                <a:latin typeface="Swis721 Lt BT"/>
                <a:ea typeface="Arial"/>
                <a:cs typeface="Segoe UI"/>
              </a:rPr>
              <a:t>​</a:t>
            </a: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solidFill>
                  <a:srgbClr val="333333"/>
                </a:solidFill>
                <a:latin typeface="Swis721 Lt BT"/>
                <a:ea typeface="Arial"/>
                <a:cs typeface="Segoe UI"/>
              </a:rPr>
              <a:t>Narrative writing : Writing that tells a </a:t>
            </a:r>
            <a:r>
              <a:rPr lang="en-GB" sz="1600" b="1">
                <a:solidFill>
                  <a:srgbClr val="333333"/>
                </a:solidFill>
                <a:latin typeface="Swis721 Lt BT"/>
                <a:ea typeface="Arial"/>
                <a:cs typeface="Segoe UI"/>
              </a:rPr>
              <a:t>story</a:t>
            </a:r>
            <a:endParaRPr lang="en-GB" sz="1600" b="1" i="0" u="none" strike="noStrike">
              <a:solidFill>
                <a:srgbClr val="333333"/>
              </a:solidFill>
              <a:latin typeface="Swis721 Lt BT"/>
              <a:ea typeface="Arial"/>
              <a:cs typeface="Segoe U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0AAFB9-BEB0-8E41-3F3C-B0FB9D2D8CBA}"/>
              </a:ext>
            </a:extLst>
          </p:cNvPr>
          <p:cNvCxnSpPr/>
          <p:nvPr/>
        </p:nvCxnSpPr>
        <p:spPr>
          <a:xfrm flipH="1">
            <a:off x="2219190" y="5401903"/>
            <a:ext cx="1738407" cy="5279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760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6ABF65-AA76-4980-BF20-72827F97FC12}"/>
              </a:ext>
            </a:extLst>
          </p:cNvPr>
          <p:cNvSpPr txBox="1">
            <a:spLocks/>
          </p:cNvSpPr>
          <p:nvPr/>
        </p:nvSpPr>
        <p:spPr>
          <a:xfrm>
            <a:off x="457200" y="1916832"/>
            <a:ext cx="8229600" cy="482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20" rIns="45719" bIns="45720" anchor="t">
            <a:normAutofit fontScale="47500" lnSpcReduction="20000"/>
          </a:bodyPr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solidFill>
                  <a:srgbClr val="C00000"/>
                </a:solidFill>
                <a:latin typeface="Swis721 Lt BT"/>
              </a:rPr>
              <a:t>Overview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Written exam: 1 hour 45 minutes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80 marks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50% of GCSE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2500" kern="0">
              <a:solidFill>
                <a:srgbClr val="C00000"/>
              </a:solidFill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solidFill>
                  <a:srgbClr val="C00000"/>
                </a:solidFill>
                <a:latin typeface="Swis721 Lt BT"/>
              </a:rPr>
              <a:t>Section A: Reading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One </a:t>
            </a:r>
            <a:r>
              <a:rPr lang="en-GB" sz="2500" b="1" kern="0" dirty="0">
                <a:latin typeface="Swis721 Lt BT"/>
              </a:rPr>
              <a:t>non-fiction</a:t>
            </a:r>
            <a:r>
              <a:rPr lang="en-GB" sz="2500" kern="0" dirty="0">
                <a:latin typeface="Swis721 Lt BT"/>
              </a:rPr>
              <a:t> text and one </a:t>
            </a:r>
            <a:r>
              <a:rPr lang="en-GB" sz="2500" b="1" kern="0" dirty="0">
                <a:latin typeface="Swis721 Lt BT"/>
              </a:rPr>
              <a:t>literary non-fiction </a:t>
            </a:r>
            <a:r>
              <a:rPr lang="en-GB" sz="2500" kern="0" dirty="0">
                <a:latin typeface="Swis721 Lt BT"/>
              </a:rPr>
              <a:t>text (40 marks) (25%)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1 short form question (1 x 4 marks)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	</a:t>
            </a:r>
            <a:r>
              <a:rPr lang="en-GB" sz="2500" i="1" kern="0" dirty="0">
                <a:latin typeface="Swis721 Lt BT"/>
              </a:rPr>
              <a:t>True/False statements.</a:t>
            </a:r>
            <a:endParaRPr lang="en-GB" sz="2500" kern="0" dirty="0">
              <a:latin typeface="Swis721 Lt BT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2 longer form questions (1 x 8, 1 x 12 marks)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	</a:t>
            </a:r>
            <a:r>
              <a:rPr lang="en-GB" sz="2500" i="1" kern="0" dirty="0">
                <a:latin typeface="Swis721 Lt BT"/>
              </a:rPr>
              <a:t>Write a summary …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i="1" kern="0" dirty="0">
                <a:latin typeface="Swis721 Lt BT"/>
              </a:rPr>
              <a:t>	How does the writer’s use of language …</a:t>
            </a:r>
            <a:endParaRPr lang="en-GB" sz="2500" kern="0" dirty="0">
              <a:latin typeface="Swis721 Lt BT"/>
            </a:endParaRPr>
          </a:p>
          <a:p>
            <a:pPr marL="400050" lvl="1" indent="0" fontAlgn="auto">
              <a:spcAft>
                <a:spcPts val="0"/>
              </a:spcAft>
              <a:buFontTx/>
              <a:buNone/>
            </a:pPr>
            <a:endParaRPr lang="en-GB" sz="25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1 extended question (1 x 16 marks)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	</a:t>
            </a:r>
            <a:r>
              <a:rPr lang="en-GB" sz="2500" i="1" kern="0" dirty="0">
                <a:latin typeface="Swis721 Lt BT"/>
              </a:rPr>
              <a:t>How the writers present…</a:t>
            </a:r>
            <a:endParaRPr lang="en-GB" sz="2500" kern="0" dirty="0">
              <a:latin typeface="Swis721 Lt BT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25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solidFill>
                  <a:srgbClr val="C00000"/>
                </a:solidFill>
                <a:latin typeface="Swis721 Lt BT"/>
              </a:rPr>
              <a:t>Section B: Writing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Writing to present a viewpoint (40 marks) (25%)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2500" kern="0" dirty="0">
                <a:latin typeface="Swis721 Lt BT"/>
              </a:rPr>
              <a:t>1 extended writing question (24 marks for content, 16 marks for technical accuracy)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US" sz="1600" kern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6632"/>
            <a:ext cx="6984776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8F9FC-222F-420B-9D54-0E2497F30E0E}"/>
              </a:ext>
            </a:extLst>
          </p:cNvPr>
          <p:cNvSpPr txBox="1"/>
          <p:nvPr/>
        </p:nvSpPr>
        <p:spPr>
          <a:xfrm>
            <a:off x="457200" y="1202013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Swis721 Lt BT"/>
                <a:cs typeface="Arial"/>
              </a:rPr>
              <a:t>Language</a:t>
            </a:r>
            <a:r>
              <a:rPr lang="en-GB" sz="4000" dirty="0">
                <a:solidFill>
                  <a:srgbClr val="C00000"/>
                </a:solidFill>
                <a:latin typeface="Swis721 Lt BT"/>
                <a:cs typeface="Arial"/>
              </a:rPr>
              <a:t> </a:t>
            </a:r>
            <a:r>
              <a:rPr lang="en-GB" sz="1600" dirty="0">
                <a:latin typeface="Swis721 Lt BT"/>
                <a:cs typeface="Arial"/>
              </a:rPr>
              <a:t>Paper 2: Explorations in Creative Reading and Writing</a:t>
            </a:r>
          </a:p>
          <a:p>
            <a:r>
              <a:rPr lang="en-GB" sz="4000" dirty="0">
                <a:solidFill>
                  <a:srgbClr val="C00000"/>
                </a:solidFill>
                <a:latin typeface="Arial"/>
                <a:cs typeface="Arial"/>
              </a:rPr>
              <a:t>                                      </a:t>
            </a:r>
            <a:r>
              <a:rPr lang="en-GB" sz="2000" dirty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lang="en-GB" sz="2000" baseline="3000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lang="en-GB" sz="2000" dirty="0">
                <a:solidFill>
                  <a:srgbClr val="C00000"/>
                </a:solidFill>
                <a:latin typeface="Arial"/>
                <a:cs typeface="Arial"/>
              </a:rPr>
              <a:t> June 2024 (am)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07636A9-25C2-48F8-8449-895FC713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0000" l="5250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29100"/>
            <a:ext cx="2921901" cy="219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upload.wikimedia.org/wikipedia/commons/6/68/European_wasp_white_bg02.jpg">
            <a:extLst>
              <a:ext uri="{FF2B5EF4-FFF2-40B4-BE49-F238E27FC236}">
                <a16:creationId xmlns:a16="http://schemas.microsoft.com/office/drawing/2014/main" id="{91BD64D3-6C5E-48CD-AAB7-90CA8F94C2B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46" y="4108258"/>
            <a:ext cx="1689512" cy="11266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4A137-761F-B9A1-DB10-A1DC704A2007}"/>
              </a:ext>
            </a:extLst>
          </p:cNvPr>
          <p:cNvSpPr txBox="1"/>
          <p:nvPr/>
        </p:nvSpPr>
        <p:spPr>
          <a:xfrm>
            <a:off x="3200400" y="5165443"/>
            <a:ext cx="2743200" cy="523218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333333"/>
                </a:solidFill>
                <a:latin typeface="Swis721 Lt BT"/>
                <a:cs typeface="Arial"/>
              </a:rPr>
              <a:t> Writing to </a:t>
            </a:r>
            <a:r>
              <a:rPr lang="en-GB" sz="1400" b="1" dirty="0">
                <a:solidFill>
                  <a:srgbClr val="333333"/>
                </a:solidFill>
                <a:latin typeface="Swis721 Lt BT"/>
                <a:cs typeface="Arial"/>
              </a:rPr>
              <a:t>argue</a:t>
            </a:r>
            <a:r>
              <a:rPr lang="en-GB" sz="1400" dirty="0">
                <a:solidFill>
                  <a:srgbClr val="333333"/>
                </a:solidFill>
                <a:latin typeface="Swis721 Lt BT"/>
                <a:cs typeface="Arial"/>
              </a:rPr>
              <a:t> for or against a point of view</a:t>
            </a:r>
            <a:endParaRPr lang="en-US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BA22B9-3375-FC25-68B7-EADEEE71D43A}"/>
              </a:ext>
            </a:extLst>
          </p:cNvPr>
          <p:cNvCxnSpPr/>
          <p:nvPr/>
        </p:nvCxnSpPr>
        <p:spPr>
          <a:xfrm flipH="1">
            <a:off x="2081637" y="5395353"/>
            <a:ext cx="1109593" cy="5475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266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6632"/>
            <a:ext cx="6984776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8F9FC-222F-420B-9D54-0E2497F30E0E}"/>
              </a:ext>
            </a:extLst>
          </p:cNvPr>
          <p:cNvSpPr txBox="1"/>
          <p:nvPr/>
        </p:nvSpPr>
        <p:spPr>
          <a:xfrm>
            <a:off x="210344" y="120788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  <a:latin typeface="Swis721 Lt BT" panose="020B0403020202020204" pitchFamily="34" charset="0"/>
              </a:rPr>
              <a:t>Language</a:t>
            </a:r>
            <a:r>
              <a:rPr lang="en-GB" sz="4000">
                <a:solidFill>
                  <a:srgbClr val="C00000"/>
                </a:solidFill>
                <a:latin typeface="Swis721 Lt BT" panose="020B0403020202020204" pitchFamily="34" charset="0"/>
              </a:rPr>
              <a:t> </a:t>
            </a:r>
            <a:r>
              <a:rPr lang="en-GB" sz="1600" b="1">
                <a:latin typeface="Swis721 Lt BT" panose="020B0403020202020204" pitchFamily="34" charset="0"/>
              </a:rPr>
              <a:t>What does that all mean?</a:t>
            </a:r>
          </a:p>
          <a:p>
            <a:r>
              <a:rPr lang="en-GB" sz="4000">
                <a:solidFill>
                  <a:srgbClr val="C00000"/>
                </a:solidFill>
              </a:rPr>
              <a:t>                                       </a:t>
            </a:r>
            <a:endParaRPr lang="en-GB" sz="2400" b="1">
              <a:solidFill>
                <a:srgbClr val="C00000"/>
              </a:solidFill>
              <a:latin typeface="Swis721 Lt BT" panose="020B0403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ABFC6D-3A23-4995-AFFD-B368B77D6C6C}"/>
              </a:ext>
            </a:extLst>
          </p:cNvPr>
          <p:cNvSpPr txBox="1">
            <a:spLocks/>
          </p:cNvSpPr>
          <p:nvPr/>
        </p:nvSpPr>
        <p:spPr>
          <a:xfrm>
            <a:off x="251519" y="1943204"/>
            <a:ext cx="8573815" cy="4654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solidFill>
                  <a:srgbClr val="C00000"/>
                </a:solidFill>
              </a:rPr>
              <a:t>Reading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1600" kern="0"/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latin typeface="Swis721 Lt BT" panose="020B0403020202020204" pitchFamily="34" charset="0"/>
              </a:rPr>
              <a:t>Non-fiction texts: 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latin typeface="Swis721 Lt BT" panose="020B0403020202020204" pitchFamily="34" charset="0"/>
              </a:rPr>
              <a:t>A genre of writing based on </a:t>
            </a:r>
            <a:r>
              <a:rPr lang="en-GB" sz="1600" b="1" kern="0">
                <a:latin typeface="Swis721 Lt BT" panose="020B0403020202020204" pitchFamily="34" charset="0"/>
              </a:rPr>
              <a:t>facts</a:t>
            </a:r>
            <a:r>
              <a:rPr lang="en-GB" sz="1600" kern="0">
                <a:latin typeface="Swis721 Lt BT" panose="020B0403020202020204" pitchFamily="34" charset="0"/>
              </a:rPr>
              <a:t> and </a:t>
            </a:r>
            <a:r>
              <a:rPr lang="en-GB" sz="1600" b="1" kern="0">
                <a:latin typeface="Swis721 Lt BT" panose="020B0403020202020204" pitchFamily="34" charset="0"/>
              </a:rPr>
              <a:t>real life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16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16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latin typeface="Swis721 Lt BT" panose="020B0403020202020204" pitchFamily="34" charset="0"/>
              </a:rPr>
              <a:t>Literary non-fiction texts: 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latin typeface="Swis721 Lt BT" panose="020B0403020202020204" pitchFamily="34" charset="0"/>
              </a:rPr>
              <a:t>A type of writing which uses similar </a:t>
            </a:r>
            <a:r>
              <a:rPr lang="en-GB" sz="1600" b="1" kern="0">
                <a:latin typeface="Swis721 Lt BT" panose="020B0403020202020204" pitchFamily="34" charset="0"/>
              </a:rPr>
              <a:t>techniques</a:t>
            </a:r>
            <a:r>
              <a:rPr lang="en-GB" sz="1600" kern="0">
                <a:latin typeface="Swis721 Lt BT" panose="020B0403020202020204" pitchFamily="34" charset="0"/>
              </a:rPr>
              <a:t> as fiction to 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latin typeface="Swis721 Lt BT" panose="020B0403020202020204" pitchFamily="34" charset="0"/>
              </a:rPr>
              <a:t>create an </a:t>
            </a:r>
            <a:r>
              <a:rPr lang="en-GB" sz="1600" b="1" kern="0">
                <a:latin typeface="Swis721 Lt BT" panose="020B0403020202020204" pitchFamily="34" charset="0"/>
              </a:rPr>
              <a:t>interesting</a:t>
            </a:r>
            <a:r>
              <a:rPr lang="en-GB" sz="1600" kern="0">
                <a:latin typeface="Swis721 Lt BT" panose="020B0403020202020204" pitchFamily="34" charset="0"/>
              </a:rPr>
              <a:t> piece of writing about </a:t>
            </a:r>
            <a:r>
              <a:rPr lang="en-GB" sz="1600" b="1" kern="0">
                <a:latin typeface="Swis721 Lt BT" panose="020B0403020202020204" pitchFamily="34" charset="0"/>
              </a:rPr>
              <a:t>real events</a:t>
            </a:r>
            <a:r>
              <a:rPr lang="en-GB" sz="1600" kern="0">
                <a:latin typeface="Swis721 Lt BT" panose="020B0403020202020204" pitchFamily="34" charset="0"/>
              </a:rPr>
              <a:t>. 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16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16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latin typeface="Swis721 Lt BT" panose="020B0403020202020204" pitchFamily="34" charset="0"/>
              </a:rPr>
              <a:t>One literature fiction text: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latin typeface="Swis721 Lt BT" panose="020B0403020202020204" pitchFamily="34" charset="0"/>
              </a:rPr>
              <a:t>A genre of writing that has a </a:t>
            </a:r>
            <a:r>
              <a:rPr lang="en-GB" sz="1600" b="1" kern="0">
                <a:latin typeface="Swis721 Lt BT" panose="020B0403020202020204" pitchFamily="34" charset="0"/>
              </a:rPr>
              <a:t>creative</a:t>
            </a:r>
            <a:r>
              <a:rPr lang="en-GB" sz="1600" kern="0">
                <a:latin typeface="Swis721 Lt BT" panose="020B0403020202020204" pitchFamily="34" charset="0"/>
              </a:rPr>
              <a:t> element to it and tends to use literary devices for effect.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CEEB41-68D1-4804-8912-BA789B2267B9}"/>
              </a:ext>
            </a:extLst>
          </p:cNvPr>
          <p:cNvSpPr/>
          <p:nvPr/>
        </p:nvSpPr>
        <p:spPr>
          <a:xfrm>
            <a:off x="6516216" y="1943205"/>
            <a:ext cx="2286000" cy="15696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1600" err="1">
                <a:solidFill>
                  <a:srgbClr val="333333"/>
                </a:solidFill>
                <a:latin typeface="Swis721 Lt BT" panose="020B0403020202020204" pitchFamily="34" charset="0"/>
              </a:rPr>
              <a:t>reviews</a:t>
            </a:r>
            <a:endParaRPr lang="fr-FR" sz="1600">
              <a:solidFill>
                <a:srgbClr val="333333"/>
              </a:solidFill>
              <a:latin typeface="Swis721 Lt BT" panose="020B0403020202020204" pitchFamily="34" charset="0"/>
            </a:endParaRPr>
          </a:p>
          <a:p>
            <a:r>
              <a:rPr lang="fr-FR" sz="1600" err="1">
                <a:solidFill>
                  <a:srgbClr val="333333"/>
                </a:solidFill>
                <a:latin typeface="Swis721 Lt BT" panose="020B0403020202020204" pitchFamily="34" charset="0"/>
              </a:rPr>
              <a:t>letters</a:t>
            </a:r>
            <a:endParaRPr lang="fr-FR" sz="1600">
              <a:solidFill>
                <a:srgbClr val="333333"/>
              </a:solidFill>
              <a:latin typeface="Swis721 Lt BT" panose="020B0403020202020204" pitchFamily="34" charset="0"/>
            </a:endParaRPr>
          </a:p>
          <a:p>
            <a:r>
              <a:rPr lang="fr-FR" sz="1600" err="1">
                <a:solidFill>
                  <a:srgbClr val="333333"/>
                </a:solidFill>
                <a:latin typeface="Swis721 Lt BT" panose="020B0403020202020204" pitchFamily="34" charset="0"/>
              </a:rPr>
              <a:t>diaries</a:t>
            </a:r>
            <a:endParaRPr lang="fr-FR" sz="1600">
              <a:solidFill>
                <a:srgbClr val="333333"/>
              </a:solidFill>
              <a:latin typeface="Swis721 Lt BT" panose="020B0403020202020204" pitchFamily="34" charset="0"/>
            </a:endParaRPr>
          </a:p>
          <a:p>
            <a:r>
              <a:rPr lang="fr-FR" sz="1600" err="1">
                <a:solidFill>
                  <a:srgbClr val="333333"/>
                </a:solidFill>
                <a:latin typeface="Swis721 Lt BT" panose="020B0403020202020204" pitchFamily="34" charset="0"/>
              </a:rPr>
              <a:t>newspaper</a:t>
            </a:r>
            <a:r>
              <a:rPr lang="fr-FR" sz="1600">
                <a:solidFill>
                  <a:srgbClr val="333333"/>
                </a:solidFill>
                <a:latin typeface="Swis721 Lt BT" panose="020B0403020202020204" pitchFamily="34" charset="0"/>
              </a:rPr>
              <a:t> articles</a:t>
            </a:r>
          </a:p>
          <a:p>
            <a:r>
              <a:rPr lang="fr-FR" sz="1600">
                <a:solidFill>
                  <a:srgbClr val="333333"/>
                </a:solidFill>
                <a:latin typeface="Swis721 Lt BT" panose="020B0403020202020204" pitchFamily="34" charset="0"/>
              </a:rPr>
              <a:t>information </a:t>
            </a:r>
            <a:r>
              <a:rPr lang="fr-FR" sz="1600" err="1">
                <a:solidFill>
                  <a:srgbClr val="333333"/>
                </a:solidFill>
                <a:latin typeface="Swis721 Lt BT" panose="020B0403020202020204" pitchFamily="34" charset="0"/>
              </a:rPr>
              <a:t>leaflets</a:t>
            </a:r>
            <a:endParaRPr lang="fr-FR" sz="1600">
              <a:solidFill>
                <a:srgbClr val="333333"/>
              </a:solidFill>
              <a:latin typeface="Swis721 Lt BT" panose="020B0403020202020204" pitchFamily="34" charset="0"/>
            </a:endParaRPr>
          </a:p>
          <a:p>
            <a:r>
              <a:rPr lang="fr-FR" sz="1600">
                <a:solidFill>
                  <a:srgbClr val="333333"/>
                </a:solidFill>
                <a:latin typeface="Swis721 Lt BT" panose="020B0403020202020204" pitchFamily="34" charset="0"/>
              </a:rPr>
              <a:t>magazine articles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13C5AD-F4C0-4FB1-9CFD-738100F1CE27}"/>
              </a:ext>
            </a:extLst>
          </p:cNvPr>
          <p:cNvCxnSpPr>
            <a:cxnSpLocks/>
          </p:cNvCxnSpPr>
          <p:nvPr/>
        </p:nvCxnSpPr>
        <p:spPr>
          <a:xfrm flipH="1">
            <a:off x="4788024" y="2658808"/>
            <a:ext cx="1687017" cy="410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C37153F-2178-4CFB-871C-4C7792BC863A}"/>
              </a:ext>
            </a:extLst>
          </p:cNvPr>
          <p:cNvSpPr/>
          <p:nvPr/>
        </p:nvSpPr>
        <p:spPr>
          <a:xfrm>
            <a:off x="6156176" y="3939680"/>
            <a:ext cx="2646040" cy="160043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333333"/>
                </a:solidFill>
                <a:latin typeface="Swis721 Lt BT" panose="020B0403020202020204" pitchFamily="34" charset="0"/>
              </a:rPr>
              <a:t>feature articles</a:t>
            </a:r>
          </a:p>
          <a:p>
            <a:r>
              <a:rPr lang="en-GB" sz="1600">
                <a:solidFill>
                  <a:srgbClr val="333333"/>
                </a:solidFill>
                <a:latin typeface="Swis721 Lt BT" panose="020B0403020202020204" pitchFamily="34" charset="0"/>
              </a:rPr>
              <a:t>essays</a:t>
            </a:r>
          </a:p>
          <a:p>
            <a:r>
              <a:rPr lang="en-GB" sz="1600">
                <a:solidFill>
                  <a:srgbClr val="333333"/>
                </a:solidFill>
                <a:latin typeface="Swis721 Lt BT" panose="020B0403020202020204" pitchFamily="34" charset="0"/>
              </a:rPr>
              <a:t>travel writing</a:t>
            </a:r>
          </a:p>
          <a:p>
            <a:r>
              <a:rPr lang="en-GB" sz="1600">
                <a:solidFill>
                  <a:srgbClr val="333333"/>
                </a:solidFill>
                <a:latin typeface="Swis721 Lt BT" panose="020B0403020202020204" pitchFamily="34" charset="0"/>
              </a:rPr>
              <a:t>accounts of famous events</a:t>
            </a:r>
          </a:p>
          <a:p>
            <a:r>
              <a:rPr lang="en-GB" sz="1600">
                <a:solidFill>
                  <a:srgbClr val="333333"/>
                </a:solidFill>
                <a:latin typeface="Swis721 Lt BT" panose="020B0403020202020204" pitchFamily="34" charset="0"/>
              </a:rPr>
              <a:t>sketches (a fact file profile)</a:t>
            </a:r>
          </a:p>
          <a:p>
            <a:r>
              <a:rPr lang="en-GB" sz="1600">
                <a:solidFill>
                  <a:srgbClr val="333333"/>
                </a:solidFill>
                <a:latin typeface="Swis721 Lt BT" panose="020B0403020202020204" pitchFamily="34" charset="0"/>
              </a:rPr>
              <a:t>autobiographies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7DEB51-F416-4F44-B07C-150B73CC964C}"/>
              </a:ext>
            </a:extLst>
          </p:cNvPr>
          <p:cNvCxnSpPr/>
          <p:nvPr/>
        </p:nvCxnSpPr>
        <p:spPr>
          <a:xfrm flipH="1">
            <a:off x="5770785" y="4750910"/>
            <a:ext cx="3853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86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6632"/>
            <a:ext cx="6984776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8F9FC-222F-420B-9D54-0E2497F30E0E}"/>
              </a:ext>
            </a:extLst>
          </p:cNvPr>
          <p:cNvSpPr txBox="1"/>
          <p:nvPr/>
        </p:nvSpPr>
        <p:spPr>
          <a:xfrm>
            <a:off x="457200" y="1202013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  <a:latin typeface="Swis721 Lt BT" panose="020B0403020202020204" pitchFamily="34" charset="0"/>
              </a:rPr>
              <a:t>Literature</a:t>
            </a:r>
            <a:r>
              <a:rPr lang="en-GB" sz="4000">
                <a:solidFill>
                  <a:srgbClr val="C00000"/>
                </a:solidFill>
                <a:latin typeface="Swis721 Lt BT" panose="020B0403020202020204" pitchFamily="34" charset="0"/>
              </a:rPr>
              <a:t> </a:t>
            </a:r>
            <a:r>
              <a:rPr lang="en-GB" sz="1600">
                <a:latin typeface="Swis721 Lt BT" panose="020B0403020202020204" pitchFamily="34" charset="0"/>
              </a:rPr>
              <a:t>Paper 1: Shakespeare and the 19</a:t>
            </a:r>
            <a:r>
              <a:rPr lang="en-GB" sz="1600" baseline="30000">
                <a:latin typeface="Swis721 Lt BT" panose="020B0403020202020204" pitchFamily="34" charset="0"/>
              </a:rPr>
              <a:t>th</a:t>
            </a:r>
            <a:r>
              <a:rPr lang="en-GB" sz="1600">
                <a:latin typeface="Swis721 Lt BT" panose="020B0403020202020204" pitchFamily="34" charset="0"/>
              </a:rPr>
              <a:t> Century Novel</a:t>
            </a:r>
          </a:p>
          <a:p>
            <a:r>
              <a:rPr lang="en-GB" sz="4000">
                <a:solidFill>
                  <a:srgbClr val="C00000"/>
                </a:solidFill>
              </a:rPr>
              <a:t>                                       </a:t>
            </a:r>
            <a:endParaRPr lang="en-GB" sz="2400" b="1">
              <a:solidFill>
                <a:srgbClr val="C00000"/>
              </a:solidFill>
              <a:latin typeface="Swis721 Lt BT" panose="020B0403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AC81D-1BDD-40B9-B3B7-0EF216DEA61D}"/>
              </a:ext>
            </a:extLst>
          </p:cNvPr>
          <p:cNvSpPr txBox="1">
            <a:spLocks/>
          </p:cNvSpPr>
          <p:nvPr/>
        </p:nvSpPr>
        <p:spPr>
          <a:xfrm>
            <a:off x="457200" y="1916832"/>
            <a:ext cx="4114800" cy="511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500" kern="0">
                <a:solidFill>
                  <a:srgbClr val="C00000"/>
                </a:solidFill>
                <a:latin typeface="Swis721 Lt BT" panose="020B0403020202020204" pitchFamily="34" charset="0"/>
              </a:rPr>
              <a:t>Overview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500" kern="0">
              <a:solidFill>
                <a:srgbClr val="C00000"/>
              </a:solidFill>
              <a:latin typeface="Swis721 Lt BT" panose="020B04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400" kern="0">
                <a:latin typeface="Swis721 Lt BT" panose="020B0403020202020204" pitchFamily="34" charset="0"/>
              </a:rPr>
              <a:t>Written exam: 1 hour 45 minutes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400" kern="0">
                <a:latin typeface="Swis721 Lt BT" panose="020B0403020202020204" pitchFamily="34" charset="0"/>
              </a:rPr>
              <a:t>64 marks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400" kern="0">
                <a:latin typeface="Swis721 Lt BT" panose="020B0403020202020204" pitchFamily="34" charset="0"/>
              </a:rPr>
              <a:t>40% of GCSE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400" kern="0">
              <a:latin typeface="Swis721 Lt BT" panose="020B0403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400" kern="0">
                <a:solidFill>
                  <a:srgbClr val="C00000"/>
                </a:solidFill>
                <a:latin typeface="Swis721 Lt BT" panose="020B0403020202020204" pitchFamily="34" charset="0"/>
              </a:rPr>
              <a:t>Section A:</a:t>
            </a:r>
            <a:r>
              <a:rPr lang="en-GB" sz="1400" kern="0">
                <a:latin typeface="Swis721 Lt BT" panose="020B0403020202020204" pitchFamily="34" charset="0"/>
              </a:rPr>
              <a:t> Shakespeare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400" kern="0">
              <a:latin typeface="Swis721 Lt BT" panose="020B04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kern="0">
                <a:latin typeface="Swis721 Lt BT" panose="020B0403020202020204" pitchFamily="34" charset="0"/>
              </a:rPr>
              <a:t>All students have studied</a:t>
            </a:r>
            <a:r>
              <a:rPr lang="en-GB" sz="1400" i="1" kern="0">
                <a:latin typeface="Swis721 Lt BT" panose="020B0403020202020204" pitchFamily="34" charset="0"/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kern="0">
                <a:solidFill>
                  <a:schemeClr val="bg1"/>
                </a:solidFill>
                <a:latin typeface="Swis721 Lt BT" panose="020B0403020202020204" pitchFamily="34" charset="0"/>
              </a:rPr>
              <a:t>      </a:t>
            </a:r>
            <a:r>
              <a:rPr lang="en-GB" sz="1400" i="1" kern="0">
                <a:solidFill>
                  <a:schemeClr val="tx1"/>
                </a:solidFill>
                <a:latin typeface="Swis721 Lt BT" panose="020B0403020202020204" pitchFamily="34" charset="0"/>
              </a:rPr>
              <a:t> Romeo &amp; Juliet</a:t>
            </a:r>
            <a:r>
              <a:rPr lang="en-GB" sz="1400" i="1" kern="0">
                <a:solidFill>
                  <a:schemeClr val="bg1"/>
                </a:solidFill>
                <a:latin typeface="Swis721 Lt BT" panose="020B0403020202020204" pitchFamily="34" charset="0"/>
              </a:rPr>
              <a:t>&amp; Juliet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GB" sz="1400" kern="0">
              <a:solidFill>
                <a:schemeClr val="bg1"/>
              </a:solidFill>
              <a:latin typeface="Swis721 Lt BT" panose="020B0403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400" kern="0">
                <a:solidFill>
                  <a:srgbClr val="C00000"/>
                </a:solidFill>
                <a:latin typeface="Swis721 Lt BT" panose="020B0403020202020204" pitchFamily="34" charset="0"/>
              </a:rPr>
              <a:t>Section B:</a:t>
            </a:r>
            <a:r>
              <a:rPr lang="en-GB" sz="1400" kern="0">
                <a:latin typeface="Swis721 Lt BT" panose="020B0403020202020204" pitchFamily="34" charset="0"/>
              </a:rPr>
              <a:t> The 19</a:t>
            </a:r>
            <a:r>
              <a:rPr lang="en-GB" sz="1400" kern="0" baseline="30000">
                <a:latin typeface="Swis721 Lt BT" panose="020B0403020202020204" pitchFamily="34" charset="0"/>
              </a:rPr>
              <a:t>th</a:t>
            </a:r>
            <a:r>
              <a:rPr lang="en-GB" sz="1400" kern="0">
                <a:latin typeface="Swis721 Lt BT" panose="020B0403020202020204" pitchFamily="34" charset="0"/>
              </a:rPr>
              <a:t>-Century Novel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400" kern="0">
              <a:latin typeface="Swis721 Lt BT" panose="020B0403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400" kern="0">
                <a:latin typeface="Swis721 Lt BT" panose="020B0403020202020204" pitchFamily="34" charset="0"/>
              </a:rPr>
              <a:t>Either: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kern="0">
                <a:latin typeface="Swis721 Lt BT" panose="020B0403020202020204" pitchFamily="34" charset="0"/>
              </a:rPr>
              <a:t>Frankenstein</a:t>
            </a:r>
            <a:endParaRPr lang="en-GB" sz="1400" kern="0">
              <a:latin typeface="Swis721 Lt BT" panose="020B04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kern="0">
                <a:latin typeface="Swis721 Lt BT" panose="020B0403020202020204" pitchFamily="34" charset="0"/>
              </a:rPr>
              <a:t>A Christmas Carol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400" i="1" kern="0">
                <a:latin typeface="Swis721 Lt BT" panose="020B0403020202020204" pitchFamily="34" charset="0"/>
              </a:rPr>
              <a:t>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i="1" kern="0">
                <a:latin typeface="Swis721 Lt BT" panose="020B0403020202020204" pitchFamily="34" charset="0"/>
              </a:rPr>
              <a:t>Jekyll and Hyde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400" kern="0">
              <a:latin typeface="Swis721 Lt BT" panose="020B0403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400" kern="0">
                <a:latin typeface="Swis721 Lt BT" panose="020B0403020202020204" pitchFamily="34" charset="0"/>
              </a:rPr>
              <a:t>They are </a:t>
            </a:r>
            <a:r>
              <a:rPr lang="en-GB" sz="1400" b="1" kern="0">
                <a:latin typeface="Swis721 Lt BT" panose="020B0403020202020204" pitchFamily="34" charset="0"/>
              </a:rPr>
              <a:t>closed-book </a:t>
            </a:r>
            <a:r>
              <a:rPr lang="en-GB" sz="1400" kern="0">
                <a:latin typeface="Swis721 Lt BT" panose="020B0403020202020204" pitchFamily="34" charset="0"/>
              </a:rPr>
              <a:t>exams.</a:t>
            </a:r>
          </a:p>
        </p:txBody>
      </p:sp>
      <p:pic>
        <p:nvPicPr>
          <p:cNvPr id="10" name="Picture 2" descr="Image result for romeo and juliet">
            <a:extLst>
              <a:ext uri="{FF2B5EF4-FFF2-40B4-BE49-F238E27FC236}">
                <a16:creationId xmlns:a16="http://schemas.microsoft.com/office/drawing/2014/main" id="{BD5288C2-7E99-4E18-AC49-468C0885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29" y="2794486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F0AB86B-FAD6-43F9-8DAF-75507A803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r="21812"/>
          <a:stretch/>
        </p:blipFill>
        <p:spPr bwMode="auto">
          <a:xfrm>
            <a:off x="6372199" y="2765466"/>
            <a:ext cx="2600325" cy="204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images-na.ssl-images-amazon.com/images/M/MV5BMTM1MTI5ODU4MV5BMl5BanBnXkFtZTcwNTYyNTU4Mg@@._V1_UX182_CR0,0,182,268_AL_.jpg">
            <a:extLst>
              <a:ext uri="{FF2B5EF4-FFF2-40B4-BE49-F238E27FC236}">
                <a16:creationId xmlns:a16="http://schemas.microsoft.com/office/drawing/2014/main" id="{F7470B02-74D5-432E-AED9-0FF99C7D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81" y="3933056"/>
            <a:ext cx="17335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99FE8A-4B68-4700-9837-C28AC462B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24" y="5236118"/>
            <a:ext cx="2971800" cy="15335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DE9B91-751E-F7B5-873B-C5C6A9A56896}"/>
              </a:ext>
            </a:extLst>
          </p:cNvPr>
          <p:cNvSpPr/>
          <p:nvPr/>
        </p:nvSpPr>
        <p:spPr>
          <a:xfrm>
            <a:off x="5916935" y="2024339"/>
            <a:ext cx="3025187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Arial"/>
                <a:cs typeface="Arial"/>
              </a:rPr>
              <a:t>13th  May 2024 (am)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7B696-F8F2-D6D1-49F1-D735B7203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2496" y="4816089"/>
            <a:ext cx="1482080" cy="11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07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6632"/>
            <a:ext cx="6984776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8F9FC-222F-420B-9D54-0E2497F30E0E}"/>
              </a:ext>
            </a:extLst>
          </p:cNvPr>
          <p:cNvSpPr txBox="1"/>
          <p:nvPr/>
        </p:nvSpPr>
        <p:spPr>
          <a:xfrm>
            <a:off x="210344" y="1201331"/>
            <a:ext cx="5769457" cy="132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  <a:latin typeface="Swis721 Lt BT" panose="020B0403020202020204" pitchFamily="34" charset="0"/>
              </a:rPr>
              <a:t>Literature</a:t>
            </a:r>
            <a:r>
              <a:rPr lang="en-GB" sz="4000">
                <a:solidFill>
                  <a:srgbClr val="C00000"/>
                </a:solidFill>
                <a:latin typeface="Swis721 Lt BT" panose="020B0403020202020204" pitchFamily="34" charset="0"/>
              </a:rPr>
              <a:t> </a:t>
            </a:r>
            <a:r>
              <a:rPr lang="en-GB" sz="1600" b="1">
                <a:latin typeface="Swis721 Lt BT" panose="020B0403020202020204" pitchFamily="34" charset="0"/>
              </a:rPr>
              <a:t>Paper 2: Modern texts and poetry</a:t>
            </a:r>
          </a:p>
          <a:p>
            <a:r>
              <a:rPr lang="en-GB" sz="4000">
                <a:solidFill>
                  <a:srgbClr val="C00000"/>
                </a:solidFill>
              </a:rPr>
              <a:t>                                       </a:t>
            </a:r>
            <a:endParaRPr lang="en-GB" sz="2400" b="1">
              <a:solidFill>
                <a:srgbClr val="C00000"/>
              </a:solidFill>
              <a:latin typeface="Swis721 Lt BT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D2AE6-62CA-44D3-8019-77231CF231D1}"/>
              </a:ext>
            </a:extLst>
          </p:cNvPr>
          <p:cNvSpPr/>
          <p:nvPr/>
        </p:nvSpPr>
        <p:spPr>
          <a:xfrm>
            <a:off x="6086268" y="1459894"/>
            <a:ext cx="2940228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Arial"/>
                <a:cs typeface="Arial"/>
              </a:rPr>
              <a:t>20th May 2024 (am)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1BE32D-A051-42C6-8731-4FE624CEC02F}"/>
              </a:ext>
            </a:extLst>
          </p:cNvPr>
          <p:cNvSpPr txBox="1">
            <a:spLocks/>
          </p:cNvSpPr>
          <p:nvPr/>
        </p:nvSpPr>
        <p:spPr>
          <a:xfrm>
            <a:off x="251520" y="2032105"/>
            <a:ext cx="8496944" cy="424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solidFill>
                  <a:srgbClr val="C00000"/>
                </a:solidFill>
                <a:latin typeface="Swis721 Lt BT" panose="020B0403020202020204" pitchFamily="34" charset="0"/>
              </a:rPr>
              <a:t>Overview</a:t>
            </a:r>
          </a:p>
          <a:p>
            <a:pPr fontAlgn="auto">
              <a:spcAft>
                <a:spcPts val="0"/>
              </a:spcAft>
              <a:buFont typeface="Arial"/>
              <a:buChar char="•"/>
            </a:pPr>
            <a:r>
              <a:rPr lang="en-GB" sz="1600" kern="0">
                <a:latin typeface="Swis721 Lt BT" panose="020B0403020202020204" pitchFamily="34" charset="0"/>
              </a:rPr>
              <a:t>written exam: 2 hour 15 minutes</a:t>
            </a:r>
          </a:p>
          <a:p>
            <a:pPr fontAlgn="auto">
              <a:spcAft>
                <a:spcPts val="0"/>
              </a:spcAft>
              <a:buFont typeface="Arial"/>
              <a:buChar char="•"/>
            </a:pPr>
            <a:r>
              <a:rPr lang="en-GB" sz="1600" kern="0">
                <a:latin typeface="Swis721 Lt BT" panose="020B0403020202020204" pitchFamily="34" charset="0"/>
              </a:rPr>
              <a:t>96 marks</a:t>
            </a:r>
          </a:p>
          <a:p>
            <a:pPr fontAlgn="auto">
              <a:spcAft>
                <a:spcPts val="0"/>
              </a:spcAft>
              <a:buFont typeface="Arial"/>
              <a:buChar char="•"/>
            </a:pPr>
            <a:r>
              <a:rPr lang="en-GB" sz="1600" kern="0">
                <a:latin typeface="Swis721 Lt BT" panose="020B0403020202020204" pitchFamily="34" charset="0"/>
              </a:rPr>
              <a:t>60% of GCSE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16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solidFill>
                  <a:srgbClr val="C00000"/>
                </a:solidFill>
                <a:latin typeface="Swis721 Lt BT" panose="020B0403020202020204" pitchFamily="34" charset="0"/>
              </a:rPr>
              <a:t>Section A: </a:t>
            </a:r>
            <a:r>
              <a:rPr lang="en-GB" sz="1600" kern="0">
                <a:latin typeface="Swis721 Lt BT" panose="020B0403020202020204" pitchFamily="34" charset="0"/>
              </a:rPr>
              <a:t>Modern Texts</a:t>
            </a:r>
          </a:p>
          <a:p>
            <a:pPr fontAlgn="auto">
              <a:spcAft>
                <a:spcPts val="0"/>
              </a:spcAft>
            </a:pPr>
            <a:r>
              <a:rPr lang="en-GB" sz="1600" kern="0">
                <a:latin typeface="Swis721 Lt BT" panose="020B0403020202020204" pitchFamily="34" charset="0"/>
              </a:rPr>
              <a:t>All students have studied </a:t>
            </a:r>
            <a:r>
              <a:rPr lang="en-GB" sz="1600" i="1" kern="0">
                <a:latin typeface="Swis721 Lt BT" panose="020B0403020202020204" pitchFamily="34" charset="0"/>
              </a:rPr>
              <a:t>An Inspector Calls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endParaRPr lang="en-GB" sz="16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solidFill>
                  <a:srgbClr val="C00000"/>
                </a:solidFill>
                <a:latin typeface="Swis721 Lt BT" panose="020B0403020202020204" pitchFamily="34" charset="0"/>
              </a:rPr>
              <a:t>Section B: </a:t>
            </a:r>
            <a:r>
              <a:rPr lang="en-GB" sz="1600" kern="0">
                <a:latin typeface="Swis721 Lt BT" panose="020B0403020202020204" pitchFamily="34" charset="0"/>
              </a:rPr>
              <a:t>Poetry</a:t>
            </a:r>
          </a:p>
          <a:p>
            <a:pPr fontAlgn="auto">
              <a:spcAft>
                <a:spcPts val="0"/>
              </a:spcAft>
            </a:pPr>
            <a:r>
              <a:rPr lang="en-GB" sz="1600" kern="0">
                <a:latin typeface="Swis721 Lt BT" panose="020B0403020202020204" pitchFamily="34" charset="0"/>
              </a:rPr>
              <a:t>One comparative question on one named and one other poem from the ‘Power and Conflict’ cluster in their Anthology</a:t>
            </a:r>
          </a:p>
          <a:p>
            <a:pPr fontAlgn="auto">
              <a:spcAft>
                <a:spcPts val="0"/>
              </a:spcAft>
            </a:pPr>
            <a:endParaRPr lang="en-GB" sz="1600" i="1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GB" sz="1600" kern="0">
                <a:solidFill>
                  <a:srgbClr val="C00000"/>
                </a:solidFill>
                <a:latin typeface="Swis721 Lt BT" panose="020B0403020202020204" pitchFamily="34" charset="0"/>
              </a:rPr>
              <a:t>Section C:</a:t>
            </a:r>
          </a:p>
          <a:p>
            <a:pPr fontAlgn="auto">
              <a:spcAft>
                <a:spcPts val="0"/>
              </a:spcAft>
            </a:pPr>
            <a:r>
              <a:rPr lang="en-GB" sz="1600" kern="0">
                <a:latin typeface="Swis721 Lt BT" panose="020B0403020202020204" pitchFamily="34" charset="0"/>
              </a:rPr>
              <a:t>One question on one unseen poem</a:t>
            </a:r>
          </a:p>
          <a:p>
            <a:pPr fontAlgn="auto">
              <a:spcAft>
                <a:spcPts val="0"/>
              </a:spcAft>
            </a:pPr>
            <a:r>
              <a:rPr lang="en-GB" sz="1600" kern="0">
                <a:latin typeface="Swis721 Lt BT" panose="020B0403020202020204" pitchFamily="34" charset="0"/>
              </a:rPr>
              <a:t>One question comparing this poem with a second unseen poem</a:t>
            </a:r>
          </a:p>
        </p:txBody>
      </p:sp>
      <p:pic>
        <p:nvPicPr>
          <p:cNvPr id="12" name="Picture 2" descr="Image result for an inspector calls">
            <a:extLst>
              <a:ext uri="{FF2B5EF4-FFF2-40B4-BE49-F238E27FC236}">
                <a16:creationId xmlns:a16="http://schemas.microsoft.com/office/drawing/2014/main" id="{0C36038E-A20E-49D6-B3F3-07E84596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78" y="1990284"/>
            <a:ext cx="3683486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2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6632"/>
            <a:ext cx="6984776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>
                <a:latin typeface="Berkeley" panose="02020500000000000000" pitchFamily="18" charset="0"/>
              </a:rPr>
              <a:t>Exam Success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40" y="1485900"/>
            <a:ext cx="8229600" cy="5372100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208C5E-CF88-4392-B7E2-7EA61E9047C1}"/>
              </a:ext>
            </a:extLst>
          </p:cNvPr>
          <p:cNvSpPr txBox="1">
            <a:spLocks/>
          </p:cNvSpPr>
          <p:nvPr/>
        </p:nvSpPr>
        <p:spPr>
          <a:xfrm>
            <a:off x="215516" y="1196752"/>
            <a:ext cx="8229600" cy="525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20" rIns="45719" bIns="45720" anchor="t">
            <a:normAutofit fontScale="92500" lnSpcReduction="20000"/>
          </a:bodyPr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GB" sz="1800" ker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300" b="1" kern="0" dirty="0">
                <a:latin typeface="Swis721 Lt BT"/>
              </a:rPr>
              <a:t>What you and your child can do…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800" kern="0">
              <a:latin typeface="Swis721 Lt BT" panose="020B0403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1800" kern="0">
              <a:latin typeface="Swis721 Lt BT" panose="020B0403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800" kern="0" dirty="0">
                <a:latin typeface="Swis721 Lt BT"/>
              </a:rPr>
              <a:t>Ensure your child does all </a:t>
            </a:r>
            <a:r>
              <a:rPr lang="en-GB" sz="1800" b="1" kern="0" dirty="0">
                <a:latin typeface="Swis721 Lt BT"/>
              </a:rPr>
              <a:t>homework</a:t>
            </a:r>
            <a:r>
              <a:rPr lang="en-GB" sz="1800" kern="0" dirty="0">
                <a:latin typeface="Swis721 Lt BT"/>
              </a:rPr>
              <a:t> set</a:t>
            </a:r>
          </a:p>
          <a:p>
            <a:pPr fontAlgn="auto">
              <a:spcAft>
                <a:spcPts val="0"/>
              </a:spcAft>
            </a:pPr>
            <a:r>
              <a:rPr lang="en-GB" sz="1800" kern="0" dirty="0">
                <a:latin typeface="Swis721 Lt BT"/>
              </a:rPr>
              <a:t>Encourage them to </a:t>
            </a:r>
            <a:r>
              <a:rPr lang="en-GB" sz="1800" b="1" kern="0" dirty="0">
                <a:latin typeface="Swis721 Lt BT"/>
              </a:rPr>
              <a:t>read</a:t>
            </a:r>
            <a:r>
              <a:rPr lang="en-GB" sz="1800" kern="0" dirty="0">
                <a:latin typeface="Swis721 Lt BT"/>
              </a:rPr>
              <a:t> for 15 minutes a night (either non-fiction, literary non-fiction or fiction)</a:t>
            </a:r>
            <a:endParaRPr lang="en-GB"/>
          </a:p>
          <a:p>
            <a:pPr fontAlgn="auto">
              <a:spcAft>
                <a:spcPts val="0"/>
              </a:spcAft>
            </a:pPr>
            <a:r>
              <a:rPr lang="en-GB" sz="1800" kern="0" dirty="0">
                <a:latin typeface="Swis721 Lt BT"/>
              </a:rPr>
              <a:t>Encourage your child to create </a:t>
            </a:r>
            <a:r>
              <a:rPr lang="en-GB" sz="1800" b="1" kern="0" dirty="0">
                <a:latin typeface="Swis721 Lt BT"/>
              </a:rPr>
              <a:t>revision</a:t>
            </a:r>
            <a:r>
              <a:rPr lang="en-GB" sz="1800" kern="0" dirty="0">
                <a:latin typeface="Swis721 Lt BT"/>
              </a:rPr>
              <a:t> materials</a:t>
            </a:r>
          </a:p>
          <a:p>
            <a:pPr fontAlgn="auto">
              <a:spcAft>
                <a:spcPts val="0"/>
              </a:spcAft>
            </a:pPr>
            <a:r>
              <a:rPr lang="en-GB" sz="1800" kern="0" dirty="0">
                <a:latin typeface="Swis721 Lt BT"/>
              </a:rPr>
              <a:t>Create </a:t>
            </a:r>
            <a:r>
              <a:rPr lang="en-GB" sz="1800" b="1" kern="0" dirty="0">
                <a:latin typeface="Swis721 Lt BT"/>
              </a:rPr>
              <a:t>posters/flash cards </a:t>
            </a:r>
            <a:r>
              <a:rPr lang="en-GB" sz="1800" kern="0" dirty="0">
                <a:latin typeface="Swis721 Lt BT"/>
              </a:rPr>
              <a:t>with key quotations/definitions to display around the home</a:t>
            </a:r>
          </a:p>
          <a:p>
            <a:pPr fontAlgn="auto">
              <a:spcAft>
                <a:spcPts val="0"/>
              </a:spcAft>
            </a:pPr>
            <a:r>
              <a:rPr lang="en-GB" sz="1800" kern="0" dirty="0">
                <a:latin typeface="Swis721 Lt BT"/>
              </a:rPr>
              <a:t>Watch </a:t>
            </a:r>
            <a:r>
              <a:rPr lang="en-GB" sz="1800" b="1" kern="0" dirty="0">
                <a:latin typeface="Swis721 Lt BT"/>
              </a:rPr>
              <a:t>Mr. Bruff </a:t>
            </a:r>
            <a:r>
              <a:rPr lang="en-GB" sz="1800" kern="0" dirty="0">
                <a:latin typeface="Swis721 Lt BT"/>
              </a:rPr>
              <a:t>on </a:t>
            </a:r>
            <a:r>
              <a:rPr lang="en-GB" sz="1800" kern="0" dirty="0" err="1">
                <a:latin typeface="Swis721 Lt BT"/>
              </a:rPr>
              <a:t>Youtube</a:t>
            </a:r>
            <a:endParaRPr lang="en-GB" sz="1800" kern="0" dirty="0">
              <a:latin typeface="Swis721 Lt BT"/>
            </a:endParaRPr>
          </a:p>
          <a:p>
            <a:pPr fontAlgn="auto">
              <a:spcAft>
                <a:spcPts val="0"/>
              </a:spcAft>
            </a:pPr>
            <a:r>
              <a:rPr lang="en-GB" sz="1800" kern="0" dirty="0">
                <a:latin typeface="Swis721 Lt BT"/>
              </a:rPr>
              <a:t>Visit </a:t>
            </a:r>
            <a:r>
              <a:rPr lang="en-GB" sz="1800" b="1" kern="0" dirty="0">
                <a:latin typeface="Swis721 Lt BT"/>
              </a:rPr>
              <a:t>GCSE Bitesize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GB" sz="1800" kern="0">
              <a:latin typeface="Swis721 Lt BT" panose="020B0403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1800" kern="0" dirty="0">
                <a:latin typeface="Swis721 Lt BT"/>
              </a:rPr>
              <a:t>What we will do…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GB" sz="1800" kern="0">
              <a:latin typeface="Swis721 Lt BT" panose="020B0403020202020204" pitchFamily="34" charset="0"/>
            </a:endParaRPr>
          </a:p>
          <a:p>
            <a:pPr marL="457200" indent="-457200" fontAlgn="auto">
              <a:spcAft>
                <a:spcPts val="0"/>
              </a:spcAft>
            </a:pPr>
            <a:r>
              <a:rPr lang="en-GB" sz="1800" kern="0" dirty="0">
                <a:latin typeface="Swis721 Lt BT"/>
              </a:rPr>
              <a:t>Small group intervention</a:t>
            </a:r>
          </a:p>
          <a:p>
            <a:pPr marL="457200" indent="-457200" fontAlgn="auto">
              <a:spcAft>
                <a:spcPts val="0"/>
              </a:spcAft>
            </a:pPr>
            <a:r>
              <a:rPr lang="en-GB" sz="1800" kern="0" dirty="0">
                <a:latin typeface="Swis721 Lt BT"/>
              </a:rPr>
              <a:t>Period 6 revision sessions</a:t>
            </a:r>
          </a:p>
          <a:p>
            <a:pPr marL="457200" indent="-457200" fontAlgn="auto">
              <a:spcAft>
                <a:spcPts val="0"/>
              </a:spcAft>
            </a:pPr>
            <a:r>
              <a:rPr lang="en-GB" sz="1800" kern="0" dirty="0">
                <a:latin typeface="Swis721 Lt BT"/>
              </a:rPr>
              <a:t>Revision guides</a:t>
            </a:r>
            <a:endParaRPr lang="en-GB" kern="0" dirty="0">
              <a:latin typeface="Swis721 Lt BT"/>
            </a:endParaRPr>
          </a:p>
        </p:txBody>
      </p:sp>
      <p:pic>
        <p:nvPicPr>
          <p:cNvPr id="9" name="Picture 2" descr="New GCSE English Language AQA Revision Guide - for the Grade 9-1 Course">
            <a:extLst>
              <a:ext uri="{FF2B5EF4-FFF2-40B4-BE49-F238E27FC236}">
                <a16:creationId xmlns:a16="http://schemas.microsoft.com/office/drawing/2014/main" id="{5204791A-5B42-4B73-8BD6-457517F5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9525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e inside this book">
            <a:extLst>
              <a:ext uri="{FF2B5EF4-FFF2-40B4-BE49-F238E27FC236}">
                <a16:creationId xmlns:a16="http://schemas.microsoft.com/office/drawing/2014/main" id="{7E561307-FBBE-43DF-A5AB-FF17834E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12" y="4684022"/>
            <a:ext cx="6000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New GCSE English Language AQA Workbook - for the Grade 9-1 Course (includes Answers)">
            <a:extLst>
              <a:ext uri="{FF2B5EF4-FFF2-40B4-BE49-F238E27FC236}">
                <a16:creationId xmlns:a16="http://schemas.microsoft.com/office/drawing/2014/main" id="{E2CBED94-60B7-4F7F-AEED-D30890A4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84" y="4779272"/>
            <a:ext cx="9525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327FCE-70C4-4247-8118-02F058C43C29}"/>
              </a:ext>
            </a:extLst>
          </p:cNvPr>
          <p:cNvSpPr/>
          <p:nvPr/>
        </p:nvSpPr>
        <p:spPr>
          <a:xfrm>
            <a:off x="4932040" y="6268670"/>
            <a:ext cx="204414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Arial"/>
                <a:cs typeface="Arial"/>
              </a:rPr>
              <a:t>Retail price: £6.50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4" name="Picture 2" descr="76e30fd5-e2db-4dd1-96fe-bba9cb769c2b@eurprd01">
            <a:extLst>
              <a:ext uri="{FF2B5EF4-FFF2-40B4-BE49-F238E27FC236}">
                <a16:creationId xmlns:a16="http://schemas.microsoft.com/office/drawing/2014/main" id="{B0CCB4C9-02EF-4CDA-AEA9-1A07F339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11" y="1013463"/>
            <a:ext cx="2065171" cy="15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cstendall\AppData\Local\Microsoft\Windows\Temporary Internet Files\Content.Outlook\8CRBFQMF\Jigsaw image.jpg">
            <a:extLst>
              <a:ext uri="{FF2B5EF4-FFF2-40B4-BE49-F238E27FC236}">
                <a16:creationId xmlns:a16="http://schemas.microsoft.com/office/drawing/2014/main" id="{67ACDCBD-8ADA-4304-844D-0343D173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20" y="404380"/>
            <a:ext cx="1486508" cy="19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1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FA59AC51-0765-460D-A18B-A2B39E0E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6768752" cy="857250"/>
          </a:xfrm>
        </p:spPr>
        <p:txBody>
          <a:bodyPr>
            <a:normAutofit/>
          </a:bodyPr>
          <a:lstStyle/>
          <a:p>
            <a:r>
              <a:rPr lang="en-GB" altLang="en-US">
                <a:latin typeface="Berkeley" panose="02020500000000000000" pitchFamily="18" charset="0"/>
              </a:rPr>
              <a:t>The Vision – Y11 Prom</a:t>
            </a:r>
          </a:p>
        </p:txBody>
      </p:sp>
      <p:sp>
        <p:nvSpPr>
          <p:cNvPr id="6147" name="Content Placeholder 4">
            <a:extLst>
              <a:ext uri="{FF2B5EF4-FFF2-40B4-BE49-F238E27FC236}">
                <a16:creationId xmlns:a16="http://schemas.microsoft.com/office/drawing/2014/main" id="{E4942A17-BF3F-4A3E-9906-AFCB46CDB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5328592"/>
          </a:xfrm>
        </p:spPr>
        <p:txBody>
          <a:bodyPr/>
          <a:lstStyle/>
          <a:p>
            <a:pPr marL="0" indent="0">
              <a:buNone/>
            </a:pPr>
            <a:endParaRPr lang="en-GB" sz="2400" b="1">
              <a:latin typeface="Swis721 Lt BT" panose="020B0403020202020204" pitchFamily="34" charset="0"/>
            </a:endParaRPr>
          </a:p>
          <a:p>
            <a:pPr marL="0" indent="0" algn="just">
              <a:buNone/>
            </a:pPr>
            <a:endParaRPr lang="en-GB" altLang="en-US" sz="2400">
              <a:latin typeface="Swis721 Lt BT" panose="020B04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65F61-E171-4CA9-AC83-B8EDBC3B2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856241"/>
            <a:ext cx="8280400" cy="48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75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46B-1929-415A-9C16-518B29B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44" y="1772816"/>
            <a:ext cx="7272808" cy="1872208"/>
          </a:xfrm>
        </p:spPr>
        <p:txBody>
          <a:bodyPr/>
          <a:lstStyle/>
          <a:p>
            <a:pPr algn="ctr"/>
            <a:r>
              <a:rPr lang="en-GB" sz="4400" b="1">
                <a:latin typeface="Berkeley" panose="02020500000000000000" pitchFamily="18" charset="0"/>
              </a:rPr>
              <a:t>GCSE Mathematics Success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4ED6C-7AB7-44D0-858E-F3CBD67DF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31794"/>
            <a:ext cx="1478756" cy="1264444"/>
          </a:xfrm>
          <a:prstGeom prst="rect">
            <a:avLst/>
          </a:prstGeo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106F20D-6F41-48C5-A77E-AE0F6CAF4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573016"/>
            <a:ext cx="2410892" cy="28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295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Structure of the Exam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38B4-4285-495C-A7F9-4FEB0FC9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44" y="2564904"/>
            <a:ext cx="8229600" cy="3096344"/>
          </a:xfrm>
        </p:spPr>
        <p:txBody>
          <a:bodyPr lIns="45719" tIns="45720" rIns="45719" bIns="45720" anchor="t"/>
          <a:lstStyle/>
          <a:p>
            <a:r>
              <a:rPr lang="en-GB" dirty="0">
                <a:latin typeface="Swis721 Lt BT"/>
              </a:rPr>
              <a:t>100% Exam</a:t>
            </a:r>
            <a:endParaRPr lang="en-US" dirty="0">
              <a:latin typeface="Swis721 Lt BT"/>
            </a:endParaRPr>
          </a:p>
          <a:p>
            <a:r>
              <a:rPr lang="en-GB" dirty="0">
                <a:latin typeface="Swis721 Lt BT" panose="020B0403020202020204" pitchFamily="34" charset="0"/>
              </a:rPr>
              <a:t>3 Equally Weighted Papers</a:t>
            </a:r>
          </a:p>
          <a:p>
            <a:r>
              <a:rPr lang="en-GB" dirty="0">
                <a:latin typeface="Swis721 Lt BT" panose="020B0403020202020204" pitchFamily="34" charset="0"/>
              </a:rPr>
              <a:t>1 Non-Calculator Paper</a:t>
            </a:r>
          </a:p>
          <a:p>
            <a:r>
              <a:rPr lang="en-GB" dirty="0">
                <a:latin typeface="Swis721 Lt BT" panose="020B0403020202020204" pitchFamily="34" charset="0"/>
              </a:rPr>
              <a:t>2 Calculator Papers</a:t>
            </a:r>
          </a:p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DE7E46-DFBD-4049-BD89-2314C411CD48}"/>
              </a:ext>
            </a:extLst>
          </p:cNvPr>
          <p:cNvSpPr/>
          <p:nvPr/>
        </p:nvSpPr>
        <p:spPr>
          <a:xfrm>
            <a:off x="503337" y="1467423"/>
            <a:ext cx="5292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wis721 Lt BT" panose="020B0403020202020204" pitchFamily="34" charset="0"/>
              </a:rPr>
              <a:t>All Papers 1hr 30min long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8D3F2-16B2-BF09-DAAA-55497CB9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" y="5049302"/>
            <a:ext cx="9119240" cy="10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9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Being prepared for the exam: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38B4-4285-495C-A7F9-4FEB0FC9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44" y="2564904"/>
            <a:ext cx="8229600" cy="309634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>
                <a:latin typeface="Swis721 Lt BT" panose="020B0403020202020204" pitchFamily="34" charset="0"/>
              </a:rPr>
              <a:t>Essential Knowledge</a:t>
            </a:r>
          </a:p>
          <a:p>
            <a:pPr marL="0" indent="0" algn="ctr">
              <a:buNone/>
            </a:pPr>
            <a:r>
              <a:rPr lang="en-GB" sz="4400" dirty="0">
                <a:latin typeface="Swis721 Lt BT" panose="020B0403020202020204" pitchFamily="34" charset="0"/>
              </a:rPr>
              <a:t>Fluency</a:t>
            </a:r>
          </a:p>
          <a:p>
            <a:pPr marL="0" indent="0" algn="ctr">
              <a:buNone/>
            </a:pPr>
            <a:r>
              <a:rPr lang="en-GB" sz="4400" dirty="0">
                <a:latin typeface="Swis721 Lt BT" panose="020B0403020202020204" pitchFamily="34" charset="0"/>
              </a:rPr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323768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CC7E1D-8C9A-4408-8EA5-26A547F8E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340768"/>
            <a:ext cx="1971675" cy="168592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16933A5-6406-4FB9-8D1B-AC5D21587496}"/>
              </a:ext>
            </a:extLst>
          </p:cNvPr>
          <p:cNvSpPr txBox="1">
            <a:spLocks/>
          </p:cNvSpPr>
          <p:nvPr/>
        </p:nvSpPr>
        <p:spPr>
          <a:xfrm>
            <a:off x="1187624" y="2712605"/>
            <a:ext cx="3596844" cy="567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85000" lnSpcReduction="10000"/>
          </a:bodyPr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3600" kern="0" dirty="0"/>
              <a:t>Fluency Confidence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9403BD-19D9-4595-82B2-6F8D3AA3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42" y="2012833"/>
            <a:ext cx="1974091" cy="1139097"/>
          </a:xfrm>
          <a:prstGeom prst="rect">
            <a:avLst/>
          </a:prstGeom>
        </p:spPr>
      </p:pic>
      <p:pic>
        <p:nvPicPr>
          <p:cNvPr id="11" name="Content Placeholder 17">
            <a:extLst>
              <a:ext uri="{FF2B5EF4-FFF2-40B4-BE49-F238E27FC236}">
                <a16:creationId xmlns:a16="http://schemas.microsoft.com/office/drawing/2014/main" id="{D1DA8883-8756-4072-81FC-F2AB463AF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82" y="3255913"/>
            <a:ext cx="2868811" cy="139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4BD6D-5681-4FC9-AC33-919FEF1F6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094707"/>
            <a:ext cx="2656361" cy="1053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A3E7BC-18BD-47A4-A4EE-2453A95F2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603952"/>
            <a:ext cx="4254191" cy="1088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45A9ED-6C02-4F2D-8687-2115E8DC8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202" y="5456865"/>
            <a:ext cx="977306" cy="744614"/>
          </a:xfrm>
          <a:prstGeom prst="rect">
            <a:avLst/>
          </a:prstGeom>
        </p:spPr>
      </p:pic>
      <p:pic>
        <p:nvPicPr>
          <p:cNvPr id="15" name="Content Placeholder 22">
            <a:extLst>
              <a:ext uri="{FF2B5EF4-FFF2-40B4-BE49-F238E27FC236}">
                <a16:creationId xmlns:a16="http://schemas.microsoft.com/office/drawing/2014/main" id="{BC5FF0F3-E1BC-4221-8A4A-C290194A4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6034" y="3162406"/>
            <a:ext cx="3035096" cy="2680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199B3-DC89-4709-A086-B49E7C6C0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8492" y="5839648"/>
            <a:ext cx="977306" cy="7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5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Higher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CC7E1D-8C9A-4408-8EA5-26A547F8E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340768"/>
            <a:ext cx="1971675" cy="168592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16933A5-6406-4FB9-8D1B-AC5D21587496}"/>
              </a:ext>
            </a:extLst>
          </p:cNvPr>
          <p:cNvSpPr txBox="1">
            <a:spLocks/>
          </p:cNvSpPr>
          <p:nvPr/>
        </p:nvSpPr>
        <p:spPr>
          <a:xfrm>
            <a:off x="1187624" y="2712605"/>
            <a:ext cx="3596844" cy="567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85000" lnSpcReduction="10000"/>
          </a:bodyPr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3600" kern="0" dirty="0"/>
              <a:t>Fluency Confidence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9403BD-19D9-4595-82B2-6F8D3AA3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42" y="2012833"/>
            <a:ext cx="1974091" cy="1139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45A9ED-6C02-4F2D-8687-2115E8DC8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29" y="5736840"/>
            <a:ext cx="977306" cy="74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199B3-DC89-4709-A086-B49E7C6C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492" y="5839648"/>
            <a:ext cx="977306" cy="744614"/>
          </a:xfrm>
          <a:prstGeom prst="rect">
            <a:avLst/>
          </a:prstGeom>
        </p:spPr>
      </p:pic>
      <p:pic>
        <p:nvPicPr>
          <p:cNvPr id="17" name="Content Placeholder 12">
            <a:extLst>
              <a:ext uri="{FF2B5EF4-FFF2-40B4-BE49-F238E27FC236}">
                <a16:creationId xmlns:a16="http://schemas.microsoft.com/office/drawing/2014/main" id="{7F50F457-CA2D-49C6-98CB-3C4E20B67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14" y="3228204"/>
            <a:ext cx="3869027" cy="2307125"/>
          </a:xfrm>
          <a:prstGeom prst="rect">
            <a:avLst/>
          </a:prstGeom>
        </p:spPr>
      </p:pic>
      <p:pic>
        <p:nvPicPr>
          <p:cNvPr id="18" name="Content Placeholder 15">
            <a:extLst>
              <a:ext uri="{FF2B5EF4-FFF2-40B4-BE49-F238E27FC236}">
                <a16:creationId xmlns:a16="http://schemas.microsoft.com/office/drawing/2014/main" id="{F3E1C8C5-AACA-4781-BB50-D8D9669FB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975" y="3151930"/>
            <a:ext cx="3610911" cy="23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5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Problem Solving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C30FA7-A82F-4AEB-A4DA-61AD3A16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284984"/>
            <a:ext cx="1946221" cy="1984134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18C3F48-CE9E-4808-B488-6683674DC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16832"/>
            <a:ext cx="62674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5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Problem Solving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C30FA7-A82F-4AEB-A4DA-61AD3A16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887" y="3597552"/>
            <a:ext cx="1946221" cy="1984134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C64FF61-E30F-47D7-8A8D-D90A3F25A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697" y="2132856"/>
            <a:ext cx="62674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85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Problem Solving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DB2242-234B-40B7-A044-5148C441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28" y="1271448"/>
            <a:ext cx="8011988" cy="654918"/>
          </a:xfrm>
        </p:spPr>
        <p:txBody>
          <a:bodyPr/>
          <a:lstStyle/>
          <a:p>
            <a:r>
              <a:rPr lang="en-GB" sz="2800" b="1" dirty="0">
                <a:solidFill>
                  <a:srgbClr val="00B050"/>
                </a:solidFill>
                <a:latin typeface="Swis721 Lt BT" panose="020B0403020202020204" pitchFamily="34" charset="0"/>
              </a:rPr>
              <a:t>Half a GCSE practice paper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4C44284-2F59-4CAA-A464-1C3232360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29" y="2171048"/>
            <a:ext cx="5203676" cy="3438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C30FA7-A82F-4AEB-A4DA-61AD3A161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887" y="3597552"/>
            <a:ext cx="1946221" cy="19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7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Maths Revision Period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DB2242-234B-40B7-A044-5148C441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28" y="1271448"/>
            <a:ext cx="8011988" cy="654918"/>
          </a:xfrm>
        </p:spPr>
        <p:txBody>
          <a:bodyPr/>
          <a:lstStyle/>
          <a:p>
            <a:r>
              <a:rPr lang="en-GB" sz="2800" b="1" dirty="0">
                <a:solidFill>
                  <a:srgbClr val="00B050"/>
                </a:solidFill>
                <a:latin typeface="Swis721 Lt BT" panose="020B0403020202020204" pitchFamily="34" charset="0"/>
              </a:rPr>
              <a:t>Supporting your areas to develop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70AFEC-B32C-4DF8-BA15-A54E6ABD4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703" y="2132856"/>
            <a:ext cx="3886200" cy="4351338"/>
          </a:xfrm>
        </p:spPr>
        <p:txBody>
          <a:bodyPr/>
          <a:lstStyle/>
          <a:p>
            <a:r>
              <a:rPr lang="en-GB" dirty="0"/>
              <a:t>Pythagoras</a:t>
            </a:r>
          </a:p>
          <a:p>
            <a:r>
              <a:rPr lang="en-GB" dirty="0"/>
              <a:t>Area of a Circle…..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A1B4A2-F894-4109-8DAC-EFEAB2B3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470638"/>
            <a:ext cx="3679253" cy="1758562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2E1E5CA8-B6A4-4DC9-9F0B-EBEDE07DA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20" y="2497243"/>
            <a:ext cx="3141377" cy="475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F3C92C-E083-4AEC-A060-5390EABD6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57" y="3429000"/>
            <a:ext cx="2429301" cy="18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46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Assessment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106DF5-EA50-4323-9DFE-8D4FCFAB3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444036" cy="3804888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 dirty="0">
                <a:latin typeface="Swis721 Lt BT" panose="020B0403020202020204" pitchFamily="34" charset="0"/>
              </a:rPr>
              <a:t>Practice Exams</a:t>
            </a:r>
          </a:p>
          <a:p>
            <a:r>
              <a:rPr lang="en-GB" dirty="0">
                <a:latin typeface="Swis721 Lt BT" panose="020B0403020202020204" pitchFamily="34" charset="0"/>
              </a:rPr>
              <a:t>Mock exam period in January</a:t>
            </a:r>
          </a:p>
          <a:p>
            <a:r>
              <a:rPr lang="en-GB" dirty="0">
                <a:latin typeface="Swis721 Lt BT" panose="020B0403020202020204" pitchFamily="34" charset="0"/>
              </a:rPr>
              <a:t>All students’ performance will monitored and given the appropriate intervention if needed.</a:t>
            </a:r>
          </a:p>
        </p:txBody>
      </p:sp>
    </p:spTree>
    <p:extLst>
      <p:ext uri="{BB962C8B-B14F-4D97-AF65-F5344CB8AC3E}">
        <p14:creationId xmlns:p14="http://schemas.microsoft.com/office/powerpoint/2010/main" val="249292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FA59AC51-0765-460D-A18B-A2B39E0E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6912768" cy="857250"/>
          </a:xfrm>
        </p:spPr>
        <p:txBody>
          <a:bodyPr>
            <a:normAutofit/>
          </a:bodyPr>
          <a:lstStyle/>
          <a:p>
            <a:r>
              <a:rPr lang="en-GB" altLang="en-US">
                <a:latin typeface="Berkeley" panose="02020500000000000000" pitchFamily="18" charset="0"/>
              </a:rPr>
              <a:t>The Vision</a:t>
            </a:r>
          </a:p>
        </p:txBody>
      </p:sp>
      <p:sp>
        <p:nvSpPr>
          <p:cNvPr id="6147" name="Content Placeholder 4">
            <a:extLst>
              <a:ext uri="{FF2B5EF4-FFF2-40B4-BE49-F238E27FC236}">
                <a16:creationId xmlns:a16="http://schemas.microsoft.com/office/drawing/2014/main" id="{E4942A17-BF3F-4A3E-9906-AFCB46CDB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6832"/>
            <a:ext cx="8331254" cy="4824536"/>
          </a:xfrm>
        </p:spPr>
        <p:txBody>
          <a:bodyPr/>
          <a:lstStyle/>
          <a:p>
            <a:pPr lvl="1" algn="just"/>
            <a:endParaRPr lang="en-GB" altLang="en-US" sz="2200">
              <a:solidFill>
                <a:schemeClr val="tx1"/>
              </a:solidFill>
              <a:latin typeface="Swis721 Lt BT" panose="020B0403020202020204" pitchFamily="34" charset="0"/>
            </a:endParaRPr>
          </a:p>
          <a:p>
            <a:pPr marL="0" indent="0" algn="ctr">
              <a:buNone/>
            </a:pPr>
            <a:r>
              <a:rPr lang="en-GB" altLang="en-US" sz="4000">
                <a:latin typeface="Swis721 Lt BT" panose="020B0403020202020204" pitchFamily="34" charset="0"/>
              </a:rPr>
              <a:t>The shared vision for results day</a:t>
            </a:r>
          </a:p>
          <a:p>
            <a:pPr marL="0" indent="0" algn="just">
              <a:buNone/>
            </a:pPr>
            <a:endParaRPr lang="en-GB" altLang="en-US" sz="4000">
              <a:latin typeface="Swis721 Lt BT" panose="020B0403020202020204" pitchFamily="34" charset="0"/>
            </a:endParaRPr>
          </a:p>
          <a:p>
            <a:pPr marL="0" indent="0" algn="ctr">
              <a:buNone/>
            </a:pPr>
            <a:r>
              <a:rPr lang="en-GB" altLang="en-US" sz="4000">
                <a:latin typeface="Swis721 Lt BT" panose="020B0403020202020204" pitchFamily="34" charset="0"/>
              </a:rPr>
              <a:t>The individual vision for what your results will lead to</a:t>
            </a:r>
          </a:p>
          <a:p>
            <a:pPr lvl="1" algn="just"/>
            <a:endParaRPr lang="en-GB" altLang="en-US" sz="2200">
              <a:latin typeface="Swis721 Lt B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1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Intervention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18A1C3-A406-4501-A016-17FB57932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240360"/>
          </a:xfrm>
        </p:spPr>
        <p:txBody>
          <a:bodyPr lIns="45719" tIns="45720" rIns="45719" bIns="45720" anchor="t"/>
          <a:lstStyle/>
          <a:p>
            <a:endParaRPr lang="en-GB"/>
          </a:p>
          <a:p>
            <a:r>
              <a:rPr lang="en-GB" dirty="0" err="1">
                <a:latin typeface="Swis721 Lt BT"/>
              </a:rPr>
              <a:t>Mathswatch</a:t>
            </a:r>
            <a:r>
              <a:rPr lang="en-GB" dirty="0">
                <a:latin typeface="Swis721 Lt BT"/>
              </a:rPr>
              <a:t> Revision Timetable</a:t>
            </a:r>
          </a:p>
          <a:p>
            <a:r>
              <a:rPr lang="en-GB" dirty="0">
                <a:latin typeface="Swis721 Lt BT"/>
              </a:rPr>
              <a:t>1:1 Tutor</a:t>
            </a:r>
          </a:p>
          <a:p>
            <a:r>
              <a:rPr lang="en-GB" dirty="0">
                <a:latin typeface="Swis721 Lt BT"/>
              </a:rPr>
              <a:t>Bespoke After School sessions</a:t>
            </a:r>
            <a:endParaRPr lang="en-GB" dirty="0">
              <a:latin typeface="Swis721 Lt BT" panose="020B040302020202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28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Homework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1C376A-F340-4DC1-894B-F5A7FF46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75148"/>
            <a:ext cx="8229600" cy="4039294"/>
          </a:xfrm>
        </p:spPr>
        <p:txBody>
          <a:bodyPr/>
          <a:lstStyle/>
          <a:p>
            <a:endParaRPr lang="en-GB"/>
          </a:p>
          <a:p>
            <a:pPr marL="0" indent="0">
              <a:buNone/>
            </a:pPr>
            <a:endParaRPr lang="en-GB">
              <a:latin typeface="Swis721 Lt BT" panose="020B0403020202020204" pitchFamily="34" charset="0"/>
            </a:endParaRPr>
          </a:p>
          <a:p>
            <a:r>
              <a:rPr lang="en-GB" dirty="0">
                <a:latin typeface="Swis721 Lt BT" panose="020B0403020202020204" pitchFamily="34" charset="0"/>
              </a:rPr>
              <a:t>Exam papers starting Christmas</a:t>
            </a:r>
          </a:p>
          <a:p>
            <a:pPr marL="0" indent="0">
              <a:buNone/>
            </a:pPr>
            <a:endParaRPr lang="en-GB">
              <a:latin typeface="Swis721 Lt BT" panose="020B0403020202020204" pitchFamily="34" charset="0"/>
            </a:endParaRPr>
          </a:p>
          <a:p>
            <a:r>
              <a:rPr lang="en-GB" dirty="0">
                <a:latin typeface="Swis721 Lt BT" panose="020B0403020202020204" pitchFamily="34" charset="0"/>
              </a:rPr>
              <a:t>If stuck on a question, watch the relevant video on </a:t>
            </a:r>
            <a:r>
              <a:rPr lang="en-GB" dirty="0" err="1">
                <a:latin typeface="Swis721 Lt BT" panose="020B0403020202020204" pitchFamily="34" charset="0"/>
              </a:rPr>
              <a:t>mathswatch</a:t>
            </a:r>
            <a:r>
              <a:rPr lang="en-GB" dirty="0">
                <a:latin typeface="Swis721 Lt BT" panose="020B0403020202020204" pitchFamily="34" charset="0"/>
              </a:rPr>
              <a:t>, then try the question again</a:t>
            </a:r>
          </a:p>
        </p:txBody>
      </p:sp>
    </p:spTree>
    <p:extLst>
      <p:ext uri="{BB962C8B-B14F-4D97-AF65-F5344CB8AC3E}">
        <p14:creationId xmlns:p14="http://schemas.microsoft.com/office/powerpoint/2010/main" val="293396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The Students should 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A9F27E-7CAF-45DC-A4C3-5CB1EE2555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8444" y="2708920"/>
            <a:ext cx="8229600" cy="306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Swis721 Lt BT" panose="020B0403020202020204" pitchFamily="34" charset="0"/>
              </a:rPr>
              <a:t>Complete each piece of homework</a:t>
            </a:r>
          </a:p>
          <a:p>
            <a:r>
              <a:rPr lang="en-GB" dirty="0">
                <a:latin typeface="Swis721 Lt BT" panose="020B0403020202020204" pitchFamily="34" charset="0"/>
              </a:rPr>
              <a:t>Attend each intervention session offered</a:t>
            </a:r>
          </a:p>
          <a:p>
            <a:r>
              <a:rPr lang="en-GB" dirty="0">
                <a:latin typeface="Swis721 Lt BT" panose="020B0403020202020204" pitchFamily="34" charset="0"/>
              </a:rPr>
              <a:t>Take ownership </a:t>
            </a:r>
          </a:p>
          <a:p>
            <a:r>
              <a:rPr lang="en-GB" dirty="0">
                <a:latin typeface="Swis721 Lt BT" panose="020B0403020202020204" pitchFamily="34" charset="0"/>
              </a:rPr>
              <a:t>Revise topics they know they struggle with</a:t>
            </a:r>
          </a:p>
        </p:txBody>
      </p:sp>
    </p:spTree>
    <p:extLst>
      <p:ext uri="{BB962C8B-B14F-4D97-AF65-F5344CB8AC3E}">
        <p14:creationId xmlns:p14="http://schemas.microsoft.com/office/powerpoint/2010/main" val="3470806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Revision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4171A7-384C-4300-9D1B-835849302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95160"/>
            <a:ext cx="8229600" cy="24482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Swis721 Lt BT" panose="020B0403020202020204" pitchFamily="34" charset="0"/>
              </a:rPr>
              <a:t>Vle.mathswatch.co.uk</a:t>
            </a:r>
          </a:p>
          <a:p>
            <a:r>
              <a:rPr lang="en-GB">
                <a:latin typeface="Swis721 Lt BT" panose="020B0403020202020204" pitchFamily="34" charset="0"/>
                <a:hlinkClick r:id="rId2"/>
              </a:rPr>
              <a:t>www.mathsbot.com</a:t>
            </a:r>
            <a:endParaRPr lang="en-GB">
              <a:latin typeface="Swis721 Lt BT" panose="020B0403020202020204" pitchFamily="34" charset="0"/>
            </a:endParaRPr>
          </a:p>
          <a:p>
            <a:r>
              <a:rPr lang="en-GB" dirty="0">
                <a:latin typeface="Swis721 Lt BT" panose="020B0403020202020204" pitchFamily="34" charset="0"/>
              </a:rPr>
              <a:t>Corbett maths 5 a day</a:t>
            </a:r>
          </a:p>
          <a:p>
            <a:pPr marL="0" indent="0">
              <a:buNone/>
            </a:pPr>
            <a:r>
              <a:rPr lang="en-GB">
                <a:latin typeface="Swis721 Lt BT" panose="020B0403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498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 dirty="0">
                <a:latin typeface="Berkeley" panose="02020500000000000000" pitchFamily="18" charset="0"/>
              </a:rPr>
              <a:t>Maths 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D44F4A-ABDE-4048-BBF3-6DA616F21D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269350"/>
            <a:ext cx="8229600" cy="392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sz="2400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Swis721 Lt BT" panose="020B0403020202020204" pitchFamily="34" charset="0"/>
              </a:rPr>
              <a:t>Calculator –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Swis721 Lt BT" panose="020B0403020202020204" pitchFamily="34" charset="0"/>
              </a:rPr>
              <a:t>Casio fx85 GT Plus  or Casio fx991 ex </a:t>
            </a:r>
            <a:r>
              <a:rPr lang="en-GB" sz="2400" dirty="0" err="1">
                <a:latin typeface="Swis721 Lt BT" panose="020B0403020202020204" pitchFamily="34" charset="0"/>
              </a:rPr>
              <a:t>classwis</a:t>
            </a:r>
            <a:endParaRPr lang="en-GB" sz="2400" dirty="0">
              <a:latin typeface="Swis721 Lt BT" panose="020B0403020202020204" pitchFamily="34" charset="0"/>
            </a:endParaRPr>
          </a:p>
          <a:p>
            <a:pPr marL="4114800" lvl="8" indent="-457200">
              <a:buFont typeface="Arial" pitchFamily="34" charset="0"/>
              <a:buChar char="•"/>
            </a:pPr>
            <a:r>
              <a:rPr lang="en-GB" sz="2400" dirty="0">
                <a:latin typeface="Swis721 Lt BT" panose="020B0403020202020204" pitchFamily="34" charset="0"/>
              </a:rPr>
              <a:t>Casio fx991 es (A Level)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/>
          </a:p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010C-CB2B-48E9-B758-2F3542BA2726}"/>
              </a:ext>
            </a:extLst>
          </p:cNvPr>
          <p:cNvSpPr/>
          <p:nvPr/>
        </p:nvSpPr>
        <p:spPr>
          <a:xfrm>
            <a:off x="457200" y="1508958"/>
            <a:ext cx="483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wis721 Lt BT" panose="020B0403020202020204" pitchFamily="34" charset="0"/>
              </a:rPr>
              <a:t>What else can you do?</a:t>
            </a:r>
          </a:p>
        </p:txBody>
      </p:sp>
      <p:pic>
        <p:nvPicPr>
          <p:cNvPr id="10" name="Picture 9" descr="http://www.sciencestudio.co.uk/acatalog/casio-fx85gt-large.JPG">
            <a:hlinkClick r:id="rId2"/>
            <a:extLst>
              <a:ext uri="{FF2B5EF4-FFF2-40B4-BE49-F238E27FC236}">
                <a16:creationId xmlns:a16="http://schemas.microsoft.com/office/drawing/2014/main" id="{C19CDEF6-4612-4681-90AB-B5EB330E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93" y="3763785"/>
            <a:ext cx="1349599" cy="26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F670E9-5CE2-4C4D-A687-16B832208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120" y="4191673"/>
            <a:ext cx="2415262" cy="24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46B-1929-415A-9C16-518B29B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706" y="2618910"/>
            <a:ext cx="5454606" cy="1890210"/>
          </a:xfrm>
        </p:spPr>
        <p:txBody>
          <a:bodyPr/>
          <a:lstStyle/>
          <a:p>
            <a:pPr algn="ctr"/>
            <a:r>
              <a:rPr lang="en-GB" sz="3300" b="1" dirty="0">
                <a:latin typeface="Berkeley" panose="02020500000000000000" pitchFamily="18" charset="0"/>
              </a:rPr>
              <a:t>Religious Studies Success</a:t>
            </a:r>
          </a:p>
        </p:txBody>
      </p:sp>
    </p:spTree>
    <p:extLst>
      <p:ext uri="{BB962C8B-B14F-4D97-AF65-F5344CB8AC3E}">
        <p14:creationId xmlns:p14="http://schemas.microsoft.com/office/powerpoint/2010/main" val="2101365750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1" y="218486"/>
            <a:ext cx="5238582" cy="810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1" y="1971675"/>
            <a:ext cx="8617229" cy="40290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8F9FC-222F-420B-9D54-0E2497F30E0E}"/>
              </a:ext>
            </a:extLst>
          </p:cNvPr>
          <p:cNvSpPr txBox="1"/>
          <p:nvPr/>
        </p:nvSpPr>
        <p:spPr>
          <a:xfrm>
            <a:off x="195589" y="1313115"/>
            <a:ext cx="8756374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Swis721 Lt BT" panose="020B0403020202020204" pitchFamily="34" charset="0"/>
                <a:cs typeface="Arial" pitchFamily="34" charset="0"/>
              </a:rPr>
              <a:t>Paper 1: Faith, Christianity and Buddhism or Christianity and Islam. </a:t>
            </a:r>
            <a:r>
              <a:rPr lang="en-GB" dirty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lang="en-GB" baseline="3000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lang="en-GB" dirty="0">
                <a:solidFill>
                  <a:srgbClr val="C00000"/>
                </a:solidFill>
                <a:latin typeface="Arial"/>
                <a:cs typeface="Arial"/>
              </a:rPr>
              <a:t> May </a:t>
            </a:r>
            <a:r>
              <a:rPr lang="en-GB" b="1" dirty="0">
                <a:solidFill>
                  <a:srgbClr val="C00000"/>
                </a:solidFill>
                <a:latin typeface="Swis721 Lt BT"/>
                <a:cs typeface="Arial"/>
              </a:rPr>
              <a:t>2024 (am</a:t>
            </a:r>
            <a:r>
              <a:rPr lang="en-GB" dirty="0">
                <a:solidFill>
                  <a:srgbClr val="000000"/>
                </a:solidFill>
                <a:latin typeface="Swis721 Lt BT" panose="020B0403020202020204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000" dirty="0">
                <a:solidFill>
                  <a:srgbClr val="C00000"/>
                </a:solidFill>
                <a:latin typeface="Arial"/>
                <a:cs typeface="Arial"/>
              </a:rPr>
              <a:t>                                     </a:t>
            </a:r>
            <a:endParaRPr lang="en-GB" b="1" dirty="0">
              <a:solidFill>
                <a:srgbClr val="C00000"/>
              </a:solidFill>
              <a:latin typeface="Swis721 Lt BT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6ABF65-AA76-4980-BF20-72827F97FC12}"/>
              </a:ext>
            </a:extLst>
          </p:cNvPr>
          <p:cNvSpPr txBox="1">
            <a:spLocks/>
          </p:cNvSpPr>
          <p:nvPr/>
        </p:nvSpPr>
        <p:spPr>
          <a:xfrm>
            <a:off x="159027" y="2729707"/>
            <a:ext cx="8984974" cy="361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875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Overview</a:t>
            </a:r>
          </a:p>
          <a:p>
            <a:pPr marL="0" indent="0">
              <a:buNone/>
            </a:pPr>
            <a:r>
              <a:rPr lang="en-GB" sz="1875" kern="0" dirty="0">
                <a:latin typeface="Comic Sans MS" panose="030F0702030302020204" pitchFamily="66" charset="0"/>
              </a:rPr>
              <a:t>Written exam: 1 hour 45 minutes</a:t>
            </a:r>
          </a:p>
          <a:p>
            <a:pPr marL="0" indent="0">
              <a:buNone/>
            </a:pPr>
            <a:r>
              <a:rPr lang="en-GB" sz="1875" kern="0" dirty="0">
                <a:latin typeface="Comic Sans MS" panose="030F0702030302020204" pitchFamily="66" charset="0"/>
              </a:rPr>
              <a:t>Marks  102, 50% of GCSE</a:t>
            </a:r>
          </a:p>
          <a:p>
            <a:pPr marL="0" indent="0">
              <a:buNone/>
            </a:pPr>
            <a:endParaRPr lang="en-GB" sz="1875" kern="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75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Section A: Christianity beliefs and teachings</a:t>
            </a:r>
          </a:p>
          <a:p>
            <a:pPr marL="0" indent="0">
              <a:buNone/>
            </a:pPr>
            <a:r>
              <a:rPr lang="en-GB" sz="1875" kern="0" dirty="0">
                <a:solidFill>
                  <a:schemeClr val="tx1"/>
                </a:solidFill>
                <a:latin typeface="Comic Sans MS" panose="030F0702030302020204" pitchFamily="66" charset="0"/>
              </a:rPr>
              <a:t>5 questions (1 mark to 12 marks with 3 SPAG)</a:t>
            </a:r>
          </a:p>
          <a:p>
            <a:pPr marL="0" indent="0">
              <a:buNone/>
            </a:pPr>
            <a:endParaRPr lang="en-GB" sz="1875" kern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75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Section B: Buddhism beliefs and teachings (Islam beliefs and teachings)</a:t>
            </a:r>
          </a:p>
          <a:p>
            <a:pPr marL="0" indent="0">
              <a:buNone/>
            </a:pPr>
            <a:r>
              <a:rPr lang="en-US" sz="1800" kern="0" dirty="0">
                <a:latin typeface="Comic Sans MS" panose="030F0702030302020204" pitchFamily="66" charset="0"/>
              </a:rPr>
              <a:t>5 questions (1 mark to 12 marks)</a:t>
            </a:r>
          </a:p>
        </p:txBody>
      </p:sp>
    </p:spTree>
    <p:extLst>
      <p:ext uri="{BB962C8B-B14F-4D97-AF65-F5344CB8AC3E}">
        <p14:creationId xmlns:p14="http://schemas.microsoft.com/office/powerpoint/2010/main" val="146298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27" y="218486"/>
            <a:ext cx="5238582" cy="810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8F9FC-222F-420B-9D54-0E2497F30E0E}"/>
              </a:ext>
            </a:extLst>
          </p:cNvPr>
          <p:cNvSpPr txBox="1"/>
          <p:nvPr/>
        </p:nvSpPr>
        <p:spPr>
          <a:xfrm>
            <a:off x="200470" y="1423819"/>
            <a:ext cx="8855765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Paper 2: Themes (4, them A, B, D E) </a:t>
            </a:r>
            <a:r>
              <a:rPr lang="en-GB" dirty="0">
                <a:solidFill>
                  <a:srgbClr val="C00000"/>
                </a:solidFill>
                <a:latin typeface="Arial"/>
                <a:cs typeface="Arial"/>
              </a:rPr>
              <a:t>16</a:t>
            </a:r>
            <a:r>
              <a:rPr lang="en-GB" baseline="3000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lang="en-GB" dirty="0">
                <a:solidFill>
                  <a:srgbClr val="C00000"/>
                </a:solidFill>
                <a:latin typeface="Arial"/>
                <a:cs typeface="Arial"/>
              </a:rPr>
              <a:t> May </a:t>
            </a:r>
            <a:r>
              <a:rPr lang="en-GB" b="1" dirty="0">
                <a:solidFill>
                  <a:srgbClr val="C00000"/>
                </a:solidFill>
                <a:latin typeface="Swis721 Lt BT"/>
                <a:cs typeface="Arial"/>
              </a:rPr>
              <a:t>2024 (pm)</a:t>
            </a:r>
            <a:endParaRPr lang="en-GB" dirty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000" dirty="0">
                <a:solidFill>
                  <a:srgbClr val="C00000"/>
                </a:solidFill>
                <a:latin typeface="Arial"/>
                <a:cs typeface="Arial"/>
              </a:rPr>
              <a:t>                                      </a:t>
            </a:r>
            <a:endParaRPr lang="en-GB" b="1" dirty="0">
              <a:solidFill>
                <a:srgbClr val="C00000"/>
              </a:solidFill>
              <a:latin typeface="Swis721 Lt BT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6ABF65-AA76-4980-BF20-72827F97FC12}"/>
              </a:ext>
            </a:extLst>
          </p:cNvPr>
          <p:cNvSpPr txBox="1">
            <a:spLocks/>
          </p:cNvSpPr>
          <p:nvPr/>
        </p:nvSpPr>
        <p:spPr>
          <a:xfrm>
            <a:off x="79513" y="2294874"/>
            <a:ext cx="8984975" cy="361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500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Overview</a:t>
            </a:r>
          </a:p>
          <a:p>
            <a:pPr marL="0" indent="0">
              <a:buNone/>
            </a:pPr>
            <a:r>
              <a:rPr lang="en-GB" sz="1500" kern="0" dirty="0">
                <a:latin typeface="Comic Sans MS" panose="030F0702030302020204" pitchFamily="66" charset="0"/>
              </a:rPr>
              <a:t>Written exam: 1 hour 45 minutes</a:t>
            </a:r>
          </a:p>
          <a:p>
            <a:pPr marL="0" indent="0">
              <a:buNone/>
            </a:pPr>
            <a:r>
              <a:rPr lang="en-GB" sz="1500" kern="0" dirty="0">
                <a:latin typeface="Comic Sans MS" panose="030F0702030302020204" pitchFamily="66" charset="0"/>
              </a:rPr>
              <a:t>102 marks, 50% of GCSE</a:t>
            </a:r>
          </a:p>
          <a:p>
            <a:pPr marL="0" indent="0">
              <a:buNone/>
            </a:pPr>
            <a:r>
              <a:rPr lang="en-GB" sz="1500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Theme A Religion and Relationships</a:t>
            </a:r>
          </a:p>
          <a:p>
            <a:pPr marL="0" indent="0">
              <a:buNone/>
            </a:pPr>
            <a:r>
              <a:rPr lang="en-GB" sz="1500" kern="0" dirty="0">
                <a:solidFill>
                  <a:schemeClr val="tx1"/>
                </a:solidFill>
                <a:latin typeface="Comic Sans MS" panose="030F0702030302020204" pitchFamily="66" charset="0"/>
              </a:rPr>
              <a:t>5 questions (1 mark to 12 marks)</a:t>
            </a:r>
          </a:p>
          <a:p>
            <a:pPr marL="0" indent="0">
              <a:buNone/>
            </a:pPr>
            <a:r>
              <a:rPr lang="en-GB" sz="1500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Theme B Religion and Life</a:t>
            </a:r>
          </a:p>
          <a:p>
            <a:pPr marL="0" indent="0">
              <a:buNone/>
            </a:pPr>
            <a:r>
              <a:rPr lang="en-GB" sz="1500" kern="0" dirty="0">
                <a:solidFill>
                  <a:schemeClr val="tx1"/>
                </a:solidFill>
                <a:latin typeface="Comic Sans MS" panose="030F0702030302020204" pitchFamily="66" charset="0"/>
              </a:rPr>
              <a:t>5 questions (1 mark to 12 marks)</a:t>
            </a:r>
          </a:p>
          <a:p>
            <a:pPr marL="0" indent="0">
              <a:buNone/>
            </a:pPr>
            <a:r>
              <a:rPr lang="en-GB" sz="1500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Theme D Religion, peace and conflict </a:t>
            </a:r>
          </a:p>
          <a:p>
            <a:pPr marL="0" indent="0">
              <a:buNone/>
            </a:pPr>
            <a:r>
              <a:rPr lang="en-GB" sz="1500" kern="0" dirty="0">
                <a:solidFill>
                  <a:schemeClr val="tx1"/>
                </a:solidFill>
                <a:latin typeface="Comic Sans MS" panose="030F0702030302020204" pitchFamily="66" charset="0"/>
              </a:rPr>
              <a:t>5 questions (1 mark to 12 marks)</a:t>
            </a:r>
          </a:p>
          <a:p>
            <a:pPr marL="0" indent="0">
              <a:buNone/>
            </a:pPr>
            <a:r>
              <a:rPr lang="en-GB" sz="1500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Theme E Religion, crime and punishment</a:t>
            </a:r>
          </a:p>
          <a:p>
            <a:pPr marL="0" indent="0">
              <a:buNone/>
            </a:pPr>
            <a:r>
              <a:rPr lang="en-GB" sz="1500" kern="0" dirty="0">
                <a:solidFill>
                  <a:schemeClr val="tx1"/>
                </a:solidFill>
                <a:latin typeface="Comic Sans MS" panose="030F0702030302020204" pitchFamily="66" charset="0"/>
              </a:rPr>
              <a:t>5 questions (1 mark to 12 marks)</a:t>
            </a:r>
          </a:p>
          <a:p>
            <a:pPr marL="0" indent="0">
              <a:buNone/>
            </a:pPr>
            <a:endParaRPr lang="en-GB" sz="1875" kern="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875" kern="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875" kern="0" dirty="0">
              <a:latin typeface="Swis721 Lt BT" panose="020B0403020202020204" pitchFamily="34" charset="0"/>
            </a:endParaRPr>
          </a:p>
          <a:p>
            <a:pPr marL="0" indent="0">
              <a:buNone/>
            </a:pPr>
            <a:endParaRPr lang="en-US" sz="1200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3D654-A258-4460-8E82-2C2CE9DE2163}"/>
              </a:ext>
            </a:extLst>
          </p:cNvPr>
          <p:cNvSpPr txBox="1"/>
          <p:nvPr/>
        </p:nvSpPr>
        <p:spPr>
          <a:xfrm>
            <a:off x="3846444" y="2875003"/>
            <a:ext cx="4701209" cy="1685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latinLnBrk="1" hangingPunct="0"/>
            <a:r>
              <a:rPr lang="en-GB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marks for SPAG</a:t>
            </a:r>
          </a:p>
          <a:p>
            <a:pPr defTabSz="685800" latinLnBrk="1" hangingPunct="0"/>
            <a:endParaRPr lang="en-GB"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685800" latinLnBrk="1" hangingPunct="0"/>
            <a:r>
              <a:rPr lang="en-GB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12 mark question will be marked for </a:t>
            </a:r>
            <a:r>
              <a:rPr lang="en-GB" sz="21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spag</a:t>
            </a:r>
            <a:r>
              <a:rPr lang="en-GB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defTabSz="685800" latinLnBrk="1" hangingPunct="0"/>
            <a:r>
              <a:rPr lang="en-GB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highest score will be counted </a:t>
            </a:r>
          </a:p>
        </p:txBody>
      </p:sp>
    </p:spTree>
    <p:extLst>
      <p:ext uri="{BB962C8B-B14F-4D97-AF65-F5344CB8AC3E}">
        <p14:creationId xmlns:p14="http://schemas.microsoft.com/office/powerpoint/2010/main" val="14749350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" y="201980"/>
            <a:ext cx="5238582" cy="810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" y="1971675"/>
            <a:ext cx="9054548" cy="3220310"/>
          </a:xfrm>
        </p:spPr>
        <p:txBody>
          <a:bodyPr lIns="45719" tIns="45720" rIns="45719" bIns="45720" anchor="t"/>
          <a:lstStyle/>
          <a:p>
            <a:pPr marL="457200" indent="-457200">
              <a:buFont typeface="Arial"/>
              <a:buChar char="•"/>
            </a:pPr>
            <a:r>
              <a:rPr lang="en-GB" dirty="0"/>
              <a:t>1 mark </a:t>
            </a:r>
          </a:p>
          <a:p>
            <a:r>
              <a:rPr lang="en-GB" dirty="0"/>
              <a:t>Have to select the keyword </a:t>
            </a:r>
          </a:p>
          <a:p>
            <a:endParaRPr lang="en-GB" dirty="0"/>
          </a:p>
          <a:p>
            <a:r>
              <a:rPr lang="en-GB" dirty="0"/>
              <a:t>Which one of the following is not a means of salvation?</a:t>
            </a:r>
          </a:p>
          <a:p>
            <a:r>
              <a:rPr lang="en-GB" dirty="0"/>
              <a:t>Grace	Law	Spirit	Health</a:t>
            </a:r>
          </a:p>
          <a:p>
            <a:endParaRPr lang="en-GB" dirty="0"/>
          </a:p>
          <a:p>
            <a:r>
              <a:rPr lang="en-GB" dirty="0"/>
              <a:t>Students tick a box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0FB44-A978-442A-9D0B-A04EE00FAD47}"/>
              </a:ext>
            </a:extLst>
          </p:cNvPr>
          <p:cNvSpPr txBox="1"/>
          <p:nvPr/>
        </p:nvSpPr>
        <p:spPr>
          <a:xfrm>
            <a:off x="220456" y="1476513"/>
            <a:ext cx="8068779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latinLnBrk="1" hangingPunct="0"/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1 – knowledge question </a:t>
            </a:r>
            <a:endParaRPr lang="en-GB" sz="135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370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80" y="218486"/>
            <a:ext cx="5238582" cy="810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8AC4E-2C37-4BF0-B883-BEED96A4CCC0}"/>
              </a:ext>
            </a:extLst>
          </p:cNvPr>
          <p:cNvSpPr txBox="1"/>
          <p:nvPr/>
        </p:nvSpPr>
        <p:spPr>
          <a:xfrm>
            <a:off x="352499" y="1484765"/>
            <a:ext cx="757361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latinLnBrk="1" hangingPunct="0"/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2 – knowledge question </a:t>
            </a: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F73CE3A-489E-40F9-B770-C2BC5B03740E}"/>
              </a:ext>
            </a:extLst>
          </p:cNvPr>
          <p:cNvSpPr txBox="1">
            <a:spLocks/>
          </p:cNvSpPr>
          <p:nvPr/>
        </p:nvSpPr>
        <p:spPr>
          <a:xfrm>
            <a:off x="89452" y="1971675"/>
            <a:ext cx="9054548" cy="4029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/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GB" sz="2400" kern="0" dirty="0"/>
          </a:p>
          <a:p>
            <a:r>
              <a:rPr lang="en-GB" sz="2400" kern="0" dirty="0"/>
              <a:t>2 marks </a:t>
            </a:r>
          </a:p>
          <a:p>
            <a:r>
              <a:rPr lang="en-GB" sz="2400" kern="0" dirty="0"/>
              <a:t>Have to write a teaching</a:t>
            </a:r>
          </a:p>
          <a:p>
            <a:endParaRPr lang="en-GB" sz="2400" kern="0" dirty="0"/>
          </a:p>
          <a:p>
            <a:r>
              <a:rPr lang="en-US" sz="2400" dirty="0"/>
              <a:t>Give </a:t>
            </a:r>
            <a:r>
              <a:rPr lang="en-US" sz="2400" b="1" dirty="0"/>
              <a:t>two </a:t>
            </a:r>
            <a:r>
              <a:rPr lang="en-US" sz="2400" dirty="0"/>
              <a:t>Christian beliefs about the Trinity.</a:t>
            </a:r>
            <a:endParaRPr lang="en-GB" sz="2400" dirty="0"/>
          </a:p>
          <a:p>
            <a:endParaRPr lang="en-GB" sz="2400" kern="0" dirty="0"/>
          </a:p>
          <a:p>
            <a:r>
              <a:rPr lang="en-GB" sz="2400" kern="0" dirty="0"/>
              <a:t>Students write 2 words or 2 sentences</a:t>
            </a:r>
          </a:p>
          <a:p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87290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612A-CAB7-FE0B-9A40-C8EBDFAD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0"/>
            <a:ext cx="6499226" cy="1150939"/>
          </a:xfrm>
        </p:spPr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Exam Dates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40DE5A-F50B-1BD6-98EA-4BF7485F0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573524"/>
              </p:ext>
            </p:extLst>
          </p:nvPr>
        </p:nvGraphicFramePr>
        <p:xfrm>
          <a:off x="457200" y="1485900"/>
          <a:ext cx="82296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22299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85" y="284507"/>
            <a:ext cx="5238582" cy="810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6B6F02F-2B1A-43DC-88AA-3BF31FFB8968}"/>
              </a:ext>
            </a:extLst>
          </p:cNvPr>
          <p:cNvSpPr txBox="1">
            <a:spLocks/>
          </p:cNvSpPr>
          <p:nvPr/>
        </p:nvSpPr>
        <p:spPr>
          <a:xfrm>
            <a:off x="89452" y="1971675"/>
            <a:ext cx="9054548" cy="4029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/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GB" sz="2400" kern="0" dirty="0"/>
          </a:p>
          <a:p>
            <a:r>
              <a:rPr lang="en-GB" sz="2400" kern="0" dirty="0"/>
              <a:t>4 marks</a:t>
            </a:r>
          </a:p>
          <a:p>
            <a:r>
              <a:rPr lang="en-GB" sz="2400" kern="0" dirty="0"/>
              <a:t>Have to write a teaching and how it influences behaviour</a:t>
            </a:r>
          </a:p>
          <a:p>
            <a:r>
              <a:rPr lang="en-GB" sz="2400" dirty="0"/>
              <a:t>Explain two ways in which belief in judgement by God influences Christians today.</a:t>
            </a:r>
          </a:p>
          <a:p>
            <a:r>
              <a:rPr lang="en-GB" sz="2400" kern="0" dirty="0"/>
              <a:t>Students write a sentence to state the belief, sentence to say how a person shows that belief. 2 marks </a:t>
            </a:r>
          </a:p>
          <a:p>
            <a:r>
              <a:rPr lang="en-GB" sz="2400" kern="0" dirty="0"/>
              <a:t>Students write a sentence to state the belief, sentence to say how a person shows that belief. 2 marks </a:t>
            </a:r>
          </a:p>
          <a:p>
            <a:endParaRPr lang="en-GB" sz="240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D2D12-3284-4785-8946-1F65E8F70CDE}"/>
              </a:ext>
            </a:extLst>
          </p:cNvPr>
          <p:cNvSpPr txBox="1"/>
          <p:nvPr/>
        </p:nvSpPr>
        <p:spPr>
          <a:xfrm>
            <a:off x="459784" y="1575545"/>
            <a:ext cx="757361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latinLnBrk="1" hangingPunct="0"/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3 – knowledge and understanding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8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90" y="168969"/>
            <a:ext cx="5238582" cy="810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>
                <a:latin typeface="Berkeley" panose="02020500000000000000" pitchFamily="18" charset="0"/>
              </a:rPr>
              <a:t>Structure of the Exams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0B46F-CA08-4082-BA23-A0AF71C5BDC3}"/>
              </a:ext>
            </a:extLst>
          </p:cNvPr>
          <p:cNvSpPr txBox="1"/>
          <p:nvPr/>
        </p:nvSpPr>
        <p:spPr>
          <a:xfrm>
            <a:off x="459784" y="1575545"/>
            <a:ext cx="757361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latinLnBrk="1" hangingPunct="0"/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4 – knowledge and understanding and evidence 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7EAEC4-30C8-43E9-9A47-0176816EE6D2}"/>
              </a:ext>
            </a:extLst>
          </p:cNvPr>
          <p:cNvSpPr txBox="1">
            <a:spLocks/>
          </p:cNvSpPr>
          <p:nvPr/>
        </p:nvSpPr>
        <p:spPr>
          <a:xfrm>
            <a:off x="89452" y="1971675"/>
            <a:ext cx="9054548" cy="467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/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GB" sz="2400" kern="0" dirty="0"/>
          </a:p>
          <a:p>
            <a:r>
              <a:rPr lang="en-GB" sz="1800" kern="0" dirty="0"/>
              <a:t>5 marks</a:t>
            </a:r>
          </a:p>
          <a:p>
            <a:r>
              <a:rPr lang="en-GB" sz="1800" kern="0" dirty="0"/>
              <a:t>Have to write teachings in detail and support with scripture </a:t>
            </a:r>
          </a:p>
          <a:p>
            <a:r>
              <a:rPr lang="en-GB" sz="1800" dirty="0"/>
              <a:t>Explain two Christian beliefs about crucifixion, </a:t>
            </a:r>
            <a:r>
              <a:rPr lang="en-US" sz="1800" dirty="0"/>
              <a:t>Refer to sacred writings or another source of Christian belief and teaching in your answer.</a:t>
            </a:r>
            <a:endParaRPr lang="en-GB" sz="1800" dirty="0"/>
          </a:p>
          <a:p>
            <a:r>
              <a:rPr lang="en-GB" sz="1800" kern="0" dirty="0"/>
              <a:t>Students write 2 detailed sentences to state the belief and what is shows. 2 marks </a:t>
            </a:r>
          </a:p>
          <a:p>
            <a:r>
              <a:rPr lang="en-GB" sz="1800" kern="0" dirty="0"/>
              <a:t>Students write 2 detailed sentences to state the belief and what is shows. 2 marks</a:t>
            </a:r>
          </a:p>
          <a:p>
            <a:r>
              <a:rPr lang="en-GB" sz="1800" kern="0" dirty="0"/>
              <a:t>Need to refer to teaching and/or scripture to support 1 of the sentences. 1 mark (e.g. In the Bible it states, the Buddha taught) </a:t>
            </a:r>
          </a:p>
          <a:p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567017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6" y="152464"/>
            <a:ext cx="5238582" cy="810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>
                <a:latin typeface="Berkeley" panose="02020500000000000000" pitchFamily="18" charset="0"/>
              </a:rPr>
              <a:t>Exam Success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430" y="1971675"/>
            <a:ext cx="6172200" cy="4029075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669C9-59CA-4DF5-80FB-25B5ECC15070}"/>
              </a:ext>
            </a:extLst>
          </p:cNvPr>
          <p:cNvSpPr txBox="1"/>
          <p:nvPr/>
        </p:nvSpPr>
        <p:spPr>
          <a:xfrm>
            <a:off x="402015" y="1575545"/>
            <a:ext cx="757361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latinLnBrk="1" hangingPunct="0"/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5 – knowledge, understanding and evaluating 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E069EDF-5B92-468A-A88F-0A33B768A02E}"/>
              </a:ext>
            </a:extLst>
          </p:cNvPr>
          <p:cNvSpPr txBox="1">
            <a:spLocks/>
          </p:cNvSpPr>
          <p:nvPr/>
        </p:nvSpPr>
        <p:spPr>
          <a:xfrm>
            <a:off x="89452" y="1930411"/>
            <a:ext cx="9054548" cy="482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45720" rIns="34289" bIns="45720" anchor="t"/>
          <a:lstStyle>
            <a:lvl1pPr marL="342900" indent="-3429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28700" indent="-5715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indent="-457200">
              <a:spcBef>
                <a:spcPts val="700"/>
              </a:spcBef>
              <a:buClr>
                <a:srgbClr val="CC3333"/>
              </a:buClr>
              <a:buSzPct val="100000"/>
              <a:buChar char="•"/>
              <a:defRPr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lang="en-GB" sz="1200" kern="0" dirty="0"/>
              <a:t>12 marks</a:t>
            </a:r>
            <a:endParaRPr lang="en-US" sz="1200" dirty="0"/>
          </a:p>
          <a:p>
            <a:r>
              <a:rPr lang="en-GB" sz="1200" kern="0" dirty="0"/>
              <a:t>Have to write teachings in detail and support with scripture</a:t>
            </a:r>
          </a:p>
          <a:p>
            <a:r>
              <a:rPr lang="en-GB" sz="1200" kern="0" dirty="0"/>
              <a:t>Have to evaluate within each section </a:t>
            </a:r>
          </a:p>
          <a:p>
            <a:r>
              <a:rPr lang="en-GB" sz="1200" kern="0" dirty="0"/>
              <a:t>Have to conclude </a:t>
            </a:r>
          </a:p>
          <a:p>
            <a:r>
              <a:rPr lang="en-US" sz="1200" dirty="0"/>
              <a:t>“For Christians, what the Bible says about creation is true.’ Evaluate this statement” In your answer you should: refer to Christian teaching, give reasoned arguments to support this statement, give reasoned arguments to support a different point of view, reach a justified conclusion.</a:t>
            </a:r>
            <a:endParaRPr lang="en-GB" sz="1200"/>
          </a:p>
          <a:p>
            <a:r>
              <a:rPr lang="en-GB" sz="1200" b="1" kern="0" dirty="0"/>
              <a:t>Meaning of the keyword in a sentence</a:t>
            </a:r>
          </a:p>
          <a:p>
            <a:r>
              <a:rPr lang="en-GB" sz="1200" b="1" kern="0" dirty="0">
                <a:solidFill>
                  <a:srgbClr val="FF0000"/>
                </a:solidFill>
              </a:rPr>
              <a:t>Beliefs, teachings, reasons, actions and scripture to agree with the statement (student only need 2 points)</a:t>
            </a:r>
          </a:p>
          <a:p>
            <a:r>
              <a:rPr lang="en-GB" sz="1200" b="1" kern="0" dirty="0">
                <a:solidFill>
                  <a:srgbClr val="FF0000"/>
                </a:solidFill>
              </a:rPr>
              <a:t>Points should be in detail with clear evidence and reasons and what it shows about the religion </a:t>
            </a:r>
          </a:p>
          <a:p>
            <a:r>
              <a:rPr lang="en-GB" sz="1200" b="1" kern="0" dirty="0">
                <a:solidFill>
                  <a:srgbClr val="FF0000"/>
                </a:solidFill>
              </a:rPr>
              <a:t>They need to evaluate the paragraph to state f it a strong or weak argument</a:t>
            </a:r>
          </a:p>
          <a:p>
            <a:endParaRPr lang="en-GB" sz="1200" b="1" kern="0" dirty="0">
              <a:solidFill>
                <a:srgbClr val="FF0000"/>
              </a:solidFill>
            </a:endParaRPr>
          </a:p>
          <a:p>
            <a:r>
              <a:rPr lang="en-GB" sz="12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Beliefs, teachings, reasons, actions and scripture to disagree with the statement (student only need 2 points)</a:t>
            </a:r>
          </a:p>
          <a:p>
            <a:r>
              <a:rPr lang="en-GB" sz="12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Points should be in detail with clear evidence and reasons and what it shows about the religion </a:t>
            </a:r>
          </a:p>
          <a:p>
            <a:r>
              <a:rPr lang="en-GB" sz="12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They need to evaluate the paragraph to state f it a strong or weak argument</a:t>
            </a:r>
          </a:p>
          <a:p>
            <a:endParaRPr lang="en-GB" sz="1200" b="1" kern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1200" b="1" kern="0" dirty="0">
                <a:solidFill>
                  <a:schemeClr val="tx1"/>
                </a:solidFill>
              </a:rPr>
              <a:t>A conclusion to state if the statement is true. No more than 2 sentences</a:t>
            </a:r>
          </a:p>
        </p:txBody>
      </p:sp>
    </p:spTree>
    <p:extLst>
      <p:ext uri="{BB962C8B-B14F-4D97-AF65-F5344CB8AC3E}">
        <p14:creationId xmlns:p14="http://schemas.microsoft.com/office/powerpoint/2010/main" val="2920947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32" y="201980"/>
            <a:ext cx="5238582" cy="810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>
                <a:latin typeface="Berkeley" panose="02020500000000000000" pitchFamily="18" charset="0"/>
              </a:rPr>
              <a:t>Where to access the revision materials 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6CE0-97D6-4A18-9654-8F0CCA2C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430" y="1971675"/>
            <a:ext cx="6172200" cy="40290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321AA-EF0E-4424-9572-3E634790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67" y="2111289"/>
            <a:ext cx="2214563" cy="1164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49189-0157-4BF3-8622-8619CFC45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6" y="1918407"/>
            <a:ext cx="1492423" cy="2116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427396-2F84-47D8-A8CE-3C7691C0F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235" y="3508056"/>
            <a:ext cx="1642565" cy="2329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A0B21-4772-48E7-8876-B2CC7516B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119" y="1528999"/>
            <a:ext cx="1642565" cy="2329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02668D-D246-47B2-813E-5DFBAF224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431" y="3429001"/>
            <a:ext cx="1642565" cy="2329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2D3641-59D1-4EF9-8618-03597306E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289" y="3747346"/>
            <a:ext cx="1527551" cy="2165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602BDF-D308-4B07-A60A-4616130D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8607" y="2252365"/>
            <a:ext cx="1642565" cy="2329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62DF7B-043E-49DF-9E61-6A1D34F045FE}"/>
              </a:ext>
            </a:extLst>
          </p:cNvPr>
          <p:cNvSpPr txBox="1"/>
          <p:nvPr/>
        </p:nvSpPr>
        <p:spPr>
          <a:xfrm>
            <a:off x="3301824" y="4886325"/>
            <a:ext cx="1430071" cy="484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latinLnBrk="1" hangingPunct="0"/>
            <a:r>
              <a:rPr lang="en-GB"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1679671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46B-1929-415A-9C16-518B29B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132856"/>
            <a:ext cx="7272808" cy="2880320"/>
          </a:xfrm>
        </p:spPr>
        <p:txBody>
          <a:bodyPr/>
          <a:lstStyle/>
          <a:p>
            <a:pPr algn="ctr"/>
            <a:r>
              <a:rPr lang="en-GB" sz="4400" b="1" dirty="0">
                <a:latin typeface="Berkeley" panose="02020500000000000000" pitchFamily="18" charset="0"/>
              </a:rPr>
              <a:t>Revising for Exams</a:t>
            </a:r>
          </a:p>
        </p:txBody>
      </p:sp>
    </p:spTree>
    <p:extLst>
      <p:ext uri="{BB962C8B-B14F-4D97-AF65-F5344CB8AC3E}">
        <p14:creationId xmlns:p14="http://schemas.microsoft.com/office/powerpoint/2010/main" val="246506798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150344-AE30-443C-8902-63360C82A6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2" t="21781" r="19144" b="55003"/>
          <a:stretch/>
        </p:blipFill>
        <p:spPr bwMode="auto">
          <a:xfrm>
            <a:off x="971689" y="2492896"/>
            <a:ext cx="7200622" cy="346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4364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87D7-193E-47DE-9D5A-9CB43B29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/>
          <a:lstStyle/>
          <a:p>
            <a:r>
              <a:rPr lang="en-GB" sz="3600" dirty="0"/>
              <a:t>Weekly Revision Timetable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1C11DAC-CEB2-4F6B-B361-F3BAACEDF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206358"/>
              </p:ext>
            </p:extLst>
          </p:nvPr>
        </p:nvGraphicFramePr>
        <p:xfrm>
          <a:off x="323528" y="2195621"/>
          <a:ext cx="5436603" cy="39023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8863">
                  <a:extLst>
                    <a:ext uri="{9D8B030D-6E8A-4147-A177-3AD203B41FA5}">
                      <a16:colId xmlns:a16="http://schemas.microsoft.com/office/drawing/2014/main" val="3890953343"/>
                    </a:ext>
                  </a:extLst>
                </a:gridCol>
                <a:gridCol w="917340">
                  <a:extLst>
                    <a:ext uri="{9D8B030D-6E8A-4147-A177-3AD203B41FA5}">
                      <a16:colId xmlns:a16="http://schemas.microsoft.com/office/drawing/2014/main" val="217065181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8560912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112975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098932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39078464"/>
                    </a:ext>
                  </a:extLst>
                </a:gridCol>
              </a:tblGrid>
              <a:tr h="48763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wis721 Lt BT"/>
                        </a:rPr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wis721 Lt BT"/>
                        </a:rPr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wis721 Lt BT"/>
                        </a:rPr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wis721 Lt BT"/>
                        </a:rPr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wis721 Lt BT"/>
                        </a:rPr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wis721 Lt BT"/>
                        </a:rPr>
                        <a:t>Fri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552279"/>
                  </a:ext>
                </a:extLst>
              </a:tr>
              <a:tr h="77819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1</a:t>
                      </a:r>
                    </a:p>
                    <a:p>
                      <a:pPr algn="l"/>
                      <a:endParaRPr lang="en-GB">
                        <a:latin typeface="Swis721 Lt BT" panose="020B0403020202020204" pitchFamily="34" charset="0"/>
                      </a:endParaRPr>
                    </a:p>
                    <a:p>
                      <a:pPr algn="l"/>
                      <a:r>
                        <a:rPr lang="en-GB" dirty="0">
                          <a:latin typeface="Swis721 Lt BT"/>
                        </a:rPr>
                        <a:t>3.30-4.15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Geography</a:t>
                      </a: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Waterfalls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Science</a:t>
                      </a: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B1 - Genes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Maths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Swis721 Lt BT"/>
                        </a:rPr>
                        <a:t>Trigonometry</a:t>
                      </a: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- SOH</a:t>
                      </a:r>
                    </a:p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History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American West</a:t>
                      </a:r>
                    </a:p>
                    <a:p>
                      <a:pPr algn="ctr"/>
                      <a:r>
                        <a:rPr lang="en-GB" sz="800" dirty="0">
                          <a:latin typeface="Swis721 Lt BT"/>
                        </a:rPr>
                        <a:t>Consequences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French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Sport/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Vocab 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69192"/>
                  </a:ext>
                </a:extLst>
              </a:tr>
              <a:tr h="77819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2</a:t>
                      </a:r>
                    </a:p>
                    <a:p>
                      <a:pPr algn="l"/>
                      <a:endParaRPr lang="en-GB">
                        <a:latin typeface="Swis721 Lt BT" panose="020B0403020202020204" pitchFamily="34" charset="0"/>
                      </a:endParaRPr>
                    </a:p>
                    <a:p>
                      <a:pPr algn="l"/>
                      <a:r>
                        <a:rPr lang="en-GB" dirty="0">
                          <a:latin typeface="Swis721 Lt BT"/>
                        </a:rPr>
                        <a:t>4.30-5.15</a:t>
                      </a:r>
                    </a:p>
                    <a:p>
                      <a:pPr algn="l"/>
                      <a:endParaRPr lang="en-GB">
                        <a:latin typeface="Swis721 Lt B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Maths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Trigonometry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Geography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Case Study 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History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American West Causes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French </a:t>
                      </a:r>
                    </a:p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Travel/Vocab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Science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B1 - Genes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2996"/>
                  </a:ext>
                </a:extLst>
              </a:tr>
              <a:tr h="77819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3</a:t>
                      </a:r>
                    </a:p>
                    <a:p>
                      <a:pPr algn="l"/>
                      <a:endParaRPr lang="en-GB">
                        <a:latin typeface="Swis721 Lt BT" panose="020B0403020202020204" pitchFamily="34" charset="0"/>
                      </a:endParaRPr>
                    </a:p>
                    <a:p>
                      <a:pPr algn="l"/>
                      <a:r>
                        <a:rPr lang="en-GB" sz="1100" dirty="0">
                          <a:latin typeface="Swis721 Lt BT"/>
                        </a:rPr>
                        <a:t>6.30 – 7.15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Geography</a:t>
                      </a: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Drainage</a:t>
                      </a: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Basins</a:t>
                      </a:r>
                    </a:p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Science</a:t>
                      </a: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C1 - </a:t>
                      </a:r>
                      <a:r>
                        <a:rPr lang="en-GB" sz="1000" dirty="0" err="1">
                          <a:latin typeface="Swis721 Lt BT"/>
                        </a:rPr>
                        <a:t>Alkalines</a:t>
                      </a:r>
                      <a:endParaRPr lang="en-GB" sz="1000">
                        <a:latin typeface="Swis721 Lt BT" panose="020B0403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Maths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Swis721 Lt BT"/>
                        </a:rPr>
                        <a:t>Trigonometry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- SOH</a:t>
                      </a:r>
                    </a:p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History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American West Causes</a:t>
                      </a:r>
                    </a:p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French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Shopping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Vocab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3237"/>
                  </a:ext>
                </a:extLst>
              </a:tr>
              <a:tr h="77819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4</a:t>
                      </a:r>
                    </a:p>
                    <a:p>
                      <a:pPr algn="l"/>
                      <a:endParaRPr lang="en-GB">
                        <a:latin typeface="Swis721 Lt BT" panose="020B0403020202020204" pitchFamily="34" charset="0"/>
                      </a:endParaRPr>
                    </a:p>
                    <a:p>
                      <a:pPr algn="l"/>
                      <a:r>
                        <a:rPr lang="en-GB" sz="1100" dirty="0">
                          <a:latin typeface="Swis721 Lt BT"/>
                        </a:rPr>
                        <a:t>7.30 – 8.15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Homework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Homework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Homework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Homework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Science</a:t>
                      </a:r>
                    </a:p>
                    <a:p>
                      <a:pPr algn="ctr"/>
                      <a:r>
                        <a:rPr lang="en-GB" sz="900" dirty="0">
                          <a:latin typeface="Swis721 Lt BT"/>
                        </a:rPr>
                        <a:t>P1 - Forces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3238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B56A9C0-50CA-4D68-BC5F-1F8652BC2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68478"/>
              </p:ext>
            </p:extLst>
          </p:nvPr>
        </p:nvGraphicFramePr>
        <p:xfrm>
          <a:off x="6012160" y="2247738"/>
          <a:ext cx="2654930" cy="3931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8746">
                  <a:extLst>
                    <a:ext uri="{9D8B030D-6E8A-4147-A177-3AD203B41FA5}">
                      <a16:colId xmlns:a16="http://schemas.microsoft.com/office/drawing/2014/main" val="291399987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569701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45841068"/>
                    </a:ext>
                  </a:extLst>
                </a:gridCol>
              </a:tblGrid>
              <a:tr h="12381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wis721 Lt BT"/>
                        </a:rPr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wis721 Lt BT"/>
                        </a:rPr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wis721 Lt BT"/>
                        </a:rPr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12190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1</a:t>
                      </a:r>
                    </a:p>
                    <a:p>
                      <a:pPr algn="l"/>
                      <a:r>
                        <a:rPr lang="en-GB" dirty="0">
                          <a:latin typeface="Swis721 Lt BT"/>
                        </a:rPr>
                        <a:t>9 - 9.45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Maths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History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880719"/>
                  </a:ext>
                </a:extLst>
              </a:tr>
              <a:tr h="411845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2</a:t>
                      </a:r>
                    </a:p>
                    <a:p>
                      <a:pPr algn="l"/>
                      <a:r>
                        <a:rPr lang="en-GB" dirty="0">
                          <a:latin typeface="Swis721 Lt BT"/>
                        </a:rPr>
                        <a:t>10 – 10.45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Maths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History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570924"/>
                  </a:ext>
                </a:extLst>
              </a:tr>
              <a:tr h="411845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3</a:t>
                      </a:r>
                    </a:p>
                    <a:p>
                      <a:pPr algn="l"/>
                      <a:r>
                        <a:rPr lang="en-GB" dirty="0">
                          <a:latin typeface="Swis721 Lt BT"/>
                        </a:rPr>
                        <a:t>11 – 11.45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Science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b="0" dirty="0">
                          <a:latin typeface="Swis721 Lt BT"/>
                        </a:rPr>
                        <a:t>English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181247"/>
                  </a:ext>
                </a:extLst>
              </a:tr>
              <a:tr h="411845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4</a:t>
                      </a:r>
                    </a:p>
                    <a:p>
                      <a:pPr algn="l"/>
                      <a:r>
                        <a:rPr lang="en-GB" dirty="0">
                          <a:latin typeface="Swis721 Lt BT"/>
                        </a:rPr>
                        <a:t>12 – 12.45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Science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b="0" dirty="0">
                          <a:latin typeface="Swis721 Lt BT"/>
                        </a:rPr>
                        <a:t>English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634936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5</a:t>
                      </a:r>
                    </a:p>
                    <a:p>
                      <a:pPr algn="l"/>
                      <a:r>
                        <a:rPr lang="en-GB" dirty="0">
                          <a:latin typeface="Swis721 Lt BT"/>
                        </a:rPr>
                        <a:t>6 – 6.45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Maths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History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800083"/>
                  </a:ext>
                </a:extLst>
              </a:tr>
              <a:tr h="411845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6</a:t>
                      </a:r>
                    </a:p>
                    <a:p>
                      <a:pPr algn="l"/>
                      <a:r>
                        <a:rPr lang="en-GB" dirty="0">
                          <a:latin typeface="Swis721 Lt BT"/>
                        </a:rPr>
                        <a:t>7 – 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Science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  <a:p>
                      <a:pPr algn="ctr"/>
                      <a:r>
                        <a:rPr lang="en-GB" sz="1000" dirty="0">
                          <a:latin typeface="Swis721 Lt BT"/>
                        </a:rPr>
                        <a:t>English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51795"/>
                  </a:ext>
                </a:extLst>
              </a:tr>
              <a:tr h="411845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7</a:t>
                      </a:r>
                    </a:p>
                    <a:p>
                      <a:pPr algn="l"/>
                      <a:endParaRPr lang="en-GB">
                        <a:latin typeface="Swis721 Lt B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265717"/>
                  </a:ext>
                </a:extLst>
              </a:tr>
              <a:tr h="411845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Swis721 Lt BT"/>
                        </a:rPr>
                        <a:t>Session 8</a:t>
                      </a:r>
                    </a:p>
                    <a:p>
                      <a:pPr algn="l"/>
                      <a:endParaRPr lang="en-GB">
                        <a:latin typeface="Swis721 Lt B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Swis721 Lt B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198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C4E5B-F140-4D62-A2BF-0EFF489F31BC}"/>
              </a:ext>
            </a:extLst>
          </p:cNvPr>
          <p:cNvSpPr txBox="1"/>
          <p:nvPr/>
        </p:nvSpPr>
        <p:spPr>
          <a:xfrm>
            <a:off x="755576" y="6211825"/>
            <a:ext cx="590500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wis721 Lt BT" panose="020B0403020202020204" pitchFamily="34" charset="0"/>
                <a:ea typeface="Arial"/>
                <a:cs typeface="Arial"/>
                <a:sym typeface="Arial"/>
              </a:rPr>
              <a:t>Each session should only be 45 minutes long with 15 minutes break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6DAE2-B8FA-44DE-AD45-B5421CD1377C}"/>
              </a:ext>
            </a:extLst>
          </p:cNvPr>
          <p:cNvSpPr txBox="1"/>
          <p:nvPr/>
        </p:nvSpPr>
        <p:spPr>
          <a:xfrm>
            <a:off x="126917" y="1308280"/>
            <a:ext cx="883714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0000"/>
                </a:solidFill>
                <a:latin typeface="Swis721 Lt BT"/>
                <a:ea typeface="Arial"/>
                <a:cs typeface="Arial"/>
                <a:sym typeface="Arial"/>
              </a:rPr>
              <a:t>Students have been taught how to RAG rate their revision topics and plot out a week of revision sessions as below:</a:t>
            </a:r>
            <a:endParaRPr lang="en-GB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wis721 Lt BT" panose="020B0403020202020204" pitchFamily="3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954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7C07-B7E6-4800-A811-2E63B844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keley" panose="02020500000000000000" pitchFamily="18" charset="0"/>
              </a:rPr>
              <a:t>Parent Tips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24FC8C-0A9C-46C1-B45A-1EA17E87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93" y="2132856"/>
            <a:ext cx="8119814" cy="460894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GB" sz="2400" dirty="0">
                <a:latin typeface="Swis721 Lt BT" panose="020B0403020202020204" pitchFamily="34" charset="0"/>
              </a:rPr>
              <a:t>Weekly review of revision timetable</a:t>
            </a:r>
          </a:p>
          <a:p>
            <a:pPr>
              <a:spcBef>
                <a:spcPts val="0"/>
              </a:spcBef>
            </a:pPr>
            <a:endParaRPr lang="en-GB" sz="2400">
              <a:latin typeface="Swis721 Lt BT" panose="020B0403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Swis721 Lt BT" panose="020B0403020202020204" pitchFamily="34" charset="0"/>
              </a:rPr>
              <a:t>Monthly review of revision materials produced – revision cards, mind maps, and revision journeys. Information PP available on our website</a:t>
            </a:r>
          </a:p>
          <a:p>
            <a:pPr>
              <a:spcBef>
                <a:spcPts val="0"/>
              </a:spcBef>
            </a:pPr>
            <a:endParaRPr lang="en-GB" sz="2400">
              <a:latin typeface="Swis721 Lt BT" panose="020B0403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Swis721 Lt BT" panose="020B0403020202020204" pitchFamily="34" charset="0"/>
              </a:rPr>
              <a:t>Review of type of revision – are students only trying to memorise material or are they using exam questions</a:t>
            </a:r>
          </a:p>
          <a:p>
            <a:pPr>
              <a:spcBef>
                <a:spcPts val="0"/>
              </a:spcBef>
            </a:pPr>
            <a:endParaRPr lang="en-GB" sz="2400">
              <a:latin typeface="Swis721 Lt BT" panose="020B0403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Swis721 Lt BT" panose="020B0403020202020204" pitchFamily="34" charset="0"/>
              </a:rPr>
              <a:t>Front of fridge/In-tray idea – to avoid conflict between students and parents – revision materials timetables could be left in an agreed place (at an agreed time) for parents to check. This then takes the conversation element out of this process.</a:t>
            </a:r>
          </a:p>
          <a:p>
            <a:pPr>
              <a:spcBef>
                <a:spcPts val="0"/>
              </a:spcBef>
            </a:pPr>
            <a:endParaRPr lang="en-GB" sz="2400">
              <a:latin typeface="Swis721 Lt BT" panose="020B0403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Swis721 Lt BT" panose="020B0403020202020204" pitchFamily="34" charset="0"/>
              </a:rPr>
              <a:t>Use of staff email – please contact us if you have any issues with individual subjects or any overall issues</a:t>
            </a:r>
          </a:p>
          <a:p>
            <a:pPr>
              <a:spcBef>
                <a:spcPts val="0"/>
              </a:spcBef>
            </a:pPr>
            <a:endParaRPr lang="en-GB" sz="2400">
              <a:latin typeface="Swis721 Lt BT" panose="020B0403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Swis721 Lt BT" panose="020B0403020202020204" pitchFamily="34" charset="0"/>
              </a:rPr>
              <a:t>If it doubt, please contact us</a:t>
            </a:r>
          </a:p>
          <a:p>
            <a:pPr>
              <a:spcBef>
                <a:spcPts val="0"/>
              </a:spcBef>
            </a:pPr>
            <a:endParaRPr lang="en-GB" sz="2400">
              <a:latin typeface="Swis721 Lt BT" panose="020B0403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Swis721 Lt BT" panose="020B0403020202020204" pitchFamily="34" charset="0"/>
              </a:rPr>
              <a:t>Use of parent guides (these PowerPoints) to be involved in student’s work</a:t>
            </a:r>
          </a:p>
          <a:p>
            <a:pPr>
              <a:spcBef>
                <a:spcPts val="0"/>
              </a:spcBef>
            </a:pPr>
            <a:endParaRPr lang="en-GB" sz="2400">
              <a:latin typeface="Swis721 Lt BT" panose="020B0403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Swis721 Lt BT" panose="020B0403020202020204" pitchFamily="34" charset="0"/>
              </a:rPr>
              <a:t>Little and often rewards – nightly treat, half-termly reward (day out)</a:t>
            </a:r>
          </a:p>
        </p:txBody>
      </p:sp>
    </p:spTree>
    <p:extLst>
      <p:ext uri="{BB962C8B-B14F-4D97-AF65-F5344CB8AC3E}">
        <p14:creationId xmlns:p14="http://schemas.microsoft.com/office/powerpoint/2010/main" val="171854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6E90DA-BAEE-4B48-876C-0110C500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Berkeley" panose="02020500000000000000" pitchFamily="18" charset="0"/>
              </a:rPr>
              <a:t>Items that may be useful during revision period…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9A9CB5-042C-41A4-AAA0-BD2C38308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 lIns="45719" tIns="45720" rIns="45719" bIns="45720" anchor="t">
            <a:normAutofit fontScale="92500"/>
          </a:bodyPr>
          <a:lstStyle/>
          <a:p>
            <a:pPr algn="just"/>
            <a:r>
              <a:rPr lang="en-GB" sz="2800" dirty="0">
                <a:latin typeface="Swis721 Lt BT"/>
              </a:rPr>
              <a:t>Familiar pen/calculator</a:t>
            </a:r>
          </a:p>
          <a:p>
            <a:pPr algn="just"/>
            <a:r>
              <a:rPr lang="en-GB" sz="2800" dirty="0">
                <a:latin typeface="Swis721 Lt BT"/>
              </a:rPr>
              <a:t>In-tray (for students to leave their revision timetables/materials to review).</a:t>
            </a:r>
          </a:p>
          <a:p>
            <a:pPr algn="just"/>
            <a:r>
              <a:rPr lang="en-GB" sz="2800" dirty="0">
                <a:latin typeface="Swis721 Lt BT"/>
              </a:rPr>
              <a:t>Rainbow revision cards – allows students to have a different coloured revision card per subject. These are available from Wilkinsons.</a:t>
            </a:r>
          </a:p>
          <a:p>
            <a:pPr algn="just"/>
            <a:r>
              <a:rPr lang="en-GB" sz="2800" dirty="0">
                <a:latin typeface="Swis721 Lt BT"/>
              </a:rPr>
              <a:t>Revision card holder – students learnt how to produce flashcards today</a:t>
            </a:r>
            <a:r>
              <a:rPr lang="en-GB" sz="2800" dirty="0">
                <a:solidFill>
                  <a:srgbClr val="FF0000"/>
                </a:solidFill>
                <a:latin typeface="Swis721 Lt BT"/>
              </a:rPr>
              <a:t> </a:t>
            </a:r>
            <a:r>
              <a:rPr lang="en-GB" sz="2800" dirty="0">
                <a:latin typeface="Swis721 Lt BT"/>
              </a:rPr>
              <a:t>This is useful to collate their work.</a:t>
            </a:r>
          </a:p>
          <a:p>
            <a:pPr algn="just"/>
            <a:r>
              <a:rPr lang="en-GB" sz="2800" dirty="0">
                <a:latin typeface="Swis721 Lt BT"/>
              </a:rPr>
              <a:t>A3 paper – for mind maps/revision journeys (again techniques learnt by students today).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C0136-F5F6-421F-B7C2-771B6176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336042"/>
            <a:ext cx="1310499" cy="1161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D911C-9B5B-44A9-A5D7-EE3CEC7C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35" y="1246447"/>
            <a:ext cx="175964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844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3144-3F3C-442E-BA20-26C577E6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Marginal Gains – Exam Technique…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B6E22-C710-4709-8178-4F95E649B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dirty="0"/>
              <a:t>A dividing ‘current’ folder – keeps revision resources together</a:t>
            </a:r>
          </a:p>
          <a:p>
            <a:r>
              <a:rPr lang="en-GB" dirty="0"/>
              <a:t>Buy a pack of BIC black pens and 2/3 packs of cheap highlighters</a:t>
            </a:r>
          </a:p>
          <a:p>
            <a:r>
              <a:rPr lang="en-GB" dirty="0"/>
              <a:t>Get your parents to buy you a ‘case’ of cheap bottled water</a:t>
            </a:r>
          </a:p>
          <a:p>
            <a:r>
              <a:rPr lang="en-GB" dirty="0"/>
              <a:t>Decide if you like bananas</a:t>
            </a:r>
          </a:p>
          <a:p>
            <a:r>
              <a:rPr lang="en-GB" dirty="0"/>
              <a:t>If you don’t eat breakfast, possibly start from about March/April. If not, try </a:t>
            </a:r>
            <a:r>
              <a:rPr lang="en-GB" dirty="0" err="1"/>
              <a:t>Belvita</a:t>
            </a:r>
            <a:r>
              <a:rPr lang="en-GB" dirty="0"/>
              <a:t>!</a:t>
            </a:r>
          </a:p>
          <a:p>
            <a:r>
              <a:rPr lang="en-GB" dirty="0"/>
              <a:t>Walking/running the night before exams (cold showers)</a:t>
            </a:r>
          </a:p>
          <a:p>
            <a:r>
              <a:rPr lang="en-GB" dirty="0"/>
              <a:t>Talk to your employers now…if you can’t…we will!</a:t>
            </a:r>
          </a:p>
          <a:p>
            <a:r>
              <a:rPr lang="en-GB" dirty="0"/>
              <a:t>Pin your exam timetable up…and cross them off</a:t>
            </a:r>
          </a:p>
          <a:p>
            <a:r>
              <a:rPr lang="en-GB" dirty="0"/>
              <a:t>May half term – 2/3 days blocked out</a:t>
            </a: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DFD12-15A7-4915-8976-0E59D3E00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432822"/>
            <a:ext cx="1425178" cy="1425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0148E-8791-4557-AE48-4CEA46BB6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174" y="1171336"/>
            <a:ext cx="1440626" cy="11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818FC-5306-4188-94FD-3DD8050F76DC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691276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1pPr>
            <a:lvl2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2pPr>
            <a:lvl3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3pPr>
            <a:lvl4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4pPr>
            <a:lvl5pPr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5pPr>
            <a:lvl6pPr indent="4572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6pPr>
            <a:lvl7pPr indent="9144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7pPr>
            <a:lvl8pPr indent="13716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8pPr>
            <a:lvl9pPr indent="1828800">
              <a:defRPr sz="4400">
                <a:solidFill>
                  <a:srgbClr val="CCCCCC"/>
                </a:solidFill>
                <a:latin typeface="BerkeleyOldstyleITCbyBT"/>
                <a:ea typeface="BerkeleyOldstyleITCbyBT"/>
                <a:cs typeface="BerkeleyOldstyleITCbyBT"/>
                <a:sym typeface="BerkeleyOldstyleITCbyB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kern="0">
                <a:latin typeface="Berkeley" panose="02020500000000000000" pitchFamily="18" charset="0"/>
              </a:rPr>
              <a:t>The journey we are 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38B4-4285-495C-A7F9-4FEB0FC9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312143"/>
          </a:xfrm>
        </p:spPr>
        <p:txBody>
          <a:bodyPr lIns="45719" tIns="45720" rIns="45719" bIns="45720" anchor="t"/>
          <a:lstStyle/>
          <a:p>
            <a:endParaRPr lang="en-GB"/>
          </a:p>
          <a:p>
            <a:r>
              <a:rPr lang="en-GB" dirty="0">
                <a:latin typeface="Swis721 Lt BT"/>
              </a:rPr>
              <a:t>178 students</a:t>
            </a:r>
          </a:p>
          <a:p>
            <a:r>
              <a:rPr lang="en-GB" dirty="0">
                <a:solidFill>
                  <a:srgbClr val="FF0000"/>
                </a:solidFill>
                <a:latin typeface="Swis721 Lt BT"/>
              </a:rPr>
              <a:t>25</a:t>
            </a:r>
            <a:r>
              <a:rPr lang="en-GB" dirty="0">
                <a:latin typeface="Swis721 Lt BT"/>
              </a:rPr>
              <a:t> weeks – including holidays</a:t>
            </a:r>
          </a:p>
          <a:p>
            <a:r>
              <a:rPr lang="en-GB" dirty="0">
                <a:solidFill>
                  <a:srgbClr val="FF0000"/>
                </a:solidFill>
                <a:latin typeface="Swis721 Lt BT"/>
              </a:rPr>
              <a:t>20</a:t>
            </a:r>
            <a:r>
              <a:rPr lang="en-GB" dirty="0">
                <a:latin typeface="Swis721 Lt BT"/>
              </a:rPr>
              <a:t> weeks – without holidays</a:t>
            </a:r>
          </a:p>
          <a:p>
            <a:pPr marL="0" indent="0">
              <a:buNone/>
            </a:pPr>
            <a:endParaRPr lang="en-GB">
              <a:latin typeface="Swis721 Lt B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54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3144-3F3C-442E-BA20-26C577E6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7886700" cy="994172"/>
          </a:xfrm>
        </p:spPr>
        <p:txBody>
          <a:bodyPr/>
          <a:lstStyle/>
          <a:p>
            <a:pPr algn="ctr"/>
            <a:r>
              <a:rPr lang="en-GB" dirty="0"/>
              <a:t>Marginal Gains – Every Day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B6E22-C710-4709-8178-4F95E649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93" y="1334458"/>
            <a:ext cx="8229600" cy="5091508"/>
          </a:xfrm>
        </p:spPr>
        <p:txBody>
          <a:bodyPr lIns="45719" tIns="45720" rIns="45719" bIns="45720" anchor="t">
            <a:no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 sz="2400" dirty="0"/>
              <a:t>Go to bed 30 mins earlier – that is 2.5 hours per week</a:t>
            </a:r>
          </a:p>
          <a:p>
            <a:r>
              <a:rPr lang="en-GB" sz="2400" dirty="0"/>
              <a:t>Minimise arguments with parents…buy a letter tray</a:t>
            </a:r>
          </a:p>
          <a:p>
            <a:r>
              <a:rPr lang="en-GB" sz="2400" dirty="0"/>
              <a:t>Stop drinking energy drinks</a:t>
            </a:r>
          </a:p>
          <a:p>
            <a:r>
              <a:rPr lang="en-GB" sz="2400" dirty="0"/>
              <a:t>Talk to your parents about your ‘incentives’</a:t>
            </a:r>
          </a:p>
          <a:p>
            <a:r>
              <a:rPr lang="en-GB" sz="2400" dirty="0"/>
              <a:t>Ask for a mentor…</a:t>
            </a:r>
          </a:p>
          <a:p>
            <a:r>
              <a:rPr lang="en-GB" sz="2400" dirty="0"/>
              <a:t>Exams only What’s App group</a:t>
            </a:r>
          </a:p>
          <a:p>
            <a:r>
              <a:rPr lang="en-GB" sz="2400" dirty="0"/>
              <a:t>Plan a day out the week you finish exams</a:t>
            </a:r>
          </a:p>
          <a:p>
            <a:r>
              <a:rPr lang="en-GB" sz="2400" dirty="0"/>
              <a:t>Check Show My Homework first thing on Monday and last thing on Friday</a:t>
            </a:r>
          </a:p>
          <a:p>
            <a:r>
              <a:rPr lang="en-GB" sz="2400" dirty="0"/>
              <a:t>Carry your revision guides/revision cards with you as much as possible…revision opportunities!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8D682-F770-4FD3-92FB-397D668A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080" y="31628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FC12AE-B105-4D12-8404-73EF0BA6B91A}"/>
              </a:ext>
            </a:extLst>
          </p:cNvPr>
          <p:cNvSpPr txBox="1"/>
          <p:nvPr/>
        </p:nvSpPr>
        <p:spPr>
          <a:xfrm>
            <a:off x="4023184" y="4019296"/>
            <a:ext cx="1080120" cy="936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D956B7-C848-413E-AE40-91609EBB48F4}"/>
              </a:ext>
            </a:extLst>
          </p:cNvPr>
          <p:cNvSpPr/>
          <p:nvPr/>
        </p:nvSpPr>
        <p:spPr>
          <a:xfrm>
            <a:off x="539552" y="332656"/>
            <a:ext cx="374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</a:schemeClr>
                </a:solidFill>
                <a:latin typeface="Berkeley" panose="02020500000000000000" pitchFamily="18" charset="0"/>
              </a:rPr>
              <a:t>What Next?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C86849-5BAF-4158-9FD1-BFE1E5C0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8462"/>
            <a:ext cx="8229600" cy="5038930"/>
          </a:xfrm>
        </p:spPr>
        <p:txBody>
          <a:bodyPr lIns="45719" tIns="45720" rIns="45719" bIns="45720" anchor="t"/>
          <a:lstStyle/>
          <a:p>
            <a:r>
              <a:rPr lang="en-GB" sz="2800" dirty="0">
                <a:latin typeface="Swis721 Lt BT"/>
              </a:rPr>
              <a:t>Time with staff present</a:t>
            </a:r>
          </a:p>
          <a:p>
            <a:r>
              <a:rPr lang="en-GB" sz="2800" dirty="0">
                <a:latin typeface="Swis721 Lt BT"/>
              </a:rPr>
              <a:t>Opportunity to ask questions</a:t>
            </a:r>
          </a:p>
          <a:p>
            <a:r>
              <a:rPr lang="en-GB" sz="2800" dirty="0">
                <a:latin typeface="Swis721 Lt BT"/>
              </a:rPr>
              <a:t>Decisions around items to purchase – revision guides, equipment, rewards.</a:t>
            </a:r>
          </a:p>
          <a:p>
            <a:r>
              <a:rPr lang="en-GB" sz="2800" dirty="0">
                <a:latin typeface="Swis721 Lt BT"/>
              </a:rPr>
              <a:t>Decisions around any family system</a:t>
            </a:r>
          </a:p>
          <a:p>
            <a:r>
              <a:rPr lang="en-GB" sz="2800" dirty="0">
                <a:latin typeface="Swis721 Lt BT"/>
              </a:rPr>
              <a:t>Parent meetings* (Planned and Unplanned)</a:t>
            </a:r>
          </a:p>
          <a:p>
            <a:r>
              <a:rPr lang="en-GB" sz="2800" dirty="0">
                <a:latin typeface="Swis721 Lt BT"/>
              </a:rPr>
              <a:t>Careers interviews</a:t>
            </a:r>
          </a:p>
          <a:p>
            <a:r>
              <a:rPr lang="en-GB" sz="2800" dirty="0">
                <a:latin typeface="Swis721 Lt BT"/>
              </a:rPr>
              <a:t>Post-16 applications to </a:t>
            </a:r>
          </a:p>
          <a:p>
            <a:r>
              <a:rPr lang="en-GB" sz="2800" dirty="0">
                <a:latin typeface="Swis721 Lt BT"/>
              </a:rPr>
              <a:t>Sixth Form here - interview and final offer process </a:t>
            </a:r>
          </a:p>
          <a:p>
            <a:r>
              <a:rPr lang="en-GB" sz="2800" dirty="0">
                <a:latin typeface="Swis721 Lt BT"/>
              </a:rPr>
              <a:t>Mock Exams </a:t>
            </a:r>
            <a:r>
              <a:rPr lang="en-GB" sz="2400" i="1" dirty="0">
                <a:latin typeface="Swis721 Lt BT"/>
              </a:rPr>
              <a:t>(next set start on 15th January)</a:t>
            </a:r>
          </a:p>
        </p:txBody>
      </p:sp>
    </p:spTree>
    <p:extLst>
      <p:ext uri="{BB962C8B-B14F-4D97-AF65-F5344CB8AC3E}">
        <p14:creationId xmlns:p14="http://schemas.microsoft.com/office/powerpoint/2010/main" val="15758328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46B-1929-415A-9C16-518B29B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276872"/>
            <a:ext cx="7272808" cy="3456384"/>
          </a:xfrm>
        </p:spPr>
        <p:txBody>
          <a:bodyPr/>
          <a:lstStyle/>
          <a:p>
            <a:pPr algn="ctr"/>
            <a:r>
              <a:rPr lang="en-GB" sz="4400" b="1" dirty="0">
                <a:latin typeface="Berkeley" panose="02020500000000000000" pitchFamily="18" charset="0"/>
              </a:rPr>
              <a:t>Thank you so much for coming …. have a safe journey home</a:t>
            </a:r>
          </a:p>
        </p:txBody>
      </p:sp>
    </p:spTree>
    <p:extLst>
      <p:ext uri="{BB962C8B-B14F-4D97-AF65-F5344CB8AC3E}">
        <p14:creationId xmlns:p14="http://schemas.microsoft.com/office/powerpoint/2010/main" val="24562508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6336704" cy="857250"/>
          </a:xfrm>
        </p:spPr>
        <p:txBody>
          <a:bodyPr>
            <a:normAutofit/>
          </a:bodyPr>
          <a:lstStyle/>
          <a:p>
            <a:pPr>
              <a:defRPr/>
            </a:pPr>
            <a:endParaRPr lang="en-GB">
              <a:latin typeface="Berkeley" panose="02020500000000000000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46CAD2-AEB1-4A00-B0FB-76B30164A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20891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8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0FAC-7142-468E-9C30-FFB8E0B1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58293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>
                <a:latin typeface="Berkeley" panose="02020500000000000000" pitchFamily="18" charset="0"/>
              </a:rPr>
              <a:t>Belief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6A276-C63E-4E62-B83E-F2CA1D6C8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5372100"/>
          </a:xfrm>
        </p:spPr>
        <p:txBody>
          <a:bodyPr/>
          <a:lstStyle/>
          <a:p>
            <a:endParaRPr lang="en-GB"/>
          </a:p>
          <a:p>
            <a:r>
              <a:rPr lang="en-GB">
                <a:latin typeface="Swis721 Lt BT" panose="020B0403020202020204" pitchFamily="34" charset="0"/>
              </a:rPr>
              <a:t>The key element to the equation</a:t>
            </a:r>
          </a:p>
          <a:p>
            <a:pPr marL="0" indent="0">
              <a:buNone/>
            </a:pPr>
            <a:endParaRPr lang="en-GB">
              <a:latin typeface="Swis721 Lt BT" panose="020B0403020202020204" pitchFamily="34" charset="0"/>
            </a:endParaRPr>
          </a:p>
          <a:p>
            <a:r>
              <a:rPr lang="en-GB">
                <a:latin typeface="Swis721 Lt BT" panose="020B0403020202020204" pitchFamily="34" charset="0"/>
              </a:rPr>
              <a:t>You have been on a journey for almost 11 years</a:t>
            </a:r>
          </a:p>
          <a:p>
            <a:pPr marL="0" indent="0">
              <a:buNone/>
            </a:pPr>
            <a:endParaRPr lang="en-GB">
              <a:latin typeface="Swis721 Lt BT" panose="020B0403020202020204" pitchFamily="34" charset="0"/>
            </a:endParaRPr>
          </a:p>
          <a:p>
            <a:r>
              <a:rPr lang="en-GB">
                <a:latin typeface="Swis721 Lt BT" panose="020B0403020202020204" pitchFamily="34" charset="0"/>
              </a:rPr>
              <a:t>It’s time to achieve your potential</a:t>
            </a:r>
          </a:p>
        </p:txBody>
      </p:sp>
    </p:spTree>
    <p:extLst>
      <p:ext uri="{BB962C8B-B14F-4D97-AF65-F5344CB8AC3E}">
        <p14:creationId xmlns:p14="http://schemas.microsoft.com/office/powerpoint/2010/main" val="59378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99A0-DE3D-47EF-A3FD-50D20C09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/>
          <a:lstStyle/>
          <a:p>
            <a:r>
              <a:rPr lang="en-GB" dirty="0"/>
              <a:t>Revision Day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450B-C580-4E40-AEB3-C552FEA14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45719" tIns="45720" rIns="45719" bIns="45720" anchor="t"/>
          <a:lstStyle/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 dirty="0"/>
              <a:t>Students participated in sessions including:</a:t>
            </a:r>
          </a:p>
          <a:p>
            <a:endParaRPr lang="en-GB" sz="2400"/>
          </a:p>
          <a:p>
            <a:r>
              <a:rPr lang="en-GB" sz="2400" dirty="0"/>
              <a:t>Revision organisation and timetables</a:t>
            </a:r>
          </a:p>
          <a:p>
            <a:endParaRPr lang="en-GB" sz="2400"/>
          </a:p>
          <a:p>
            <a:r>
              <a:rPr lang="en-GB" sz="2400" dirty="0"/>
              <a:t>Revision tools and techniques</a:t>
            </a:r>
          </a:p>
          <a:p>
            <a:endParaRPr lang="en-GB" sz="2400"/>
          </a:p>
          <a:p>
            <a:r>
              <a:rPr lang="en-GB" sz="2400" dirty="0"/>
              <a:t>Marginal Gains</a:t>
            </a:r>
          </a:p>
          <a:p>
            <a:endParaRPr lang="en-GB" sz="2400" dirty="0"/>
          </a:p>
          <a:p>
            <a:r>
              <a:rPr lang="en-GB" sz="2400" dirty="0"/>
              <a:t>English and Science revision</a:t>
            </a:r>
          </a:p>
        </p:txBody>
      </p:sp>
    </p:spTree>
    <p:extLst>
      <p:ext uri="{BB962C8B-B14F-4D97-AF65-F5344CB8AC3E}">
        <p14:creationId xmlns:p14="http://schemas.microsoft.com/office/powerpoint/2010/main" val="94823619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8E3DAB575466478328E184650D60C3" ma:contentTypeVersion="45" ma:contentTypeDescription="Create a new document." ma:contentTypeScope="" ma:versionID="37f49c913047814a419377213e99950d">
  <xsd:schema xmlns:xsd="http://www.w3.org/2001/XMLSchema" xmlns:xs="http://www.w3.org/2001/XMLSchema" xmlns:p="http://schemas.microsoft.com/office/2006/metadata/properties" xmlns:ns1="http://schemas.microsoft.com/sharepoint/v3" xmlns:ns3="e004196c-e9dd-4783-9be9-1353c7e5450a" xmlns:ns4="9dce885e-347d-4a71-ac98-1338572445e2" targetNamespace="http://schemas.microsoft.com/office/2006/metadata/properties" ma:root="true" ma:fieldsID="a238e168161c1c75d87024442c088b99" ns1:_="" ns3:_="" ns4:_="">
    <xsd:import namespace="http://schemas.microsoft.com/sharepoint/v3"/>
    <xsd:import namespace="e004196c-e9dd-4783-9be9-1353c7e5450a"/>
    <xsd:import namespace="9dce885e-347d-4a71-ac98-1338572445e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TeamsChannelId" minOccurs="0"/>
                <xsd:element ref="ns3:IsNotebookLocked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4196c-e9dd-4783-9be9-1353c7e5450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Leaders" ma:index="28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9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0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1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2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3" nillable="true" ma:displayName="Has Leaders Only SectionGroup" ma:internalName="Has_Leaders_Only_SectionGroup">
      <xsd:simpleType>
        <xsd:restriction base="dms:Boolean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0" nillable="true" ma:displayName="Tags" ma:internalName="MediaServiceAutoTags" ma:readOnly="true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MediaServiceGenerationTime" ma:index="4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9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5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51" nillable="true" ma:displayName="_activity" ma:hidden="true" ma:internalName="_activity">
      <xsd:simpleType>
        <xsd:restriction base="dms:Note"/>
      </xsd:simpleType>
    </xsd:element>
    <xsd:element name="MediaServiceObjectDetectorVersions" ma:index="5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e885e-347d-4a71-ac98-1338572445e2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e004196c-e9dd-4783-9be9-1353c7e5450a" xsi:nil="true"/>
    <Invited_Leaders xmlns="e004196c-e9dd-4783-9be9-1353c7e5450a" xsi:nil="true"/>
    <TeamsChannelId xmlns="e004196c-e9dd-4783-9be9-1353c7e5450a" xsi:nil="true"/>
    <_ip_UnifiedCompliancePolicyUIAction xmlns="http://schemas.microsoft.com/sharepoint/v3" xsi:nil="true"/>
    <Teachers xmlns="e004196c-e9dd-4783-9be9-1353c7e5450a">
      <UserInfo>
        <DisplayName/>
        <AccountId xsi:nil="true"/>
        <AccountType/>
      </UserInfo>
    </Teachers>
    <Students xmlns="e004196c-e9dd-4783-9be9-1353c7e5450a">
      <UserInfo>
        <DisplayName/>
        <AccountId xsi:nil="true"/>
        <AccountType/>
      </UserInfo>
    </Students>
    <AppVersion xmlns="e004196c-e9dd-4783-9be9-1353c7e5450a" xsi:nil="true"/>
    <Student_Groups xmlns="e004196c-e9dd-4783-9be9-1353c7e5450a">
      <UserInfo>
        <DisplayName/>
        <AccountId xsi:nil="true"/>
        <AccountType/>
      </UserInfo>
    </Student_Groups>
    <Has_Leaders_Only_SectionGroup xmlns="e004196c-e9dd-4783-9be9-1353c7e5450a" xsi:nil="true"/>
    <Math_Settings xmlns="e004196c-e9dd-4783-9be9-1353c7e5450a" xsi:nil="true"/>
    <Invited_Teachers xmlns="e004196c-e9dd-4783-9be9-1353c7e5450a" xsi:nil="true"/>
    <Owner xmlns="e004196c-e9dd-4783-9be9-1353c7e5450a">
      <UserInfo>
        <DisplayName/>
        <AccountId xsi:nil="true"/>
        <AccountType/>
      </UserInfo>
    </Owner>
    <_ip_UnifiedCompliancePolicyProperties xmlns="http://schemas.microsoft.com/sharepoint/v3" xsi:nil="true"/>
    <Has_Teacher_Only_SectionGroup xmlns="e004196c-e9dd-4783-9be9-1353c7e5450a" xsi:nil="true"/>
    <Member_Groups xmlns="e004196c-e9dd-4783-9be9-1353c7e5450a">
      <UserInfo>
        <DisplayName/>
        <AccountId xsi:nil="true"/>
        <AccountType/>
      </UserInfo>
    </Member_Groups>
    <Is_Collaboration_Space_Locked xmlns="e004196c-e9dd-4783-9be9-1353c7e5450a" xsi:nil="true"/>
    <NotebookType xmlns="e004196c-e9dd-4783-9be9-1353c7e5450a" xsi:nil="true"/>
    <FolderType xmlns="e004196c-e9dd-4783-9be9-1353c7e5450a" xsi:nil="true"/>
    <Leaders xmlns="e004196c-e9dd-4783-9be9-1353c7e5450a">
      <UserInfo>
        <DisplayName/>
        <AccountId xsi:nil="true"/>
        <AccountType/>
      </UserInfo>
    </Leaders>
    <Templates xmlns="e004196c-e9dd-4783-9be9-1353c7e5450a" xsi:nil="true"/>
    <Members xmlns="e004196c-e9dd-4783-9be9-1353c7e5450a">
      <UserInfo>
        <DisplayName/>
        <AccountId xsi:nil="true"/>
        <AccountType/>
      </UserInfo>
    </Members>
    <Invited_Members xmlns="e004196c-e9dd-4783-9be9-1353c7e5450a" xsi:nil="true"/>
    <Teams_Channel_Section_Location xmlns="e004196c-e9dd-4783-9be9-1353c7e5450a" xsi:nil="true"/>
    <Invited_Students xmlns="e004196c-e9dd-4783-9be9-1353c7e5450a" xsi:nil="true"/>
    <IsNotebookLocked xmlns="e004196c-e9dd-4783-9be9-1353c7e5450a" xsi:nil="true"/>
    <LMS_Mappings xmlns="e004196c-e9dd-4783-9be9-1353c7e5450a" xsi:nil="true"/>
    <CultureName xmlns="e004196c-e9dd-4783-9be9-1353c7e5450a" xsi:nil="true"/>
    <Distribution_Groups xmlns="e004196c-e9dd-4783-9be9-1353c7e5450a" xsi:nil="true"/>
    <Self_Registration_Enabled xmlns="e004196c-e9dd-4783-9be9-1353c7e5450a" xsi:nil="true"/>
    <_activity xmlns="e004196c-e9dd-4783-9be9-1353c7e5450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E1DA48-B84A-449D-8524-B34CCC507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004196c-e9dd-4783-9be9-1353c7e5450a"/>
    <ds:schemaRef ds:uri="9dce885e-347d-4a71-ac98-1338572445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A9F672-E7DC-45C3-9AEA-0542F31611D7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dce885e-347d-4a71-ac98-1338572445e2"/>
    <ds:schemaRef ds:uri="e004196c-e9dd-4783-9be9-1353c7e5450a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711BCF-0553-4713-89C4-5578D00F59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2364</Words>
  <Application>Microsoft Office PowerPoint</Application>
  <PresentationFormat>On-screen Show (4:3)</PresentationFormat>
  <Paragraphs>622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1_Default</vt:lpstr>
      <vt:lpstr>23rd November 2023  Welcome to our Year 11 Information Evening</vt:lpstr>
      <vt:lpstr>Contact Us</vt:lpstr>
      <vt:lpstr>The Vision – Y11 Prom</vt:lpstr>
      <vt:lpstr>The Vision</vt:lpstr>
      <vt:lpstr>Exam Dates</vt:lpstr>
      <vt:lpstr>PowerPoint Presentation</vt:lpstr>
      <vt:lpstr>PowerPoint Presentation</vt:lpstr>
      <vt:lpstr>Belief</vt:lpstr>
      <vt:lpstr>Revision Day Today</vt:lpstr>
      <vt:lpstr>Support</vt:lpstr>
      <vt:lpstr>What can you do to support yourself?</vt:lpstr>
      <vt:lpstr>Before and After School Intervention</vt:lpstr>
      <vt:lpstr>Year 11 Residential</vt:lpstr>
      <vt:lpstr>Science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 Success</vt:lpstr>
      <vt:lpstr>Structure of the Exams</vt:lpstr>
      <vt:lpstr>Structure of the Exams</vt:lpstr>
      <vt:lpstr>Structure of the Exams</vt:lpstr>
      <vt:lpstr>Structure of the Exams</vt:lpstr>
      <vt:lpstr>Structure of the Exams</vt:lpstr>
      <vt:lpstr>Exam Success</vt:lpstr>
      <vt:lpstr>GCSE Mathematics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Half a GCSE practice paper</vt:lpstr>
      <vt:lpstr>Supporting your areas to develop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Religious Studies Success</vt:lpstr>
      <vt:lpstr>Structure of the Exams</vt:lpstr>
      <vt:lpstr>Structure of the Exams</vt:lpstr>
      <vt:lpstr>Structure of the Exams</vt:lpstr>
      <vt:lpstr>Structure of the Exams</vt:lpstr>
      <vt:lpstr>Structure of the Exams</vt:lpstr>
      <vt:lpstr>Structure of the Exams</vt:lpstr>
      <vt:lpstr>Exam Success</vt:lpstr>
      <vt:lpstr>Where to access the revision materials ….</vt:lpstr>
      <vt:lpstr>Revising for Exams</vt:lpstr>
      <vt:lpstr>PowerPoint Presentation</vt:lpstr>
      <vt:lpstr>Weekly Revision Timetable</vt:lpstr>
      <vt:lpstr>Parent Tips</vt:lpstr>
      <vt:lpstr>Items that may be useful during revision period…</vt:lpstr>
      <vt:lpstr>Marginal Gains – Exam Technique…</vt:lpstr>
      <vt:lpstr>Marginal Gains – Every Day </vt:lpstr>
      <vt:lpstr>PowerPoint Presentation</vt:lpstr>
      <vt:lpstr>Thank you so much for coming …. have a safe journey home</vt:lpstr>
    </vt:vector>
  </TitlesOfParts>
  <Company>Linney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</dc:creator>
  <cp:lastModifiedBy>Rebecca Jephson</cp:lastModifiedBy>
  <cp:revision>253</cp:revision>
  <cp:lastPrinted>2019-11-04T09:26:56Z</cp:lastPrinted>
  <dcterms:created xsi:type="dcterms:W3CDTF">2008-04-21T08:30:49Z</dcterms:created>
  <dcterms:modified xsi:type="dcterms:W3CDTF">2023-11-24T12:04:13Z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0x010100E38E3DAB575466478328E184650D60C3</vt:lpwstr>
  </property>
</Properties>
</file>