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7D6F0-897E-7305-2C2D-F97BEE8D7E58}" v="15" dt="2025-07-22T14:36:24.703"/>
    <p1510:client id="{CFB0D42A-7807-43AE-B63A-1478341CA61A}" v="1" dt="2025-08-28T08:37:28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7BFB3E6-9EF0-7C2E-B157-89D11A69F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019" y="136658"/>
            <a:ext cx="1946768" cy="861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ED06C-714B-2BD1-D8A5-49BB205B374E}"/>
              </a:ext>
            </a:extLst>
          </p:cNvPr>
          <p:cNvSpPr txBox="1"/>
          <p:nvPr/>
        </p:nvSpPr>
        <p:spPr>
          <a:xfrm>
            <a:off x="1316670" y="264872"/>
            <a:ext cx="91872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Trebuchet MS" panose="020B0603020202020204" pitchFamily="34" charset="0"/>
                <a:cs typeface="Segoe UI"/>
              </a:rPr>
              <a:t>SAFEGUARDING AND CHILD PROTECTION</a:t>
            </a:r>
            <a:r>
              <a:rPr lang="en-US" sz="3200" dirty="0">
                <a:latin typeface="Trebuchet MS" panose="020B0603020202020204" pitchFamily="34" charset="0"/>
              </a:rPr>
              <a:t> </a:t>
            </a:r>
            <a:endParaRPr lang="en-US" sz="3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C3A77-B3AF-92FA-9E0E-BD2C6ED42946}"/>
              </a:ext>
            </a:extLst>
          </p:cNvPr>
          <p:cNvSpPr txBox="1"/>
          <p:nvPr/>
        </p:nvSpPr>
        <p:spPr>
          <a:xfrm>
            <a:off x="306858" y="1398118"/>
            <a:ext cx="2743200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500" b="1" dirty="0" err="1">
                <a:latin typeface="Trebuchet MS"/>
                <a:ea typeface="+mn-lt"/>
                <a:cs typeface="+mn-lt"/>
              </a:rPr>
              <a:t>Mrs</a:t>
            </a:r>
            <a:r>
              <a:rPr lang="en" sz="1500" b="1" dirty="0">
                <a:latin typeface="Trebuchet MS"/>
                <a:ea typeface="+mn-lt"/>
                <a:cs typeface="+mn-lt"/>
              </a:rPr>
              <a:t> E Kuffour - </a:t>
            </a:r>
            <a:r>
              <a:rPr lang="en" sz="1500" dirty="0">
                <a:latin typeface="Trebuchet MS"/>
                <a:ea typeface="+mn-lt"/>
                <a:cs typeface="+mn-lt"/>
              </a:rPr>
              <a:t>Headteacher</a:t>
            </a:r>
            <a:endParaRPr lang="en-US" sz="1500" dirty="0">
              <a:latin typeface="Trebuchet MS"/>
              <a:ea typeface="+mn-lt"/>
              <a:cs typeface="+mn-lt"/>
            </a:endParaRPr>
          </a:p>
          <a:p>
            <a:r>
              <a:rPr lang="en" sz="1500" dirty="0">
                <a:latin typeface="Trebuchet MS"/>
                <a:ea typeface="+mn-lt"/>
                <a:cs typeface="+mn-lt"/>
              </a:rPr>
              <a:t>Deputy Designated Safeguarding Lead</a:t>
            </a:r>
            <a:endParaRPr lang="en-US" sz="1500" dirty="0">
              <a:latin typeface="Trebuchet MS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442A6702-B36D-276F-B36D-7B00AD29D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696" y="3122385"/>
            <a:ext cx="1095022" cy="159855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A944F302-8DCC-B663-8F2F-D9D7D0F63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675" y="5011366"/>
            <a:ext cx="1094081" cy="1636418"/>
          </a:xfrm>
          <a:prstGeom prst="rect">
            <a:avLst/>
          </a:prstGeom>
        </p:spPr>
      </p:pic>
      <p:pic>
        <p:nvPicPr>
          <p:cNvPr id="12" name="Picture 12" descr="A picture containing person, striped, person, posing&#10;&#10;Description automatically generated">
            <a:extLst>
              <a:ext uri="{FF2B5EF4-FFF2-40B4-BE49-F238E27FC236}">
                <a16:creationId xmlns:a16="http://schemas.microsoft.com/office/drawing/2014/main" id="{318559F8-4A76-9691-C924-DDEE906BF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865" y="3120482"/>
            <a:ext cx="1101336" cy="1640653"/>
          </a:xfrm>
          <a:prstGeom prst="rect">
            <a:avLst/>
          </a:prstGeom>
        </p:spPr>
      </p:pic>
      <p:pic>
        <p:nvPicPr>
          <p:cNvPr id="13" name="Picture 13" descr="A picture containing person, person, lady&#10;&#10;Description automatically generated">
            <a:extLst>
              <a:ext uri="{FF2B5EF4-FFF2-40B4-BE49-F238E27FC236}">
                <a16:creationId xmlns:a16="http://schemas.microsoft.com/office/drawing/2014/main" id="{7F81AE18-EAAC-B2A3-C318-9EE552C8B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1539" y="1239897"/>
            <a:ext cx="1092403" cy="1640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45B3E8-2384-A5CB-8972-D71703755AF2}"/>
              </a:ext>
            </a:extLst>
          </p:cNvPr>
          <p:cNvSpPr txBox="1"/>
          <p:nvPr/>
        </p:nvSpPr>
        <p:spPr>
          <a:xfrm>
            <a:off x="6100804" y="1243659"/>
            <a:ext cx="3072713" cy="201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500" b="1" dirty="0" err="1">
                <a:latin typeface="Trebuchet MS"/>
                <a:ea typeface="+mn-lt"/>
                <a:cs typeface="+mn-lt"/>
              </a:rPr>
              <a:t>Mrs</a:t>
            </a:r>
            <a:r>
              <a:rPr lang="en" sz="1500" b="1" dirty="0">
                <a:latin typeface="Trebuchet MS"/>
                <a:ea typeface="+mn-lt"/>
                <a:cs typeface="+mn-lt"/>
              </a:rPr>
              <a:t> K Fisher - </a:t>
            </a:r>
            <a:r>
              <a:rPr lang="en" sz="1500" dirty="0">
                <a:latin typeface="Trebuchet MS"/>
                <a:ea typeface="+mn-lt"/>
                <a:cs typeface="+mn-lt"/>
              </a:rPr>
              <a:t>Deputy Headteacher</a:t>
            </a:r>
            <a:endParaRPr lang="en-US" sz="1500" dirty="0">
              <a:latin typeface="Trebuchet MS"/>
              <a:ea typeface="+mn-lt"/>
              <a:cs typeface="+mn-lt"/>
            </a:endParaRPr>
          </a:p>
          <a:p>
            <a:endParaRPr lang="en" sz="1500" dirty="0">
              <a:latin typeface="Trebuchet MS"/>
              <a:ea typeface="+mn-lt"/>
              <a:cs typeface="+mn-lt"/>
            </a:endParaRPr>
          </a:p>
          <a:p>
            <a:r>
              <a:rPr lang="en" sz="1500" dirty="0">
                <a:latin typeface="Trebuchet MS" panose="020B0603020202020204" pitchFamily="34" charset="0"/>
                <a:ea typeface="+mn-lt"/>
                <a:cs typeface="+mn-lt"/>
              </a:rPr>
              <a:t>Deputy Designated Safeguarding Lead</a:t>
            </a:r>
            <a:endParaRPr lang="en-US" sz="1500" dirty="0">
              <a:latin typeface="Trebuchet MS" panose="020B0603020202020204" pitchFamily="34" charset="0"/>
            </a:endParaRPr>
          </a:p>
          <a:p>
            <a:endParaRPr lang="en" sz="1500" dirty="0">
              <a:latin typeface="Trebuchet MS"/>
              <a:ea typeface="Calibri"/>
              <a:cs typeface="Calibri"/>
            </a:endParaRPr>
          </a:p>
          <a:p>
            <a:r>
              <a:rPr lang="en" sz="1500" dirty="0">
                <a:latin typeface="Trebuchet MS" panose="020B0603020202020204" pitchFamily="34" charset="0"/>
                <a:cs typeface="Calibri"/>
              </a:rPr>
              <a:t>Health &amp; Safety Lead</a:t>
            </a:r>
          </a:p>
          <a:p>
            <a:endParaRPr lang="en-US" sz="20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893E19-6EE3-3CFC-A35D-053C062D8E11}"/>
              </a:ext>
            </a:extLst>
          </p:cNvPr>
          <p:cNvSpPr txBox="1"/>
          <p:nvPr/>
        </p:nvSpPr>
        <p:spPr>
          <a:xfrm>
            <a:off x="6100804" y="3264943"/>
            <a:ext cx="307271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500" b="1" dirty="0" err="1">
                <a:latin typeface="Trebuchet MS" panose="020B0603020202020204" pitchFamily="34" charset="0"/>
                <a:ea typeface="+mn-lt"/>
                <a:cs typeface="+mn-lt"/>
              </a:rPr>
              <a:t>Mrs</a:t>
            </a:r>
            <a:r>
              <a:rPr lang="en" sz="1500" b="1" dirty="0">
                <a:latin typeface="Trebuchet MS" panose="020B0603020202020204" pitchFamily="34" charset="0"/>
                <a:ea typeface="+mn-lt"/>
                <a:cs typeface="+mn-lt"/>
              </a:rPr>
              <a:t> K Davies</a:t>
            </a:r>
            <a:endParaRPr lang="en" sz="1500" dirty="0">
              <a:latin typeface="Trebuchet MS" panose="020B0603020202020204" pitchFamily="34" charset="0"/>
              <a:ea typeface="+mn-lt"/>
              <a:cs typeface="+mn-lt"/>
            </a:endParaRPr>
          </a:p>
          <a:p>
            <a:endParaRPr lang="en" sz="1500" b="1" dirty="0">
              <a:latin typeface="Trebuchet MS"/>
              <a:ea typeface="+mn-lt"/>
              <a:cs typeface="+mn-lt"/>
            </a:endParaRPr>
          </a:p>
          <a:p>
            <a:r>
              <a:rPr lang="en" sz="1500" dirty="0">
                <a:latin typeface="Trebuchet MS" panose="020B0603020202020204" pitchFamily="34" charset="0"/>
                <a:ea typeface="+mn-lt"/>
                <a:cs typeface="+mn-lt"/>
              </a:rPr>
              <a:t>Deputy Designated Safeguarding Lead</a:t>
            </a:r>
            <a:endParaRPr lang="en-US" sz="1500" dirty="0">
              <a:latin typeface="Trebuchet MS" panose="020B0603020202020204" pitchFamily="34" charset="0"/>
            </a:endParaRPr>
          </a:p>
          <a:p>
            <a:endParaRPr lang="en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3EC7A-9C04-4B57-A1CA-5E970D27B7C4}"/>
              </a:ext>
            </a:extLst>
          </p:cNvPr>
          <p:cNvSpPr txBox="1"/>
          <p:nvPr/>
        </p:nvSpPr>
        <p:spPr>
          <a:xfrm>
            <a:off x="306859" y="5496445"/>
            <a:ext cx="2990335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 err="1">
                <a:latin typeface="Trebuchet MS" panose="020B0603020202020204" pitchFamily="34" charset="0"/>
                <a:cs typeface="Segoe UI"/>
              </a:rPr>
              <a:t>Mrs</a:t>
            </a:r>
            <a:r>
              <a:rPr lang="en-US" sz="1500" b="1" dirty="0">
                <a:latin typeface="Trebuchet MS" panose="020B0603020202020204" pitchFamily="34" charset="0"/>
                <a:cs typeface="Segoe UI"/>
              </a:rPr>
              <a:t> V Sayer</a:t>
            </a:r>
            <a:endParaRPr lang="en-US" sz="1500" dirty="0">
              <a:latin typeface="Trebuchet MS" panose="020B0603020202020204" pitchFamily="34" charset="0"/>
              <a:cs typeface="Segoe UI"/>
            </a:endParaRPr>
          </a:p>
          <a:p>
            <a:r>
              <a:rPr lang="en-US" sz="1500" dirty="0">
                <a:latin typeface="Trebuchet MS" panose="020B0603020202020204" pitchFamily="34" charset="0"/>
                <a:cs typeface="Segoe UI"/>
              </a:rPr>
              <a:t>Deputy Designated Safeguarding Lead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4E06A-6E23-1772-3233-20D13B1F845A}"/>
              </a:ext>
            </a:extLst>
          </p:cNvPr>
          <p:cNvSpPr txBox="1"/>
          <p:nvPr/>
        </p:nvSpPr>
        <p:spPr>
          <a:xfrm>
            <a:off x="311883" y="3024090"/>
            <a:ext cx="3093308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latin typeface="Trebuchet MS"/>
                <a:cs typeface="Segoe UI"/>
              </a:rPr>
              <a:t>Miss K Edwards - </a:t>
            </a:r>
            <a:r>
              <a:rPr lang="en" sz="1500" dirty="0">
                <a:latin typeface="Trebuchet MS"/>
                <a:ea typeface="+mn-lt"/>
                <a:cs typeface="+mn-lt"/>
              </a:rPr>
              <a:t>Assistant Headteacher / SENDCo</a:t>
            </a:r>
            <a:endParaRPr lang="en-US" sz="1500" dirty="0">
              <a:latin typeface="Trebuchet MS" panose="020B0603020202020204" pitchFamily="34" charset="0"/>
              <a:ea typeface="+mn-lt"/>
              <a:cs typeface="+mn-lt"/>
            </a:endParaRPr>
          </a:p>
          <a:p>
            <a:endParaRPr lang="en" sz="1500" dirty="0">
              <a:latin typeface="Trebuchet MS"/>
              <a:ea typeface="+mn-lt"/>
              <a:cs typeface="+mn-lt"/>
            </a:endParaRPr>
          </a:p>
          <a:p>
            <a:r>
              <a:rPr lang="en-GB" sz="1500">
                <a:latin typeface="Trebuchet MS"/>
                <a:ea typeface="+mn-lt"/>
                <a:cs typeface="+mn-lt"/>
              </a:rPr>
              <a:t>Designated Safeguarding Lead</a:t>
            </a:r>
            <a:endParaRPr lang="en"/>
          </a:p>
          <a:p>
            <a:endParaRPr lang="en-GB" sz="1500" dirty="0">
              <a:latin typeface="Trebuchet MS"/>
              <a:ea typeface="+mn-lt"/>
              <a:cs typeface="+mn-lt"/>
            </a:endParaRPr>
          </a:p>
          <a:p>
            <a:r>
              <a:rPr lang="en" sz="1500" dirty="0">
                <a:latin typeface="Trebuchet MS" panose="020B0603020202020204" pitchFamily="34" charset="0"/>
                <a:ea typeface="+mn-lt"/>
                <a:cs typeface="+mn-lt"/>
              </a:rPr>
              <a:t>Designated Teacher for </a:t>
            </a:r>
            <a:endParaRPr lang="en-US" sz="1500" dirty="0">
              <a:latin typeface="Trebuchet MS" panose="020B0603020202020204" pitchFamily="34" charset="0"/>
              <a:ea typeface="+mn-lt"/>
              <a:cs typeface="+mn-lt"/>
            </a:endParaRPr>
          </a:p>
          <a:p>
            <a:r>
              <a:rPr lang="en" sz="1500" dirty="0">
                <a:latin typeface="Trebuchet MS" panose="020B0603020202020204" pitchFamily="34" charset="0"/>
                <a:ea typeface="+mn-lt"/>
                <a:cs typeface="+mn-lt"/>
              </a:rPr>
              <a:t>Looked After Children</a:t>
            </a:r>
            <a:r>
              <a:rPr lang="en-US" sz="15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endParaRPr lang="en-GB" sz="1500" dirty="0">
              <a:latin typeface="Trebuchet MS" panose="020B0603020202020204" pitchFamily="34" charset="0"/>
              <a:ea typeface="+mn-lt"/>
              <a:cs typeface="+mn-lt"/>
            </a:endParaRPr>
          </a:p>
          <a:p>
            <a:endParaRPr lang="en-US" sz="1500" dirty="0">
              <a:latin typeface="Trebuchet MS"/>
              <a:ea typeface="+mn-lt"/>
              <a:cs typeface="+mn-lt"/>
            </a:endParaRPr>
          </a:p>
          <a:p>
            <a:br>
              <a:rPr lang="en-US" sz="1500" dirty="0">
                <a:latin typeface="Trebuchet MS" panose="020B0603020202020204" pitchFamily="34" charset="0"/>
                <a:ea typeface="+mn-lt"/>
                <a:cs typeface="+mn-lt"/>
              </a:rPr>
            </a:br>
            <a:endParaRPr lang="en-US" sz="1500" dirty="0">
              <a:latin typeface="Trebuchet MS" panose="020B0603020202020204" pitchFamily="34" charset="0"/>
              <a:ea typeface="+mn-lt"/>
              <a:cs typeface="+mn-lt"/>
            </a:endParaRPr>
          </a:p>
          <a:p>
            <a:endParaRPr lang="en-US" dirty="0">
              <a:cs typeface="Segoe UI"/>
            </a:endParaRPr>
          </a:p>
          <a:p>
            <a:endParaRPr lang="en-US" dirty="0">
              <a:ea typeface="Calibri" panose="020F0502020204030204"/>
              <a:cs typeface="Segoe U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10DA27-F368-C641-EB61-D55C0BC370C5}"/>
              </a:ext>
            </a:extLst>
          </p:cNvPr>
          <p:cNvSpPr txBox="1"/>
          <p:nvPr/>
        </p:nvSpPr>
        <p:spPr>
          <a:xfrm>
            <a:off x="6100804" y="5013474"/>
            <a:ext cx="2959443" cy="21082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500" b="1" err="1">
                <a:latin typeface="Trebuchet MS"/>
                <a:ea typeface="+mn-lt"/>
                <a:cs typeface="+mn-lt"/>
              </a:rPr>
              <a:t>Mr</a:t>
            </a:r>
            <a:r>
              <a:rPr lang="en" sz="1500" b="1" dirty="0">
                <a:latin typeface="Trebuchet MS"/>
                <a:ea typeface="+mn-lt"/>
                <a:cs typeface="+mn-lt"/>
              </a:rPr>
              <a:t> S Caton </a:t>
            </a:r>
            <a:endParaRPr lang="en" sz="15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endParaRPr lang="en" sz="1500" b="1" dirty="0">
              <a:latin typeface="Trebuchet MS"/>
              <a:ea typeface="+mn-lt"/>
              <a:cs typeface="+mn-lt"/>
            </a:endParaRPr>
          </a:p>
          <a:p>
            <a:r>
              <a:rPr lang="en" sz="1500" dirty="0">
                <a:latin typeface="Trebuchet MS"/>
                <a:ea typeface="+mn-lt"/>
                <a:cs typeface="+mn-lt"/>
              </a:rPr>
              <a:t>Academy Council/ Governor Lead for Safeguarding </a:t>
            </a:r>
            <a:br>
              <a:rPr lang="en" sz="1500" dirty="0">
                <a:latin typeface="Trebuchet MS" panose="020B0603020202020204" pitchFamily="34" charset="0"/>
                <a:ea typeface="+mn-lt"/>
                <a:cs typeface="+mn-lt"/>
              </a:rPr>
            </a:br>
            <a:endParaRPr lang="en" sz="1500">
              <a:latin typeface="Trebuchet MS" panose="020B0603020202020204" pitchFamily="34" charset="0"/>
              <a:ea typeface="+mn-lt"/>
              <a:cs typeface="+mn-lt"/>
            </a:endParaRPr>
          </a:p>
          <a:p>
            <a:endParaRPr lang="en" dirty="0">
              <a:cs typeface="Calibri"/>
            </a:endParaRPr>
          </a:p>
          <a:p>
            <a:endParaRPr lang="en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0D8682-0AB8-BD09-1BCD-213F2D79D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920" y="4860070"/>
            <a:ext cx="1158063" cy="15985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8AB391-CDDD-F471-975C-876A45D73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964" y="229490"/>
            <a:ext cx="876024" cy="876024"/>
          </a:xfrm>
          <a:prstGeom prst="rect">
            <a:avLst/>
          </a:prstGeom>
        </p:spPr>
      </p:pic>
      <p:pic>
        <p:nvPicPr>
          <p:cNvPr id="4" name="Picture 3" descr="A person wearing glasses and a black shirt&#10;&#10;AI-generated content may be incorrect.">
            <a:extLst>
              <a:ext uri="{FF2B5EF4-FFF2-40B4-BE49-F238E27FC236}">
                <a16:creationId xmlns:a16="http://schemas.microsoft.com/office/drawing/2014/main" id="{09C73A13-4027-CC52-31C6-605100A9F4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7675" y="1242249"/>
            <a:ext cx="12096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9FDC3A9BA794F828577BC439006BF" ma:contentTypeVersion="3" ma:contentTypeDescription="Create a new document." ma:contentTypeScope="" ma:versionID="7041cd6455701a174da7a56a5acfa7e2">
  <xsd:schema xmlns:xsd="http://www.w3.org/2001/XMLSchema" xmlns:xs="http://www.w3.org/2001/XMLSchema" xmlns:p="http://schemas.microsoft.com/office/2006/metadata/properties" xmlns:ns2="863188f2-6f12-4f10-bd29-e93a6fe8f9d6" targetNamespace="http://schemas.microsoft.com/office/2006/metadata/properties" ma:root="true" ma:fieldsID="de1574eb5e2a0273d8e4e1e0fff6b9f8" ns2:_="">
    <xsd:import namespace="863188f2-6f12-4f10-bd29-e93a6fe8f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188f2-6f12-4f10-bd29-e93a6fe8f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B18A48-BE42-445B-BDF1-1770E9724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3188f2-6f12-4f10-bd29-e93a6fe8f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D1D2FD-6CC0-40A2-B35B-692E495FDE7D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5ee73314-ab11-4f8d-b8cb-c762efe8bcee"/>
    <ds:schemaRef ds:uri="cfc6c7a3-97f3-4ed0-b311-961da9d375f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31DEA0-F3B2-495B-A52F-839603275D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70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Sally Sanders (Seabridge Staff)</dc:creator>
  <cp:lastModifiedBy>Sally Sanders (Seabridge Staff)</cp:lastModifiedBy>
  <cp:revision>118</cp:revision>
  <dcterms:created xsi:type="dcterms:W3CDTF">2023-01-23T11:11:24Z</dcterms:created>
  <dcterms:modified xsi:type="dcterms:W3CDTF">2025-08-28T08:37:28Z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0x01010095F9FDC3A9BA794F828577BC439006BF</vt:lpwstr>
  </property>
  <property fmtid="{D5CDD505-2E9C-101B-9397-08002B2CF9AE}" pid="3" name="Order">
    <vt:r8>228900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{"FileActivityType":"9","FileActivityTimeStamp":"2024-10-23T16:49:09.080Z","FileActivityUsersOnPage":[{"DisplayName":"Sally Sanders (Seabridge Staff)","Id":"sally.sanders@seabridge.set.org"},{"DisplayName":"Matthew Bennett (Seabridge Staff)","Id":"matthew.bennett@seabridge.set.org"},{"DisplayName":"Kirsty Edwards (Seabridge)","Id":"kirsty.edwards@seabridge.set.org"}],"FileActivityNavigationId":null}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