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18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A69EE-47CA-4FE5-AE72-2FE5EEB29713}" type="datetimeFigureOut">
              <a:rPr lang="en-US" smtClean="0"/>
              <a:pPr/>
              <a:t>11/16/2021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EB0D1-0A51-4BB8-8BDF-1C1BF61037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A69EE-47CA-4FE5-AE72-2FE5EEB29713}" type="datetimeFigureOut">
              <a:rPr lang="en-US" smtClean="0"/>
              <a:pPr/>
              <a:t>11/16/2021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EB0D1-0A51-4BB8-8BDF-1C1BF61037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A69EE-47CA-4FE5-AE72-2FE5EEB29713}" type="datetimeFigureOut">
              <a:rPr lang="en-US" smtClean="0"/>
              <a:pPr/>
              <a:t>11/16/2021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EB0D1-0A51-4BB8-8BDF-1C1BF61037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A69EE-47CA-4FE5-AE72-2FE5EEB29713}" type="datetimeFigureOut">
              <a:rPr lang="en-US" smtClean="0"/>
              <a:pPr/>
              <a:t>11/16/2021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EB0D1-0A51-4BB8-8BDF-1C1BF61037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A69EE-47CA-4FE5-AE72-2FE5EEB29713}" type="datetimeFigureOut">
              <a:rPr lang="en-US" smtClean="0"/>
              <a:pPr/>
              <a:t>11/16/2021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EB0D1-0A51-4BB8-8BDF-1C1BF61037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A69EE-47CA-4FE5-AE72-2FE5EEB29713}" type="datetimeFigureOut">
              <a:rPr lang="en-US" smtClean="0"/>
              <a:pPr/>
              <a:t>11/16/2021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EB0D1-0A51-4BB8-8BDF-1C1BF61037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A69EE-47CA-4FE5-AE72-2FE5EEB29713}" type="datetimeFigureOut">
              <a:rPr lang="en-US" smtClean="0"/>
              <a:pPr/>
              <a:t>11/16/2021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EB0D1-0A51-4BB8-8BDF-1C1BF61037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A69EE-47CA-4FE5-AE72-2FE5EEB29713}" type="datetimeFigureOut">
              <a:rPr lang="en-US" smtClean="0"/>
              <a:pPr/>
              <a:t>11/16/2021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EB0D1-0A51-4BB8-8BDF-1C1BF61037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A69EE-47CA-4FE5-AE72-2FE5EEB29713}" type="datetimeFigureOut">
              <a:rPr lang="en-US" smtClean="0"/>
              <a:pPr/>
              <a:t>11/16/2021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EB0D1-0A51-4BB8-8BDF-1C1BF61037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A69EE-47CA-4FE5-AE72-2FE5EEB29713}" type="datetimeFigureOut">
              <a:rPr lang="en-US" smtClean="0"/>
              <a:pPr/>
              <a:t>11/16/2021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EB0D1-0A51-4BB8-8BDF-1C1BF61037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A69EE-47CA-4FE5-AE72-2FE5EEB29713}" type="datetimeFigureOut">
              <a:rPr lang="en-US" smtClean="0"/>
              <a:pPr/>
              <a:t>11/16/2021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EB0D1-0A51-4BB8-8BDF-1C1BF61037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CA69EE-47CA-4FE5-AE72-2FE5EEB29713}" type="datetimeFigureOut">
              <a:rPr lang="en-US" smtClean="0"/>
              <a:pPr/>
              <a:t>11/16/2021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1EB0D1-0A51-4BB8-8BDF-1C1BF61037E4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14282" y="142852"/>
            <a:ext cx="4429156" cy="657229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00" b="1" dirty="0" smtClean="0">
                <a:solidFill>
                  <a:sysClr val="windowText" lastClr="000000"/>
                </a:solidFill>
                <a:latin typeface="XCCW Joined 14a" pitchFamily="66" charset="0"/>
              </a:rPr>
              <a:t>Year 3 Science Learning Journey</a:t>
            </a:r>
          </a:p>
          <a:p>
            <a:pPr algn="ctr"/>
            <a:endParaRPr lang="en-GB" sz="1200" b="1" dirty="0">
              <a:solidFill>
                <a:sysClr val="windowText" lastClr="000000"/>
              </a:solidFill>
              <a:latin typeface="XCCW Joined 14a" pitchFamily="66" charset="0"/>
            </a:endParaRPr>
          </a:p>
          <a:p>
            <a:pPr algn="ctr"/>
            <a:endParaRPr lang="en-GB" sz="1200" b="1" dirty="0" smtClean="0">
              <a:solidFill>
                <a:sysClr val="windowText" lastClr="000000"/>
              </a:solidFill>
              <a:latin typeface="XCCW Joined 14a" pitchFamily="66" charset="0"/>
            </a:endParaRPr>
          </a:p>
          <a:p>
            <a:pPr algn="ctr"/>
            <a:endParaRPr lang="en-GB" sz="1200" b="1" dirty="0">
              <a:solidFill>
                <a:sysClr val="windowText" lastClr="000000"/>
              </a:solidFill>
              <a:latin typeface="XCCW Joined 14a" pitchFamily="66" charset="0"/>
            </a:endParaRPr>
          </a:p>
          <a:p>
            <a:pPr algn="ctr"/>
            <a:endParaRPr lang="en-GB" sz="1200" b="1" dirty="0" smtClean="0">
              <a:solidFill>
                <a:sysClr val="windowText" lastClr="000000"/>
              </a:solidFill>
              <a:latin typeface="XCCW Joined 14a" pitchFamily="66" charset="0"/>
            </a:endParaRPr>
          </a:p>
          <a:p>
            <a:pPr algn="ctr"/>
            <a:endParaRPr lang="en-GB" sz="1200" b="1" dirty="0">
              <a:solidFill>
                <a:sysClr val="windowText" lastClr="000000"/>
              </a:solidFill>
              <a:latin typeface="XCCW Joined 14a" pitchFamily="66" charset="0"/>
            </a:endParaRPr>
          </a:p>
          <a:p>
            <a:pPr algn="ctr"/>
            <a:endParaRPr lang="en-GB" sz="1200" b="1" dirty="0" smtClean="0">
              <a:solidFill>
                <a:sysClr val="windowText" lastClr="000000"/>
              </a:solidFill>
              <a:latin typeface="XCCW Joined 14a" pitchFamily="66" charset="0"/>
            </a:endParaRPr>
          </a:p>
          <a:p>
            <a:pPr algn="ctr"/>
            <a:endParaRPr lang="en-GB" sz="1200" b="1" dirty="0">
              <a:solidFill>
                <a:sysClr val="windowText" lastClr="000000"/>
              </a:solidFill>
              <a:latin typeface="XCCW Joined 14a" pitchFamily="66" charset="0"/>
            </a:endParaRPr>
          </a:p>
          <a:p>
            <a:pPr algn="ctr"/>
            <a:endParaRPr lang="en-GB" sz="1200" b="1" dirty="0" smtClean="0">
              <a:solidFill>
                <a:sysClr val="windowText" lastClr="000000"/>
              </a:solidFill>
              <a:latin typeface="XCCW Joined 14a" pitchFamily="66" charset="0"/>
            </a:endParaRPr>
          </a:p>
          <a:p>
            <a:pPr algn="ctr"/>
            <a:endParaRPr lang="en-GB" sz="1200" b="1" dirty="0">
              <a:solidFill>
                <a:sysClr val="windowText" lastClr="000000"/>
              </a:solidFill>
              <a:latin typeface="XCCW Joined 14a" pitchFamily="66" charset="0"/>
            </a:endParaRPr>
          </a:p>
          <a:p>
            <a:pPr algn="ctr"/>
            <a:endParaRPr lang="en-GB" sz="1200" b="1" dirty="0" smtClean="0">
              <a:solidFill>
                <a:sysClr val="windowText" lastClr="000000"/>
              </a:solidFill>
              <a:latin typeface="XCCW Joined 14a" pitchFamily="66" charset="0"/>
            </a:endParaRPr>
          </a:p>
          <a:p>
            <a:pPr algn="ctr"/>
            <a:endParaRPr lang="en-GB" sz="1200" b="1" dirty="0">
              <a:solidFill>
                <a:sysClr val="windowText" lastClr="000000"/>
              </a:solidFill>
              <a:latin typeface="XCCW Joined 14a" pitchFamily="66" charset="0"/>
            </a:endParaRPr>
          </a:p>
          <a:p>
            <a:pPr algn="ctr"/>
            <a:endParaRPr lang="en-GB" sz="1200" b="1" dirty="0" smtClean="0">
              <a:solidFill>
                <a:sysClr val="windowText" lastClr="000000"/>
              </a:solidFill>
              <a:latin typeface="XCCW Joined 14a" pitchFamily="66" charset="0"/>
            </a:endParaRPr>
          </a:p>
          <a:p>
            <a:pPr algn="ctr"/>
            <a:endParaRPr lang="en-GB" sz="1200" b="1" dirty="0">
              <a:solidFill>
                <a:sysClr val="windowText" lastClr="000000"/>
              </a:solidFill>
              <a:latin typeface="XCCW Joined 14a" pitchFamily="66" charset="0"/>
            </a:endParaRPr>
          </a:p>
          <a:p>
            <a:pPr algn="ctr"/>
            <a:endParaRPr lang="en-GB" sz="1200" b="1" dirty="0" smtClean="0">
              <a:solidFill>
                <a:sysClr val="windowText" lastClr="000000"/>
              </a:solidFill>
              <a:latin typeface="XCCW Joined 14a" pitchFamily="66" charset="0"/>
            </a:endParaRPr>
          </a:p>
          <a:p>
            <a:pPr algn="ctr"/>
            <a:endParaRPr lang="en-GB" sz="1200" b="1" dirty="0">
              <a:solidFill>
                <a:sysClr val="windowText" lastClr="000000"/>
              </a:solidFill>
              <a:latin typeface="XCCW Joined 14a" pitchFamily="66" charset="0"/>
            </a:endParaRPr>
          </a:p>
          <a:p>
            <a:pPr algn="ctr"/>
            <a:endParaRPr lang="en-GB" sz="1200" b="1" dirty="0" smtClean="0">
              <a:solidFill>
                <a:sysClr val="windowText" lastClr="000000"/>
              </a:solidFill>
              <a:latin typeface="XCCW Joined 14a" pitchFamily="66" charset="0"/>
            </a:endParaRPr>
          </a:p>
          <a:p>
            <a:pPr algn="ctr"/>
            <a:endParaRPr lang="en-GB" sz="1200" b="1" dirty="0" smtClean="0">
              <a:solidFill>
                <a:sysClr val="windowText" lastClr="000000"/>
              </a:solidFill>
              <a:latin typeface="XCCW Joined 14a" pitchFamily="66" charset="0"/>
            </a:endParaRPr>
          </a:p>
          <a:p>
            <a:pPr algn="ctr"/>
            <a:endParaRPr lang="en-GB" sz="1200" b="1" dirty="0">
              <a:solidFill>
                <a:sysClr val="windowText" lastClr="000000"/>
              </a:solidFill>
              <a:latin typeface="XCCW Joined 14a" pitchFamily="66" charset="0"/>
            </a:endParaRPr>
          </a:p>
          <a:p>
            <a:pPr algn="ctr"/>
            <a:endParaRPr lang="en-GB" sz="1200" b="1" dirty="0" smtClean="0">
              <a:solidFill>
                <a:sysClr val="windowText" lastClr="000000"/>
              </a:solidFill>
              <a:latin typeface="XCCW Joined 14a" pitchFamily="66" charset="0"/>
            </a:endParaRPr>
          </a:p>
          <a:p>
            <a:pPr algn="ctr"/>
            <a:endParaRPr lang="en-GB" sz="1200" b="1" dirty="0">
              <a:solidFill>
                <a:sysClr val="windowText" lastClr="000000"/>
              </a:solidFill>
              <a:latin typeface="XCCW Joined 14a" pitchFamily="66" charset="0"/>
            </a:endParaRPr>
          </a:p>
          <a:p>
            <a:pPr algn="ctr"/>
            <a:endParaRPr lang="en-GB" sz="1200" b="1" dirty="0" smtClean="0">
              <a:solidFill>
                <a:sysClr val="windowText" lastClr="000000"/>
              </a:solidFill>
              <a:latin typeface="XCCW Joined 14a" pitchFamily="66" charset="0"/>
            </a:endParaRPr>
          </a:p>
          <a:p>
            <a:pPr algn="ctr"/>
            <a:endParaRPr lang="en-GB" sz="1200" b="1" dirty="0">
              <a:solidFill>
                <a:sysClr val="windowText" lastClr="000000"/>
              </a:solidFill>
              <a:latin typeface="XCCW Joined 14a" pitchFamily="66" charset="0"/>
            </a:endParaRPr>
          </a:p>
          <a:p>
            <a:pPr algn="ctr"/>
            <a:endParaRPr lang="en-GB" sz="1200" b="1" dirty="0" smtClean="0">
              <a:solidFill>
                <a:sysClr val="windowText" lastClr="000000"/>
              </a:solidFill>
              <a:latin typeface="XCCW Joined 14a" pitchFamily="66" charset="0"/>
            </a:endParaRPr>
          </a:p>
          <a:p>
            <a:pPr algn="ctr"/>
            <a:endParaRPr lang="en-GB" sz="1200" b="1" dirty="0">
              <a:solidFill>
                <a:sysClr val="windowText" lastClr="000000"/>
              </a:solidFill>
              <a:latin typeface="XCCW Joined 14a" pitchFamily="66" charset="0"/>
            </a:endParaRPr>
          </a:p>
          <a:p>
            <a:pPr algn="ctr"/>
            <a:endParaRPr lang="en-GB" sz="1200" b="1" dirty="0" smtClean="0">
              <a:solidFill>
                <a:sysClr val="windowText" lastClr="000000"/>
              </a:solidFill>
              <a:latin typeface="XCCW Joined 14a" pitchFamily="66" charset="0"/>
            </a:endParaRPr>
          </a:p>
          <a:p>
            <a:pPr algn="ctr"/>
            <a:endParaRPr lang="en-GB" sz="1200" b="1" dirty="0">
              <a:solidFill>
                <a:sysClr val="windowText" lastClr="000000"/>
              </a:solidFill>
              <a:latin typeface="XCCW Joined 14a" pitchFamily="66" charset="0"/>
            </a:endParaRPr>
          </a:p>
          <a:p>
            <a:pPr algn="ctr"/>
            <a:endParaRPr lang="en-GB" sz="1200" b="1" dirty="0" smtClean="0">
              <a:solidFill>
                <a:sysClr val="windowText" lastClr="000000"/>
              </a:solidFill>
              <a:latin typeface="XCCW Joined 14a" pitchFamily="66" charset="0"/>
            </a:endParaRPr>
          </a:p>
          <a:p>
            <a:pPr algn="ctr"/>
            <a:endParaRPr lang="en-GB" sz="1200" b="1" dirty="0">
              <a:solidFill>
                <a:sysClr val="windowText" lastClr="000000"/>
              </a:solidFill>
              <a:latin typeface="XCCW Joined 14a" pitchFamily="66" charset="0"/>
            </a:endParaRPr>
          </a:p>
          <a:p>
            <a:pPr algn="ctr"/>
            <a:endParaRPr lang="en-GB" sz="1200" b="1" dirty="0">
              <a:solidFill>
                <a:sysClr val="windowText" lastClr="000000"/>
              </a:solidFill>
              <a:latin typeface="XCCW Joined 14a" pitchFamily="66" charset="0"/>
            </a:endParaRPr>
          </a:p>
          <a:p>
            <a:pPr algn="ctr"/>
            <a:endParaRPr lang="en-GB" sz="1200" b="1" dirty="0" smtClean="0">
              <a:solidFill>
                <a:sysClr val="windowText" lastClr="000000"/>
              </a:solidFill>
              <a:latin typeface="XCCW Joined 14a" pitchFamily="66" charset="0"/>
            </a:endParaRPr>
          </a:p>
          <a:p>
            <a:pPr algn="ctr"/>
            <a:endParaRPr lang="en-GB" sz="1200" b="1" dirty="0">
              <a:solidFill>
                <a:sysClr val="windowText" lastClr="000000"/>
              </a:solidFill>
              <a:latin typeface="XCCW Joined 14a" pitchFamily="66" charset="0"/>
            </a:endParaRPr>
          </a:p>
          <a:p>
            <a:pPr algn="ctr"/>
            <a:endParaRPr lang="en-GB" sz="1200" b="1" dirty="0" smtClean="0">
              <a:solidFill>
                <a:sysClr val="windowText" lastClr="000000"/>
              </a:solidFill>
              <a:latin typeface="XCCW Joined 14a" pitchFamily="66" charset="0"/>
            </a:endParaRPr>
          </a:p>
          <a:p>
            <a:pPr algn="ctr"/>
            <a:endParaRPr lang="en-GB" sz="1200" b="1" dirty="0">
              <a:solidFill>
                <a:sysClr val="windowText" lastClr="000000"/>
              </a:solidFill>
              <a:latin typeface="XCCW Joined 14a" pitchFamily="66" charset="0"/>
            </a:endParaRPr>
          </a:p>
          <a:p>
            <a:pPr algn="ctr"/>
            <a:endParaRPr lang="en-GB" sz="1200" b="1" dirty="0">
              <a:solidFill>
                <a:sysClr val="windowText" lastClr="000000"/>
              </a:solidFill>
              <a:latin typeface="XCCW Joined 14a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5720" y="500042"/>
            <a:ext cx="2428892" cy="133882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900" b="1" dirty="0" smtClean="0">
                <a:latin typeface="XCCW Joined 14a" pitchFamily="66" charset="0"/>
              </a:rPr>
              <a:t>Animals including humans</a:t>
            </a:r>
          </a:p>
          <a:p>
            <a:pPr>
              <a:buFont typeface="Arial" pitchFamily="34" charset="0"/>
              <a:buChar char="•"/>
            </a:pPr>
            <a:r>
              <a:rPr lang="en-GB" sz="900" dirty="0" smtClean="0">
                <a:latin typeface="XCCW Joined 14a" pitchFamily="66" charset="0"/>
              </a:rPr>
              <a:t>Identify that animals need the right nutrition, they cannot make their own food and get it from what they eat;</a:t>
            </a:r>
          </a:p>
          <a:p>
            <a:pPr>
              <a:buFont typeface="Arial" pitchFamily="34" charset="0"/>
              <a:buChar char="•"/>
            </a:pPr>
            <a:r>
              <a:rPr lang="en-GB" sz="900" dirty="0" smtClean="0">
                <a:latin typeface="XCCW Joined 14a" pitchFamily="66" charset="0"/>
              </a:rPr>
              <a:t>Identify that some animals have skeletons and muscles for support, protection and movement.</a:t>
            </a:r>
            <a:endParaRPr lang="en-GB" sz="900" dirty="0">
              <a:latin typeface="XCCW Joined 14a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000232" y="1928802"/>
            <a:ext cx="2571768" cy="92333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900" b="1" dirty="0" smtClean="0">
                <a:latin typeface="XCCW Joined 14a" pitchFamily="66" charset="0"/>
              </a:rPr>
              <a:t>Rocks and soils</a:t>
            </a:r>
          </a:p>
          <a:p>
            <a:pPr>
              <a:buFont typeface="Arial" pitchFamily="34" charset="0"/>
              <a:buChar char="•"/>
            </a:pPr>
            <a:r>
              <a:rPr lang="en-GB" sz="900" dirty="0" smtClean="0">
                <a:latin typeface="XCCW Joined 14a" pitchFamily="66" charset="0"/>
              </a:rPr>
              <a:t>Compare and group rocks on their appearance and properties;</a:t>
            </a:r>
          </a:p>
          <a:p>
            <a:pPr>
              <a:buFont typeface="Arial" pitchFamily="34" charset="0"/>
              <a:buChar char="•"/>
            </a:pPr>
            <a:r>
              <a:rPr lang="en-GB" sz="900" dirty="0" smtClean="0">
                <a:latin typeface="XCCW Joined 14a" pitchFamily="66" charset="0"/>
              </a:rPr>
              <a:t>Recognise that soils are made from rocks and other matter;</a:t>
            </a:r>
          </a:p>
          <a:p>
            <a:pPr>
              <a:buFont typeface="Arial" pitchFamily="34" charset="0"/>
              <a:buChar char="•"/>
            </a:pPr>
            <a:r>
              <a:rPr lang="en-GB" sz="900" dirty="0" smtClean="0">
                <a:latin typeface="XCCW Joined 14a" pitchFamily="66" charset="0"/>
              </a:rPr>
              <a:t>Describe how fossils are formed.</a:t>
            </a:r>
          </a:p>
        </p:txBody>
      </p:sp>
      <p:sp>
        <p:nvSpPr>
          <p:cNvPr id="13" name="Rounded Rectangular Callout 12"/>
          <p:cNvSpPr/>
          <p:nvPr/>
        </p:nvSpPr>
        <p:spPr>
          <a:xfrm>
            <a:off x="3428992" y="500042"/>
            <a:ext cx="1143008" cy="1214446"/>
          </a:xfrm>
          <a:prstGeom prst="wedgeRoundRectCallout">
            <a:avLst>
              <a:gd name="adj1" fmla="val 76"/>
              <a:gd name="adj2" fmla="val 67063"/>
              <a:gd name="adj3" fmla="val 16667"/>
            </a:avLst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000" dirty="0" smtClean="0">
                <a:latin typeface="XCCW Joined 14a" pitchFamily="66" charset="0"/>
              </a:rPr>
              <a:t>Think back to your learning in Year 2 – build on it and refer back to it.</a:t>
            </a:r>
            <a:endParaRPr lang="en-GB" sz="1000" dirty="0">
              <a:latin typeface="XCCW Joined 14a" pitchFamily="66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85720" y="2928934"/>
            <a:ext cx="2428892" cy="147732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900" b="1" dirty="0" smtClean="0">
                <a:latin typeface="XCCW Joined 14a" pitchFamily="66" charset="0"/>
              </a:rPr>
              <a:t>Light</a:t>
            </a:r>
          </a:p>
          <a:p>
            <a:pPr>
              <a:buFont typeface="Arial" pitchFamily="34" charset="0"/>
              <a:buChar char="•"/>
            </a:pPr>
            <a:r>
              <a:rPr lang="en-GB" sz="900" dirty="0" smtClean="0">
                <a:latin typeface="XCCW Joined 14a" pitchFamily="66" charset="0"/>
              </a:rPr>
              <a:t>Understand why we need light and what darkness is;</a:t>
            </a:r>
          </a:p>
          <a:p>
            <a:pPr>
              <a:buFont typeface="Arial" pitchFamily="34" charset="0"/>
              <a:buChar char="•"/>
            </a:pPr>
            <a:r>
              <a:rPr lang="en-GB" sz="900" dirty="0" smtClean="0">
                <a:latin typeface="XCCW Joined 14a" pitchFamily="66" charset="0"/>
              </a:rPr>
              <a:t>Notice that light is reflected;</a:t>
            </a:r>
          </a:p>
          <a:p>
            <a:pPr>
              <a:buFont typeface="Arial" pitchFamily="34" charset="0"/>
              <a:buChar char="•"/>
            </a:pPr>
            <a:r>
              <a:rPr lang="en-GB" sz="900" dirty="0" smtClean="0">
                <a:latin typeface="XCCW Joined 14a" pitchFamily="66" charset="0"/>
              </a:rPr>
              <a:t>Understand why we need to protect our eyes from the Sun;</a:t>
            </a:r>
          </a:p>
          <a:p>
            <a:pPr>
              <a:buFont typeface="Arial" pitchFamily="34" charset="0"/>
              <a:buChar char="•"/>
            </a:pPr>
            <a:r>
              <a:rPr lang="en-GB" sz="900" dirty="0" smtClean="0">
                <a:latin typeface="XCCW Joined 14a" pitchFamily="66" charset="0"/>
              </a:rPr>
              <a:t>Understand how shadows are formed;</a:t>
            </a:r>
          </a:p>
          <a:p>
            <a:pPr>
              <a:buFont typeface="Arial" pitchFamily="34" charset="0"/>
              <a:buChar char="•"/>
            </a:pPr>
            <a:r>
              <a:rPr lang="en-GB" sz="900" dirty="0" smtClean="0">
                <a:latin typeface="XCCW Joined 14a" pitchFamily="66" charset="0"/>
              </a:rPr>
              <a:t>Find patterns in how shadows change.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357422" y="4460756"/>
            <a:ext cx="2214578" cy="216982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900" b="1" dirty="0" smtClean="0">
                <a:latin typeface="XCCW Joined 14a" pitchFamily="66" charset="0"/>
              </a:rPr>
              <a:t>Forces &amp; Magnets</a:t>
            </a:r>
          </a:p>
          <a:p>
            <a:pPr>
              <a:buFont typeface="Arial" pitchFamily="34" charset="0"/>
              <a:buChar char="•"/>
            </a:pPr>
            <a:r>
              <a:rPr lang="en-GB" sz="900" dirty="0" smtClean="0">
                <a:latin typeface="XCCW Joined 14a" pitchFamily="66" charset="0"/>
              </a:rPr>
              <a:t>Compare how things move on different surfaces;</a:t>
            </a:r>
          </a:p>
          <a:p>
            <a:pPr>
              <a:buFont typeface="Arial" pitchFamily="34" charset="0"/>
              <a:buChar char="•"/>
            </a:pPr>
            <a:r>
              <a:rPr lang="en-GB" sz="900" dirty="0" smtClean="0">
                <a:latin typeface="XCCW Joined 14a" pitchFamily="66" charset="0"/>
              </a:rPr>
              <a:t>Understand how different forces act, whether they need contact or distance;</a:t>
            </a:r>
          </a:p>
          <a:p>
            <a:pPr>
              <a:buFont typeface="Arial" pitchFamily="34" charset="0"/>
              <a:buChar char="•"/>
            </a:pPr>
            <a:r>
              <a:rPr lang="en-GB" sz="900" dirty="0" smtClean="0">
                <a:latin typeface="XCCW Joined 14a" pitchFamily="66" charset="0"/>
              </a:rPr>
              <a:t>Understand what attract and repel means when thinking about magnets;</a:t>
            </a:r>
          </a:p>
          <a:p>
            <a:pPr>
              <a:buFont typeface="Arial" pitchFamily="34" charset="0"/>
              <a:buChar char="•"/>
            </a:pPr>
            <a:r>
              <a:rPr lang="en-GB" sz="900" dirty="0" smtClean="0">
                <a:latin typeface="XCCW Joined 14a" pitchFamily="66" charset="0"/>
              </a:rPr>
              <a:t>Compare and group materials on whether they are magnetic;</a:t>
            </a:r>
          </a:p>
          <a:p>
            <a:pPr>
              <a:buFont typeface="Arial" pitchFamily="34" charset="0"/>
              <a:buChar char="•"/>
            </a:pPr>
            <a:r>
              <a:rPr lang="en-GB" sz="900" dirty="0" smtClean="0">
                <a:latin typeface="XCCW Joined 14a" pitchFamily="66" charset="0"/>
              </a:rPr>
              <a:t>Describe the poles and predict how they will interact with each other.</a:t>
            </a:r>
          </a:p>
        </p:txBody>
      </p:sp>
      <p:sp>
        <p:nvSpPr>
          <p:cNvPr id="26" name="Down Arrow 25"/>
          <p:cNvSpPr/>
          <p:nvPr/>
        </p:nvSpPr>
        <p:spPr>
          <a:xfrm rot="17763716">
            <a:off x="2343731" y="1499947"/>
            <a:ext cx="357190" cy="5715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Down Arrow 26"/>
          <p:cNvSpPr/>
          <p:nvPr/>
        </p:nvSpPr>
        <p:spPr>
          <a:xfrm rot="19034895">
            <a:off x="2646822" y="3831500"/>
            <a:ext cx="357190" cy="5715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Down Arrow 27"/>
          <p:cNvSpPr/>
          <p:nvPr/>
        </p:nvSpPr>
        <p:spPr>
          <a:xfrm rot="2650735">
            <a:off x="1577356" y="2543948"/>
            <a:ext cx="357190" cy="5715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51" name="Picture 27" descr="C:\Users\user1\AppData\Local\Microsoft\Windows\INetCache\IE\H9M82CSU\pd13-eye-tong-001-eye-03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82164" y="500042"/>
            <a:ext cx="575390" cy="785818"/>
          </a:xfrm>
          <a:prstGeom prst="rect">
            <a:avLst/>
          </a:prstGeom>
          <a:noFill/>
        </p:spPr>
      </p:pic>
      <p:pic>
        <p:nvPicPr>
          <p:cNvPr id="1052" name="Picture 28" descr="C:\Users\user1\AppData\Local\Microsoft\Windows\INetCache\IE\H9M82CSU\CE-nGIVWMAE0VsG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86050" y="1357298"/>
            <a:ext cx="536259" cy="357190"/>
          </a:xfrm>
          <a:prstGeom prst="rect">
            <a:avLst/>
          </a:prstGeom>
          <a:noFill/>
        </p:spPr>
      </p:pic>
      <p:sp>
        <p:nvSpPr>
          <p:cNvPr id="43" name="TextBox 42"/>
          <p:cNvSpPr txBox="1"/>
          <p:nvPr/>
        </p:nvSpPr>
        <p:spPr>
          <a:xfrm>
            <a:off x="285720" y="4572008"/>
            <a:ext cx="1643074" cy="203132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900" b="1" dirty="0" smtClean="0">
                <a:latin typeface="XCCW Joined 14a" pitchFamily="66" charset="0"/>
              </a:rPr>
              <a:t>Plants</a:t>
            </a:r>
          </a:p>
          <a:p>
            <a:pPr>
              <a:buFont typeface="Arial" pitchFamily="34" charset="0"/>
              <a:buChar char="•"/>
            </a:pPr>
            <a:r>
              <a:rPr lang="en-GB" sz="900" dirty="0" smtClean="0">
                <a:latin typeface="XCCW Joined 14a" pitchFamily="66" charset="0"/>
              </a:rPr>
              <a:t>Identify and describe the different functions of each part of a plant;</a:t>
            </a:r>
          </a:p>
          <a:p>
            <a:pPr>
              <a:buFont typeface="Arial" pitchFamily="34" charset="0"/>
              <a:buChar char="•"/>
            </a:pPr>
            <a:r>
              <a:rPr lang="en-GB" sz="900" dirty="0" smtClean="0">
                <a:latin typeface="XCCW Joined 14a" pitchFamily="66" charset="0"/>
              </a:rPr>
              <a:t>Describe how what a plant needs varies from plant to plant;</a:t>
            </a:r>
          </a:p>
          <a:p>
            <a:pPr>
              <a:buFont typeface="Arial" pitchFamily="34" charset="0"/>
              <a:buChar char="•"/>
            </a:pPr>
            <a:r>
              <a:rPr lang="en-GB" sz="900" dirty="0" smtClean="0">
                <a:latin typeface="XCCW Joined 14a" pitchFamily="66" charset="0"/>
              </a:rPr>
              <a:t>Investigate how water is transported;</a:t>
            </a:r>
          </a:p>
          <a:p>
            <a:pPr>
              <a:buFont typeface="Arial" pitchFamily="34" charset="0"/>
              <a:buChar char="•"/>
            </a:pPr>
            <a:r>
              <a:rPr lang="en-GB" sz="900" dirty="0" smtClean="0">
                <a:latin typeface="XCCW Joined 14a" pitchFamily="66" charset="0"/>
              </a:rPr>
              <a:t>Explore the role of flowers in the life cycle of a flowering plant.</a:t>
            </a:r>
          </a:p>
        </p:txBody>
      </p:sp>
      <p:sp>
        <p:nvSpPr>
          <p:cNvPr id="44" name="Down Arrow 43"/>
          <p:cNvSpPr/>
          <p:nvPr/>
        </p:nvSpPr>
        <p:spPr>
          <a:xfrm rot="2494221">
            <a:off x="1930545" y="4761420"/>
            <a:ext cx="357190" cy="5715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53" name="Picture 29" descr="C:\Users\user1\AppData\Local\Microsoft\Windows\INetCache\IE\6DYOOSIT\33-1225208654ObYE[1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86050" y="2928934"/>
            <a:ext cx="761974" cy="571480"/>
          </a:xfrm>
          <a:prstGeom prst="rect">
            <a:avLst/>
          </a:prstGeom>
          <a:noFill/>
        </p:spPr>
      </p:pic>
      <p:pic>
        <p:nvPicPr>
          <p:cNvPr id="1054" name="Picture 30" descr="C:\Users\user1\AppData\Local\Microsoft\Windows\INetCache\IE\30QLVWA6\brown-rocks-balancing-1565389[1]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85720" y="1928802"/>
            <a:ext cx="619113" cy="928670"/>
          </a:xfrm>
          <a:prstGeom prst="rect">
            <a:avLst/>
          </a:prstGeom>
          <a:noFill/>
        </p:spPr>
      </p:pic>
      <p:pic>
        <p:nvPicPr>
          <p:cNvPr id="1055" name="Picture 31" descr="C:\Users\user1\AppData\Local\Microsoft\Windows\INetCache\IE\K6DNM0LT\permatree_soil_textur_earth_finca_web[1]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000099" y="1928802"/>
            <a:ext cx="762005" cy="571504"/>
          </a:xfrm>
          <a:prstGeom prst="rect">
            <a:avLst/>
          </a:prstGeom>
          <a:noFill/>
        </p:spPr>
      </p:pic>
      <p:pic>
        <p:nvPicPr>
          <p:cNvPr id="1056" name="Picture 32" descr="C:\Users\user1\AppData\Local\Microsoft\Windows\INetCache\IE\30QLVWA6\220_F_94496677_XJVY7IvS2scqtriIRpGNLezeaou1U6kr[1]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214678" y="3714752"/>
            <a:ext cx="670560" cy="670560"/>
          </a:xfrm>
          <a:prstGeom prst="rect">
            <a:avLst/>
          </a:prstGeom>
          <a:noFill/>
        </p:spPr>
      </p:pic>
      <p:pic>
        <p:nvPicPr>
          <p:cNvPr id="1057" name="Picture 33" descr="C:\Users\user1\AppData\Local\Microsoft\Windows\INetCache\IE\30QLVWA6\selective-focus-photography-of-turned-on-light-bulb-2177473[1]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571868" y="3071810"/>
            <a:ext cx="928662" cy="61910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251</TotalTime>
  <Words>239</Words>
  <Application>Microsoft Office PowerPoint</Application>
  <PresentationFormat>On-screen Show (4:3)</PresentationFormat>
  <Paragraphs>58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user1</dc:creator>
  <cp:lastModifiedBy>user1</cp:lastModifiedBy>
  <cp:revision>5</cp:revision>
  <dcterms:created xsi:type="dcterms:W3CDTF">2021-10-17T11:30:39Z</dcterms:created>
  <dcterms:modified xsi:type="dcterms:W3CDTF">2021-11-16T18:35:18Z</dcterms:modified>
</cp:coreProperties>
</file>