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6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14282" y="142852"/>
            <a:ext cx="4429156" cy="65722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ysClr val="windowText" lastClr="000000"/>
                </a:solidFill>
                <a:latin typeface="XCCW Joined 14a" pitchFamily="66" charset="0"/>
              </a:rPr>
              <a:t>Year 4 Science Learning Journey</a:t>
            </a: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500042"/>
            <a:ext cx="2357454" cy="13388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900" b="1" dirty="0" smtClean="0">
                <a:latin typeface="XCCW Joined 14a" pitchFamily="66" charset="0"/>
              </a:rPr>
              <a:t>States of Matter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Compare and group a range of solids, liquids and gasses;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Observe that some materials change state when they are heated or cooled;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Identify what happens with evaporation and condensation in the water cycle.</a:t>
            </a:r>
            <a:endParaRPr lang="en-GB" sz="900" dirty="0">
              <a:latin typeface="XCCW Joined 14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28860" y="1928802"/>
            <a:ext cx="2143140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900" b="1" dirty="0" smtClean="0">
                <a:latin typeface="XCCW Joined 14a" pitchFamily="66" charset="0"/>
              </a:rPr>
              <a:t>Sound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Identify how sounds are made;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Understand how sounds travel to our ears;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Find patterns between pitch and the features of an object;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Investigate the volume of sounds;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Understand what happens to sound over distance.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3500430" y="500042"/>
            <a:ext cx="1071570" cy="1214446"/>
          </a:xfrm>
          <a:prstGeom prst="wedgeRoundRectCallout">
            <a:avLst>
              <a:gd name="adj1" fmla="val 41726"/>
              <a:gd name="adj2" fmla="val 64912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latin typeface="XCCW Joined 14a" pitchFamily="66" charset="0"/>
              </a:rPr>
              <a:t>Think back to your learning in Year 2 and 3 – build on it and refer back to it.</a:t>
            </a:r>
            <a:endParaRPr lang="en-GB" sz="900" dirty="0">
              <a:latin typeface="XCCW Joined 14a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5720" y="2500306"/>
            <a:ext cx="2071702" cy="1892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900" b="1" dirty="0" smtClean="0">
                <a:latin typeface="XCCW Joined 14a" pitchFamily="66" charset="0"/>
              </a:rPr>
              <a:t>Electricity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Identify everyday object that use electricity;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Construct a simple series circuit;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Investigate whether a lamp will light in different circuits;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Understand what a switch does;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Understand what makes a good conductor and insulator.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00298" y="4143380"/>
            <a:ext cx="2071702" cy="161582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900" b="1" dirty="0" smtClean="0">
                <a:latin typeface="XCCW Joined 14a" pitchFamily="66" charset="0"/>
              </a:rPr>
              <a:t>Animals including humans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Describe the simple functions of the human digestive system;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Identify the different teeth humans have and their functions;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Construct and identify a range of food chains, understanding producers, predators and prey.</a:t>
            </a:r>
          </a:p>
        </p:txBody>
      </p:sp>
      <p:sp>
        <p:nvSpPr>
          <p:cNvPr id="26" name="Down Arrow 25"/>
          <p:cNvSpPr/>
          <p:nvPr/>
        </p:nvSpPr>
        <p:spPr>
          <a:xfrm rot="17409167">
            <a:off x="2008549" y="1623407"/>
            <a:ext cx="35719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Down Arrow 26"/>
          <p:cNvSpPr/>
          <p:nvPr/>
        </p:nvSpPr>
        <p:spPr>
          <a:xfrm rot="19034895">
            <a:off x="2361069" y="3617187"/>
            <a:ext cx="35719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Down Arrow 27"/>
          <p:cNvSpPr/>
          <p:nvPr/>
        </p:nvSpPr>
        <p:spPr>
          <a:xfrm rot="2650735">
            <a:off x="2077423" y="2115322"/>
            <a:ext cx="35719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285720" y="5027883"/>
            <a:ext cx="2071702" cy="161582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900" b="1" dirty="0" smtClean="0">
                <a:latin typeface="XCCW Joined 14a" pitchFamily="66" charset="0"/>
              </a:rPr>
              <a:t>Living things and their habitats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Recognise that living things can be grouped in a variety of ways;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Explore classification keys;</a:t>
            </a:r>
          </a:p>
          <a:p>
            <a:pPr>
              <a:buFont typeface="Arial" pitchFamily="34" charset="0"/>
              <a:buChar char="•"/>
            </a:pPr>
            <a:r>
              <a:rPr lang="en-GB" sz="900" dirty="0" smtClean="0">
                <a:latin typeface="XCCW Joined 14a" pitchFamily="66" charset="0"/>
              </a:rPr>
              <a:t>Recognise that environments can change and can become dangerous.</a:t>
            </a:r>
          </a:p>
        </p:txBody>
      </p:sp>
      <p:sp>
        <p:nvSpPr>
          <p:cNvPr id="44" name="Down Arrow 43"/>
          <p:cNvSpPr/>
          <p:nvPr/>
        </p:nvSpPr>
        <p:spPr>
          <a:xfrm rot="2096991">
            <a:off x="2154497" y="4664108"/>
            <a:ext cx="35719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58" name="Picture 34" descr="C:\Users\user1\AppData\Local\Microsoft\Windows\INetCache\IE\6DYOOSIT\ice-cubes-1462092651m5f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500042"/>
            <a:ext cx="476238" cy="714356"/>
          </a:xfrm>
          <a:prstGeom prst="rect">
            <a:avLst/>
          </a:prstGeom>
          <a:noFill/>
        </p:spPr>
      </p:pic>
      <p:pic>
        <p:nvPicPr>
          <p:cNvPr id="1059" name="Picture 35" descr="C:\Users\user1\AppData\Local\Microsoft\Windows\INetCache\IE\6DYOOSIT\1-water-drops-png-image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1071546"/>
            <a:ext cx="783829" cy="800975"/>
          </a:xfrm>
          <a:prstGeom prst="rect">
            <a:avLst/>
          </a:prstGeom>
          <a:noFill/>
        </p:spPr>
      </p:pic>
      <p:pic>
        <p:nvPicPr>
          <p:cNvPr id="1060" name="Picture 36" descr="C:\Users\user1\AppData\Local\Microsoft\Windows\INetCache\IE\30QLVWA6\bulb-close-up-electricity-energy-filament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928802"/>
            <a:ext cx="428628" cy="428628"/>
          </a:xfrm>
          <a:prstGeom prst="rect">
            <a:avLst/>
          </a:prstGeom>
          <a:noFill/>
        </p:spPr>
      </p:pic>
      <p:pic>
        <p:nvPicPr>
          <p:cNvPr id="1061" name="Picture 37" descr="C:\Users\user1\AppData\Local\Microsoft\Windows\INetCache\IE\6DYOOSIT\3-2-ear-picture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4810" y="3429000"/>
            <a:ext cx="368347" cy="500066"/>
          </a:xfrm>
          <a:prstGeom prst="rect">
            <a:avLst/>
          </a:prstGeom>
          <a:noFill/>
        </p:spPr>
      </p:pic>
      <p:pic>
        <p:nvPicPr>
          <p:cNvPr id="1062" name="Picture 38" descr="C:\Users\user1\AppData\Local\Microsoft\Windows\INetCache\IE\30QLVWA6\CircuitWorkbench_DSC_4543_H_0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8981" y="1928802"/>
            <a:ext cx="524061" cy="500042"/>
          </a:xfrm>
          <a:prstGeom prst="rect">
            <a:avLst/>
          </a:prstGeom>
          <a:noFill/>
        </p:spPr>
      </p:pic>
      <p:sp>
        <p:nvSpPr>
          <p:cNvPr id="1063" name="Sound"/>
          <p:cNvSpPr>
            <a:spLocks noEditPoints="1" noChangeArrowheads="1"/>
          </p:cNvSpPr>
          <p:nvPr/>
        </p:nvSpPr>
        <p:spPr bwMode="auto">
          <a:xfrm>
            <a:off x="3500430" y="3643314"/>
            <a:ext cx="476247" cy="476247"/>
          </a:xfrm>
          <a:custGeom>
            <a:avLst/>
            <a:gdLst>
              <a:gd name="T0" fmla="*/ 11164 w 21600"/>
              <a:gd name="T1" fmla="*/ 21159 h 21600"/>
              <a:gd name="T2" fmla="*/ 11164 w 21600"/>
              <a:gd name="T3" fmla="*/ 0 h 21600"/>
              <a:gd name="T4" fmla="*/ 0 w 21600"/>
              <a:gd name="T5" fmla="*/ 10800 h 21600"/>
              <a:gd name="T6" fmla="*/ 21600 w 21600"/>
              <a:gd name="T7" fmla="*/ 10800 h 21600"/>
              <a:gd name="T8" fmla="*/ 761 w 21600"/>
              <a:gd name="T9" fmla="*/ 22454 h 21600"/>
              <a:gd name="T10" fmla="*/ 21069 w 21600"/>
              <a:gd name="T11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7273"/>
                </a:moveTo>
                <a:lnTo>
                  <a:pt x="5824" y="7273"/>
                </a:lnTo>
                <a:lnTo>
                  <a:pt x="11164" y="0"/>
                </a:lnTo>
                <a:lnTo>
                  <a:pt x="11164" y="21159"/>
                </a:lnTo>
                <a:lnTo>
                  <a:pt x="5824" y="13885"/>
                </a:lnTo>
                <a:lnTo>
                  <a:pt x="0" y="13885"/>
                </a:lnTo>
                <a:lnTo>
                  <a:pt x="0" y="7273"/>
                </a:lnTo>
                <a:close/>
              </a:path>
              <a:path w="21600" h="21600">
                <a:moveTo>
                  <a:pt x="13024" y="7273"/>
                </a:moveTo>
                <a:lnTo>
                  <a:pt x="13591" y="6722"/>
                </a:lnTo>
                <a:lnTo>
                  <a:pt x="13833" y="7548"/>
                </a:lnTo>
                <a:lnTo>
                  <a:pt x="14076" y="8485"/>
                </a:lnTo>
                <a:lnTo>
                  <a:pt x="14157" y="9367"/>
                </a:lnTo>
                <a:lnTo>
                  <a:pt x="14197" y="10524"/>
                </a:lnTo>
                <a:lnTo>
                  <a:pt x="14197" y="11406"/>
                </a:lnTo>
                <a:lnTo>
                  <a:pt x="14116" y="12012"/>
                </a:lnTo>
                <a:lnTo>
                  <a:pt x="13995" y="12728"/>
                </a:lnTo>
                <a:lnTo>
                  <a:pt x="13833" y="13444"/>
                </a:lnTo>
                <a:lnTo>
                  <a:pt x="13712" y="14106"/>
                </a:lnTo>
                <a:lnTo>
                  <a:pt x="13591" y="14546"/>
                </a:lnTo>
                <a:lnTo>
                  <a:pt x="13065" y="13885"/>
                </a:lnTo>
                <a:lnTo>
                  <a:pt x="13307" y="12893"/>
                </a:lnTo>
                <a:lnTo>
                  <a:pt x="13469" y="11791"/>
                </a:lnTo>
                <a:lnTo>
                  <a:pt x="13550" y="10910"/>
                </a:lnTo>
                <a:lnTo>
                  <a:pt x="13591" y="10138"/>
                </a:lnTo>
                <a:lnTo>
                  <a:pt x="13469" y="9367"/>
                </a:lnTo>
                <a:lnTo>
                  <a:pt x="13388" y="8595"/>
                </a:lnTo>
                <a:lnTo>
                  <a:pt x="13267" y="7934"/>
                </a:lnTo>
                <a:lnTo>
                  <a:pt x="13024" y="7273"/>
                </a:lnTo>
                <a:close/>
              </a:path>
              <a:path w="21600" h="21600">
                <a:moveTo>
                  <a:pt x="16382" y="3967"/>
                </a:moveTo>
                <a:lnTo>
                  <a:pt x="16786" y="5179"/>
                </a:lnTo>
                <a:lnTo>
                  <a:pt x="17150" y="6612"/>
                </a:lnTo>
                <a:lnTo>
                  <a:pt x="17474" y="8651"/>
                </a:lnTo>
                <a:lnTo>
                  <a:pt x="17595" y="9753"/>
                </a:lnTo>
                <a:lnTo>
                  <a:pt x="17635" y="12012"/>
                </a:lnTo>
                <a:lnTo>
                  <a:pt x="17393" y="13665"/>
                </a:lnTo>
                <a:lnTo>
                  <a:pt x="17150" y="15208"/>
                </a:lnTo>
                <a:lnTo>
                  <a:pt x="16786" y="16310"/>
                </a:lnTo>
                <a:lnTo>
                  <a:pt x="16341" y="17687"/>
                </a:lnTo>
                <a:lnTo>
                  <a:pt x="15815" y="17081"/>
                </a:lnTo>
                <a:lnTo>
                  <a:pt x="16503" y="14602"/>
                </a:lnTo>
                <a:lnTo>
                  <a:pt x="16786" y="13169"/>
                </a:lnTo>
                <a:lnTo>
                  <a:pt x="16867" y="12012"/>
                </a:lnTo>
                <a:lnTo>
                  <a:pt x="16867" y="9642"/>
                </a:lnTo>
                <a:lnTo>
                  <a:pt x="16705" y="7989"/>
                </a:lnTo>
                <a:lnTo>
                  <a:pt x="16422" y="6612"/>
                </a:lnTo>
                <a:lnTo>
                  <a:pt x="16220" y="5675"/>
                </a:lnTo>
                <a:lnTo>
                  <a:pt x="15856" y="4518"/>
                </a:lnTo>
                <a:lnTo>
                  <a:pt x="16382" y="3967"/>
                </a:lnTo>
                <a:close/>
              </a:path>
              <a:path w="21600" h="21600">
                <a:moveTo>
                  <a:pt x="18889" y="1377"/>
                </a:moveTo>
                <a:lnTo>
                  <a:pt x="19415" y="826"/>
                </a:lnTo>
                <a:lnTo>
                  <a:pt x="20194" y="2576"/>
                </a:lnTo>
                <a:lnTo>
                  <a:pt x="20831" y="4683"/>
                </a:lnTo>
                <a:lnTo>
                  <a:pt x="21357" y="7204"/>
                </a:lnTo>
                <a:lnTo>
                  <a:pt x="21650" y="9450"/>
                </a:lnTo>
                <a:lnTo>
                  <a:pt x="21600" y="12301"/>
                </a:lnTo>
                <a:lnTo>
                  <a:pt x="21215" y="15938"/>
                </a:lnTo>
                <a:lnTo>
                  <a:pt x="20629" y="18348"/>
                </a:lnTo>
                <a:lnTo>
                  <a:pt x="19415" y="21655"/>
                </a:lnTo>
                <a:lnTo>
                  <a:pt x="18889" y="21159"/>
                </a:lnTo>
                <a:lnTo>
                  <a:pt x="19901" y="18404"/>
                </a:lnTo>
                <a:lnTo>
                  <a:pt x="20467" y="15593"/>
                </a:lnTo>
                <a:lnTo>
                  <a:pt x="20791" y="12342"/>
                </a:lnTo>
                <a:lnTo>
                  <a:pt x="20871" y="9532"/>
                </a:lnTo>
                <a:lnTo>
                  <a:pt x="20629" y="7411"/>
                </a:lnTo>
                <a:lnTo>
                  <a:pt x="20062" y="4628"/>
                </a:lnTo>
                <a:lnTo>
                  <a:pt x="19415" y="2810"/>
                </a:lnTo>
                <a:lnTo>
                  <a:pt x="18889" y="1377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64" name="Picture 40" descr="C:\Program Files (x86)\Microsoft Office\MEDIA\CAGCAT10\j0196374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14744" y="5715016"/>
            <a:ext cx="862279" cy="905256"/>
          </a:xfrm>
          <a:prstGeom prst="rect">
            <a:avLst/>
          </a:prstGeom>
          <a:noFill/>
        </p:spPr>
      </p:pic>
      <p:pic>
        <p:nvPicPr>
          <p:cNvPr id="1066" name="Picture 42" descr="C:\Users\user1\AppData\Local\Microsoft\Windows\INetCache\IE\30QLVWA6\13578608883_f980618690_b[1]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66254" y="5857892"/>
            <a:ext cx="1105614" cy="714380"/>
          </a:xfrm>
          <a:prstGeom prst="rect">
            <a:avLst/>
          </a:prstGeom>
          <a:noFill/>
        </p:spPr>
      </p:pic>
      <p:pic>
        <p:nvPicPr>
          <p:cNvPr id="1067" name="Picture 43" descr="C:\Users\user1\AppData\Local\Microsoft\Windows\INetCache\IE\K6DNM0LT\40238-9-danger-sign-download-free-image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28728" y="4429132"/>
            <a:ext cx="500066" cy="5000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215</Words>
  <Application>Microsoft Office PowerPoint</Application>
  <PresentationFormat>On-screen Show (4:3)</PresentationFormat>
  <Paragraphs>58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user1</dc:creator>
  <cp:lastModifiedBy>user1</cp:lastModifiedBy>
  <cp:revision>5</cp:revision>
  <dcterms:created xsi:type="dcterms:W3CDTF">2021-10-17T11:30:39Z</dcterms:created>
  <dcterms:modified xsi:type="dcterms:W3CDTF">2021-10-17T15:46:08Z</dcterms:modified>
</cp:coreProperties>
</file>