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4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4282" y="142852"/>
            <a:ext cx="4429156" cy="65722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ysClr val="windowText" lastClr="000000"/>
                </a:solidFill>
                <a:latin typeface="XCCW Joined 14a" pitchFamily="66" charset="0"/>
              </a:rPr>
              <a:t>Year 6 Science Learning Journey</a:t>
            </a: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500042"/>
            <a:ext cx="2214578" cy="1892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Living things and their habitats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Describe how living things are classified into broad groups according to common observable characteristics and based on similarities and differences, including microorganisms, plants and animals.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Give reasons for classifying plants and animals based on specific characteristics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71736" y="1785926"/>
            <a:ext cx="2000264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Light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how light travels;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Explain how light travels and what reflection does to enable us to see;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the connection between light sources, reflection and our eyes;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why shadows have the same shape as the objects that cast them.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143240" y="500042"/>
            <a:ext cx="1428760" cy="1143008"/>
          </a:xfrm>
          <a:prstGeom prst="wedgeRoundRectCallout">
            <a:avLst>
              <a:gd name="adj1" fmla="val 41726"/>
              <a:gd name="adj2" fmla="val 6491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latin typeface="XCCW Joined 14a" pitchFamily="66" charset="0"/>
              </a:rPr>
              <a:t>Think back to your learning in Year 3, 4 and 5 – build on it and refer back to it.</a:t>
            </a:r>
          </a:p>
          <a:p>
            <a:pPr algn="ctr"/>
            <a:r>
              <a:rPr lang="en-GB" sz="900" dirty="0" smtClean="0">
                <a:latin typeface="XCCW Joined 14a" pitchFamily="66" charset="0"/>
              </a:rPr>
              <a:t>Think about key vocabulary too.</a:t>
            </a:r>
            <a:endParaRPr lang="en-GB" sz="900" dirty="0">
              <a:latin typeface="XCCW Joined 14a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2571744"/>
            <a:ext cx="2214578" cy="24468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Evolution and inheritance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Recognise that living things have changed over time and</a:t>
            </a:r>
          </a:p>
          <a:p>
            <a:r>
              <a:rPr lang="en-GB" sz="900" dirty="0">
                <a:latin typeface="XCCW Joined 14a" pitchFamily="66" charset="0"/>
              </a:rPr>
              <a:t>t</a:t>
            </a:r>
            <a:r>
              <a:rPr lang="en-GB" sz="900" dirty="0" smtClean="0">
                <a:latin typeface="XCCW Joined 14a" pitchFamily="66" charset="0"/>
              </a:rPr>
              <a:t>hat fossils provide information about living things that inhabited the Earth millions of years ago;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Recognise that living things produce offspring of the same kind, but normally offspring are not identical to their parents.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Identify how animals and plants are adapted to suit their environment in different ways and that adaptation may lead to evolution.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71736" y="4000504"/>
            <a:ext cx="2000264" cy="21698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Animals including humans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Identify and name the main parts of the human circulatory system, and describe the functions;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Recognise the impact of diet, exercise, drugs and lifestyle on the way bodies function.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Describe the ways in which nutrients and water are transported within animals, including humans.</a:t>
            </a:r>
          </a:p>
        </p:txBody>
      </p:sp>
      <p:sp>
        <p:nvSpPr>
          <p:cNvPr id="27" name="Down Arrow 26"/>
          <p:cNvSpPr/>
          <p:nvPr/>
        </p:nvSpPr>
        <p:spPr>
          <a:xfrm rot="19034895">
            <a:off x="2456719" y="1453467"/>
            <a:ext cx="221275" cy="3791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285720" y="5143512"/>
            <a:ext cx="2214578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Electricity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the relationship between components and the number of cells;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Compare and give reasons for variations in how</a:t>
            </a:r>
          </a:p>
          <a:p>
            <a:r>
              <a:rPr lang="en-GB" sz="900" dirty="0" smtClean="0">
                <a:latin typeface="XCCW Joined 14a" pitchFamily="66" charset="0"/>
              </a:rPr>
              <a:t>components function;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Use recognised symbols when representing a simple circuit in a diagram.</a:t>
            </a:r>
          </a:p>
        </p:txBody>
      </p:sp>
      <p:sp>
        <p:nvSpPr>
          <p:cNvPr id="44" name="Down Arrow 43"/>
          <p:cNvSpPr/>
          <p:nvPr/>
        </p:nvSpPr>
        <p:spPr>
          <a:xfrm rot="3051970">
            <a:off x="2388052" y="2433642"/>
            <a:ext cx="177629" cy="3476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Down Arrow 74"/>
          <p:cNvSpPr/>
          <p:nvPr/>
        </p:nvSpPr>
        <p:spPr>
          <a:xfrm rot="19034895">
            <a:off x="2385281" y="3739484"/>
            <a:ext cx="221275" cy="3791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Down Arrow 75"/>
          <p:cNvSpPr/>
          <p:nvPr/>
        </p:nvSpPr>
        <p:spPr>
          <a:xfrm rot="3051970">
            <a:off x="2307189" y="6025364"/>
            <a:ext cx="228736" cy="3476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83" name="Picture 59" descr="C:\Users\user1\AppData\Local\Microsoft\Windows\INetCache\IE\6DYOOSIT\h84Y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60" y="571480"/>
            <a:ext cx="500042" cy="500042"/>
          </a:xfrm>
          <a:prstGeom prst="rect">
            <a:avLst/>
          </a:prstGeom>
          <a:noFill/>
        </p:spPr>
      </p:pic>
      <p:pic>
        <p:nvPicPr>
          <p:cNvPr id="1084" name="Picture 60" descr="C:\Users\user1\AppData\Local\Microsoft\Windows\INetCache\IE\6DYOOSIT\bw_photoexperiments_shadow_man_i_by_bernardodisco-dc6ttwz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143008"/>
            <a:ext cx="428610" cy="571480"/>
          </a:xfrm>
          <a:prstGeom prst="rect">
            <a:avLst/>
          </a:prstGeom>
          <a:noFill/>
        </p:spPr>
      </p:pic>
      <p:pic>
        <p:nvPicPr>
          <p:cNvPr id="1085" name="Picture 61" descr="C:\Users\user1\AppData\Local\Microsoft\Windows\INetCache\IE\6DYOOSIT\HpPKw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6215082"/>
            <a:ext cx="571504" cy="428628"/>
          </a:xfrm>
          <a:prstGeom prst="rect">
            <a:avLst/>
          </a:prstGeom>
          <a:noFill/>
        </p:spPr>
      </p:pic>
      <p:pic>
        <p:nvPicPr>
          <p:cNvPr id="1086" name="Picture 62" descr="C:\Users\user1\AppData\Local\Microsoft\Windows\INetCache\IE\30QLVWA6\1000px-Diagram_of_the_human_heart_(cropped)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4550" y="5929330"/>
            <a:ext cx="727450" cy="714356"/>
          </a:xfrm>
          <a:prstGeom prst="rect">
            <a:avLst/>
          </a:prstGeom>
          <a:noFill/>
        </p:spPr>
      </p:pic>
      <p:pic>
        <p:nvPicPr>
          <p:cNvPr id="1087" name="Picture 63" descr="C:\Users\user1\AppData\Local\Microsoft\Windows\INetCache\IE\30QLVWA6\CircuitWorkbench_DSC_4543_H_0[1].jpg"/>
          <p:cNvPicPr>
            <a:picLocks noChangeAspect="1" noChangeArrowheads="1"/>
          </p:cNvPicPr>
          <p:nvPr/>
        </p:nvPicPr>
        <p:blipFill>
          <a:blip r:embed="rId6" cstate="print"/>
          <a:srcRect l="10747" t="22526" r="3281" b="9898"/>
          <a:stretch>
            <a:fillRect/>
          </a:stretch>
        </p:blipFill>
        <p:spPr bwMode="auto">
          <a:xfrm>
            <a:off x="3214678" y="6215082"/>
            <a:ext cx="571504" cy="428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282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7</cp:revision>
  <dcterms:created xsi:type="dcterms:W3CDTF">2021-10-17T11:30:39Z</dcterms:created>
  <dcterms:modified xsi:type="dcterms:W3CDTF">2021-10-17T16:25:19Z</dcterms:modified>
</cp:coreProperties>
</file>