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gif" ContentType="image/gif"/>
  <Default Extension="mp3" ContentType="audio/mpeg"/>
  <Default Extension="svg" ContentType="image/svg+xml"/>
  <Default Extension="fntdata" ContentType="application/x-fontdat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revisionInfo.xml" ContentType="application/vnd.ms-powerpoint.revisioninfo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3.xml" ContentType="application/vnd.openxmlformats-officedocument.presentationml.slide+xml"/>
  <Override PartName="/ppt/presentation.xml" ContentType="application/vnd.openxmlformats-officedocument.presentationml.presentation.main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11150" cy="7315200"/>
  <p:notesSz cx="6858000" cy="9144000"/>
  <p:embeddedFontLst>
    <p:embeddedFont>
      <p:font typeface="Derailed ExtraBold"/>
      <p:regular r:id="rId41"/>
    </p:embeddedFont>
    <p:embeddedFont>
      <p:font typeface="Derailed Bold"/>
      <p:bold r:id="rId42"/>
    </p:embeddedFont>
    <p:embeddedFont>
      <p:font typeface="Derailed"/>
      <p:regular r:id="rId43"/>
    </p:embeddedFont>
    <p:embeddedFont>
      <p:font typeface="Derailed SemiBold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8C49C-978A-4A51-AB67-CA8B55E0B363}" v="20" dt="2023-01-27T07:46:28+00:00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5/10/relationships/revisionInfo" Target="revisionInfo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font" Target="fonts/font1.fntdata"/><Relationship Id="rId42" Type="http://schemas.openxmlformats.org/officeDocument/2006/relationships/font" Target="fonts/font2.fntdata"/><Relationship Id="rId43" Type="http://schemas.openxmlformats.org/officeDocument/2006/relationships/font" Target="fonts/font3.fntdata"/><Relationship Id="rId44" Type="http://schemas.openxmlformats.org/officeDocument/2006/relationships/font" Target="fonts/font4.fntdata"/></Relationships>
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
</file>

<file path=ppt/notesSlides/_rels/notesSlide2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
</file>

<file path=ppt/notesSlides/_rels/notesSlide2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
</file>

<file path=ppt/notesSlides/_rels/notesSlide2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
</file>

<file path=ppt/notesSlides/_rels/notesSlide2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
</file>

<file path=ppt/notesSlides/_rels/notesSlide2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
</file>

<file path=ppt/notesSlides/_rels/notesSlide2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
</file>

<file path=ppt/notesSlides/_rels/notesSlide2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
</file>

<file path=ppt/notesSlides/_rels/notesSlide2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
</file>

<file path=ppt/notesSlides/_rels/notesSlide2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
</file>

<file path=ppt/notesSlides/_rels/notesSlide2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
</file>

<file path=ppt/notesSlides/_rels/notesSlide3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
</file>

<file path=ppt/notesSlides/_rels/notesSlide3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
</file>

<file path=ppt/notesSlides/_rels/notesSlide3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
</file>

<file path=ppt/notesSlides/_rels/notesSlide3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smtClean="0"/>
              <a:t>11/18/2019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2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0.jpg"/><Relationship Id="rId4" Type="http://schemas.openxmlformats.org/officeDocument/2006/relationships/image" Target="../media/image121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6.jpg"/><Relationship Id="rId4" Type="http://schemas.openxmlformats.org/officeDocument/2006/relationships/image" Target="../media/image127.png"/><Relationship Id="rId5" Type="http://schemas.openxmlformats.org/officeDocument/2006/relationships/image" Target="../media/image12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Tit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4775" y="247650"/>
            <a:ext cx="7181850" cy="575310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338263" y="552450"/>
            <a:ext cx="4714875" cy="4840605"/>
          </a:xfrm>
          <a:prstGeom prst="rect">
            <a:avLst/>
          </a:prstGeom>
        </p:spPr>
        <p:txBody>
          <a:bodyPr spcFirstLastPara="0" anchor="t" tIns="157163" bIns="0" lIns="157163" rIns="157163"/>
          <a:lstStyle/>
          <a:p>
            <a:pPr algn="ctr" hangingPunct="0">
              <a:lnSpc>
                <a:spcPct val="100000"/>
              </a:lnSpc>
            </a:pPr>
            <a:r>
              <a:rPr sz="7425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Our Guide to Student Finance</a:t>
            </a:r>
          </a:p>
        </p:txBody>
      </p:sp>
      <p:pic>
        <p:nvPicPr>
          <p:cNvPr id="4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63175" y="0"/>
            <a:ext cx="2895600" cy="942975"/>
          </a:xfrm>
          <a:prstGeom prst="rect">
            <a:avLst/>
          </a:prstGeom>
        </p:spPr>
      </p:pic>
      <p:pic>
        <p:nvPicPr>
          <p:cNvPr id="5" name="image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514600" y="5962650"/>
            <a:ext cx="7486650" cy="1447800"/>
          </a:xfrm>
          <a:prstGeom prst="rect">
            <a:avLst/>
          </a:prstGeom>
        </p:spPr>
      </p:pic>
      <p:pic>
        <p:nvPicPr>
          <p:cNvPr id="6" name="Piggy Bank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6053138" y="904875"/>
            <a:ext cx="55530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8ED0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timated Monthly Budget - Cost of Living page - Infogram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33450" y="933450"/>
            <a:ext cx="11153775" cy="7251207"/>
          </a:xfrm>
          <a:prstGeom prst="rect">
            <a:avLst/>
          </a:prstGeom>
        </p:spPr>
      </p:pic>
      <p:pic>
        <p:nvPicPr>
          <p:cNvPr id="3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077575" y="0"/>
            <a:ext cx="1981200" cy="653415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133350" y="0"/>
            <a:ext cx="11320463" cy="81915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4125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Student spends (per month)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Imag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2240756" y="6191250"/>
            <a:ext cx="8529638" cy="485775"/>
          </a:xfrm>
          <a:prstGeom prst="rect">
            <a:avLst/>
          </a:prstGeom>
        </p:spPr>
        <p:txBody>
          <a:bodyPr spcFirstLastPara="0" anchor="t" tIns="0" bIns="0" lIns="0" rIns="0"/>
          <a:lstStyle/>
          <a:p>
            <a:pPr algn="ctr" hangingPunct="0">
              <a:lnSpc>
                <a:spcPct val="125000"/>
              </a:lnSpc>
            </a:pPr>
            <a:r>
              <a:rPr sz="2550">
                <a:solidFill>
                  <a:srgbClr val="218ED0"/>
                </a:solidFill>
                <a:latin typeface="Derailed ExtraBold"/>
                <a:ea typeface="+mn-ea"/>
                <a:cs typeface="Derailed ExtraBold"/>
              </a:rPr>
              <a:t>https://www.gov.uk/student-finance-calculator</a:t>
            </a:r>
          </a:p>
        </p:txBody>
      </p:sp>
      <p:pic>
        <p:nvPicPr>
          <p:cNvPr id="3" name="computer laptop notebook outline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771900" y="790575"/>
            <a:ext cx="5729100" cy="5729100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63175" y="0"/>
            <a:ext cx="2895600" cy="942975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1207200" y="1095375"/>
            <a:ext cx="10858500" cy="876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218ED0"/>
                </a:solidFill>
                <a:latin typeface="Derailed ExtraBold"/>
                <a:ea typeface="+mn-ea"/>
                <a:cs typeface="Derailed ExtraBold"/>
              </a:rPr>
              <a:t>See how much you may be eligible for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0072"/>
        </a:solidFill>
        <a:effectLst/>
      </p:bgPr>
    </p:bg>
    <p:spTree>
      <p:nvGrpSpPr>
        <p:cNvPr id="1" name="Title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-18766" y="2000249"/>
            <a:ext cx="13011150" cy="1857375"/>
          </a:xfrm>
          <a:prstGeom prst="rect">
            <a:avLst/>
          </a:prstGeom>
        </p:spPr>
        <p:txBody>
          <a:bodyPr spcFirstLastPara="0" anchor="t" tIns="0" bIns="0" lIns="0" rIns="0"/>
          <a:lstStyle/>
          <a:p>
            <a:pPr algn="ctr" hangingPunct="0">
              <a:lnSpc>
                <a:spcPct val="125000"/>
              </a:lnSpc>
            </a:pPr>
            <a:r>
              <a:rPr sz="9750" b="1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Additional Support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0072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361950" y="295275"/>
            <a:ext cx="3429000" cy="22479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000000"/>
                </a:solidFill>
                <a:latin typeface="Derailed ExtraBold"/>
                <a:ea typeface="+mn-ea"/>
                <a:cs typeface="Derailed ExtraBold"/>
              </a:rPr>
              <a:t>Non-Repayable Grants </a:t>
            </a:r>
          </a:p>
        </p:txBody>
      </p:sp>
      <p:pic>
        <p:nvPicPr>
          <p:cNvPr id="3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1410950" y="0"/>
            <a:ext cx="1614438" cy="537274"/>
          </a:xfrm>
          <a:prstGeom prst="rect">
            <a:avLst/>
          </a:prstGeom>
        </p:spPr>
      </p:pic>
      <p:pic>
        <p:nvPicPr>
          <p:cNvPr id="4" name="WebOutline2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561803" y="66675"/>
            <a:ext cx="8034835" cy="7235162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5374397" y="525154"/>
            <a:ext cx="5555065" cy="941199"/>
          </a:xfrm>
          <a:prstGeom prst="rect">
            <a:avLst/>
          </a:prstGeom>
        </p:spPr>
        <p:txBody>
          <a:bodyPr spcFirstLastPara="0" anchor="t" tIns="192081" bIns="0" lIns="192081" rIns="192081"/>
          <a:lstStyle/>
          <a:p>
            <a:pPr algn="l" hangingPunct="0">
              <a:lnSpc>
                <a:spcPct val="100000"/>
              </a:lnSpc>
            </a:pPr>
            <a:r>
              <a:rPr sz="3630">
                <a:solidFill>
                  <a:srgbClr val="000000"/>
                </a:solidFill>
                <a:latin typeface="Derailed ExtraBold"/>
                <a:ea typeface="+mn-ea"/>
                <a:cs typeface="Derailed ExtraBold"/>
              </a:rPr>
              <a:t>Special Support Grants</a:t>
            </a:r>
          </a:p>
        </p:txBody>
      </p:sp>
      <p:sp>
        <p:nvSpPr>
          <p:cNvPr id="6" name=""/>
          <p:cNvSpPr/>
          <p:nvPr/>
        </p:nvSpPr>
        <p:spPr>
          <a:xfrm>
            <a:off x="5505450" y="1257300"/>
            <a:ext cx="5768312" cy="7175737"/>
          </a:xfrm>
          <a:prstGeom prst="rect">
            <a:avLst/>
          </a:prstGeom>
        </p:spPr>
        <p:txBody>
          <a:bodyPr spcFirstLastPara="0" anchor="t" tIns="106623" bIns="0" lIns="106623" rIns="106623"/>
          <a:lstStyle/>
          <a:p>
            <a:pPr algn="l" hangingPunct="0">
              <a:lnSpc>
                <a:spcPct val="100000"/>
              </a:lnSpc>
            </a:pPr>
            <a:r>
              <a:rPr sz="2854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You must be a full time student. Part-time and EU students cannot apply.</a:t>
            </a:r>
          </a:p>
          <a:p>
            <a:pPr algn="l" hangingPunct="0">
              <a:lnSpc>
                <a:spcPct val="100000"/>
              </a:lnSpc>
            </a:pPr>
            <a:r>
              <a:rPr sz="2854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You may be eligible if you qualify for: </a:t>
            </a:r>
            <a:r>
              <a:rPr sz="2854" b="1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Income Support, Housing Benefit</a:t>
            </a:r>
          </a:p>
          <a:p>
            <a:pPr algn="l" hangingPunct="0">
              <a:lnSpc>
                <a:spcPct val="100000"/>
              </a:lnSpc>
            </a:pPr>
            <a:r>
              <a:rPr sz="2854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You may also be eligible if you are a </a:t>
            </a:r>
            <a:r>
              <a:rPr sz="2854" b="1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lone parent</a:t>
            </a:r>
            <a:r>
              <a:rPr sz="2854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 or have certain </a:t>
            </a:r>
            <a:r>
              <a:rPr sz="2854" b="1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disabilities.</a:t>
            </a:r>
          </a:p>
          <a:p>
            <a:pPr algn="l" hangingPunct="0">
              <a:lnSpc>
                <a:spcPct val="100000"/>
              </a:lnSpc>
            </a:pPr>
            <a:r>
              <a:rPr sz="2854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You will be told if you are eligible for this grant when you apply for </a:t>
            </a:r>
          </a:p>
          <a:p>
            <a:pPr algn="l" hangingPunct="0">
              <a:lnSpc>
                <a:spcPct val="100000"/>
              </a:lnSpc>
            </a:pPr>
            <a:r>
              <a:rPr sz="2854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Student Finance</a:t>
            </a:r>
          </a:p>
          <a:p>
            <a:pPr algn="l" hangingPunct="0">
              <a:lnSpc>
                <a:spcPct val="100000"/>
              </a:lnSpc>
            </a:pPr>
            <a:r>
              <a:rPr sz="2854">
                <a:latin typeface="Derailed"/>
                <a:ea typeface="+mn-ea"/>
                <a:cs typeface="Deraile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854">
                <a:latin typeface="Derailed"/>
                <a:ea typeface="+mn-ea"/>
                <a:cs typeface="Deraile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854">
                <a:latin typeface="Derailed"/>
                <a:ea typeface="+mn-ea"/>
                <a:cs typeface="Deraile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854">
                <a:latin typeface="Derailed"/>
                <a:ea typeface="+mn-ea"/>
                <a:cs typeface="Derailed"/>
              </a:rPr>
              <a:t/>
            </a:r>
          </a:p>
        </p:txBody>
      </p:sp>
      <p:pic>
        <p:nvPicPr>
          <p:cNvPr id="7" name="home outline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209550" y="4457700"/>
            <a:ext cx="3433515" cy="34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ebOutline2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2933700" y="447675"/>
            <a:ext cx="7181850" cy="6467475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4552950" y="857250"/>
            <a:ext cx="4962525" cy="840804"/>
          </a:xfrm>
          <a:prstGeom prst="rect">
            <a:avLst/>
          </a:prstGeom>
        </p:spPr>
        <p:txBody>
          <a:bodyPr spcFirstLastPara="0" anchor="t" tIns="171593" bIns="0" lIns="171593" rIns="171593"/>
          <a:lstStyle/>
          <a:p>
            <a:pPr algn="l" hangingPunct="0">
              <a:lnSpc>
                <a:spcPct val="100000"/>
              </a:lnSpc>
            </a:pPr>
            <a:r>
              <a:rPr sz="3243">
                <a:solidFill>
                  <a:srgbClr val="000000"/>
                </a:solidFill>
                <a:latin typeface="Derailed ExtraBold"/>
                <a:ea typeface="+mn-ea"/>
                <a:cs typeface="Derailed ExtraBold"/>
              </a:rPr>
              <a:t>Special Support Grants</a:t>
            </a:r>
          </a:p>
        </p:txBody>
      </p:sp>
      <p:sp>
        <p:nvSpPr>
          <p:cNvPr id="4" name=""/>
          <p:cNvSpPr/>
          <p:nvPr/>
        </p:nvSpPr>
        <p:spPr>
          <a:xfrm>
            <a:off x="361950" y="295275"/>
            <a:ext cx="3429000" cy="22479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000000"/>
                </a:solidFill>
                <a:latin typeface="Derailed ExtraBold"/>
                <a:ea typeface="+mn-ea"/>
                <a:cs typeface="Derailed ExtraBold"/>
              </a:rPr>
              <a:t>Non-Repayable Grants </a:t>
            </a:r>
          </a:p>
        </p:txBody>
      </p:sp>
      <p:pic>
        <p:nvPicPr>
          <p:cNvPr id="5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763250" y="0"/>
            <a:ext cx="2262138" cy="742379"/>
          </a:xfrm>
          <a:prstGeom prst="rect">
            <a:avLst/>
          </a:prstGeom>
        </p:spPr>
      </p:pic>
      <p:pic>
        <p:nvPicPr>
          <p:cNvPr id="6" name="home outline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209550" y="4457700"/>
            <a:ext cx="3433515" cy="3433515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4686300" y="1885950"/>
            <a:ext cx="5172075" cy="4355689"/>
          </a:xfrm>
          <a:prstGeom prst="rect">
            <a:avLst/>
          </a:prstGeom>
        </p:spPr>
        <p:txBody>
          <a:bodyPr spcFirstLastPara="0" anchor="t" tIns="112550" bIns="0" lIns="112550" rIns="112550"/>
          <a:lstStyle/>
          <a:p>
            <a:pPr algn="l" hangingPunct="0">
              <a:lnSpc>
                <a:spcPct val="100000"/>
              </a:lnSpc>
            </a:pPr>
            <a:r>
              <a:rPr sz="3013" b="1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Students with dependents may be eligible for:</a:t>
            </a:r>
          </a:p>
          <a:p>
            <a:pPr algn="l" hangingPunct="0">
              <a:lnSpc>
                <a:spcPct val="100000"/>
              </a:lnSpc>
            </a:pPr>
            <a:r>
              <a:rPr sz="3013">
                <a:latin typeface="Derailed"/>
                <a:ea typeface="+mn-ea"/>
                <a:cs typeface="Deraile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3013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Childcare Grant</a:t>
            </a:r>
          </a:p>
          <a:p>
            <a:pPr algn="l" hangingPunct="0">
              <a:lnSpc>
                <a:spcPct val="100000"/>
              </a:lnSpc>
            </a:pPr>
            <a:r>
              <a:rPr sz="3013">
                <a:latin typeface="Derailed"/>
                <a:ea typeface="+mn-ea"/>
                <a:cs typeface="Deraile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3013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Parents' Learning Allowance </a:t>
            </a:r>
          </a:p>
          <a:p>
            <a:pPr algn="l" hangingPunct="0">
              <a:lnSpc>
                <a:spcPct val="100000"/>
              </a:lnSpc>
            </a:pPr>
            <a:r>
              <a:rPr sz="3013">
                <a:latin typeface="Derailed"/>
                <a:ea typeface="+mn-ea"/>
                <a:cs typeface="Deraile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3013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Adult Dependants Grant </a:t>
            </a:r>
          </a:p>
        </p:txBody>
      </p:sp>
      <p:pic>
        <p:nvPicPr>
          <p:cNvPr id="8" name="Care6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687050" y="4895850"/>
            <a:ext cx="1660276" cy="24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4467225" y="857250"/>
            <a:ext cx="5381625" cy="840804"/>
          </a:xfrm>
          <a:prstGeom prst="rect">
            <a:avLst/>
          </a:prstGeom>
        </p:spPr>
        <p:txBody>
          <a:bodyPr spcFirstLastPara="0" anchor="t" tIns="171593" bIns="0" lIns="171593" rIns="171593"/>
          <a:lstStyle/>
          <a:p>
            <a:pPr algn="l" hangingPunct="0">
              <a:lnSpc>
                <a:spcPct val="100000"/>
              </a:lnSpc>
            </a:pPr>
            <a:r>
              <a:rPr sz="3243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Course-Specific Support:</a:t>
            </a:r>
          </a:p>
        </p:txBody>
      </p:sp>
      <p:sp>
        <p:nvSpPr>
          <p:cNvPr id="3" name=""/>
          <p:cNvSpPr/>
          <p:nvPr/>
        </p:nvSpPr>
        <p:spPr>
          <a:xfrm>
            <a:off x="361950" y="295275"/>
            <a:ext cx="3429000" cy="22479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000000"/>
                </a:solidFill>
                <a:latin typeface="Derailed ExtraBold"/>
                <a:ea typeface="+mn-ea"/>
                <a:cs typeface="Derailed ExtraBold"/>
              </a:rPr>
              <a:t>Non-Repayable Grants </a:t>
            </a:r>
          </a:p>
        </p:txBody>
      </p:sp>
      <p:pic>
        <p:nvPicPr>
          <p:cNvPr id="4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834737" y="76200"/>
            <a:ext cx="2214513" cy="727297"/>
          </a:xfrm>
          <a:prstGeom prst="rect">
            <a:avLst/>
          </a:prstGeom>
        </p:spPr>
      </p:pic>
      <p:pic>
        <p:nvPicPr>
          <p:cNvPr id="5" name="WebOutline2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648075" y="152400"/>
            <a:ext cx="7331540" cy="7045532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5667375" y="1104900"/>
            <a:ext cx="4810125" cy="6703945"/>
          </a:xfrm>
          <a:prstGeom prst="rect">
            <a:avLst/>
          </a:prstGeom>
        </p:spPr>
        <p:txBody>
          <a:bodyPr spcFirstLastPara="0" anchor="t" tIns="88912" bIns="0" lIns="88912" rIns="88912"/>
          <a:lstStyle/>
          <a:p>
            <a:pPr algn="l" hangingPunct="0">
              <a:lnSpc>
                <a:spcPct val="100000"/>
              </a:lnSpc>
            </a:pPr>
            <a:r>
              <a:rPr sz="2380">
                <a:latin typeface="Derailed SemiBold"/>
                <a:ea typeface="+mn-ea"/>
                <a:cs typeface="Derailed Semi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380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Medicine, Dentistry and Health Care students- help with costs of travel to UK clinical placements</a:t>
            </a:r>
          </a:p>
          <a:p>
            <a:pPr algn="l" hangingPunct="0">
              <a:lnSpc>
                <a:spcPct val="100000"/>
              </a:lnSpc>
            </a:pPr>
            <a:r>
              <a:rPr sz="2380">
                <a:latin typeface="Derailed SemiBold"/>
                <a:ea typeface="+mn-ea"/>
                <a:cs typeface="Derailed Semi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380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Social Work bursaries available</a:t>
            </a:r>
          </a:p>
          <a:p>
            <a:pPr algn="l" hangingPunct="0">
              <a:lnSpc>
                <a:spcPct val="100000"/>
              </a:lnSpc>
            </a:pPr>
            <a:r>
              <a:rPr sz="2380">
                <a:latin typeface="Derailed SemiBold"/>
                <a:ea typeface="+mn-ea"/>
                <a:cs typeface="Derailed Semi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380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Financial support for teacher training students</a:t>
            </a:r>
          </a:p>
          <a:p>
            <a:pPr algn="l" hangingPunct="0">
              <a:lnSpc>
                <a:spcPct val="100000"/>
              </a:lnSpc>
            </a:pPr>
            <a:r>
              <a:rPr sz="2380">
                <a:latin typeface="Derailed SemiBold"/>
                <a:ea typeface="+mn-ea"/>
                <a:cs typeface="Derailed Semi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380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If you are going to Study Abroad, you may be entitled to a grant to help cover travel expenses</a:t>
            </a:r>
          </a:p>
          <a:p>
            <a:pPr algn="l" hangingPunct="0">
              <a:lnSpc>
                <a:spcPct val="100000"/>
              </a:lnSpc>
            </a:pPr>
            <a:r>
              <a:rPr sz="2380">
                <a:latin typeface="Derailed SemiBold"/>
                <a:ea typeface="+mn-ea"/>
                <a:cs typeface="Derailed Semi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380">
                <a:latin typeface="Derailed SemiBold"/>
                <a:ea typeface="+mn-ea"/>
                <a:cs typeface="Derailed Semi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380">
                <a:latin typeface="Derailed SemiBold"/>
                <a:ea typeface="+mn-ea"/>
                <a:cs typeface="Derailed SemiBold"/>
              </a:rPr>
              <a:t/>
            </a:r>
          </a:p>
        </p:txBody>
      </p:sp>
      <p:pic>
        <p:nvPicPr>
          <p:cNvPr id="7" name="Medical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1103823" y="3190875"/>
            <a:ext cx="1552018" cy="1840383"/>
          </a:xfrm>
          <a:prstGeom prst="rect">
            <a:avLst/>
          </a:prstGeom>
        </p:spPr>
      </p:pic>
      <p:pic>
        <p:nvPicPr>
          <p:cNvPr id="8" name="Shape-1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33350" y="3019425"/>
            <a:ext cx="3691216" cy="4010582"/>
          </a:xfrm>
          <a:prstGeom prst="rect">
            <a:avLst/>
          </a:prstGeom>
        </p:spPr>
      </p:pic>
      <p:sp>
        <p:nvSpPr>
          <p:cNvPr id="9" name=""/>
          <p:cNvSpPr/>
          <p:nvPr/>
        </p:nvSpPr>
        <p:spPr>
          <a:xfrm>
            <a:off x="575349" y="4391025"/>
            <a:ext cx="2993233" cy="1530361"/>
          </a:xfrm>
          <a:prstGeom prst="rect">
            <a:avLst/>
          </a:prstGeom>
        </p:spPr>
        <p:txBody>
          <a:bodyPr spcFirstLastPara="0" anchor="t" tIns="144374" bIns="0" lIns="144374" rIns="144374"/>
          <a:lstStyle/>
          <a:p>
            <a:pPr algn="ctr" hangingPunct="0">
              <a:lnSpc>
                <a:spcPct val="100000"/>
              </a:lnSpc>
            </a:pPr>
            <a:r>
              <a:rPr sz="2728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COMPLETE UNIVERSITY GUIDE WEBSITE</a:t>
            </a:r>
          </a:p>
        </p:txBody>
      </p:sp>
      <p:pic>
        <p:nvPicPr>
          <p:cNvPr id="10" name="Icon-135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1276350" y="3343275"/>
            <a:ext cx="990600" cy="971550"/>
          </a:xfrm>
          <a:prstGeom prst="rect">
            <a:avLst/>
          </a:prstGeom>
        </p:spPr>
      </p:pic>
      <p:sp>
        <p:nvSpPr>
          <p:cNvPr id="11" name=""/>
          <p:cNvSpPr/>
          <p:nvPr/>
        </p:nvSpPr>
        <p:spPr>
          <a:xfrm>
            <a:off x="5848350" y="676275"/>
            <a:ext cx="3762375" cy="74295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3600">
                <a:latin typeface="Derailed Bold"/>
                <a:ea typeface="+mn-ea"/>
                <a:cs typeface="Derailed Bold"/>
              </a:rPr>
              <a:t>Course-specific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21444" y="-781050"/>
            <a:ext cx="9029700" cy="9153525"/>
          </a:xfrm>
          <a:prstGeom prst="rect">
            <a:avLst/>
          </a:prstGeom>
        </p:spPr>
      </p:pic>
      <p:pic>
        <p:nvPicPr>
          <p:cNvPr id="3" name="Shape-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486775" y="0"/>
            <a:ext cx="4800600" cy="4800600"/>
          </a:xfrm>
          <a:prstGeom prst="rect">
            <a:avLst/>
          </a:prstGeom>
        </p:spPr>
      </p:pic>
      <p:pic>
        <p:nvPicPr>
          <p:cNvPr id="4" name="Shape-19 copy 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486775" y="4762500"/>
            <a:ext cx="4800600" cy="4800600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571500" y="933450"/>
            <a:ext cx="7605713" cy="718185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2550">
                <a:latin typeface="Derailed SemiBold"/>
                <a:ea typeface="+mn-ea"/>
                <a:cs typeface="Derailed Semi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550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Grant to help with extra costs you might have due to a disability, long-term health condition, mental health condition, or specific learning difficulty e.g. dyslexia, anxiety, autism etc.</a:t>
            </a:r>
          </a:p>
          <a:p>
            <a:pPr algn="ctr" hangingPunct="0">
              <a:lnSpc>
                <a:spcPct val="100000"/>
              </a:lnSpc>
            </a:pPr>
            <a:r>
              <a:rPr sz="2550">
                <a:latin typeface="Derailed SemiBold"/>
                <a:ea typeface="+mn-ea"/>
                <a:cs typeface="Derailed Semi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550" b="1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DSAs can help to pay for:</a:t>
            </a:r>
          </a:p>
          <a:p>
            <a:pPr algn="ctr" hangingPunct="0">
              <a:lnSpc>
                <a:spcPct val="100000"/>
              </a:lnSpc>
            </a:pPr>
            <a:r>
              <a:rPr sz="2550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 </a:t>
            </a:r>
          </a:p>
          <a:p>
            <a:pPr algn="ctr" hangingPunct="0">
              <a:lnSpc>
                <a:spcPct val="100000"/>
              </a:lnSpc>
            </a:pPr>
            <a:r>
              <a:rPr sz="2550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Specialist equipment you need for studying, like computer software</a:t>
            </a:r>
          </a:p>
          <a:p>
            <a:pPr algn="ctr" hangingPunct="0">
              <a:lnSpc>
                <a:spcPct val="100000"/>
              </a:lnSpc>
            </a:pPr>
            <a:r>
              <a:rPr sz="2550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Non-medical helpers, for example a note taker or reader</a:t>
            </a:r>
          </a:p>
          <a:p>
            <a:pPr algn="ctr" hangingPunct="0">
              <a:lnSpc>
                <a:spcPct val="100000"/>
              </a:lnSpc>
            </a:pPr>
            <a:r>
              <a:rPr sz="2550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Additional travel costs you may pay as a direct result of your disability</a:t>
            </a:r>
          </a:p>
          <a:p>
            <a:pPr algn="ctr" hangingPunct="0">
              <a:lnSpc>
                <a:spcPct val="100000"/>
              </a:lnSpc>
            </a:pPr>
            <a:r>
              <a:rPr sz="2550">
                <a:latin typeface="Derailed SemiBold"/>
                <a:ea typeface="+mn-ea"/>
                <a:cs typeface="Derailed Semi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550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Full-time or part-time students eligible</a:t>
            </a:r>
          </a:p>
          <a:p>
            <a:pPr algn="l" hangingPunct="0">
              <a:lnSpc>
                <a:spcPct val="100000"/>
              </a:lnSpc>
            </a:pPr>
            <a:r>
              <a:rPr sz="2550">
                <a:latin typeface="Derailed SemiBold"/>
                <a:ea typeface="+mn-ea"/>
                <a:cs typeface="Derailed Semi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250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  </a:t>
            </a:r>
          </a:p>
        </p:txBody>
      </p:sp>
      <p:sp>
        <p:nvSpPr>
          <p:cNvPr id="6" name=""/>
          <p:cNvSpPr/>
          <p:nvPr/>
        </p:nvSpPr>
        <p:spPr>
          <a:xfrm>
            <a:off x="1647825" y="-85725"/>
            <a:ext cx="5691188" cy="15621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4500">
                <a:solidFill>
                  <a:srgbClr val="000000"/>
                </a:solidFill>
                <a:latin typeface="Derailed ExtraBold"/>
                <a:ea typeface="+mn-ea"/>
                <a:cs typeface="Derailed ExtraBold"/>
              </a:rPr>
              <a:t>Disabled Student Allowance (DSA)</a:t>
            </a:r>
          </a:p>
        </p:txBody>
      </p:sp>
      <p:sp>
        <p:nvSpPr>
          <p:cNvPr id="7" name=""/>
          <p:cNvSpPr/>
          <p:nvPr/>
        </p:nvSpPr>
        <p:spPr>
          <a:xfrm>
            <a:off x="9334500" y="1600200"/>
            <a:ext cx="3067050" cy="15621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450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Applying for DSA  </a:t>
            </a:r>
          </a:p>
        </p:txBody>
      </p:sp>
      <p:sp>
        <p:nvSpPr>
          <p:cNvPr id="8" name=""/>
          <p:cNvSpPr/>
          <p:nvPr/>
        </p:nvSpPr>
        <p:spPr>
          <a:xfrm>
            <a:off x="9334500" y="5915025"/>
            <a:ext cx="3067050" cy="876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4500">
                <a:solidFill>
                  <a:srgbClr val="000000"/>
                </a:solidFill>
                <a:latin typeface="Derailed ExtraBold"/>
                <a:ea typeface="+mn-ea"/>
                <a:cs typeface="Derailed ExtraBold"/>
              </a:rPr>
              <a:t>Top Tips</a:t>
            </a:r>
          </a:p>
        </p:txBody>
      </p:sp>
      <p:pic>
        <p:nvPicPr>
          <p:cNvPr id="9" name="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1191875" y="152400"/>
            <a:ext cx="1722521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209675" y="-476250"/>
            <a:ext cx="8143875" cy="8143875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2875862" y="118174"/>
            <a:ext cx="4620292" cy="828590"/>
          </a:xfrm>
          <a:prstGeom prst="rect">
            <a:avLst/>
          </a:prstGeom>
        </p:spPr>
        <p:txBody>
          <a:bodyPr spcFirstLastPara="0" anchor="t" tIns="90064" bIns="0" lIns="90064" rIns="90064"/>
          <a:lstStyle/>
          <a:p>
            <a:pPr algn="ctr" hangingPunct="0">
              <a:lnSpc>
                <a:spcPct val="100000"/>
              </a:lnSpc>
            </a:pPr>
            <a:r>
              <a:rPr sz="4255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Applying for DSA</a:t>
            </a:r>
          </a:p>
        </p:txBody>
      </p:sp>
      <p:sp>
        <p:nvSpPr>
          <p:cNvPr id="4" name=""/>
          <p:cNvSpPr/>
          <p:nvPr/>
        </p:nvSpPr>
        <p:spPr>
          <a:xfrm>
            <a:off x="2128330" y="946764"/>
            <a:ext cx="6241447" cy="6061318"/>
          </a:xfrm>
          <a:prstGeom prst="rect">
            <a:avLst/>
          </a:prstGeom>
        </p:spPr>
        <p:txBody>
          <a:bodyPr spcFirstLastPara="0" anchor="t" tIns="90064" bIns="0" lIns="90064" rIns="90064"/>
          <a:lstStyle/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Log in to your Student Finance Account and complete DSA 1F Form:</a:t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 www.gov.uk/studentfinance</a:t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Get your eligibility notification</a:t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Book and attend your assessment</a:t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Get your Entitlement Notification</a:t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Order equipment &amp; arrange support</a:t>
            </a:r>
          </a:p>
          <a:p>
            <a:pPr algn="ctr" hangingPunct="0">
              <a:lnSpc>
                <a:spcPct val="100000"/>
              </a:lnSpc>
            </a:pPr>
            <a:r>
              <a:rPr sz="241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before your course starts</a:t>
            </a:r>
          </a:p>
        </p:txBody>
      </p:sp>
      <p:pic>
        <p:nvPicPr>
          <p:cNvPr id="5" name="customLine"/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5923732" y="2324100"/>
            <a:ext cx="1001762" cy="190500"/>
          </a:xfrm>
          <a:prstGeom prst="rect">
            <a:avLst/>
          </a:prstGeom>
        </p:spPr>
      </p:pic>
      <p:pic>
        <p:nvPicPr>
          <p:cNvPr id="6" name="customLine copy 1"/>
          <p:cNvPicPr/>
          <p:nvPr/>
        </p:nvPicPr>
        <p:blipFill rotWithShape="1">
          <a:blip r:embed="rId5"/>
          <a:stretch>
            <a:fillRect/>
          </a:stretch>
        </p:blipFill>
        <p:spPr>
          <a:xfrm rot="5400000">
            <a:off x="5923732" y="3562350"/>
            <a:ext cx="1001762" cy="190500"/>
          </a:xfrm>
          <a:prstGeom prst="rect">
            <a:avLst/>
          </a:prstGeom>
        </p:spPr>
      </p:pic>
      <p:pic>
        <p:nvPicPr>
          <p:cNvPr id="7" name="customLine copy 2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5923732" y="4705350"/>
            <a:ext cx="1001762" cy="190500"/>
          </a:xfrm>
          <a:prstGeom prst="rect">
            <a:avLst/>
          </a:prstGeom>
        </p:spPr>
      </p:pic>
      <p:pic>
        <p:nvPicPr>
          <p:cNvPr id="8" name="customLine copy 3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5923732" y="5876925"/>
            <a:ext cx="1001762" cy="190500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0553700" y="0"/>
            <a:ext cx="2471688" cy="808736"/>
          </a:xfrm>
          <a:prstGeom prst="rect">
            <a:avLst/>
          </a:prstGeom>
        </p:spPr>
      </p:pic>
      <p:pic>
        <p:nvPicPr>
          <p:cNvPr id="10" name="Shape-19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8382000" y="2943225"/>
            <a:ext cx="4562475" cy="4562475"/>
          </a:xfrm>
          <a:prstGeom prst="rect">
            <a:avLst/>
          </a:prstGeom>
        </p:spPr>
      </p:pic>
      <p:sp>
        <p:nvSpPr>
          <p:cNvPr id="11" name=""/>
          <p:cNvSpPr/>
          <p:nvPr/>
        </p:nvSpPr>
        <p:spPr>
          <a:xfrm>
            <a:off x="9286875" y="3476096"/>
            <a:ext cx="2714625" cy="532871"/>
          </a:xfrm>
          <a:prstGeom prst="rect">
            <a:avLst/>
          </a:prstGeom>
        </p:spPr>
        <p:txBody>
          <a:bodyPr spcFirstLastPara="0" anchor="t" tIns="50271" bIns="0" lIns="50271" rIns="50271"/>
          <a:lstStyle/>
          <a:p>
            <a:pPr algn="ctr" hangingPunct="0">
              <a:lnSpc>
                <a:spcPct val="100000"/>
              </a:lnSpc>
            </a:pPr>
            <a:r>
              <a:rPr sz="285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Our Top Tips</a:t>
            </a:r>
          </a:p>
        </p:txBody>
      </p:sp>
      <p:sp>
        <p:nvSpPr>
          <p:cNvPr id="12" name=""/>
          <p:cNvSpPr/>
          <p:nvPr/>
        </p:nvSpPr>
        <p:spPr>
          <a:xfrm>
            <a:off x="8810540" y="4119563"/>
            <a:ext cx="3667295" cy="2442511"/>
          </a:xfrm>
          <a:prstGeom prst="rect">
            <a:avLst/>
          </a:prstGeom>
        </p:spPr>
        <p:txBody>
          <a:bodyPr spcFirstLastPara="0" anchor="t" tIns="46613" bIns="0" lIns="46613" rIns="46613"/>
          <a:lstStyle/>
          <a:p>
            <a:pPr algn="ctr" hangingPunct="0">
              <a:lnSpc>
                <a:spcPct val="100000"/>
              </a:lnSpc>
            </a:pPr>
            <a:r>
              <a:rPr sz="2202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Apply as </a:t>
            </a:r>
            <a:r>
              <a:rPr sz="2202" b="1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early</a:t>
            </a:r>
            <a:r>
              <a:rPr sz="2202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 as possible to ensure support is in place for when you start your course.</a:t>
            </a:r>
          </a:p>
          <a:p>
            <a:pPr algn="ctr" hangingPunct="0">
              <a:lnSpc>
                <a:spcPct val="100000"/>
              </a:lnSpc>
            </a:pPr>
            <a:r>
              <a:rPr sz="2202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202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Applications can take around </a:t>
            </a:r>
            <a:r>
              <a:rPr sz="2202" b="1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14 weeks.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409950" y="962025"/>
            <a:ext cx="6229350" cy="622935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3705225" y="1495425"/>
            <a:ext cx="5238750" cy="49911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Students can apply for a student bank account from one bank, and with that they usually offer perks such as an amazon voucher or railcard. </a:t>
            </a:r>
          </a:p>
          <a:p>
            <a:pPr algn="ctr" hangingPunct="0">
              <a:lnSpc>
                <a:spcPct val="100000"/>
              </a:lnSpc>
            </a:pPr>
            <a:r>
              <a:rPr sz="2250"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Most student bank accounts also offer an overdraft at 0% interest. </a:t>
            </a:r>
          </a:p>
          <a:p>
            <a:pPr algn="ctr" hangingPunct="0">
              <a:lnSpc>
                <a:spcPct val="100000"/>
              </a:lnSpc>
            </a:pPr>
            <a:r>
              <a:rPr sz="2250"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Check out student discount websites and apps!</a:t>
            </a:r>
          </a:p>
          <a:p>
            <a:pPr algn="ctr" hangingPunct="0">
              <a:lnSpc>
                <a:spcPct val="100000"/>
              </a:lnSpc>
            </a:pPr>
            <a:r>
              <a:rPr sz="2250"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Look out for student weeks in your city/university. </a:t>
            </a:r>
          </a:p>
        </p:txBody>
      </p:sp>
      <p:sp>
        <p:nvSpPr>
          <p:cNvPr id="4" name=""/>
          <p:cNvSpPr/>
          <p:nvPr/>
        </p:nvSpPr>
        <p:spPr>
          <a:xfrm>
            <a:off x="0" y="114300"/>
            <a:ext cx="10687050" cy="74295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3600">
                <a:latin typeface="Derailed ExtraBold"/>
                <a:ea typeface="+mn-ea"/>
                <a:cs typeface="Derailed ExtraBold"/>
              </a:rPr>
              <a:t>Student bank accounts and student discounts</a:t>
            </a:r>
          </a:p>
        </p:txBody>
      </p:sp>
      <p:pic>
        <p:nvPicPr>
          <p:cNvPr id="5" name="imag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52450" y="2733675"/>
            <a:ext cx="2266950" cy="2816322"/>
          </a:xfrm>
          <a:prstGeom prst="rect">
            <a:avLst/>
          </a:prstGeom>
        </p:spPr>
      </p:pic>
      <p:pic>
        <p:nvPicPr>
          <p:cNvPr id="6" name="image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753475" y="2419350"/>
            <a:ext cx="4394835" cy="3662363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641130" y="0"/>
            <a:ext cx="2384258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509E"/>
        </a:solidFill>
        <a:effectLst/>
      </p:bgPr>
    </p:bg>
    <p:spTree>
      <p:nvGrpSpPr>
        <p:cNvPr id="1" name="Title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-18766" y="2038349"/>
            <a:ext cx="13011150" cy="3714750"/>
          </a:xfrm>
          <a:prstGeom prst="rect">
            <a:avLst/>
          </a:prstGeom>
        </p:spPr>
        <p:txBody>
          <a:bodyPr spcFirstLastPara="0" anchor="t" tIns="0" bIns="0" lIns="0" rIns="0"/>
          <a:lstStyle/>
          <a:p>
            <a:pPr algn="ctr" hangingPunct="0">
              <a:lnSpc>
                <a:spcPct val="125000"/>
              </a:lnSpc>
            </a:pPr>
            <a:r>
              <a:rPr sz="9750" b="1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Applying for </a:t>
            </a:r>
          </a:p>
          <a:p>
            <a:pPr algn="ctr" hangingPunct="0">
              <a:lnSpc>
                <a:spcPct val="125000"/>
              </a:lnSpc>
            </a:pPr>
            <a:r>
              <a:rPr sz="9750" b="1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Student Finance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81025" y="1162050"/>
            <a:ext cx="6068964" cy="6068964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581025" y="1162050"/>
            <a:ext cx="5648811" cy="5570546"/>
          </a:xfrm>
          <a:prstGeom prst="rect">
            <a:avLst/>
          </a:prstGeom>
        </p:spPr>
        <p:txBody>
          <a:bodyPr spcFirstLastPara="0" anchor="t" tIns="114620" bIns="0" lIns="114620" rIns="114620"/>
          <a:lstStyle/>
          <a:p>
            <a:pPr algn="l" hangingPunct="0">
              <a:lnSpc>
                <a:spcPct val="100000"/>
              </a:lnSpc>
            </a:pPr>
            <a:r>
              <a:rPr sz="43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l" marL="457200" indent="-45720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43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Tuition Fees</a:t>
            </a:r>
          </a:p>
          <a:p>
            <a:pPr algn="l" marL="457200" indent="-45720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43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Living Costs</a:t>
            </a:r>
          </a:p>
          <a:p>
            <a:pPr algn="l" marL="457200" indent="-45720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43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Non-Repayable Finance</a:t>
            </a:r>
          </a:p>
          <a:p>
            <a:pPr algn="l" marL="457200" indent="-45720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43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Applying</a:t>
            </a:r>
          </a:p>
          <a:p>
            <a:pPr algn="l" marL="457200" indent="-45720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43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Loan Repayment</a:t>
            </a:r>
          </a:p>
          <a:p>
            <a:pPr algn="l" hangingPunct="0">
              <a:lnSpc>
                <a:spcPct val="100000"/>
              </a:lnSpc>
            </a:pPr>
            <a:r>
              <a:rPr sz="43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</p:txBody>
      </p:sp>
      <p:sp>
        <p:nvSpPr>
          <p:cNvPr id="4" name=""/>
          <p:cNvSpPr/>
          <p:nvPr/>
        </p:nvSpPr>
        <p:spPr>
          <a:xfrm>
            <a:off x="0" y="171450"/>
            <a:ext cx="6124575" cy="876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4500">
                <a:solidFill>
                  <a:srgbClr val="000000"/>
                </a:solidFill>
                <a:latin typeface="Derailed ExtraBold"/>
                <a:ea typeface="+mn-ea"/>
                <a:cs typeface="Derailed ExtraBold"/>
              </a:rPr>
              <a:t>What we'll cover</a:t>
            </a:r>
          </a:p>
        </p:txBody>
      </p:sp>
      <p:pic>
        <p:nvPicPr>
          <p:cNvPr id="5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63175" y="0"/>
            <a:ext cx="2895600" cy="942975"/>
          </a:xfrm>
          <a:prstGeom prst="rect">
            <a:avLst/>
          </a:prstGeom>
        </p:spPr>
      </p:pic>
      <p:pic>
        <p:nvPicPr>
          <p:cNvPr id="6" name="6325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696075" y="1914525"/>
            <a:ext cx="619125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9 copy 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7791450" y="666750"/>
            <a:ext cx="5753100" cy="5753100"/>
          </a:xfrm>
          <a:prstGeom prst="rect">
            <a:avLst/>
          </a:prstGeom>
        </p:spPr>
      </p:pic>
      <p:pic>
        <p:nvPicPr>
          <p:cNvPr id="3" name="Shape-19 copy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124325" y="3848100"/>
            <a:ext cx="4800600" cy="4800600"/>
          </a:xfrm>
          <a:prstGeom prst="rect">
            <a:avLst/>
          </a:prstGeom>
        </p:spPr>
      </p:pic>
      <p:pic>
        <p:nvPicPr>
          <p:cNvPr id="4" name="Shape-19 copy 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199207" y="1981200"/>
            <a:ext cx="4800600" cy="4800600"/>
          </a:xfrm>
          <a:prstGeom prst="rect">
            <a:avLst/>
          </a:prstGeom>
        </p:spPr>
      </p:pic>
      <p:pic>
        <p:nvPicPr>
          <p:cNvPr id="5" name="Shape-1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0" y="-1714500"/>
            <a:ext cx="4800600" cy="4800600"/>
          </a:xfrm>
          <a:prstGeom prst="rect">
            <a:avLst/>
          </a:prstGeom>
        </p:spPr>
      </p:pic>
      <p:pic>
        <p:nvPicPr>
          <p:cNvPr id="6" name="Shape-19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291013" y="-1457325"/>
            <a:ext cx="4467225" cy="3200400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4638675" y="123825"/>
            <a:ext cx="3884563" cy="876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How to apply</a:t>
            </a:r>
          </a:p>
        </p:txBody>
      </p:sp>
      <p:sp>
        <p:nvSpPr>
          <p:cNvPr id="8" name=""/>
          <p:cNvSpPr/>
          <p:nvPr/>
        </p:nvSpPr>
        <p:spPr>
          <a:xfrm>
            <a:off x="1238250" y="438150"/>
            <a:ext cx="3599632" cy="1285875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3600">
                <a:latin typeface="Derailed Bold"/>
                <a:ea typeface="+mn-ea"/>
                <a:cs typeface="Derailed Bold"/>
              </a:rPr>
              <a:t>Create an account</a:t>
            </a:r>
          </a:p>
        </p:txBody>
      </p:sp>
      <p:pic>
        <p:nvPicPr>
          <p:cNvPr id="9" name="customLine"/>
          <p:cNvPicPr/>
          <p:nvPr/>
        </p:nvPicPr>
        <p:blipFill rotWithShape="1">
          <a:blip r:embed="rId8"/>
          <a:stretch>
            <a:fillRect/>
          </a:stretch>
        </p:blipFill>
        <p:spPr>
          <a:xfrm rot="5400000">
            <a:off x="1615306" y="2176463"/>
            <a:ext cx="1228725" cy="190500"/>
          </a:xfrm>
          <a:prstGeom prst="rect">
            <a:avLst/>
          </a:prstGeom>
        </p:spPr>
      </p:pic>
      <p:sp>
        <p:nvSpPr>
          <p:cNvPr id="10" name=""/>
          <p:cNvSpPr/>
          <p:nvPr/>
        </p:nvSpPr>
        <p:spPr>
          <a:xfrm>
            <a:off x="324668" y="2924175"/>
            <a:ext cx="4238625" cy="238125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3600">
                <a:latin typeface="Derailed Bold"/>
                <a:ea typeface="+mn-ea"/>
                <a:cs typeface="Derailed Bold"/>
              </a:rPr>
              <a:t>Login and complete the online application form</a:t>
            </a:r>
          </a:p>
        </p:txBody>
      </p:sp>
      <p:sp>
        <p:nvSpPr>
          <p:cNvPr id="11" name=""/>
          <p:cNvSpPr/>
          <p:nvPr/>
        </p:nvSpPr>
        <p:spPr>
          <a:xfrm>
            <a:off x="4563293" y="5305425"/>
            <a:ext cx="4238625" cy="1838325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3600">
                <a:latin typeface="Derailed Bold"/>
                <a:ea typeface="+mn-ea"/>
                <a:cs typeface="Derailed Bold"/>
              </a:rPr>
              <a:t>You may be asked to send in proof of identity</a:t>
            </a:r>
          </a:p>
        </p:txBody>
      </p:sp>
      <p:pic>
        <p:nvPicPr>
          <p:cNvPr id="12" name="customLine"/>
          <p:cNvPicPr/>
          <p:nvPr/>
        </p:nvPicPr>
        <p:blipFill rotWithShape="1">
          <a:blip r:embed="rId9"/>
          <a:stretch>
            <a:fillRect/>
          </a:stretch>
        </p:blipFill>
        <p:spPr>
          <a:xfrm rot="1967433">
            <a:off x="1721372" y="5343525"/>
            <a:ext cx="2841921" cy="190500"/>
          </a:xfrm>
          <a:prstGeom prst="rect">
            <a:avLst/>
          </a:prstGeom>
        </p:spPr>
      </p:pic>
      <p:sp>
        <p:nvSpPr>
          <p:cNvPr id="13" name=""/>
          <p:cNvSpPr/>
          <p:nvPr/>
        </p:nvSpPr>
        <p:spPr>
          <a:xfrm>
            <a:off x="8372475" y="1952625"/>
            <a:ext cx="4238625" cy="29337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r" hangingPunct="0">
              <a:lnSpc>
                <a:spcPct val="100000"/>
              </a:lnSpc>
            </a:pPr>
            <a:r>
              <a:rPr sz="3600">
                <a:latin typeface="Derailed Bold"/>
                <a:ea typeface="+mn-ea"/>
                <a:cs typeface="Derailed Bold"/>
              </a:rPr>
              <a:t>Usually, within 6 weeks you'll get a loan declaration in the post - sign and return it</a:t>
            </a:r>
          </a:p>
        </p:txBody>
      </p:sp>
      <p:pic>
        <p:nvPicPr>
          <p:cNvPr id="14" name="customLine"/>
          <p:cNvPicPr/>
          <p:nvPr/>
        </p:nvPicPr>
        <p:blipFill rotWithShape="1">
          <a:blip r:embed="rId10"/>
          <a:stretch>
            <a:fillRect/>
          </a:stretch>
        </p:blipFill>
        <p:spPr>
          <a:xfrm rot="-1844237">
            <a:off x="8447857" y="5581650"/>
            <a:ext cx="2582133" cy="190500"/>
          </a:xfrm>
          <a:prstGeom prst="rect">
            <a:avLst/>
          </a:prstGeom>
        </p:spPr>
      </p:pic>
      <p:pic>
        <p:nvPicPr>
          <p:cNvPr id="15" name="image"/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5076825" y="1809750"/>
            <a:ext cx="2390775" cy="1912620"/>
          </a:xfrm>
          <a:prstGeom prst="rect">
            <a:avLst/>
          </a:prstGeom>
        </p:spPr>
      </p:pic>
      <p:pic>
        <p:nvPicPr>
          <p:cNvPr id="16" name=""/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10163175" y="0"/>
            <a:ext cx="28956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63175" y="0"/>
            <a:ext cx="2895600" cy="942975"/>
          </a:xfrm>
          <a:prstGeom prst="rect">
            <a:avLst/>
          </a:prstGeom>
        </p:spPr>
      </p:pic>
      <p:pic>
        <p:nvPicPr>
          <p:cNvPr id="3" name="Shape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09550" y="123825"/>
            <a:ext cx="7097664" cy="7097664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397694" y="276225"/>
            <a:ext cx="4314825" cy="876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450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When to apply</a:t>
            </a:r>
          </a:p>
        </p:txBody>
      </p:sp>
      <p:sp>
        <p:nvSpPr>
          <p:cNvPr id="5" name=""/>
          <p:cNvSpPr/>
          <p:nvPr/>
        </p:nvSpPr>
        <p:spPr>
          <a:xfrm>
            <a:off x="329382" y="1771650"/>
            <a:ext cx="6176193" cy="4571649"/>
          </a:xfrm>
          <a:prstGeom prst="rect">
            <a:avLst/>
          </a:prstGeom>
        </p:spPr>
        <p:txBody>
          <a:bodyPr spcFirstLastPara="0" anchor="t" tIns="118130" bIns="0" lIns="118130" rIns="118130"/>
          <a:lstStyle/>
          <a:p>
            <a:pPr algn="ctr" hangingPunct="0">
              <a:lnSpc>
                <a:spcPct val="100000"/>
              </a:lnSpc>
            </a:pPr>
            <a:r>
              <a:rPr sz="3163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To get your funding in time for the start of the academic year, you must apply by:</a:t>
            </a:r>
          </a:p>
          <a:p>
            <a:pPr algn="ctr" hangingPunct="0">
              <a:lnSpc>
                <a:spcPct val="100000"/>
              </a:lnSpc>
            </a:pPr>
            <a:r>
              <a:rPr sz="3163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3163">
                <a:solidFill>
                  <a:srgbClr val="FDC82F"/>
                </a:solidFill>
                <a:latin typeface="Derailed Bold"/>
                <a:ea typeface="+mn-ea"/>
                <a:cs typeface="Derailed Bold"/>
              </a:rPr>
              <a:t>End of May 2023</a:t>
            </a:r>
            <a:r>
              <a:rPr sz="3163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: New (September 2023) students</a:t>
            </a:r>
          </a:p>
          <a:p>
            <a:pPr algn="ctr" hangingPunct="0">
              <a:lnSpc>
                <a:spcPct val="100000"/>
              </a:lnSpc>
            </a:pPr>
            <a:r>
              <a:rPr sz="3163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3163">
                <a:solidFill>
                  <a:srgbClr val="FDC82F"/>
                </a:solidFill>
                <a:latin typeface="Derailed Bold"/>
                <a:ea typeface="+mn-ea"/>
                <a:cs typeface="Derailed Bold"/>
              </a:rPr>
              <a:t>End of June 2023</a:t>
            </a:r>
            <a:r>
              <a:rPr sz="3163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: Continuing students</a:t>
            </a:r>
          </a:p>
        </p:txBody>
      </p:sp>
      <p:sp>
        <p:nvSpPr>
          <p:cNvPr id="6" name=""/>
          <p:cNvSpPr/>
          <p:nvPr/>
        </p:nvSpPr>
        <p:spPr>
          <a:xfrm>
            <a:off x="6713513" y="6115050"/>
            <a:ext cx="6230962" cy="623653"/>
          </a:xfrm>
          <a:prstGeom prst="rect">
            <a:avLst/>
          </a:prstGeom>
        </p:spPr>
        <p:txBody>
          <a:bodyPr spcFirstLastPara="0" anchor="t" tIns="111367" bIns="0" lIns="111367" rIns="111367"/>
          <a:lstStyle/>
          <a:p>
            <a:pPr algn="l" hangingPunct="0">
              <a:lnSpc>
                <a:spcPct val="100000"/>
              </a:lnSpc>
            </a:pPr>
            <a:r>
              <a:rPr sz="2631" b="1">
                <a:solidFill>
                  <a:srgbClr val="000000"/>
                </a:solidFill>
                <a:latin typeface="Derailed"/>
                <a:ea typeface="+mn-ea"/>
                <a:cs typeface="Derailed"/>
              </a:rPr>
              <a:t>Apply at: www.gov.uk/student-finance</a:t>
            </a:r>
          </a:p>
        </p:txBody>
      </p:sp>
      <p:pic>
        <p:nvPicPr>
          <p:cNvPr id="7" name="Lukas Blazek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7269113" y="1552575"/>
            <a:ext cx="65055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416"/>
        </a:solidFill>
        <a:effectLst/>
      </p:bgPr>
    </p:bg>
    <p:spTree>
      <p:nvGrpSpPr>
        <p:cNvPr id="1" name="Title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-18766" y="2038349"/>
            <a:ext cx="13011150" cy="1857375"/>
          </a:xfrm>
          <a:prstGeom prst="rect">
            <a:avLst/>
          </a:prstGeom>
        </p:spPr>
        <p:txBody>
          <a:bodyPr spcFirstLastPara="0" anchor="t" tIns="0" bIns="0" lIns="0" rIns="0"/>
          <a:lstStyle/>
          <a:p>
            <a:pPr algn="ctr" hangingPunct="0">
              <a:lnSpc>
                <a:spcPct val="125000"/>
              </a:lnSpc>
            </a:pPr>
            <a:r>
              <a:rPr sz="9750" b="1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Repayment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81000" y="1047750"/>
            <a:ext cx="6229350" cy="622935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381000" y="1438275"/>
            <a:ext cx="5638800" cy="5247788"/>
          </a:xfrm>
          <a:prstGeom prst="rect">
            <a:avLst/>
          </a:prstGeom>
        </p:spPr>
        <p:txBody>
          <a:bodyPr spcFirstLastPara="0" anchor="t" tIns="102898" bIns="0" lIns="102898" rIns="102898"/>
          <a:lstStyle/>
          <a:p>
            <a:pPr algn="ctr" hangingPunct="0">
              <a:lnSpc>
                <a:spcPct val="100000"/>
              </a:lnSpc>
            </a:pPr>
            <a:r>
              <a:rPr sz="2755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Pay nothing back until you earn over  </a:t>
            </a:r>
            <a:r>
              <a:rPr sz="2755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£27,295 per year</a:t>
            </a:r>
            <a:r>
              <a:rPr sz="2755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 (£2,274 a month)</a:t>
            </a:r>
          </a:p>
          <a:p>
            <a:pPr algn="ctr" hangingPunct="0">
              <a:lnSpc>
                <a:spcPct val="100000"/>
              </a:lnSpc>
            </a:pPr>
            <a:r>
              <a:rPr sz="2755">
                <a:latin typeface="Derailed SemiBold"/>
                <a:ea typeface="+mn-ea"/>
                <a:cs typeface="Derailed Semi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755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Repayment deducted directly from salary at </a:t>
            </a:r>
            <a:r>
              <a:rPr sz="2755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9% of anything earned over £27,295</a:t>
            </a:r>
          </a:p>
          <a:p>
            <a:pPr algn="ctr" hangingPunct="0">
              <a:lnSpc>
                <a:spcPct val="100000"/>
              </a:lnSpc>
            </a:pPr>
            <a:r>
              <a:rPr sz="2755">
                <a:latin typeface="Derailed SemiBold"/>
                <a:ea typeface="+mn-ea"/>
                <a:cs typeface="Derailed Semi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755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Repayment </a:t>
            </a:r>
            <a:r>
              <a:rPr sz="2755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based on what you earn</a:t>
            </a:r>
            <a:r>
              <a:rPr sz="2755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, not what you owe</a:t>
            </a:r>
          </a:p>
          <a:p>
            <a:pPr algn="ctr" hangingPunct="0">
              <a:lnSpc>
                <a:spcPct val="100000"/>
              </a:lnSpc>
            </a:pPr>
            <a:r>
              <a:rPr sz="2755">
                <a:latin typeface="Derailed SemiBold"/>
                <a:ea typeface="+mn-ea"/>
                <a:cs typeface="Derailed Semi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755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Written off after 30 years</a:t>
            </a:r>
          </a:p>
        </p:txBody>
      </p:sp>
      <p:sp>
        <p:nvSpPr>
          <p:cNvPr id="4" name=""/>
          <p:cNvSpPr/>
          <p:nvPr/>
        </p:nvSpPr>
        <p:spPr>
          <a:xfrm>
            <a:off x="381000" y="57150"/>
            <a:ext cx="3419475" cy="876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4500">
                <a:latin typeface="Derailed ExtraBold"/>
                <a:ea typeface="+mn-ea"/>
                <a:cs typeface="Derailed ExtraBold"/>
              </a:rPr>
              <a:t>Repayment</a:t>
            </a:r>
          </a:p>
        </p:txBody>
      </p:sp>
      <p:pic>
        <p:nvPicPr>
          <p:cNvPr id="5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925175" y="0"/>
            <a:ext cx="2100213" cy="691102"/>
          </a:xfrm>
          <a:prstGeom prst="rect">
            <a:avLst/>
          </a:prstGeom>
        </p:spPr>
      </p:pic>
      <p:pic>
        <p:nvPicPr>
          <p:cNvPr id="6" name="Shape19 copy 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7158038" y="609600"/>
            <a:ext cx="3667125" cy="3667125"/>
          </a:xfrm>
          <a:prstGeom prst="rect">
            <a:avLst/>
          </a:prstGeom>
        </p:spPr>
      </p:pic>
      <p:pic>
        <p:nvPicPr>
          <p:cNvPr id="7" name="Shape19 copy 3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158038" y="4324350"/>
            <a:ext cx="2952750" cy="2952750"/>
          </a:xfrm>
          <a:prstGeom prst="rect">
            <a:avLst/>
          </a:prstGeom>
        </p:spPr>
      </p:pic>
      <p:sp>
        <p:nvSpPr>
          <p:cNvPr id="8" name=""/>
          <p:cNvSpPr/>
          <p:nvPr/>
        </p:nvSpPr>
        <p:spPr>
          <a:xfrm>
            <a:off x="7219950" y="742950"/>
            <a:ext cx="3457575" cy="5334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2250" b="1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Repayment Amounts</a:t>
            </a:r>
          </a:p>
        </p:txBody>
      </p:sp>
      <p:sp>
        <p:nvSpPr>
          <p:cNvPr id="9" name=""/>
          <p:cNvSpPr/>
          <p:nvPr/>
        </p:nvSpPr>
        <p:spPr>
          <a:xfrm>
            <a:off x="7158038" y="1209675"/>
            <a:ext cx="3395663" cy="29337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2250">
                <a:latin typeface="Derailed SemiBold"/>
                <a:ea typeface="+mn-ea"/>
                <a:cs typeface="Derailed SemiBold"/>
              </a:rPr>
              <a:t>E.g. Earn £28,800 a year (£2,400 a month)</a:t>
            </a:r>
          </a:p>
          <a:p>
            <a:pPr algn="l" hangingPunct="0">
              <a:lnSpc>
                <a:spcPct val="100000"/>
              </a:lnSpc>
            </a:pPr>
            <a:r>
              <a:rPr sz="2250">
                <a:latin typeface="Derailed SemiBold"/>
                <a:ea typeface="+mn-ea"/>
                <a:cs typeface="Derailed Semi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250">
                <a:latin typeface="Derailed SemiBold"/>
                <a:ea typeface="+mn-ea"/>
                <a:cs typeface="Derailed SemiBold"/>
              </a:rPr>
              <a:t>That is £126 over the threshold (monthly income)</a:t>
            </a:r>
          </a:p>
          <a:p>
            <a:pPr algn="l" hangingPunct="0">
              <a:lnSpc>
                <a:spcPct val="100000"/>
              </a:lnSpc>
            </a:pPr>
            <a:r>
              <a:rPr sz="2250">
                <a:latin typeface="Derailed SemiBold"/>
                <a:ea typeface="+mn-ea"/>
                <a:cs typeface="Derailed Semi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250">
                <a:latin typeface="Derailed SemiBold"/>
                <a:ea typeface="+mn-ea"/>
                <a:cs typeface="Derailed SemiBold"/>
              </a:rPr>
              <a:t>9% of 126 = £11/month</a:t>
            </a:r>
          </a:p>
        </p:txBody>
      </p:sp>
      <p:sp>
        <p:nvSpPr>
          <p:cNvPr id="10" name=""/>
          <p:cNvSpPr/>
          <p:nvPr/>
        </p:nvSpPr>
        <p:spPr>
          <a:xfrm>
            <a:off x="7158038" y="4381500"/>
            <a:ext cx="2543175" cy="5334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2250" b="1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Interest Rates</a:t>
            </a:r>
          </a:p>
        </p:txBody>
      </p:sp>
      <p:sp>
        <p:nvSpPr>
          <p:cNvPr id="11" name=""/>
          <p:cNvSpPr/>
          <p:nvPr/>
        </p:nvSpPr>
        <p:spPr>
          <a:xfrm>
            <a:off x="7162800" y="4914900"/>
            <a:ext cx="2543175" cy="22479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2250">
                <a:latin typeface="Derailed SemiBold"/>
                <a:ea typeface="+mn-ea"/>
                <a:cs typeface="Derailed SemiBold"/>
              </a:rPr>
              <a:t>You pay interest from the first loan installment until the loan is </a:t>
            </a:r>
          </a:p>
          <a:p>
            <a:pPr algn="l" hangingPunct="0">
              <a:lnSpc>
                <a:spcPct val="100000"/>
              </a:lnSpc>
            </a:pPr>
            <a:r>
              <a:rPr sz="2250">
                <a:latin typeface="Derailed SemiBold"/>
                <a:ea typeface="+mn-ea"/>
                <a:cs typeface="Derailed SemiBold"/>
              </a:rPr>
              <a:t>paid off in full OR written off</a:t>
            </a:r>
          </a:p>
        </p:txBody>
      </p:sp>
      <p:pic>
        <p:nvPicPr>
          <p:cNvPr id="12" name="Marketing29-O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10925175" y="1952625"/>
            <a:ext cx="2050256" cy="1003935"/>
          </a:xfrm>
          <a:prstGeom prst="rect">
            <a:avLst/>
          </a:prstGeom>
        </p:spPr>
      </p:pic>
      <p:pic>
        <p:nvPicPr>
          <p:cNvPr id="13" name="BankOutline20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0384656" y="5038725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f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-742950" y="-142875"/>
            <a:ext cx="8487510" cy="848751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561975" y="-47625"/>
            <a:ext cx="7501754" cy="978952"/>
          </a:xfrm>
          <a:prstGeom prst="rect">
            <a:avLst/>
          </a:prstGeom>
        </p:spPr>
        <p:txBody>
          <a:bodyPr spcFirstLastPara="0" anchor="t" tIns="106408" bIns="0" lIns="106408" rIns="106408"/>
          <a:lstStyle/>
          <a:p>
            <a:pPr algn="l" hangingPunct="0">
              <a:lnSpc>
                <a:spcPct val="100000"/>
              </a:lnSpc>
            </a:pPr>
            <a:r>
              <a:rPr sz="5027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Interest explained</a:t>
            </a:r>
          </a:p>
        </p:txBody>
      </p:sp>
      <p:sp>
        <p:nvSpPr>
          <p:cNvPr id="4" name=""/>
          <p:cNvSpPr/>
          <p:nvPr/>
        </p:nvSpPr>
        <p:spPr>
          <a:xfrm>
            <a:off x="28575" y="800100"/>
            <a:ext cx="7667625" cy="626745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2100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Whilst Studying:</a:t>
            </a:r>
            <a:r>
              <a:rPr sz="21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 </a:t>
            </a:r>
            <a:r>
              <a:rPr sz="2100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Interest is 4.5%</a:t>
            </a:r>
          </a:p>
          <a:p>
            <a:pPr algn="l" hangingPunct="0">
              <a:lnSpc>
                <a:spcPct val="100000"/>
              </a:lnSpc>
            </a:pPr>
            <a:r>
              <a:rPr sz="21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100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After studying: This rate applies until the 5 April after you finish or leave your course, or for the first 4 years of your course if you’re studying part-time, unless the RPI changes.</a:t>
            </a:r>
          </a:p>
          <a:p>
            <a:pPr algn="l" hangingPunct="0">
              <a:lnSpc>
                <a:spcPct val="100000"/>
              </a:lnSpc>
            </a:pPr>
            <a:r>
              <a:rPr sz="21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100" b="1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After that, your interest rate depends on your income</a:t>
            </a:r>
            <a:r>
              <a:rPr sz="2100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 in the current tax year.</a:t>
            </a:r>
          </a:p>
          <a:p>
            <a:pPr algn="l" hangingPunct="0">
              <a:lnSpc>
                <a:spcPct val="100000"/>
              </a:lnSpc>
            </a:pPr>
            <a:r>
              <a:rPr sz="21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100">
                <a:solidFill>
                  <a:srgbClr val="000000"/>
                </a:solidFill>
                <a:latin typeface="Derailed ExtraBold"/>
                <a:ea typeface="+mn-ea"/>
                <a:cs typeface="Derailed ExtraBold"/>
              </a:rPr>
              <a:t>£27,295 or less = Just RPI</a:t>
            </a:r>
          </a:p>
          <a:p>
            <a:pPr algn="ctr" hangingPunct="0">
              <a:lnSpc>
                <a:spcPct val="100000"/>
              </a:lnSpc>
            </a:pPr>
            <a:r>
              <a:rPr sz="21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100">
                <a:solidFill>
                  <a:srgbClr val="000000"/>
                </a:solidFill>
                <a:latin typeface="Derailed ExtraBold"/>
                <a:ea typeface="+mn-ea"/>
                <a:cs typeface="Derailed ExtraBold"/>
              </a:rPr>
              <a:t>£27,296 to £49,130 = RPI plus up to 3%</a:t>
            </a:r>
          </a:p>
          <a:p>
            <a:pPr algn="ctr" hangingPunct="0">
              <a:lnSpc>
                <a:spcPct val="100000"/>
              </a:lnSpc>
            </a:pPr>
            <a:r>
              <a:rPr sz="21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100">
                <a:solidFill>
                  <a:srgbClr val="000000"/>
                </a:solidFill>
                <a:latin typeface="Derailed ExtraBold"/>
                <a:ea typeface="+mn-ea"/>
                <a:cs typeface="Derailed ExtraBold"/>
              </a:rPr>
              <a:t>Over £49,130 = RPI plus 3%</a:t>
            </a:r>
          </a:p>
          <a:p>
            <a:pPr algn="ctr" hangingPunct="0">
              <a:lnSpc>
                <a:spcPct val="100000"/>
              </a:lnSpc>
            </a:pPr>
            <a:r>
              <a:rPr sz="21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100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However, the interest rate is currently capped until 28 February 2023 due to inflation. Interest rates on Plan 2 loans will not go above 6.5% while the cap is in place.</a:t>
            </a:r>
          </a:p>
        </p:txBody>
      </p:sp>
      <p:pic>
        <p:nvPicPr>
          <p:cNvPr id="5" name="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696575" y="85725"/>
            <a:ext cx="2281188" cy="7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53"/>
        </a:solidFill>
        <a:effectLst/>
      </p:bgPr>
    </p:bg>
    <p:spTree>
      <p:nvGrpSpPr>
        <p:cNvPr id="1" name="Title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-18766" y="2000249"/>
            <a:ext cx="13011150" cy="3714750"/>
          </a:xfrm>
          <a:prstGeom prst="rect">
            <a:avLst/>
          </a:prstGeom>
        </p:spPr>
        <p:txBody>
          <a:bodyPr spcFirstLastPara="0" anchor="t" tIns="0" bIns="0" lIns="0" rIns="0"/>
          <a:lstStyle/>
          <a:p>
            <a:pPr algn="ctr" hangingPunct="0">
              <a:lnSpc>
                <a:spcPct val="125000"/>
              </a:lnSpc>
            </a:pPr>
            <a:r>
              <a:rPr sz="9750" b="1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Financial Support at Newcastle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1925" y="781050"/>
            <a:ext cx="6534150" cy="653415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861725" y="1181640"/>
            <a:ext cx="3183065" cy="1255903"/>
          </a:xfrm>
          <a:prstGeom prst="rect">
            <a:avLst/>
          </a:prstGeom>
        </p:spPr>
        <p:txBody>
          <a:bodyPr spcFirstLastPara="0" anchor="t" tIns="108268" bIns="0" lIns="108268" rIns="108268"/>
          <a:lstStyle/>
          <a:p>
            <a:pPr algn="ctr" hangingPunct="0">
              <a:lnSpc>
                <a:spcPct val="100000"/>
              </a:lnSpc>
            </a:pPr>
            <a:r>
              <a:rPr sz="341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Bursaries and Scholarships</a:t>
            </a:r>
          </a:p>
        </p:txBody>
      </p:sp>
      <p:sp>
        <p:nvSpPr>
          <p:cNvPr id="4" name=""/>
          <p:cNvSpPr/>
          <p:nvPr/>
        </p:nvSpPr>
        <p:spPr>
          <a:xfrm>
            <a:off x="530035" y="2534984"/>
            <a:ext cx="5716524" cy="3724402"/>
          </a:xfrm>
          <a:prstGeom prst="rect">
            <a:avLst/>
          </a:prstGeom>
        </p:spPr>
        <p:txBody>
          <a:bodyPr spcFirstLastPara="0" anchor="t" tIns="108268" bIns="0" lIns="108268" rIns="108268"/>
          <a:lstStyle/>
          <a:p>
            <a:pPr algn="ctr" hangingPunct="0">
              <a:lnSpc>
                <a:spcPct val="100000"/>
              </a:lnSpc>
            </a:pPr>
            <a:r>
              <a:rPr sz="2558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Non-repayable grant from your university</a:t>
            </a:r>
          </a:p>
          <a:p>
            <a:pPr algn="ctr" hangingPunct="0">
              <a:lnSpc>
                <a:spcPct val="100000"/>
              </a:lnSpc>
            </a:pPr>
            <a:r>
              <a:rPr sz="2558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558" b="1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Newcastle University</a:t>
            </a:r>
            <a:r>
              <a:rPr sz="2558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 is investing £32 million in its scholarships over the next five years</a:t>
            </a:r>
          </a:p>
          <a:p>
            <a:pPr algn="ctr" hangingPunct="0">
              <a:lnSpc>
                <a:spcPct val="100000"/>
              </a:lnSpc>
            </a:pPr>
            <a:r>
              <a:rPr sz="2558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558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Check university websites to see what you could be entitled to</a:t>
            </a:r>
          </a:p>
        </p:txBody>
      </p:sp>
      <p:pic>
        <p:nvPicPr>
          <p:cNvPr id="5" name="Shape-19 copy 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905500" y="142875"/>
            <a:ext cx="3657600" cy="3657600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5791200" y="1152525"/>
            <a:ext cx="4029075" cy="15621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450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Opportunity scholarship</a:t>
            </a:r>
          </a:p>
        </p:txBody>
      </p:sp>
      <p:pic>
        <p:nvPicPr>
          <p:cNvPr id="7" name="Shape-19 copy 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439275" y="800100"/>
            <a:ext cx="3657600" cy="3657600"/>
          </a:xfrm>
          <a:prstGeom prst="rect">
            <a:avLst/>
          </a:prstGeom>
        </p:spPr>
      </p:pic>
      <p:sp>
        <p:nvSpPr>
          <p:cNvPr id="8" name=""/>
          <p:cNvSpPr/>
          <p:nvPr/>
        </p:nvSpPr>
        <p:spPr>
          <a:xfrm>
            <a:off x="9467850" y="1485900"/>
            <a:ext cx="3619500" cy="22479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450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Subject-specific scholarship</a:t>
            </a:r>
          </a:p>
        </p:txBody>
      </p:sp>
      <p:pic>
        <p:nvPicPr>
          <p:cNvPr id="9" name="Shape-19 copy 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905500" y="3562350"/>
            <a:ext cx="3686175" cy="3695700"/>
          </a:xfrm>
          <a:prstGeom prst="rect">
            <a:avLst/>
          </a:prstGeom>
        </p:spPr>
      </p:pic>
      <p:sp>
        <p:nvSpPr>
          <p:cNvPr id="10" name=""/>
          <p:cNvSpPr/>
          <p:nvPr/>
        </p:nvSpPr>
        <p:spPr>
          <a:xfrm>
            <a:off x="5905500" y="4533900"/>
            <a:ext cx="3648075" cy="15621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450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Sports scholarship</a:t>
            </a:r>
          </a:p>
        </p:txBody>
      </p:sp>
      <p:pic>
        <p:nvPicPr>
          <p:cNvPr id="11" name="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9944100" y="0"/>
            <a:ext cx="2895600" cy="942975"/>
          </a:xfrm>
          <a:prstGeom prst="rect">
            <a:avLst/>
          </a:prstGeom>
        </p:spPr>
      </p:pic>
      <p:sp>
        <p:nvSpPr>
          <p:cNvPr id="12" name=""/>
          <p:cNvSpPr/>
          <p:nvPr/>
        </p:nvSpPr>
        <p:spPr>
          <a:xfrm>
            <a:off x="161925" y="0"/>
            <a:ext cx="7058025" cy="876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4500" b="1">
                <a:latin typeface="Derailed ExtraBold"/>
                <a:ea typeface="+mn-ea"/>
                <a:cs typeface="Derailed ExtraBold"/>
              </a:rPr>
              <a:t>Support at Newcastle</a:t>
            </a:r>
          </a:p>
        </p:txBody>
      </p:sp>
      <p:pic>
        <p:nvPicPr>
          <p:cNvPr id="13" name="Shape-19 copy 2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9439275" y="3933825"/>
            <a:ext cx="3657600" cy="3657600"/>
          </a:xfrm>
          <a:prstGeom prst="rect">
            <a:avLst/>
          </a:prstGeom>
        </p:spPr>
      </p:pic>
      <p:sp>
        <p:nvSpPr>
          <p:cNvPr id="14" name=""/>
          <p:cNvSpPr/>
          <p:nvPr/>
        </p:nvSpPr>
        <p:spPr>
          <a:xfrm>
            <a:off x="9439275" y="4962525"/>
            <a:ext cx="3619500" cy="15621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450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Sanctuary Scholarship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2219325" y="-628650"/>
            <a:ext cx="8610600" cy="861060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3419475" y="266700"/>
            <a:ext cx="6610350" cy="1692580"/>
          </a:xfrm>
          <a:prstGeom prst="rect">
            <a:avLst/>
          </a:prstGeom>
        </p:spPr>
        <p:txBody>
          <a:bodyPr spcFirstLastPara="0" anchor="t" tIns="103206" bIns="0" lIns="103206" rIns="103206"/>
          <a:lstStyle/>
          <a:p>
            <a:pPr algn="ctr" hangingPunct="0">
              <a:lnSpc>
                <a:spcPct val="100000"/>
              </a:lnSpc>
            </a:pPr>
            <a:r>
              <a:rPr sz="4876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Opportunity Scholarship </a:t>
            </a:r>
          </a:p>
        </p:txBody>
      </p:sp>
      <p:sp>
        <p:nvSpPr>
          <p:cNvPr id="4" name=""/>
          <p:cNvSpPr/>
          <p:nvPr/>
        </p:nvSpPr>
        <p:spPr>
          <a:xfrm>
            <a:off x="3419475" y="4848225"/>
            <a:ext cx="6343650" cy="19050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In your Student Finance Application, tick the box to share information with your university</a:t>
            </a:r>
          </a:p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If you're eligible, you will automatically be awarded the scholarship</a:t>
            </a:r>
          </a:p>
        </p:txBody>
      </p:sp>
      <p:pic>
        <p:nvPicPr>
          <p:cNvPr id="5" name="Table 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933700" y="2276475"/>
            <a:ext cx="7372350" cy="2428875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129788" y="0"/>
            <a:ext cx="2895600" cy="942975"/>
          </a:xfrm>
          <a:prstGeom prst="rect">
            <a:avLst/>
          </a:prstGeom>
        </p:spPr>
      </p:pic>
      <p:pic>
        <p:nvPicPr>
          <p:cNvPr id="7" name="money bag outline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20886" y="44796"/>
            <a:ext cx="2381250" cy="2381250"/>
          </a:xfrm>
          <a:prstGeom prst="rect">
            <a:avLst/>
          </a:prstGeom>
        </p:spPr>
      </p:pic>
      <p:pic>
        <p:nvPicPr>
          <p:cNvPr id="8" name="coin euro outline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0" y="2466975"/>
            <a:ext cx="2381250" cy="2381250"/>
          </a:xfrm>
          <a:prstGeom prst="rect">
            <a:avLst/>
          </a:prstGeom>
        </p:spPr>
      </p:pic>
      <p:pic>
        <p:nvPicPr>
          <p:cNvPr id="9" name="coin dollar outline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0706100" y="2628900"/>
            <a:ext cx="2381250" cy="2381250"/>
          </a:xfrm>
          <a:prstGeom prst="rect">
            <a:avLst/>
          </a:prstGeom>
        </p:spPr>
      </p:pic>
      <p:pic>
        <p:nvPicPr>
          <p:cNvPr id="10" name="credit card bank outlin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10467975" y="781050"/>
            <a:ext cx="2381250" cy="2381250"/>
          </a:xfrm>
          <a:prstGeom prst="rect">
            <a:avLst/>
          </a:prstGeom>
        </p:spPr>
      </p:pic>
      <p:pic>
        <p:nvPicPr>
          <p:cNvPr id="11" name="coins PLN outline"/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20886" y="4876800"/>
            <a:ext cx="2381250" cy="2381250"/>
          </a:xfrm>
          <a:prstGeom prst="rect">
            <a:avLst/>
          </a:prstGeom>
        </p:spPr>
      </p:pic>
      <p:pic>
        <p:nvPicPr>
          <p:cNvPr id="12" name="price tag dollar outline"/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10467975" y="486727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2219325" y="-628650"/>
            <a:ext cx="8610600" cy="861060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3895725" y="228600"/>
            <a:ext cx="5219700" cy="15621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450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Subject-specific Scholarship</a:t>
            </a:r>
          </a:p>
        </p:txBody>
      </p:sp>
      <p:pic>
        <p:nvPicPr>
          <p:cNvPr id="4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29788" y="0"/>
            <a:ext cx="2895600" cy="942975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2750344" y="1876425"/>
            <a:ext cx="7739063" cy="100965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2700" b="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Subject specific scholarships worth up to £5,000 per year:</a:t>
            </a:r>
          </a:p>
        </p:txBody>
      </p:sp>
      <p:sp>
        <p:nvSpPr>
          <p:cNvPr id="6" name=""/>
          <p:cNvSpPr/>
          <p:nvPr/>
        </p:nvSpPr>
        <p:spPr>
          <a:xfrm>
            <a:off x="2633663" y="2571750"/>
            <a:ext cx="7972425" cy="329565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2550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/>
            </a:r>
          </a:p>
          <a:p>
            <a:pPr algn="ctr" marL="323850" indent="-32385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2550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Engineering</a:t>
            </a:r>
          </a:p>
          <a:p>
            <a:pPr algn="ctr" marL="323850" indent="-32385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2550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Mathematics and Statistics </a:t>
            </a:r>
          </a:p>
          <a:p>
            <a:pPr algn="ctr" marL="323850" indent="-32385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2550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Natural &amp; Environmental Sciences </a:t>
            </a:r>
          </a:p>
          <a:p>
            <a:pPr algn="ctr" marL="323850" indent="-32385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2550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Physics </a:t>
            </a:r>
          </a:p>
          <a:p>
            <a:pPr algn="ctr" marL="323850" indent="-32385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2550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Science, Technology, Engineering and Mathematics subjects (STEM) </a:t>
            </a:r>
          </a:p>
          <a:p>
            <a:pPr algn="ctr" marL="323850" indent="-32385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2550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Music</a:t>
            </a:r>
          </a:p>
        </p:txBody>
      </p:sp>
      <p:sp>
        <p:nvSpPr>
          <p:cNvPr id="7" name=""/>
          <p:cNvSpPr/>
          <p:nvPr/>
        </p:nvSpPr>
        <p:spPr>
          <a:xfrm>
            <a:off x="3829050" y="6010275"/>
            <a:ext cx="5710238" cy="876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www.ncl.ac.uk/undergraduate/fees-funding/scholarships-bursaries/</a:t>
            </a:r>
          </a:p>
        </p:txBody>
      </p:sp>
      <p:pic>
        <p:nvPicPr>
          <p:cNvPr id="8" name="plane aircraft outline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0" y="0"/>
            <a:ext cx="2381250" cy="2381250"/>
          </a:xfrm>
          <a:prstGeom prst="rect">
            <a:avLst/>
          </a:prstGeom>
        </p:spPr>
      </p:pic>
      <p:pic>
        <p:nvPicPr>
          <p:cNvPr id="9" name="pie chart outline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0" y="2381250"/>
            <a:ext cx="2381250" cy="2381250"/>
          </a:xfrm>
          <a:prstGeom prst="rect">
            <a:avLst/>
          </a:prstGeom>
        </p:spPr>
      </p:pic>
      <p:pic>
        <p:nvPicPr>
          <p:cNvPr id="10" name="herbs outline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0" y="4762500"/>
            <a:ext cx="2381250" cy="2381250"/>
          </a:xfrm>
          <a:prstGeom prst="rect">
            <a:avLst/>
          </a:prstGeom>
        </p:spPr>
      </p:pic>
      <p:pic>
        <p:nvPicPr>
          <p:cNvPr id="11" name="Science23-O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0706100" y="5067300"/>
            <a:ext cx="2181225" cy="2289282"/>
          </a:xfrm>
          <a:prstGeom prst="rect">
            <a:avLst/>
          </a:prstGeom>
        </p:spPr>
      </p:pic>
      <p:pic>
        <p:nvPicPr>
          <p:cNvPr id="12" name="computer display outlin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10587038" y="2686050"/>
            <a:ext cx="2381250" cy="2381250"/>
          </a:xfrm>
          <a:prstGeom prst="rect">
            <a:avLst/>
          </a:prstGeom>
        </p:spPr>
      </p:pic>
      <p:pic>
        <p:nvPicPr>
          <p:cNvPr id="13" name="music note outline"/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10587038" y="62865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2219325" y="-628650"/>
            <a:ext cx="8610600" cy="861060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3838575" y="190500"/>
            <a:ext cx="5505450" cy="876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Sports Scholarship</a:t>
            </a:r>
          </a:p>
        </p:txBody>
      </p:sp>
      <p:sp>
        <p:nvSpPr>
          <p:cNvPr id="4" name=""/>
          <p:cNvSpPr/>
          <p:nvPr/>
        </p:nvSpPr>
        <p:spPr>
          <a:xfrm>
            <a:off x="3028950" y="1162050"/>
            <a:ext cx="6905625" cy="56769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3000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Regional/National/International standard within the last 12 months. </a:t>
            </a:r>
          </a:p>
          <a:p>
            <a:pPr algn="ctr" hangingPunct="0">
              <a:lnSpc>
                <a:spcPct val="100000"/>
              </a:lnSpc>
            </a:pPr>
            <a:r>
              <a:rPr sz="3000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3000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Allocated on case-by-case basis: Up to £10,000</a:t>
            </a:r>
          </a:p>
          <a:p>
            <a:pPr algn="ctr" hangingPunct="0">
              <a:lnSpc>
                <a:spcPct val="100000"/>
              </a:lnSpc>
            </a:pPr>
            <a:r>
              <a:rPr sz="3000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3000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Students should be part of a National Governing Body Performance Squad or equivalent.</a:t>
            </a:r>
          </a:p>
          <a:p>
            <a:pPr algn="ctr" hangingPunct="0">
              <a:lnSpc>
                <a:spcPct val="100000"/>
              </a:lnSpc>
            </a:pPr>
            <a:r>
              <a:rPr sz="3000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3000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>Email: performance.sport@ncl.ac.uk</a:t>
            </a:r>
          </a:p>
          <a:p>
            <a:pPr algn="ctr" hangingPunct="0">
              <a:lnSpc>
                <a:spcPct val="100000"/>
              </a:lnSpc>
            </a:pPr>
            <a:r>
              <a:rPr sz="3000">
                <a:solidFill>
                  <a:srgbClr val="FFFFFF"/>
                </a:solidFill>
                <a:latin typeface="Derailed SemiBold"/>
                <a:ea typeface="+mn-ea"/>
                <a:cs typeface="Derailed SemiBold"/>
              </a:rPr>
              <a:t/>
            </a:r>
          </a:p>
        </p:txBody>
      </p:sp>
      <p:pic>
        <p:nvPicPr>
          <p:cNvPr id="5" name="basketball ball outlin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-57150" y="0"/>
            <a:ext cx="2381250" cy="238125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129788" y="0"/>
            <a:ext cx="2895600" cy="942975"/>
          </a:xfrm>
          <a:prstGeom prst="rect">
            <a:avLst/>
          </a:prstGeom>
        </p:spPr>
      </p:pic>
      <p:pic>
        <p:nvPicPr>
          <p:cNvPr id="7" name="football soccer ball outline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-57150" y="2381250"/>
            <a:ext cx="2381250" cy="2381250"/>
          </a:xfrm>
          <a:prstGeom prst="rect">
            <a:avLst/>
          </a:prstGeom>
        </p:spPr>
      </p:pic>
      <p:pic>
        <p:nvPicPr>
          <p:cNvPr id="8" name="rugby ball outline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-57150" y="4762500"/>
            <a:ext cx="2381250" cy="2381250"/>
          </a:xfrm>
          <a:prstGeom prst="rect">
            <a:avLst/>
          </a:prstGeom>
        </p:spPr>
      </p:pic>
      <p:pic>
        <p:nvPicPr>
          <p:cNvPr id="9" name="pool outline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0629900" y="771525"/>
            <a:ext cx="2381250" cy="2381250"/>
          </a:xfrm>
          <a:prstGeom prst="rect">
            <a:avLst/>
          </a:prstGeom>
        </p:spPr>
      </p:pic>
      <p:pic>
        <p:nvPicPr>
          <p:cNvPr id="10" name="bicycle outlin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10629900" y="2543175"/>
            <a:ext cx="2381250" cy="2381250"/>
          </a:xfrm>
          <a:prstGeom prst="rect">
            <a:avLst/>
          </a:prstGeom>
        </p:spPr>
      </p:pic>
      <p:pic>
        <p:nvPicPr>
          <p:cNvPr id="11" name="prize padge ribbon outline"/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10629900" y="484822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9B"/>
        </a:solidFill>
        <a:effectLst/>
      </p:bgPr>
    </p:bg>
    <p:spTree>
      <p:nvGrpSpPr>
        <p:cNvPr id="1" name="Tit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-18766" y="2038349"/>
            <a:ext cx="13011150" cy="1857375"/>
          </a:xfrm>
          <a:prstGeom prst="rect">
            <a:avLst/>
          </a:prstGeom>
        </p:spPr>
        <p:txBody>
          <a:bodyPr spcFirstLastPara="0" anchor="t" tIns="0" bIns="0" lIns="0" rIns="0"/>
          <a:lstStyle/>
          <a:p>
            <a:pPr algn="ctr" hangingPunct="0">
              <a:lnSpc>
                <a:spcPct val="125000"/>
              </a:lnSpc>
            </a:pPr>
            <a:r>
              <a:rPr sz="9750" b="1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Tuition Fees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2219325" y="-628650"/>
            <a:ext cx="8610600" cy="861060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3486150" y="0"/>
            <a:ext cx="6038850" cy="15621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450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Sanctuary Scholarship</a:t>
            </a:r>
          </a:p>
        </p:txBody>
      </p:sp>
      <p:pic>
        <p:nvPicPr>
          <p:cNvPr id="4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9991725" y="152400"/>
            <a:ext cx="2895600" cy="942975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2519363" y="2771775"/>
            <a:ext cx="7972425" cy="329565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2550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The following cateorgories of applicants can apply under this scheme:</a:t>
            </a:r>
          </a:p>
          <a:p>
            <a:pPr algn="ctr" marL="323850" indent="-32385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2550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Asylum Seekers</a:t>
            </a:r>
          </a:p>
          <a:p>
            <a:pPr algn="ctr" marL="323850" indent="-32385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2550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Children of asylum seekers and unaccompanied asylum-seeking children (ed children migrants under 18)</a:t>
            </a:r>
          </a:p>
          <a:p>
            <a:pPr algn="ctr" marL="323850" indent="-323850" hangingPunct="0">
              <a:lnSpc>
                <a:spcPct val="100000"/>
              </a:lnSpc>
              <a:buClr>
                <a:srgbClr val="FFFFFF"/>
              </a:buClr>
              <a:buFont typeface="Courier New" panose="020B0604020202020204" pitchFamily="34" charset="0"/>
              <a:buChar char="o"/>
            </a:pPr>
            <a:r>
              <a:rPr sz="2550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Applicants with refugee status (ineligible for Student Finance government funding</a:t>
            </a:r>
          </a:p>
        </p:txBody>
      </p:sp>
      <p:sp>
        <p:nvSpPr>
          <p:cNvPr id="6" name=""/>
          <p:cNvSpPr/>
          <p:nvPr/>
        </p:nvSpPr>
        <p:spPr>
          <a:xfrm>
            <a:off x="2681288" y="1457325"/>
            <a:ext cx="7739063" cy="142875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27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Applicants can receive full tution fees and living expenses paid for (commences September 2023)</a:t>
            </a:r>
          </a:p>
        </p:txBody>
      </p:sp>
      <p:sp>
        <p:nvSpPr>
          <p:cNvPr id="7" name=""/>
          <p:cNvSpPr/>
          <p:nvPr/>
        </p:nvSpPr>
        <p:spPr>
          <a:xfrm>
            <a:off x="3695700" y="6105525"/>
            <a:ext cx="5710238" cy="12192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FFFFFF"/>
                </a:solidFill>
                <a:latin typeface="Derailed"/>
                <a:ea typeface="+mn-ea"/>
                <a:cs typeface="Derailed"/>
              </a:rPr>
              <a:t>www.ncl.ac.uk/undergraduate/fees-funding/scholarships-bursaries/sanctuary/</a:t>
            </a:r>
          </a:p>
        </p:txBody>
      </p:sp>
      <p:pic>
        <p:nvPicPr>
          <p:cNvPr id="8" name="Photo58-O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38150" y="447675"/>
            <a:ext cx="1755886" cy="1426071"/>
          </a:xfrm>
          <a:prstGeom prst="rect">
            <a:avLst/>
          </a:prstGeom>
        </p:spPr>
      </p:pic>
      <p:pic>
        <p:nvPicPr>
          <p:cNvPr id="9" name="Marketing22-O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14350" y="5172075"/>
            <a:ext cx="1348014" cy="1597521"/>
          </a:xfrm>
          <a:prstGeom prst="rect">
            <a:avLst/>
          </a:prstGeom>
        </p:spPr>
      </p:pic>
      <p:pic>
        <p:nvPicPr>
          <p:cNvPr id="10" name="wallet purse morph outline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0" y="2409825"/>
            <a:ext cx="2190750" cy="2190750"/>
          </a:xfrm>
          <a:prstGeom prst="rect">
            <a:avLst/>
          </a:prstGeom>
        </p:spPr>
      </p:pic>
      <p:pic>
        <p:nvPicPr>
          <p:cNvPr id="11" name="credit card bank outline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0363200" y="4943475"/>
            <a:ext cx="2381250" cy="2381250"/>
          </a:xfrm>
          <a:prstGeom prst="rect">
            <a:avLst/>
          </a:prstGeom>
        </p:spPr>
      </p:pic>
      <p:pic>
        <p:nvPicPr>
          <p:cNvPr id="12" name="coins dollar outlin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10812959" y="609600"/>
            <a:ext cx="2036266" cy="2036266"/>
          </a:xfrm>
          <a:prstGeom prst="rect">
            <a:avLst/>
          </a:prstGeom>
        </p:spPr>
      </p:pic>
      <p:pic>
        <p:nvPicPr>
          <p:cNvPr id="13" name="home outline"/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10868025" y="2714625"/>
            <a:ext cx="2036266" cy="20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9B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238125" y="1095375"/>
            <a:ext cx="6610350" cy="6106937"/>
          </a:xfrm>
          <a:prstGeom prst="rect">
            <a:avLst/>
          </a:prstGeom>
        </p:spPr>
        <p:txBody>
          <a:bodyPr spcFirstLastPara="0" anchor="t" tIns="117667" bIns="0" lIns="117667" rIns="117667"/>
          <a:lstStyle/>
          <a:p>
            <a:pPr algn="l" hangingPunct="0">
              <a:lnSpc>
                <a:spcPct val="100000"/>
              </a:lnSpc>
            </a:pPr>
            <a:r>
              <a:rPr sz="2965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Understanding the cost of living is an important part of university life. </a:t>
            </a:r>
          </a:p>
          <a:p>
            <a:pPr algn="l" hangingPunct="0">
              <a:lnSpc>
                <a:spcPct val="100000"/>
              </a:lnSpc>
            </a:pPr>
            <a:r>
              <a:rPr sz="2965">
                <a:latin typeface="Derailed SemiBold"/>
                <a:ea typeface="+mn-ea"/>
                <a:cs typeface="Derailed Semi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965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The average living costs for a student in the UK is </a:t>
            </a:r>
            <a:r>
              <a:rPr sz="2965" b="1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£1,112.50 per month</a:t>
            </a:r>
            <a:r>
              <a:rPr sz="2965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, </a:t>
            </a:r>
            <a:r>
              <a:rPr sz="2965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so budgeting is a crucial part of undergraduate life. </a:t>
            </a:r>
          </a:p>
          <a:p>
            <a:pPr algn="l" hangingPunct="0">
              <a:lnSpc>
                <a:spcPct val="100000"/>
              </a:lnSpc>
            </a:pPr>
            <a:r>
              <a:rPr sz="2965">
                <a:latin typeface="Derailed SemiBold"/>
                <a:ea typeface="+mn-ea"/>
                <a:cs typeface="Derailed Semi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965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A lot of the living costs associated with student life are </a:t>
            </a:r>
            <a:r>
              <a:rPr sz="2965" b="1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typically lower in the UK's northern cities</a:t>
            </a:r>
            <a:r>
              <a:rPr sz="2965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,</a:t>
            </a:r>
            <a:r>
              <a:rPr sz="2965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 meaning your money will go further. </a:t>
            </a:r>
          </a:p>
          <a:p>
            <a:pPr algn="l" hangingPunct="0">
              <a:lnSpc>
                <a:spcPct val="100000"/>
              </a:lnSpc>
            </a:pPr>
            <a:r>
              <a:rPr sz="2965">
                <a:latin typeface="Derailed SemiBold"/>
                <a:ea typeface="+mn-ea"/>
                <a:cs typeface="Derailed SemiBold"/>
              </a:rPr>
              <a:t/>
            </a:r>
          </a:p>
        </p:txBody>
      </p:sp>
      <p:pic>
        <p:nvPicPr>
          <p:cNvPr id="3" name="unsplash_image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7010400" y="1609725"/>
            <a:ext cx="5671741" cy="4253806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696575" y="85725"/>
            <a:ext cx="2352675" cy="771049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238125" y="219075"/>
            <a:ext cx="3943350" cy="876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4500">
                <a:latin typeface="Derailed ExtraBold"/>
                <a:ea typeface="+mn-ea"/>
                <a:cs typeface="Derailed ExtraBold"/>
              </a:rPr>
              <a:t>Budgeting      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Evaluation slide - Post-16 School Visit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ustom Shape 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14350" y="6391275"/>
            <a:ext cx="11201400" cy="47625"/>
          </a:xfrm>
          <a:prstGeom prst="rect">
            <a:avLst/>
          </a:prstGeom>
        </p:spPr>
      </p:pic>
      <p:pic>
        <p:nvPicPr>
          <p:cNvPr id="3" name="Custom Shape 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14350" y="762000"/>
            <a:ext cx="11201400" cy="47625"/>
          </a:xfrm>
          <a:prstGeom prst="rect">
            <a:avLst/>
          </a:prstGeom>
        </p:spPr>
      </p:pic>
      <p:pic>
        <p:nvPicPr>
          <p:cNvPr id="4" name="635284cecee470-07076825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086975" y="180975"/>
            <a:ext cx="1714500" cy="542925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552450" y="6429375"/>
            <a:ext cx="3514725" cy="276225"/>
          </a:xfrm>
          <a:prstGeom prst="rect">
            <a:avLst/>
          </a:prstGeom>
        </p:spPr>
        <p:txBody>
          <a:bodyPr spcFirstLastPara="0" anchor="t" tIns="0" bIns="0" lIns="0" rIns="0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From Newcastle. </a:t>
            </a:r>
            <a:r>
              <a:rPr sz="1800" b="1">
                <a:solidFill>
                  <a:srgbClr val="00B2A9"/>
                </a:solidFill>
                <a:latin typeface="Derailed SemiBold"/>
                <a:ea typeface="+mn-ea"/>
                <a:cs typeface="Derailed SemiBold"/>
              </a:rPr>
              <a:t>For the world.</a:t>
            </a:r>
          </a:p>
        </p:txBody>
      </p:sp>
      <p:sp>
        <p:nvSpPr>
          <p:cNvPr id="6" name="Content Placeholder 5"/>
          <p:cNvSpPr/>
          <p:nvPr/>
        </p:nvSpPr>
        <p:spPr>
          <a:xfrm>
            <a:off x="476250" y="1285875"/>
            <a:ext cx="6638925" cy="6990191"/>
          </a:xfrm>
          <a:prstGeom prst="rect">
            <a:avLst/>
          </a:prstGeom>
        </p:spPr>
        <p:txBody>
          <a:bodyPr spcFirstLastPara="0" anchor="t" tIns="0" bIns="0" lIns="0" rIns="0"/>
          <a:lstStyle/>
          <a:p>
            <a:pPr algn="l" hangingPunct="0">
              <a:lnSpc>
                <a:spcPct val="75000"/>
              </a:lnSpc>
              <a:spcBef>
                <a:spcPct val="10000"/>
              </a:spcBef>
            </a:pPr>
            <a:r>
              <a:rPr sz="4702" b="1">
                <a:solidFill>
                  <a:srgbClr val="00A39B"/>
                </a:solidFill>
                <a:latin typeface="Derailed Bold"/>
                <a:ea typeface="+mn-ea"/>
                <a:cs typeface="Derailed Bold"/>
              </a:rPr>
              <a:t>Tell us what you think..</a:t>
            </a:r>
          </a:p>
          <a:p>
            <a:pPr algn="l" hangingPunct="0">
              <a:lnSpc>
                <a:spcPct val="75000"/>
              </a:lnSpc>
            </a:pPr>
            <a:r>
              <a:rPr sz="4425" b="1">
                <a:latin typeface="Derailed Bold"/>
                <a:ea typeface="+mn-ea"/>
                <a:cs typeface="Derailed Bold"/>
              </a:rPr>
              <a:t> </a:t>
            </a:r>
          </a:p>
          <a:p>
            <a:pPr algn="ctr" hangingPunct="0">
              <a:lnSpc>
                <a:spcPct val="75000"/>
              </a:lnSpc>
            </a:pPr>
            <a:r>
              <a:rPr sz="2351" b="1">
                <a:solidFill>
                  <a:srgbClr val="000000"/>
                </a:solidFill>
                <a:latin typeface="Derailed SemiBold"/>
                <a:ea typeface="+mn-ea"/>
                <a:cs typeface="Derailed SemiBold"/>
              </a:rPr>
              <a:t>We'd love to hear what you thought of today's session and in return, you'll be entered into a prize draw to win some Newcastle University branded goodies!</a:t>
            </a:r>
          </a:p>
          <a:p>
            <a:pPr algn="l" hangingPunct="0">
              <a:lnSpc>
                <a:spcPct val="75000"/>
              </a:lnSpc>
            </a:pPr>
            <a:r>
              <a:rPr sz="4702">
                <a:latin typeface="Derailed Bold"/>
                <a:ea typeface="+mn-ea"/>
                <a:cs typeface="Derailed Bold"/>
              </a:rPr>
              <a:t/>
            </a:r>
          </a:p>
          <a:p>
            <a:pPr algn="l" hangingPunct="0">
              <a:lnSpc>
                <a:spcPct val="75000"/>
              </a:lnSpc>
            </a:pPr>
            <a:r>
              <a:rPr sz="4702">
                <a:latin typeface="Derailed Bold"/>
                <a:ea typeface="+mn-ea"/>
                <a:cs typeface="Derailed Bold"/>
              </a:rPr>
              <a:t/>
            </a:r>
          </a:p>
          <a:p>
            <a:pPr algn="l" hangingPunct="0">
              <a:lnSpc>
                <a:spcPct val="75000"/>
              </a:lnSpc>
            </a:pPr>
            <a:r>
              <a:rPr sz="1660" b="1">
                <a:latin typeface="Derailed Bold"/>
                <a:ea typeface="+mn-ea"/>
                <a:cs typeface="Derailed Bold"/>
              </a:rPr>
              <a:t> </a:t>
            </a:r>
          </a:p>
          <a:p>
            <a:pPr algn="l" hangingPunct="0">
              <a:lnSpc>
                <a:spcPct val="75000"/>
              </a:lnSpc>
            </a:pPr>
            <a:r>
              <a:rPr sz="1660" b="1">
                <a:latin typeface="Derailed Bold"/>
                <a:ea typeface="+mn-ea"/>
                <a:cs typeface="Derailed Bold"/>
              </a:rPr>
              <a:t> </a:t>
            </a:r>
          </a:p>
          <a:p>
            <a:pPr algn="l" hangingPunct="0">
              <a:lnSpc>
                <a:spcPct val="75000"/>
              </a:lnSpc>
            </a:pPr>
            <a:r>
              <a:rPr sz="1660" b="1">
                <a:latin typeface="Derailed Bold"/>
                <a:ea typeface="+mn-ea"/>
                <a:cs typeface="Derailed Bold"/>
              </a:rPr>
              <a:t> </a:t>
            </a:r>
          </a:p>
          <a:p>
            <a:pPr algn="l" hangingPunct="0">
              <a:lnSpc>
                <a:spcPct val="75000"/>
              </a:lnSpc>
            </a:pPr>
            <a:r>
              <a:rPr sz="1660" b="1">
                <a:latin typeface="Derailed Bold"/>
                <a:ea typeface="+mn-ea"/>
                <a:cs typeface="Derailed Bold"/>
              </a:rPr>
              <a:t> </a:t>
            </a:r>
          </a:p>
          <a:p>
            <a:pPr algn="l" hangingPunct="0">
              <a:lnSpc>
                <a:spcPct val="75000"/>
              </a:lnSpc>
            </a:pPr>
            <a:r>
              <a:rPr sz="1660" b="1">
                <a:latin typeface="Derailed Bold"/>
                <a:ea typeface="+mn-ea"/>
                <a:cs typeface="Derailed Bold"/>
              </a:rPr>
              <a:t> </a:t>
            </a:r>
          </a:p>
        </p:txBody>
      </p:sp>
      <p:pic>
        <p:nvPicPr>
          <p:cNvPr id="7" name="635284ced75cd2-66793714.p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581900" y="190500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splash_image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-504825"/>
            <a:ext cx="13173075" cy="8782050"/>
          </a:xfrm>
          <a:prstGeom prst="rect">
            <a:avLst/>
          </a:prstGeom>
        </p:spPr>
      </p:pic>
      <p:pic>
        <p:nvPicPr>
          <p:cNvPr id="3" name="Shape-1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933700" y="800100"/>
            <a:ext cx="7181850" cy="5753100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4291013" y="1504950"/>
            <a:ext cx="4429125" cy="4305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540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Thank you for listening.</a:t>
            </a:r>
          </a:p>
          <a:p>
            <a:pPr algn="ctr" hangingPunct="0">
              <a:lnSpc>
                <a:spcPct val="100000"/>
              </a:lnSpc>
            </a:pPr>
            <a:r>
              <a:rPr sz="540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540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Any Questions?</a:t>
            </a:r>
          </a:p>
        </p:txBody>
      </p:sp>
      <p:pic>
        <p:nvPicPr>
          <p:cNvPr id="5" name="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129788" y="0"/>
            <a:ext cx="28956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38125" y="153865"/>
            <a:ext cx="6964314" cy="6964314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419100" y="1277815"/>
            <a:ext cx="5919817" cy="4944471"/>
          </a:xfrm>
          <a:prstGeom prst="rect">
            <a:avLst/>
          </a:prstGeom>
        </p:spPr>
        <p:txBody>
          <a:bodyPr spcFirstLastPara="0" anchor="t" tIns="109391" bIns="0" lIns="109391" rIns="109391"/>
          <a:lstStyle/>
          <a:p>
            <a:pPr algn="ctr" hangingPunct="0">
              <a:lnSpc>
                <a:spcPct val="100000"/>
              </a:lnSpc>
            </a:pPr>
            <a:r>
              <a:rPr sz="3445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Maximum fee permitted to charge UK/EU students is set by the UK government</a:t>
            </a:r>
          </a:p>
          <a:p>
            <a:pPr algn="ctr" hangingPunct="0">
              <a:lnSpc>
                <a:spcPct val="100000"/>
              </a:lnSpc>
            </a:pPr>
            <a:r>
              <a:rPr sz="3445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3445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2023/24</a:t>
            </a:r>
            <a:r>
              <a:rPr sz="3445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 fees stand at </a:t>
            </a:r>
            <a:r>
              <a:rPr sz="3445">
                <a:solidFill>
                  <a:srgbClr val="000000"/>
                </a:solidFill>
                <a:latin typeface="Derailed Bold"/>
                <a:ea typeface="+mn-ea"/>
                <a:cs typeface="Derailed Bold"/>
              </a:rPr>
              <a:t>£9,250</a:t>
            </a:r>
            <a:r>
              <a:rPr sz="3445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 and are now frozen for a further year - up to and including academic year 2024 to 25</a:t>
            </a:r>
          </a:p>
        </p:txBody>
      </p:sp>
      <p:pic>
        <p:nvPicPr>
          <p:cNvPr id="4" name="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601325" y="0"/>
            <a:ext cx="2457450" cy="804227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1295400" y="438150"/>
            <a:ext cx="4162425" cy="876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4500">
                <a:solidFill>
                  <a:srgbClr val="000000"/>
                </a:solidFill>
                <a:latin typeface="Derailed ExtraBold"/>
                <a:ea typeface="+mn-ea"/>
                <a:cs typeface="Derailed ExtraBold"/>
              </a:rPr>
              <a:t>Tuition Fees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36176" y="-323850"/>
            <a:ext cx="13607352" cy="7636418"/>
          </a:xfrm>
          <a:prstGeom prst="rect">
            <a:avLst/>
          </a:prstGeom>
        </p:spPr>
      </p:pic>
      <p:pic>
        <p:nvPicPr>
          <p:cNvPr id="3" name="Shape-19 copy 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343650" y="323850"/>
            <a:ext cx="6705600" cy="6705600"/>
          </a:xfrm>
          <a:prstGeom prst="rect">
            <a:avLst/>
          </a:prstGeom>
        </p:spPr>
      </p:pic>
      <p:pic>
        <p:nvPicPr>
          <p:cNvPr id="4" name="Shape-19 copy 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0" y="323850"/>
            <a:ext cx="6705600" cy="6705600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1223963" y="1828800"/>
            <a:ext cx="4219575" cy="3092608"/>
          </a:xfrm>
          <a:prstGeom prst="rect">
            <a:avLst/>
          </a:prstGeom>
        </p:spPr>
        <p:txBody>
          <a:bodyPr spcFirstLastPara="0" anchor="t" tIns="131043" bIns="0" lIns="131043" rIns="131043"/>
          <a:lstStyle/>
          <a:p>
            <a:pPr algn="ctr" hangingPunct="0">
              <a:lnSpc>
                <a:spcPct val="100000"/>
              </a:lnSpc>
            </a:pPr>
            <a:r>
              <a:rPr sz="6191">
                <a:latin typeface="Derailed ExtraBold"/>
                <a:ea typeface="+mn-ea"/>
                <a:cs typeface="Derailed ExtraBold"/>
              </a:rPr>
              <a:t>Where do tuition fees go?</a:t>
            </a:r>
          </a:p>
        </p:txBody>
      </p:sp>
      <p:sp>
        <p:nvSpPr>
          <p:cNvPr id="6" name=""/>
          <p:cNvSpPr/>
          <p:nvPr/>
        </p:nvSpPr>
        <p:spPr>
          <a:xfrm>
            <a:off x="7229475" y="2381250"/>
            <a:ext cx="2695575" cy="1838325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36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Cutting edge research</a:t>
            </a:r>
          </a:p>
        </p:txBody>
      </p:sp>
      <p:sp>
        <p:nvSpPr>
          <p:cNvPr id="7" name=""/>
          <p:cNvSpPr/>
          <p:nvPr/>
        </p:nvSpPr>
        <p:spPr>
          <a:xfrm>
            <a:off x="8577263" y="971550"/>
            <a:ext cx="2533650" cy="1285875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36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Student support</a:t>
            </a:r>
          </a:p>
        </p:txBody>
      </p:sp>
      <p:sp>
        <p:nvSpPr>
          <p:cNvPr id="8" name=""/>
          <p:cNvSpPr/>
          <p:nvPr/>
        </p:nvSpPr>
        <p:spPr>
          <a:xfrm>
            <a:off x="9677400" y="2667000"/>
            <a:ext cx="3448050" cy="1285875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36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World Class facilities</a:t>
            </a:r>
          </a:p>
        </p:txBody>
      </p:sp>
      <p:sp>
        <p:nvSpPr>
          <p:cNvPr id="9" name=""/>
          <p:cNvSpPr/>
          <p:nvPr/>
        </p:nvSpPr>
        <p:spPr>
          <a:xfrm>
            <a:off x="8958263" y="4352925"/>
            <a:ext cx="1438275" cy="74295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36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Staff</a:t>
            </a:r>
          </a:p>
        </p:txBody>
      </p:sp>
      <p:sp>
        <p:nvSpPr>
          <p:cNvPr id="10" name=""/>
          <p:cNvSpPr/>
          <p:nvPr/>
        </p:nvSpPr>
        <p:spPr>
          <a:xfrm>
            <a:off x="8143875" y="5353050"/>
            <a:ext cx="4200525" cy="74295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36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Infrastructure</a:t>
            </a:r>
          </a:p>
        </p:txBody>
      </p:sp>
      <p:pic>
        <p:nvPicPr>
          <p:cNvPr id="11" name="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163175" y="0"/>
            <a:ext cx="28956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splash_imag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803775" y="1390650"/>
            <a:ext cx="7315200" cy="4876800"/>
          </a:xfrm>
          <a:prstGeom prst="rect">
            <a:avLst/>
          </a:prstGeom>
        </p:spPr>
      </p:pic>
      <p:pic>
        <p:nvPicPr>
          <p:cNvPr id="3" name="Shape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27025" y="247650"/>
            <a:ext cx="6981825" cy="6981825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488950" y="1047750"/>
            <a:ext cx="6347845" cy="5738202"/>
          </a:xfrm>
          <a:prstGeom prst="rect">
            <a:avLst/>
          </a:prstGeom>
        </p:spPr>
        <p:txBody>
          <a:bodyPr spcFirstLastPara="0" anchor="t" tIns="97093" bIns="0" lIns="97093" rIns="97093"/>
          <a:lstStyle/>
          <a:p>
            <a:pPr algn="l" hangingPunct="0">
              <a:lnSpc>
                <a:spcPct val="100000"/>
              </a:lnSpc>
            </a:pPr>
            <a:r>
              <a:rPr sz="2599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Apply through </a:t>
            </a:r>
            <a:r>
              <a:rPr sz="2599" b="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Student Finance England</a:t>
            </a:r>
            <a:r>
              <a:rPr sz="2599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 /Wales/Scotland/NI </a:t>
            </a:r>
          </a:p>
          <a:p>
            <a:pPr algn="l" hangingPunct="0">
              <a:lnSpc>
                <a:spcPct val="100000"/>
              </a:lnSpc>
            </a:pPr>
            <a:r>
              <a:rPr sz="2599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599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Student Finance is a separate organisation to universities</a:t>
            </a:r>
          </a:p>
          <a:p>
            <a:pPr algn="l" hangingPunct="0">
              <a:lnSpc>
                <a:spcPct val="100000"/>
              </a:lnSpc>
            </a:pPr>
            <a:r>
              <a:rPr sz="2599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599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Full-time or part-time students can apply</a:t>
            </a:r>
          </a:p>
          <a:p>
            <a:pPr algn="l" hangingPunct="0">
              <a:lnSpc>
                <a:spcPct val="100000"/>
              </a:lnSpc>
            </a:pPr>
            <a:r>
              <a:rPr sz="2599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599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You can apply to receive the full Tuition Fee Loan </a:t>
            </a:r>
            <a:r>
              <a:rPr sz="2599" u="sng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(£9,250)</a:t>
            </a:r>
            <a:r>
              <a:rPr sz="2599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 or only part of it</a:t>
            </a:r>
          </a:p>
          <a:p>
            <a:pPr algn="l" hangingPunct="0">
              <a:lnSpc>
                <a:spcPct val="100000"/>
              </a:lnSpc>
            </a:pPr>
            <a:r>
              <a:rPr sz="2599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l" hangingPunct="0">
              <a:lnSpc>
                <a:spcPct val="100000"/>
              </a:lnSpc>
            </a:pPr>
            <a:r>
              <a:rPr sz="2599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Loan goes</a:t>
            </a:r>
            <a:r>
              <a:rPr sz="2599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 </a:t>
            </a:r>
            <a:r>
              <a:rPr sz="2599" b="1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straight to the University</a:t>
            </a:r>
          </a:p>
        </p:txBody>
      </p:sp>
      <p:sp>
        <p:nvSpPr>
          <p:cNvPr id="5" name=""/>
          <p:cNvSpPr/>
          <p:nvPr/>
        </p:nvSpPr>
        <p:spPr>
          <a:xfrm>
            <a:off x="812800" y="247650"/>
            <a:ext cx="5029200" cy="876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4500">
                <a:latin typeface="Derailed ExtraBold"/>
                <a:ea typeface="+mn-ea"/>
                <a:cs typeface="Derailed ExtraBold"/>
              </a:rPr>
              <a:t>Tuition Fee Loans</a:t>
            </a:r>
          </a:p>
        </p:txBody>
      </p:sp>
      <p:pic>
        <p:nvPicPr>
          <p:cNvPr id="6" name="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194925" y="0"/>
            <a:ext cx="28956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8ED0"/>
        </a:solidFill>
        <a:effectLst/>
      </p:bgPr>
    </p:bg>
    <p:spTree>
      <p:nvGrpSpPr>
        <p:cNvPr id="1" name="Title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-18766" y="2076449"/>
            <a:ext cx="13011150" cy="1857375"/>
          </a:xfrm>
          <a:prstGeom prst="rect">
            <a:avLst/>
          </a:prstGeom>
        </p:spPr>
        <p:txBody>
          <a:bodyPr spcFirstLastPara="0" anchor="t" tIns="0" bIns="0" lIns="0" rIns="0"/>
          <a:lstStyle/>
          <a:p>
            <a:pPr algn="ctr" hangingPunct="0">
              <a:lnSpc>
                <a:spcPct val="125000"/>
              </a:lnSpc>
            </a:pPr>
            <a:r>
              <a:rPr sz="9750">
                <a:solidFill>
                  <a:srgbClr val="FFFFFF"/>
                </a:solidFill>
                <a:latin typeface="Derailed ExtraBold"/>
                <a:ea typeface="+mn-ea"/>
                <a:cs typeface="Derailed ExtraBold"/>
              </a:rPr>
              <a:t>Maintenance Loan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124325" y="1276350"/>
            <a:ext cx="4800600" cy="4800600"/>
          </a:xfrm>
          <a:prstGeom prst="rect">
            <a:avLst/>
          </a:prstGeom>
        </p:spPr>
      </p:pic>
      <p:pic>
        <p:nvPicPr>
          <p:cNvPr id="3" name="Shape19 copy 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47650" y="1752600"/>
            <a:ext cx="3848100" cy="3848100"/>
          </a:xfrm>
          <a:prstGeom prst="rect">
            <a:avLst/>
          </a:prstGeom>
        </p:spPr>
      </p:pic>
      <p:pic>
        <p:nvPicPr>
          <p:cNvPr id="4" name="Shape19 copy 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201150" y="1752600"/>
            <a:ext cx="3848100" cy="3848100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4191000" y="1390650"/>
            <a:ext cx="4367213" cy="4764228"/>
          </a:xfrm>
          <a:prstGeom prst="rect">
            <a:avLst/>
          </a:prstGeom>
        </p:spPr>
        <p:txBody>
          <a:bodyPr spcFirstLastPara="0" anchor="t" tIns="88554" bIns="0" lIns="88554" rIns="88554"/>
          <a:lstStyle/>
          <a:p>
            <a:pPr algn="ctr" hangingPunct="0">
              <a:lnSpc>
                <a:spcPct val="100000"/>
              </a:lnSpc>
            </a:pPr>
            <a:r>
              <a:rPr sz="251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Living costs and spending will differ vastly from person to person</a:t>
            </a:r>
          </a:p>
          <a:p>
            <a:pPr algn="ctr" hangingPunct="0">
              <a:lnSpc>
                <a:spcPct val="100000"/>
              </a:lnSpc>
            </a:pPr>
            <a:r>
              <a:rPr sz="251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51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Includes: Rent, Food, socialising, books, travel etc.</a:t>
            </a:r>
          </a:p>
          <a:p>
            <a:pPr algn="ctr" hangingPunct="0">
              <a:lnSpc>
                <a:spcPct val="100000"/>
              </a:lnSpc>
            </a:pPr>
            <a:r>
              <a:rPr sz="251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51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Our website has examples of average spend for various categories, let's take a look...</a:t>
            </a:r>
          </a:p>
        </p:txBody>
      </p:sp>
      <p:sp>
        <p:nvSpPr>
          <p:cNvPr id="6" name=""/>
          <p:cNvSpPr/>
          <p:nvPr/>
        </p:nvSpPr>
        <p:spPr>
          <a:xfrm>
            <a:off x="247650" y="2800350"/>
            <a:ext cx="3429000" cy="600075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27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Maintenance Loans</a:t>
            </a:r>
          </a:p>
        </p:txBody>
      </p:sp>
      <p:sp>
        <p:nvSpPr>
          <p:cNvPr id="7" name=""/>
          <p:cNvSpPr/>
          <p:nvPr/>
        </p:nvSpPr>
        <p:spPr>
          <a:xfrm>
            <a:off x="352425" y="219075"/>
            <a:ext cx="3600450" cy="87630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4500">
                <a:solidFill>
                  <a:srgbClr val="218ED0"/>
                </a:solidFill>
                <a:latin typeface="Derailed ExtraBold"/>
                <a:ea typeface="+mn-ea"/>
                <a:cs typeface="Derailed ExtraBold"/>
              </a:rPr>
              <a:t>Living Costs</a:t>
            </a:r>
          </a:p>
        </p:txBody>
      </p:sp>
      <p:sp>
        <p:nvSpPr>
          <p:cNvPr id="8" name=""/>
          <p:cNvSpPr/>
          <p:nvPr/>
        </p:nvSpPr>
        <p:spPr>
          <a:xfrm>
            <a:off x="9820275" y="3429000"/>
            <a:ext cx="2447925" cy="1009650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l" hangingPunct="0">
              <a:lnSpc>
                <a:spcPct val="100000"/>
              </a:lnSpc>
            </a:pPr>
            <a:r>
              <a:rPr sz="27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Bursaries</a:t>
            </a:r>
            <a:r>
              <a:rPr sz="2700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 and Extra Help</a:t>
            </a:r>
          </a:p>
        </p:txBody>
      </p:sp>
      <p:pic>
        <p:nvPicPr>
          <p:cNvPr id="9" name="price tag dollar outline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639425" y="1390650"/>
            <a:ext cx="2381250" cy="2381250"/>
          </a:xfrm>
          <a:prstGeom prst="rect">
            <a:avLst/>
          </a:prstGeom>
        </p:spPr>
      </p:pic>
      <p:pic>
        <p:nvPicPr>
          <p:cNvPr id="10" name="coin euro outline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966788" y="3552825"/>
            <a:ext cx="1876425" cy="1876425"/>
          </a:xfrm>
          <a:prstGeom prst="rect">
            <a:avLst/>
          </a:prstGeom>
        </p:spPr>
      </p:pic>
      <p:pic>
        <p:nvPicPr>
          <p:cNvPr id="11" name="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0163175" y="0"/>
            <a:ext cx="28956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1285875"/>
            <a:ext cx="6068964" cy="6068964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48407" y="1266825"/>
            <a:ext cx="5290368" cy="6024420"/>
          </a:xfrm>
          <a:prstGeom prst="rect">
            <a:avLst/>
          </a:prstGeom>
        </p:spPr>
        <p:txBody>
          <a:bodyPr spcFirstLastPara="0" anchor="t" tIns="96391" bIns="0" lIns="96391" rIns="96391"/>
          <a:lstStyle/>
          <a:p>
            <a:pPr algn="ctr" hangingPunct="0">
              <a:lnSpc>
                <a:spcPct val="100000"/>
              </a:lnSpc>
            </a:pPr>
            <a:r>
              <a:rPr sz="27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Means tested</a:t>
            </a:r>
          </a:p>
          <a:p>
            <a:pPr algn="ctr" hangingPunct="0">
              <a:lnSpc>
                <a:spcPct val="100000"/>
              </a:lnSpc>
            </a:pPr>
            <a:r>
              <a:rPr sz="27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7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Apply through Student Finance England</a:t>
            </a:r>
          </a:p>
          <a:p>
            <a:pPr algn="ctr" hangingPunct="0">
              <a:lnSpc>
                <a:spcPct val="100000"/>
              </a:lnSpc>
            </a:pPr>
            <a:r>
              <a:rPr sz="27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7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Loan goes </a:t>
            </a:r>
            <a:r>
              <a:rPr sz="2732">
                <a:solidFill>
                  <a:srgbClr val="6D2D41"/>
                </a:solidFill>
                <a:latin typeface="Derailed Bold"/>
                <a:ea typeface="+mn-ea"/>
                <a:cs typeface="Derailed Bold"/>
              </a:rPr>
              <a:t>straight into your bank account</a:t>
            </a:r>
          </a:p>
          <a:p>
            <a:pPr algn="ctr" hangingPunct="0">
              <a:lnSpc>
                <a:spcPct val="100000"/>
              </a:lnSpc>
            </a:pPr>
            <a:r>
              <a:rPr sz="27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7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EU students and students aged 60 and over cannot apply for a Maintenance Loan</a:t>
            </a:r>
          </a:p>
          <a:p>
            <a:pPr algn="ctr" hangingPunct="0">
              <a:lnSpc>
                <a:spcPct val="100000"/>
              </a:lnSpc>
            </a:pPr>
            <a:r>
              <a:rPr sz="27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/>
            </a:r>
          </a:p>
          <a:p>
            <a:pPr algn="ctr" hangingPunct="0">
              <a:lnSpc>
                <a:spcPct val="100000"/>
              </a:lnSpc>
            </a:pPr>
            <a:r>
              <a:rPr sz="2732">
                <a:solidFill>
                  <a:srgbClr val="FFFFFF"/>
                </a:solidFill>
                <a:latin typeface="Derailed Bold"/>
                <a:ea typeface="+mn-ea"/>
                <a:cs typeface="Derailed Bold"/>
              </a:rPr>
              <a:t>Received in three almost equal instalments </a:t>
            </a:r>
          </a:p>
        </p:txBody>
      </p:sp>
      <p:sp>
        <p:nvSpPr>
          <p:cNvPr id="4" name=""/>
          <p:cNvSpPr/>
          <p:nvPr/>
        </p:nvSpPr>
        <p:spPr>
          <a:xfrm>
            <a:off x="-93712" y="0"/>
            <a:ext cx="6124575" cy="1285875"/>
          </a:xfrm>
          <a:prstGeom prst="rect">
            <a:avLst/>
          </a:prstGeom>
        </p:spPr>
        <p:txBody>
          <a:bodyPr spcFirstLastPara="0" anchor="t" tIns="95250" bIns="0" lIns="95250" rIns="95250"/>
          <a:lstStyle/>
          <a:p>
            <a:pPr algn="ctr" hangingPunct="0">
              <a:lnSpc>
                <a:spcPct val="100000"/>
              </a:lnSpc>
            </a:pPr>
            <a:r>
              <a:rPr sz="3600">
                <a:latin typeface="Derailed ExtraBold"/>
                <a:ea typeface="+mn-ea"/>
                <a:cs typeface="Derailed ExtraBold"/>
              </a:rPr>
              <a:t>Maintenance Loan for Living  Costs</a:t>
            </a:r>
          </a:p>
        </p:txBody>
      </p:sp>
      <p:pic>
        <p:nvPicPr>
          <p:cNvPr id="5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215938" y="0"/>
            <a:ext cx="1842837" cy="609600"/>
          </a:xfrm>
          <a:prstGeom prst="rect">
            <a:avLst/>
          </a:prstGeom>
        </p:spPr>
      </p:pic>
      <p:pic>
        <p:nvPicPr>
          <p:cNvPr id="6" name="image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857875" y="688005"/>
            <a:ext cx="7157895" cy="66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>Visme</dc:creator>
  <cp:lastModifiedBy/>
  <cp:revision>5</cp:revision>
  <dcterms:created xsi:type="dcterms:W3CDTF">2023-01-27T07:46:28+00:00</dcterms:created>
  <dcterms:modified xsi:type="dcterms:W3CDTF">2023-01-27T07:46:28+00:00</dcterms:modified>
</cp:coreProperties>
</file>