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2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68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30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392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 Tom Abbott, Biddulph High School and made available through www.sln.org.uk/geography and only for non commercial use in schools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3F4FE-7017-4E1A-917C-C05C150CB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3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6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98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32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2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249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273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9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176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1E06F-1E70-467E-8308-A311767E447B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B9E5-C1F6-4A21-BE95-4302A59FC0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23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Th56dhs4F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23528" y="180664"/>
            <a:ext cx="7506580" cy="3453253"/>
          </a:xfrm>
          <a:prstGeom prst="rect">
            <a:avLst/>
          </a:prstGeom>
          <a:solidFill>
            <a:srgbClr val="00B0F0"/>
          </a:solidFill>
          <a:ln w="50800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sz="5600" b="1" dirty="0">
                <a:solidFill>
                  <a:srgbClr val="000000"/>
                </a:solidFill>
                <a:latin typeface="Hobo Std" pitchFamily="50" charset="0"/>
              </a:rPr>
              <a:t>Caves, arches, stacks and stumps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Hobo Std" pitchFamily="50" charset="0"/>
              </a:rPr>
              <a:t>Objective;</a:t>
            </a:r>
          </a:p>
          <a:p>
            <a:pPr algn="ctr">
              <a:spcBef>
                <a:spcPct val="20000"/>
              </a:spcBef>
            </a:pPr>
            <a:r>
              <a:rPr lang="en-US" sz="3200" b="1" dirty="0">
                <a:solidFill>
                  <a:schemeClr val="bg1"/>
                </a:solidFill>
                <a:latin typeface="Hobo Std" pitchFamily="50" charset="0"/>
              </a:rPr>
              <a:t>Aim: to learn how erosion can produce landforms on headlands</a:t>
            </a:r>
          </a:p>
        </p:txBody>
      </p:sp>
      <p:pic>
        <p:nvPicPr>
          <p:cNvPr id="4" name="Picture 3" descr="Cave_at_Hanakapia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4490195"/>
            <a:ext cx="2138842" cy="1603532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A3713-01FA-48D9-90E1-5D28FA9F9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6893" y="3862244"/>
            <a:ext cx="3703215" cy="2777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530"/>
      </p:ext>
    </p:ext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2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"/>
                                        <p:tgtEl>
                                          <p:spTgt spid="20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build="p" autoUpdateAnimBg="0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778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4870450"/>
            <a:ext cx="40134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obo Std" pitchFamily="50" charset="0"/>
              </a:rPr>
              <a:t>Another arch collapses </a:t>
            </a:r>
          </a:p>
          <a:p>
            <a:r>
              <a:rPr lang="en-US">
                <a:latin typeface="Hobo Std" pitchFamily="50" charset="0"/>
              </a:rPr>
              <a:t>and a new stack is formed. </a:t>
            </a:r>
          </a:p>
          <a:p>
            <a:r>
              <a:rPr lang="en-US">
                <a:latin typeface="Hobo Std" pitchFamily="50" charset="0"/>
              </a:rPr>
              <a:t> 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0" y="679450"/>
            <a:ext cx="40620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obo Std" pitchFamily="50" charset="0"/>
              </a:rPr>
              <a:t>The old stack is worn down </a:t>
            </a:r>
          </a:p>
          <a:p>
            <a:r>
              <a:rPr lang="en-US">
                <a:latin typeface="Hobo Std" pitchFamily="50" charset="0"/>
              </a:rPr>
              <a:t>into a stump</a:t>
            </a:r>
          </a:p>
        </p:txBody>
      </p:sp>
      <p:sp>
        <p:nvSpPr>
          <p:cNvPr id="10246" name="Freeform 5"/>
          <p:cNvSpPr>
            <a:spLocks/>
          </p:cNvSpPr>
          <p:nvPr/>
        </p:nvSpPr>
        <p:spPr bwMode="auto">
          <a:xfrm>
            <a:off x="914400" y="1905000"/>
            <a:ext cx="860425" cy="1042988"/>
          </a:xfrm>
          <a:custGeom>
            <a:avLst/>
            <a:gdLst>
              <a:gd name="T0" fmla="*/ 0 w 542"/>
              <a:gd name="T1" fmla="*/ 0 h 657"/>
              <a:gd name="T2" fmla="*/ 362902500 w 542"/>
              <a:gd name="T3" fmla="*/ 1088708022 h 657"/>
              <a:gd name="T4" fmla="*/ 1365924688 w 542"/>
              <a:gd name="T5" fmla="*/ 1655744244 h 657"/>
              <a:gd name="T6" fmla="*/ 0 60000 65536"/>
              <a:gd name="T7" fmla="*/ 0 60000 65536"/>
              <a:gd name="T8" fmla="*/ 0 60000 65536"/>
              <a:gd name="T9" fmla="*/ 0 w 542"/>
              <a:gd name="T10" fmla="*/ 0 h 657"/>
              <a:gd name="T11" fmla="*/ 542 w 542"/>
              <a:gd name="T12" fmla="*/ 657 h 6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2" h="657">
                <a:moveTo>
                  <a:pt x="0" y="0"/>
                </a:moveTo>
                <a:cubicBezTo>
                  <a:pt x="12" y="160"/>
                  <a:pt x="54" y="323"/>
                  <a:pt x="144" y="432"/>
                </a:cubicBezTo>
                <a:cubicBezTo>
                  <a:pt x="234" y="541"/>
                  <a:pt x="459" y="610"/>
                  <a:pt x="542" y="657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0247" name="Freeform 6"/>
          <p:cNvSpPr>
            <a:spLocks/>
          </p:cNvSpPr>
          <p:nvPr/>
        </p:nvSpPr>
        <p:spPr bwMode="auto">
          <a:xfrm>
            <a:off x="1600200" y="3535363"/>
            <a:ext cx="1047750" cy="1341437"/>
          </a:xfrm>
          <a:custGeom>
            <a:avLst/>
            <a:gdLst>
              <a:gd name="T0" fmla="*/ 0 w 660"/>
              <a:gd name="T1" fmla="*/ 2129530444 h 845"/>
              <a:gd name="T2" fmla="*/ 607358450 w 660"/>
              <a:gd name="T3" fmla="*/ 869452788 h 845"/>
              <a:gd name="T4" fmla="*/ 1663303125 w 660"/>
              <a:gd name="T5" fmla="*/ 0 h 845"/>
              <a:gd name="T6" fmla="*/ 0 60000 65536"/>
              <a:gd name="T7" fmla="*/ 0 60000 65536"/>
              <a:gd name="T8" fmla="*/ 0 60000 65536"/>
              <a:gd name="T9" fmla="*/ 0 w 660"/>
              <a:gd name="T10" fmla="*/ 0 h 845"/>
              <a:gd name="T11" fmla="*/ 660 w 660"/>
              <a:gd name="T12" fmla="*/ 845 h 84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60" h="845">
                <a:moveTo>
                  <a:pt x="0" y="845"/>
                </a:moveTo>
                <a:cubicBezTo>
                  <a:pt x="40" y="762"/>
                  <a:pt x="131" y="486"/>
                  <a:pt x="241" y="345"/>
                </a:cubicBezTo>
                <a:cubicBezTo>
                  <a:pt x="351" y="204"/>
                  <a:pt x="573" y="72"/>
                  <a:pt x="660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05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143000"/>
            <a:ext cx="3448050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9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obo Std" pitchFamily="50" charset="0"/>
              </a:rPr>
              <a:t> Tom Abbott, Biddulph High School and made available through www.sln.org.uk/geography and only for non commercial use in schools</a:t>
            </a:r>
          </a:p>
        </p:txBody>
      </p:sp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292" name="Freeform 34"/>
          <p:cNvSpPr>
            <a:spLocks/>
          </p:cNvSpPr>
          <p:nvPr/>
        </p:nvSpPr>
        <p:spPr bwMode="auto">
          <a:xfrm>
            <a:off x="-58738" y="2352675"/>
            <a:ext cx="5340351" cy="3452813"/>
          </a:xfrm>
          <a:custGeom>
            <a:avLst/>
            <a:gdLst>
              <a:gd name="T0" fmla="*/ 133569100 w 3364"/>
              <a:gd name="T1" fmla="*/ 287297854 h 2175"/>
              <a:gd name="T2" fmla="*/ 113407846 w 3364"/>
              <a:gd name="T3" fmla="*/ 1386086138 h 2175"/>
              <a:gd name="T4" fmla="*/ 113407846 w 3364"/>
              <a:gd name="T5" fmla="*/ 2147483647 h 2175"/>
              <a:gd name="T6" fmla="*/ 133569100 w 3364"/>
              <a:gd name="T7" fmla="*/ 2147483647 h 2175"/>
              <a:gd name="T8" fmla="*/ 156249717 w 3364"/>
              <a:gd name="T9" fmla="*/ 2147483647 h 2175"/>
              <a:gd name="T10" fmla="*/ 1212196177 w 3364"/>
              <a:gd name="T11" fmla="*/ 2147483647 h 2175"/>
              <a:gd name="T12" fmla="*/ 2147483647 w 3364"/>
              <a:gd name="T13" fmla="*/ 2147483647 h 2175"/>
              <a:gd name="T14" fmla="*/ 2147483647 w 3364"/>
              <a:gd name="T15" fmla="*/ 2147483647 h 2175"/>
              <a:gd name="T16" fmla="*/ 2147483647 w 3364"/>
              <a:gd name="T17" fmla="*/ 2147483647 h 2175"/>
              <a:gd name="T18" fmla="*/ 2147483647 w 3364"/>
              <a:gd name="T19" fmla="*/ 2147483647 h 2175"/>
              <a:gd name="T20" fmla="*/ 2147483647 w 3364"/>
              <a:gd name="T21" fmla="*/ 2147483647 h 2175"/>
              <a:gd name="T22" fmla="*/ 2147483647 w 3364"/>
              <a:gd name="T23" fmla="*/ 2147483647 h 2175"/>
              <a:gd name="T24" fmla="*/ 2147483647 w 3364"/>
              <a:gd name="T25" fmla="*/ 2147483647 h 2175"/>
              <a:gd name="T26" fmla="*/ 2147483647 w 3364"/>
              <a:gd name="T27" fmla="*/ 2147483647 h 2175"/>
              <a:gd name="T28" fmla="*/ 2147483647 w 3364"/>
              <a:gd name="T29" fmla="*/ 2147483647 h 2175"/>
              <a:gd name="T30" fmla="*/ 2147483647 w 3364"/>
              <a:gd name="T31" fmla="*/ 2147483647 h 2175"/>
              <a:gd name="T32" fmla="*/ 2147483647 w 3364"/>
              <a:gd name="T33" fmla="*/ 2147483647 h 2175"/>
              <a:gd name="T34" fmla="*/ 2147483647 w 3364"/>
              <a:gd name="T35" fmla="*/ 2147483647 h 2175"/>
              <a:gd name="T36" fmla="*/ 2147483647 w 3364"/>
              <a:gd name="T37" fmla="*/ 2147483647 h 2175"/>
              <a:gd name="T38" fmla="*/ 2147483647 w 3364"/>
              <a:gd name="T39" fmla="*/ 2147483647 h 2175"/>
              <a:gd name="T40" fmla="*/ 2147483647 w 3364"/>
              <a:gd name="T41" fmla="*/ 2147483647 h 2175"/>
              <a:gd name="T42" fmla="*/ 2147483647 w 3364"/>
              <a:gd name="T43" fmla="*/ 2147483647 h 2175"/>
              <a:gd name="T44" fmla="*/ 2147483647 w 3364"/>
              <a:gd name="T45" fmla="*/ 2147483647 h 2175"/>
              <a:gd name="T46" fmla="*/ 2147483647 w 3364"/>
              <a:gd name="T47" fmla="*/ 2147483647 h 2175"/>
              <a:gd name="T48" fmla="*/ 2147483647 w 3364"/>
              <a:gd name="T49" fmla="*/ 1655743690 h 2175"/>
              <a:gd name="T50" fmla="*/ 2147483647 w 3364"/>
              <a:gd name="T51" fmla="*/ 1532255222 h 2175"/>
              <a:gd name="T52" fmla="*/ 2147483647 w 3364"/>
              <a:gd name="T53" fmla="*/ 1305441127 h 2175"/>
              <a:gd name="T54" fmla="*/ 2147483647 w 3364"/>
              <a:gd name="T55" fmla="*/ 972780453 h 2175"/>
              <a:gd name="T56" fmla="*/ 2147483647 w 3364"/>
              <a:gd name="T57" fmla="*/ 640119780 h 2175"/>
              <a:gd name="T58" fmla="*/ 2147483647 w 3364"/>
              <a:gd name="T59" fmla="*/ 640119780 h 2175"/>
              <a:gd name="T60" fmla="*/ 2147483647 w 3364"/>
              <a:gd name="T61" fmla="*/ 992941706 h 2175"/>
              <a:gd name="T62" fmla="*/ 2147483647 w 3364"/>
              <a:gd name="T63" fmla="*/ 1595259931 h 2175"/>
              <a:gd name="T64" fmla="*/ 2147483647 w 3364"/>
              <a:gd name="T65" fmla="*/ 2147483647 h 2175"/>
              <a:gd name="T66" fmla="*/ 2147483647 w 3364"/>
              <a:gd name="T67" fmla="*/ 2147483647 h 2175"/>
              <a:gd name="T68" fmla="*/ 2147483647 w 3364"/>
              <a:gd name="T69" fmla="*/ 1988404363 h 2175"/>
              <a:gd name="T70" fmla="*/ 2147483647 w 3364"/>
              <a:gd name="T71" fmla="*/ 1595259931 h 2175"/>
              <a:gd name="T72" fmla="*/ 2147483647 w 3364"/>
              <a:gd name="T73" fmla="*/ 1428929594 h 2175"/>
              <a:gd name="T74" fmla="*/ 2147483647 w 3364"/>
              <a:gd name="T75" fmla="*/ 1179433296 h 2175"/>
              <a:gd name="T76" fmla="*/ 2147483647 w 3364"/>
              <a:gd name="T77" fmla="*/ 929938585 h 2175"/>
              <a:gd name="T78" fmla="*/ 2147483647 w 3364"/>
              <a:gd name="T79" fmla="*/ 660281033 h 2175"/>
              <a:gd name="T80" fmla="*/ 2147483647 w 3364"/>
              <a:gd name="T81" fmla="*/ 309980057 h 2175"/>
              <a:gd name="T82" fmla="*/ 2147483647 w 3364"/>
              <a:gd name="T83" fmla="*/ 163810974 h 2175"/>
              <a:gd name="T84" fmla="*/ 2147173527 w 3364"/>
              <a:gd name="T85" fmla="*/ 17641890 h 2175"/>
              <a:gd name="T86" fmla="*/ 362902568 w 3364"/>
              <a:gd name="T87" fmla="*/ 246975348 h 21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364"/>
              <a:gd name="T133" fmla="*/ 0 h 2175"/>
              <a:gd name="T134" fmla="*/ 3364 w 3364"/>
              <a:gd name="T135" fmla="*/ 2175 h 217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364" h="2175">
                <a:moveTo>
                  <a:pt x="62" y="90"/>
                </a:moveTo>
                <a:cubicBezTo>
                  <a:pt x="59" y="98"/>
                  <a:pt x="57" y="107"/>
                  <a:pt x="53" y="114"/>
                </a:cubicBezTo>
                <a:cubicBezTo>
                  <a:pt x="49" y="121"/>
                  <a:pt x="37" y="123"/>
                  <a:pt x="37" y="131"/>
                </a:cubicBezTo>
                <a:cubicBezTo>
                  <a:pt x="34" y="271"/>
                  <a:pt x="42" y="410"/>
                  <a:pt x="45" y="550"/>
                </a:cubicBezTo>
                <a:cubicBezTo>
                  <a:pt x="42" y="794"/>
                  <a:pt x="42" y="1039"/>
                  <a:pt x="37" y="1283"/>
                </a:cubicBezTo>
                <a:cubicBezTo>
                  <a:pt x="34" y="1420"/>
                  <a:pt x="0" y="1375"/>
                  <a:pt x="45" y="1423"/>
                </a:cubicBezTo>
                <a:cubicBezTo>
                  <a:pt x="27" y="1498"/>
                  <a:pt x="34" y="1516"/>
                  <a:pt x="45" y="1587"/>
                </a:cubicBezTo>
                <a:cubicBezTo>
                  <a:pt x="49" y="1609"/>
                  <a:pt x="48" y="1631"/>
                  <a:pt x="53" y="1653"/>
                </a:cubicBezTo>
                <a:cubicBezTo>
                  <a:pt x="57" y="1670"/>
                  <a:pt x="70" y="1702"/>
                  <a:pt x="70" y="1702"/>
                </a:cubicBezTo>
                <a:cubicBezTo>
                  <a:pt x="88" y="1834"/>
                  <a:pt x="103" y="1977"/>
                  <a:pt x="62" y="2106"/>
                </a:cubicBezTo>
                <a:cubicBezTo>
                  <a:pt x="65" y="2122"/>
                  <a:pt x="54" y="2150"/>
                  <a:pt x="70" y="2155"/>
                </a:cubicBezTo>
                <a:cubicBezTo>
                  <a:pt x="122" y="2173"/>
                  <a:pt x="465" y="2155"/>
                  <a:pt x="481" y="2155"/>
                </a:cubicBezTo>
                <a:cubicBezTo>
                  <a:pt x="591" y="2120"/>
                  <a:pt x="431" y="2175"/>
                  <a:pt x="522" y="2130"/>
                </a:cubicBezTo>
                <a:cubicBezTo>
                  <a:pt x="635" y="2073"/>
                  <a:pt x="774" y="2109"/>
                  <a:pt x="901" y="2106"/>
                </a:cubicBezTo>
                <a:cubicBezTo>
                  <a:pt x="957" y="2087"/>
                  <a:pt x="982" y="2090"/>
                  <a:pt x="1041" y="2106"/>
                </a:cubicBezTo>
                <a:cubicBezTo>
                  <a:pt x="1101" y="2103"/>
                  <a:pt x="1162" y="2104"/>
                  <a:pt x="1222" y="2097"/>
                </a:cubicBezTo>
                <a:cubicBezTo>
                  <a:pt x="1248" y="2094"/>
                  <a:pt x="1271" y="2081"/>
                  <a:pt x="1296" y="2073"/>
                </a:cubicBezTo>
                <a:cubicBezTo>
                  <a:pt x="1304" y="2070"/>
                  <a:pt x="1321" y="2065"/>
                  <a:pt x="1321" y="2065"/>
                </a:cubicBezTo>
                <a:cubicBezTo>
                  <a:pt x="1336" y="2109"/>
                  <a:pt x="1377" y="2123"/>
                  <a:pt x="1419" y="2139"/>
                </a:cubicBezTo>
                <a:cubicBezTo>
                  <a:pt x="1447" y="2129"/>
                  <a:pt x="1457" y="2118"/>
                  <a:pt x="1477" y="2097"/>
                </a:cubicBezTo>
                <a:cubicBezTo>
                  <a:pt x="1515" y="2104"/>
                  <a:pt x="1548" y="2104"/>
                  <a:pt x="1576" y="2130"/>
                </a:cubicBezTo>
                <a:cubicBezTo>
                  <a:pt x="1606" y="2120"/>
                  <a:pt x="1619" y="2106"/>
                  <a:pt x="1650" y="2097"/>
                </a:cubicBezTo>
                <a:cubicBezTo>
                  <a:pt x="1720" y="2112"/>
                  <a:pt x="1759" y="2098"/>
                  <a:pt x="1806" y="2048"/>
                </a:cubicBezTo>
                <a:cubicBezTo>
                  <a:pt x="1803" y="2040"/>
                  <a:pt x="1798" y="2014"/>
                  <a:pt x="1798" y="2023"/>
                </a:cubicBezTo>
                <a:cubicBezTo>
                  <a:pt x="1798" y="2034"/>
                  <a:pt x="1796" y="2050"/>
                  <a:pt x="1806" y="2056"/>
                </a:cubicBezTo>
                <a:cubicBezTo>
                  <a:pt x="1813" y="2060"/>
                  <a:pt x="1810" y="2039"/>
                  <a:pt x="1814" y="2032"/>
                </a:cubicBezTo>
                <a:cubicBezTo>
                  <a:pt x="1818" y="2025"/>
                  <a:pt x="1825" y="2021"/>
                  <a:pt x="1831" y="2015"/>
                </a:cubicBezTo>
                <a:cubicBezTo>
                  <a:pt x="1842" y="1982"/>
                  <a:pt x="1853" y="1949"/>
                  <a:pt x="1864" y="1916"/>
                </a:cubicBezTo>
                <a:cubicBezTo>
                  <a:pt x="1870" y="1815"/>
                  <a:pt x="1868" y="1692"/>
                  <a:pt x="1930" y="1604"/>
                </a:cubicBezTo>
                <a:cubicBezTo>
                  <a:pt x="1949" y="1545"/>
                  <a:pt x="1953" y="1459"/>
                  <a:pt x="1995" y="1414"/>
                </a:cubicBezTo>
                <a:cubicBezTo>
                  <a:pt x="2001" y="1398"/>
                  <a:pt x="2001" y="1378"/>
                  <a:pt x="2012" y="1365"/>
                </a:cubicBezTo>
                <a:cubicBezTo>
                  <a:pt x="2018" y="1357"/>
                  <a:pt x="2029" y="1355"/>
                  <a:pt x="2037" y="1349"/>
                </a:cubicBezTo>
                <a:cubicBezTo>
                  <a:pt x="2125" y="1278"/>
                  <a:pt x="2148" y="1283"/>
                  <a:pt x="2267" y="1275"/>
                </a:cubicBezTo>
                <a:cubicBezTo>
                  <a:pt x="2294" y="1284"/>
                  <a:pt x="2314" y="1298"/>
                  <a:pt x="2341" y="1307"/>
                </a:cubicBezTo>
                <a:cubicBezTo>
                  <a:pt x="2371" y="1327"/>
                  <a:pt x="2406" y="1346"/>
                  <a:pt x="2440" y="1357"/>
                </a:cubicBezTo>
                <a:cubicBezTo>
                  <a:pt x="2495" y="1394"/>
                  <a:pt x="2475" y="1377"/>
                  <a:pt x="2506" y="1406"/>
                </a:cubicBezTo>
                <a:cubicBezTo>
                  <a:pt x="2537" y="1501"/>
                  <a:pt x="2511" y="1408"/>
                  <a:pt x="2530" y="1538"/>
                </a:cubicBezTo>
                <a:cubicBezTo>
                  <a:pt x="2533" y="1560"/>
                  <a:pt x="2580" y="1628"/>
                  <a:pt x="2596" y="1645"/>
                </a:cubicBezTo>
                <a:cubicBezTo>
                  <a:pt x="2607" y="1679"/>
                  <a:pt x="2629" y="1709"/>
                  <a:pt x="2637" y="1744"/>
                </a:cubicBezTo>
                <a:cubicBezTo>
                  <a:pt x="2657" y="1828"/>
                  <a:pt x="2667" y="1957"/>
                  <a:pt x="2720" y="2023"/>
                </a:cubicBezTo>
                <a:cubicBezTo>
                  <a:pt x="2742" y="2050"/>
                  <a:pt x="2744" y="2086"/>
                  <a:pt x="2777" y="2106"/>
                </a:cubicBezTo>
                <a:cubicBezTo>
                  <a:pt x="2815" y="2129"/>
                  <a:pt x="2865" y="2119"/>
                  <a:pt x="2909" y="2122"/>
                </a:cubicBezTo>
                <a:cubicBezTo>
                  <a:pt x="3029" y="2145"/>
                  <a:pt x="2878" y="2112"/>
                  <a:pt x="2983" y="2147"/>
                </a:cubicBezTo>
                <a:cubicBezTo>
                  <a:pt x="3012" y="2157"/>
                  <a:pt x="3044" y="2161"/>
                  <a:pt x="3073" y="2171"/>
                </a:cubicBezTo>
                <a:cubicBezTo>
                  <a:pt x="3130" y="2135"/>
                  <a:pt x="3197" y="2122"/>
                  <a:pt x="3263" y="2114"/>
                </a:cubicBezTo>
                <a:cubicBezTo>
                  <a:pt x="3290" y="2105"/>
                  <a:pt x="3301" y="2090"/>
                  <a:pt x="3328" y="2081"/>
                </a:cubicBezTo>
                <a:cubicBezTo>
                  <a:pt x="3359" y="1993"/>
                  <a:pt x="3344" y="2049"/>
                  <a:pt x="3353" y="1908"/>
                </a:cubicBezTo>
                <a:cubicBezTo>
                  <a:pt x="3349" y="1803"/>
                  <a:pt x="3364" y="1694"/>
                  <a:pt x="3304" y="1604"/>
                </a:cubicBezTo>
                <a:cubicBezTo>
                  <a:pt x="3274" y="1388"/>
                  <a:pt x="3322" y="1153"/>
                  <a:pt x="3271" y="945"/>
                </a:cubicBezTo>
                <a:cubicBezTo>
                  <a:pt x="3269" y="903"/>
                  <a:pt x="3288" y="718"/>
                  <a:pt x="3230" y="657"/>
                </a:cubicBezTo>
                <a:cubicBezTo>
                  <a:pt x="3227" y="649"/>
                  <a:pt x="3226" y="640"/>
                  <a:pt x="3221" y="633"/>
                </a:cubicBezTo>
                <a:cubicBezTo>
                  <a:pt x="3215" y="623"/>
                  <a:pt x="3203" y="618"/>
                  <a:pt x="3197" y="608"/>
                </a:cubicBezTo>
                <a:cubicBezTo>
                  <a:pt x="3192" y="598"/>
                  <a:pt x="3193" y="586"/>
                  <a:pt x="3189" y="575"/>
                </a:cubicBezTo>
                <a:cubicBezTo>
                  <a:pt x="3170" y="524"/>
                  <a:pt x="3177" y="560"/>
                  <a:pt x="3156" y="518"/>
                </a:cubicBezTo>
                <a:cubicBezTo>
                  <a:pt x="3138" y="482"/>
                  <a:pt x="3132" y="449"/>
                  <a:pt x="3098" y="427"/>
                </a:cubicBezTo>
                <a:cubicBezTo>
                  <a:pt x="3075" y="356"/>
                  <a:pt x="3107" y="442"/>
                  <a:pt x="3073" y="386"/>
                </a:cubicBezTo>
                <a:cubicBezTo>
                  <a:pt x="3045" y="339"/>
                  <a:pt x="3037" y="294"/>
                  <a:pt x="2975" y="279"/>
                </a:cubicBezTo>
                <a:cubicBezTo>
                  <a:pt x="2945" y="272"/>
                  <a:pt x="2912" y="268"/>
                  <a:pt x="2884" y="254"/>
                </a:cubicBezTo>
                <a:cubicBezTo>
                  <a:pt x="2875" y="250"/>
                  <a:pt x="2852" y="245"/>
                  <a:pt x="2859" y="238"/>
                </a:cubicBezTo>
                <a:cubicBezTo>
                  <a:pt x="2861" y="236"/>
                  <a:pt x="2911" y="252"/>
                  <a:pt x="2917" y="254"/>
                </a:cubicBezTo>
                <a:cubicBezTo>
                  <a:pt x="2958" y="298"/>
                  <a:pt x="3015" y="336"/>
                  <a:pt x="3065" y="369"/>
                </a:cubicBezTo>
                <a:cubicBezTo>
                  <a:pt x="3138" y="417"/>
                  <a:pt x="3040" y="334"/>
                  <a:pt x="3114" y="394"/>
                </a:cubicBezTo>
                <a:cubicBezTo>
                  <a:pt x="3134" y="410"/>
                  <a:pt x="3146" y="434"/>
                  <a:pt x="3164" y="452"/>
                </a:cubicBezTo>
                <a:cubicBezTo>
                  <a:pt x="3183" y="510"/>
                  <a:pt x="3179" y="588"/>
                  <a:pt x="3221" y="633"/>
                </a:cubicBezTo>
                <a:cubicBezTo>
                  <a:pt x="3241" y="685"/>
                  <a:pt x="3248" y="759"/>
                  <a:pt x="3271" y="806"/>
                </a:cubicBezTo>
                <a:cubicBezTo>
                  <a:pt x="3284" y="832"/>
                  <a:pt x="3295" y="852"/>
                  <a:pt x="3304" y="880"/>
                </a:cubicBezTo>
                <a:cubicBezTo>
                  <a:pt x="3312" y="942"/>
                  <a:pt x="3325" y="990"/>
                  <a:pt x="3312" y="1052"/>
                </a:cubicBezTo>
                <a:cubicBezTo>
                  <a:pt x="3308" y="1069"/>
                  <a:pt x="3296" y="1102"/>
                  <a:pt x="3296" y="1102"/>
                </a:cubicBezTo>
                <a:cubicBezTo>
                  <a:pt x="3293" y="1154"/>
                  <a:pt x="3290" y="1310"/>
                  <a:pt x="3287" y="1258"/>
                </a:cubicBezTo>
                <a:cubicBezTo>
                  <a:pt x="3279" y="1102"/>
                  <a:pt x="3284" y="945"/>
                  <a:pt x="3279" y="789"/>
                </a:cubicBezTo>
                <a:cubicBezTo>
                  <a:pt x="3278" y="742"/>
                  <a:pt x="3279" y="751"/>
                  <a:pt x="3246" y="740"/>
                </a:cubicBezTo>
                <a:cubicBezTo>
                  <a:pt x="3234" y="703"/>
                  <a:pt x="3227" y="665"/>
                  <a:pt x="3205" y="633"/>
                </a:cubicBezTo>
                <a:cubicBezTo>
                  <a:pt x="3182" y="562"/>
                  <a:pt x="3214" y="648"/>
                  <a:pt x="3180" y="592"/>
                </a:cubicBezTo>
                <a:cubicBezTo>
                  <a:pt x="3175" y="585"/>
                  <a:pt x="3176" y="575"/>
                  <a:pt x="3172" y="567"/>
                </a:cubicBezTo>
                <a:cubicBezTo>
                  <a:pt x="3169" y="561"/>
                  <a:pt x="3144" y="538"/>
                  <a:pt x="3139" y="534"/>
                </a:cubicBezTo>
                <a:cubicBezTo>
                  <a:pt x="3121" y="477"/>
                  <a:pt x="3135" y="497"/>
                  <a:pt x="3106" y="468"/>
                </a:cubicBezTo>
                <a:cubicBezTo>
                  <a:pt x="3097" y="441"/>
                  <a:pt x="3082" y="421"/>
                  <a:pt x="3073" y="394"/>
                </a:cubicBezTo>
                <a:cubicBezTo>
                  <a:pt x="3070" y="386"/>
                  <a:pt x="3071" y="375"/>
                  <a:pt x="3065" y="369"/>
                </a:cubicBezTo>
                <a:cubicBezTo>
                  <a:pt x="3059" y="363"/>
                  <a:pt x="3048" y="364"/>
                  <a:pt x="3040" y="361"/>
                </a:cubicBezTo>
                <a:cubicBezTo>
                  <a:pt x="3026" y="320"/>
                  <a:pt x="2983" y="277"/>
                  <a:pt x="2942" y="262"/>
                </a:cubicBezTo>
                <a:cubicBezTo>
                  <a:pt x="2841" y="166"/>
                  <a:pt x="2687" y="154"/>
                  <a:pt x="2555" y="147"/>
                </a:cubicBezTo>
                <a:cubicBezTo>
                  <a:pt x="2493" y="132"/>
                  <a:pt x="2366" y="123"/>
                  <a:pt x="2366" y="123"/>
                </a:cubicBezTo>
                <a:cubicBezTo>
                  <a:pt x="2297" y="108"/>
                  <a:pt x="2231" y="103"/>
                  <a:pt x="2160" y="98"/>
                </a:cubicBezTo>
                <a:cubicBezTo>
                  <a:pt x="1989" y="59"/>
                  <a:pt x="1818" y="69"/>
                  <a:pt x="1642" y="65"/>
                </a:cubicBezTo>
                <a:cubicBezTo>
                  <a:pt x="1493" y="57"/>
                  <a:pt x="1346" y="42"/>
                  <a:pt x="1197" y="32"/>
                </a:cubicBezTo>
                <a:cubicBezTo>
                  <a:pt x="1083" y="16"/>
                  <a:pt x="967" y="16"/>
                  <a:pt x="852" y="7"/>
                </a:cubicBezTo>
                <a:cubicBezTo>
                  <a:pt x="666" y="12"/>
                  <a:pt x="487" y="0"/>
                  <a:pt x="309" y="49"/>
                </a:cubicBezTo>
                <a:cubicBezTo>
                  <a:pt x="255" y="64"/>
                  <a:pt x="200" y="90"/>
                  <a:pt x="144" y="98"/>
                </a:cubicBezTo>
                <a:cubicBezTo>
                  <a:pt x="44" y="112"/>
                  <a:pt x="39" y="131"/>
                  <a:pt x="62" y="90"/>
                </a:cubicBezTo>
                <a:close/>
              </a:path>
            </a:pathLst>
          </a:custGeom>
          <a:solidFill>
            <a:srgbClr val="FFFFC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195513" y="5805488"/>
            <a:ext cx="5256212" cy="1015663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latin typeface="Hobo Std" pitchFamily="50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Hobo Std" pitchFamily="50" charset="0"/>
            </a:endParaRPr>
          </a:p>
        </p:txBody>
      </p:sp>
      <p:sp>
        <p:nvSpPr>
          <p:cNvPr id="12294" name="Freeform 10"/>
          <p:cNvSpPr>
            <a:spLocks/>
          </p:cNvSpPr>
          <p:nvPr/>
        </p:nvSpPr>
        <p:spPr bwMode="auto">
          <a:xfrm>
            <a:off x="6361113" y="2520950"/>
            <a:ext cx="862012" cy="3228975"/>
          </a:xfrm>
          <a:custGeom>
            <a:avLst/>
            <a:gdLst>
              <a:gd name="T0" fmla="*/ 209172054 w 543"/>
              <a:gd name="T1" fmla="*/ 2147483647 h 2034"/>
              <a:gd name="T2" fmla="*/ 186491454 w 543"/>
              <a:gd name="T3" fmla="*/ 2147483647 h 2034"/>
              <a:gd name="T4" fmla="*/ 146168978 w 543"/>
              <a:gd name="T5" fmla="*/ 2147483647 h 2034"/>
              <a:gd name="T6" fmla="*/ 186491454 w 543"/>
              <a:gd name="T7" fmla="*/ 2147483647 h 2034"/>
              <a:gd name="T8" fmla="*/ 229333292 w 543"/>
              <a:gd name="T9" fmla="*/ 2147483647 h 2034"/>
              <a:gd name="T10" fmla="*/ 186491454 w 543"/>
              <a:gd name="T11" fmla="*/ 2147483647 h 2034"/>
              <a:gd name="T12" fmla="*/ 0 w 543"/>
              <a:gd name="T13" fmla="*/ 1927920325 h 2034"/>
              <a:gd name="T14" fmla="*/ 22680599 w 543"/>
              <a:gd name="T15" fmla="*/ 705643750 h 2034"/>
              <a:gd name="T16" fmla="*/ 103325553 w 543"/>
              <a:gd name="T17" fmla="*/ 312499375 h 2034"/>
              <a:gd name="T18" fmla="*/ 186491454 w 543"/>
              <a:gd name="T19" fmla="*/ 186491563 h 2034"/>
              <a:gd name="T20" fmla="*/ 249494530 w 543"/>
              <a:gd name="T21" fmla="*/ 63004700 h 2034"/>
              <a:gd name="T22" fmla="*/ 435985985 w 543"/>
              <a:gd name="T23" fmla="*/ 0 h 2034"/>
              <a:gd name="T24" fmla="*/ 1161790564 w 543"/>
              <a:gd name="T25" fmla="*/ 83165950 h 2034"/>
              <a:gd name="T26" fmla="*/ 1204633989 w 543"/>
              <a:gd name="T27" fmla="*/ 123488450 h 2034"/>
              <a:gd name="T28" fmla="*/ 1161790564 w 543"/>
              <a:gd name="T29" fmla="*/ 249496263 h 2034"/>
              <a:gd name="T30" fmla="*/ 1078626249 w 543"/>
              <a:gd name="T31" fmla="*/ 476310325 h 2034"/>
              <a:gd name="T32" fmla="*/ 1161790564 w 543"/>
              <a:gd name="T33" fmla="*/ 1224795938 h 2034"/>
              <a:gd name="T34" fmla="*/ 1161790564 w 543"/>
              <a:gd name="T35" fmla="*/ 2147483647 h 2034"/>
              <a:gd name="T36" fmla="*/ 1224795227 w 543"/>
              <a:gd name="T37" fmla="*/ 2147483647 h 2034"/>
              <a:gd name="T38" fmla="*/ 1285278942 w 543"/>
              <a:gd name="T39" fmla="*/ 2147483647 h 2034"/>
              <a:gd name="T40" fmla="*/ 1368443256 w 543"/>
              <a:gd name="T41" fmla="*/ 2147483647 h 2034"/>
              <a:gd name="T42" fmla="*/ 1348282018 w 543"/>
              <a:gd name="T43" fmla="*/ 2147483647 h 2034"/>
              <a:gd name="T44" fmla="*/ 1307959541 w 543"/>
              <a:gd name="T45" fmla="*/ 2147483647 h 203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43"/>
              <a:gd name="T70" fmla="*/ 0 h 2034"/>
              <a:gd name="T71" fmla="*/ 543 w 543"/>
              <a:gd name="T72" fmla="*/ 2034 h 2034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43" h="2034">
                <a:moveTo>
                  <a:pt x="83" y="1991"/>
                </a:moveTo>
                <a:cubicBezTo>
                  <a:pt x="80" y="1942"/>
                  <a:pt x="80" y="1892"/>
                  <a:pt x="74" y="1843"/>
                </a:cubicBezTo>
                <a:cubicBezTo>
                  <a:pt x="72" y="1826"/>
                  <a:pt x="58" y="1794"/>
                  <a:pt x="58" y="1794"/>
                </a:cubicBezTo>
                <a:cubicBezTo>
                  <a:pt x="66" y="1715"/>
                  <a:pt x="58" y="1734"/>
                  <a:pt x="74" y="1687"/>
                </a:cubicBezTo>
                <a:cubicBezTo>
                  <a:pt x="80" y="1671"/>
                  <a:pt x="91" y="1638"/>
                  <a:pt x="91" y="1638"/>
                </a:cubicBezTo>
                <a:cubicBezTo>
                  <a:pt x="120" y="1458"/>
                  <a:pt x="155" y="1187"/>
                  <a:pt x="74" y="1029"/>
                </a:cubicBezTo>
                <a:cubicBezTo>
                  <a:pt x="57" y="939"/>
                  <a:pt x="31" y="851"/>
                  <a:pt x="0" y="765"/>
                </a:cubicBezTo>
                <a:cubicBezTo>
                  <a:pt x="3" y="603"/>
                  <a:pt x="4" y="442"/>
                  <a:pt x="9" y="280"/>
                </a:cubicBezTo>
                <a:cubicBezTo>
                  <a:pt x="10" y="239"/>
                  <a:pt x="23" y="160"/>
                  <a:pt x="41" y="124"/>
                </a:cubicBezTo>
                <a:cubicBezTo>
                  <a:pt x="50" y="106"/>
                  <a:pt x="67" y="93"/>
                  <a:pt x="74" y="74"/>
                </a:cubicBezTo>
                <a:cubicBezTo>
                  <a:pt x="79" y="59"/>
                  <a:pt x="86" y="35"/>
                  <a:pt x="99" y="25"/>
                </a:cubicBezTo>
                <a:cubicBezTo>
                  <a:pt x="115" y="13"/>
                  <a:pt x="154" y="6"/>
                  <a:pt x="173" y="0"/>
                </a:cubicBezTo>
                <a:cubicBezTo>
                  <a:pt x="511" y="12"/>
                  <a:pt x="303" y="2"/>
                  <a:pt x="461" y="33"/>
                </a:cubicBezTo>
                <a:cubicBezTo>
                  <a:pt x="467" y="38"/>
                  <a:pt x="477" y="41"/>
                  <a:pt x="478" y="49"/>
                </a:cubicBezTo>
                <a:cubicBezTo>
                  <a:pt x="481" y="66"/>
                  <a:pt x="466" y="82"/>
                  <a:pt x="461" y="99"/>
                </a:cubicBezTo>
                <a:cubicBezTo>
                  <a:pt x="452" y="133"/>
                  <a:pt x="444" y="157"/>
                  <a:pt x="428" y="189"/>
                </a:cubicBezTo>
                <a:cubicBezTo>
                  <a:pt x="433" y="277"/>
                  <a:pt x="433" y="398"/>
                  <a:pt x="461" y="486"/>
                </a:cubicBezTo>
                <a:cubicBezTo>
                  <a:pt x="456" y="891"/>
                  <a:pt x="446" y="1089"/>
                  <a:pt x="461" y="1465"/>
                </a:cubicBezTo>
                <a:cubicBezTo>
                  <a:pt x="462" y="1487"/>
                  <a:pt x="472" y="1492"/>
                  <a:pt x="486" y="1506"/>
                </a:cubicBezTo>
                <a:cubicBezTo>
                  <a:pt x="496" y="1546"/>
                  <a:pt x="504" y="1580"/>
                  <a:pt x="510" y="1621"/>
                </a:cubicBezTo>
                <a:cubicBezTo>
                  <a:pt x="515" y="1725"/>
                  <a:pt x="513" y="1806"/>
                  <a:pt x="543" y="1901"/>
                </a:cubicBezTo>
                <a:cubicBezTo>
                  <a:pt x="540" y="1920"/>
                  <a:pt x="539" y="1940"/>
                  <a:pt x="535" y="1959"/>
                </a:cubicBezTo>
                <a:cubicBezTo>
                  <a:pt x="518" y="2034"/>
                  <a:pt x="519" y="1987"/>
                  <a:pt x="519" y="201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295" name="Freeform 11"/>
          <p:cNvSpPr>
            <a:spLocks/>
          </p:cNvSpPr>
          <p:nvPr/>
        </p:nvSpPr>
        <p:spPr bwMode="auto">
          <a:xfrm>
            <a:off x="7916863" y="5578475"/>
            <a:ext cx="577850" cy="271463"/>
          </a:xfrm>
          <a:custGeom>
            <a:avLst/>
            <a:gdLst>
              <a:gd name="T0" fmla="*/ 0 w 364"/>
              <a:gd name="T1" fmla="*/ 246975767 h 171"/>
              <a:gd name="T2" fmla="*/ 186491563 w 364"/>
              <a:gd name="T3" fmla="*/ 0 h 171"/>
              <a:gd name="T4" fmla="*/ 682963138 w 364"/>
              <a:gd name="T5" fmla="*/ 20161287 h 171"/>
              <a:gd name="T6" fmla="*/ 849293450 w 364"/>
              <a:gd name="T7" fmla="*/ 143649965 h 171"/>
              <a:gd name="T8" fmla="*/ 869454700 w 364"/>
              <a:gd name="T9" fmla="*/ 289819296 h 171"/>
              <a:gd name="T10" fmla="*/ 912296563 w 364"/>
              <a:gd name="T11" fmla="*/ 350303158 h 17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4"/>
              <a:gd name="T19" fmla="*/ 0 h 171"/>
              <a:gd name="T20" fmla="*/ 364 w 364"/>
              <a:gd name="T21" fmla="*/ 171 h 17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4" h="171">
                <a:moveTo>
                  <a:pt x="0" y="98"/>
                </a:moveTo>
                <a:cubicBezTo>
                  <a:pt x="34" y="47"/>
                  <a:pt x="12" y="20"/>
                  <a:pt x="74" y="0"/>
                </a:cubicBezTo>
                <a:cubicBezTo>
                  <a:pt x="142" y="10"/>
                  <a:pt x="198" y="3"/>
                  <a:pt x="271" y="8"/>
                </a:cubicBezTo>
                <a:cubicBezTo>
                  <a:pt x="315" y="16"/>
                  <a:pt x="323" y="16"/>
                  <a:pt x="337" y="57"/>
                </a:cubicBezTo>
                <a:cubicBezTo>
                  <a:pt x="340" y="76"/>
                  <a:pt x="339" y="97"/>
                  <a:pt x="345" y="115"/>
                </a:cubicBezTo>
                <a:cubicBezTo>
                  <a:pt x="364" y="171"/>
                  <a:pt x="362" y="110"/>
                  <a:pt x="362" y="1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296" name="Freeform 12"/>
          <p:cNvSpPr>
            <a:spLocks/>
          </p:cNvSpPr>
          <p:nvPr/>
        </p:nvSpPr>
        <p:spPr bwMode="auto">
          <a:xfrm>
            <a:off x="247650" y="4179888"/>
            <a:ext cx="249238" cy="1006475"/>
          </a:xfrm>
          <a:custGeom>
            <a:avLst/>
            <a:gdLst>
              <a:gd name="T0" fmla="*/ 0 w 157"/>
              <a:gd name="T1" fmla="*/ 0 h 634"/>
              <a:gd name="T2" fmla="*/ 209174182 w 157"/>
              <a:gd name="T3" fmla="*/ 166330313 h 634"/>
              <a:gd name="T4" fmla="*/ 332661292 w 157"/>
              <a:gd name="T5" fmla="*/ 289818763 h 634"/>
              <a:gd name="T6" fmla="*/ 312500002 w 157"/>
              <a:gd name="T7" fmla="*/ 705643750 h 634"/>
              <a:gd name="T8" fmla="*/ 395666119 w 157"/>
              <a:gd name="T9" fmla="*/ 1285279688 h 634"/>
              <a:gd name="T10" fmla="*/ 372983873 w 157"/>
              <a:gd name="T11" fmla="*/ 1597779063 h 6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7"/>
              <a:gd name="T19" fmla="*/ 0 h 634"/>
              <a:gd name="T20" fmla="*/ 157 w 157"/>
              <a:gd name="T21" fmla="*/ 634 h 6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7" h="634">
                <a:moveTo>
                  <a:pt x="0" y="0"/>
                </a:moveTo>
                <a:cubicBezTo>
                  <a:pt x="26" y="26"/>
                  <a:pt x="58" y="40"/>
                  <a:pt x="83" y="66"/>
                </a:cubicBezTo>
                <a:cubicBezTo>
                  <a:pt x="141" y="125"/>
                  <a:pt x="75" y="79"/>
                  <a:pt x="132" y="115"/>
                </a:cubicBezTo>
                <a:cubicBezTo>
                  <a:pt x="154" y="185"/>
                  <a:pt x="141" y="211"/>
                  <a:pt x="124" y="280"/>
                </a:cubicBezTo>
                <a:cubicBezTo>
                  <a:pt x="130" y="384"/>
                  <a:pt x="138" y="423"/>
                  <a:pt x="157" y="510"/>
                </a:cubicBezTo>
                <a:cubicBezTo>
                  <a:pt x="145" y="595"/>
                  <a:pt x="148" y="554"/>
                  <a:pt x="148" y="63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297" name="Freeform 13"/>
          <p:cNvSpPr>
            <a:spLocks/>
          </p:cNvSpPr>
          <p:nvPr/>
        </p:nvSpPr>
        <p:spPr bwMode="auto">
          <a:xfrm>
            <a:off x="627063" y="3802063"/>
            <a:ext cx="130175" cy="547687"/>
          </a:xfrm>
          <a:custGeom>
            <a:avLst/>
            <a:gdLst>
              <a:gd name="T0" fmla="*/ 0 w 82"/>
              <a:gd name="T1" fmla="*/ 0 h 345"/>
              <a:gd name="T2" fmla="*/ 83165950 w 82"/>
              <a:gd name="T3" fmla="*/ 163809213 h 345"/>
              <a:gd name="T4" fmla="*/ 166330313 w 82"/>
              <a:gd name="T5" fmla="*/ 330139374 h 345"/>
              <a:gd name="T6" fmla="*/ 206652813 w 82"/>
              <a:gd name="T7" fmla="*/ 619957872 h 345"/>
              <a:gd name="T8" fmla="*/ 186491563 w 82"/>
              <a:gd name="T9" fmla="*/ 869452319 h 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45"/>
              <a:gd name="T17" fmla="*/ 82 w 82"/>
              <a:gd name="T18" fmla="*/ 345 h 3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45">
                <a:moveTo>
                  <a:pt x="0" y="0"/>
                </a:moveTo>
                <a:cubicBezTo>
                  <a:pt x="18" y="56"/>
                  <a:pt x="3" y="37"/>
                  <a:pt x="33" y="65"/>
                </a:cubicBezTo>
                <a:cubicBezTo>
                  <a:pt x="42" y="93"/>
                  <a:pt x="57" y="103"/>
                  <a:pt x="66" y="131"/>
                </a:cubicBezTo>
                <a:cubicBezTo>
                  <a:pt x="69" y="170"/>
                  <a:pt x="82" y="207"/>
                  <a:pt x="82" y="246"/>
                </a:cubicBezTo>
                <a:cubicBezTo>
                  <a:pt x="82" y="251"/>
                  <a:pt x="74" y="325"/>
                  <a:pt x="74" y="34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298" name="Freeform 14"/>
          <p:cNvSpPr>
            <a:spLocks/>
          </p:cNvSpPr>
          <p:nvPr/>
        </p:nvSpPr>
        <p:spPr bwMode="auto">
          <a:xfrm>
            <a:off x="1463675" y="4229100"/>
            <a:ext cx="457200" cy="1479550"/>
          </a:xfrm>
          <a:custGeom>
            <a:avLst/>
            <a:gdLst>
              <a:gd name="T0" fmla="*/ 0 w 288"/>
              <a:gd name="T1" fmla="*/ 2147483647 h 932"/>
              <a:gd name="T2" fmla="*/ 206652813 w 288"/>
              <a:gd name="T3" fmla="*/ 1809472188 h 932"/>
              <a:gd name="T4" fmla="*/ 309980013 w 288"/>
              <a:gd name="T5" fmla="*/ 1020664075 h 932"/>
              <a:gd name="T6" fmla="*/ 330141263 w 288"/>
              <a:gd name="T7" fmla="*/ 254536575 h 932"/>
              <a:gd name="T8" fmla="*/ 539313438 w 288"/>
              <a:gd name="T9" fmla="*/ 2079129700 h 932"/>
              <a:gd name="T10" fmla="*/ 725805000 w 288"/>
              <a:gd name="T11" fmla="*/ 2147483647 h 9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8"/>
              <a:gd name="T19" fmla="*/ 0 h 932"/>
              <a:gd name="T20" fmla="*/ 288 w 288"/>
              <a:gd name="T21" fmla="*/ 932 h 9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8" h="932">
                <a:moveTo>
                  <a:pt x="0" y="899"/>
                </a:moveTo>
                <a:cubicBezTo>
                  <a:pt x="36" y="843"/>
                  <a:pt x="44" y="774"/>
                  <a:pt x="82" y="718"/>
                </a:cubicBezTo>
                <a:cubicBezTo>
                  <a:pt x="102" y="614"/>
                  <a:pt x="114" y="511"/>
                  <a:pt x="123" y="405"/>
                </a:cubicBezTo>
                <a:cubicBezTo>
                  <a:pt x="126" y="304"/>
                  <a:pt x="123" y="0"/>
                  <a:pt x="131" y="101"/>
                </a:cubicBezTo>
                <a:cubicBezTo>
                  <a:pt x="132" y="108"/>
                  <a:pt x="78" y="689"/>
                  <a:pt x="214" y="825"/>
                </a:cubicBezTo>
                <a:cubicBezTo>
                  <a:pt x="227" y="867"/>
                  <a:pt x="267" y="892"/>
                  <a:pt x="288" y="932"/>
                </a:cubicBezTo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299" name="Line 15"/>
          <p:cNvSpPr>
            <a:spLocks noChangeShapeType="1"/>
          </p:cNvSpPr>
          <p:nvPr/>
        </p:nvSpPr>
        <p:spPr bwMode="auto">
          <a:xfrm>
            <a:off x="1476375" y="566102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00" name="Freeform 17"/>
          <p:cNvSpPr>
            <a:spLocks/>
          </p:cNvSpPr>
          <p:nvPr/>
        </p:nvSpPr>
        <p:spPr bwMode="auto">
          <a:xfrm>
            <a:off x="4376738" y="2544763"/>
            <a:ext cx="2168525" cy="28575"/>
          </a:xfrm>
          <a:custGeom>
            <a:avLst/>
            <a:gdLst>
              <a:gd name="T0" fmla="*/ 0 w 1366"/>
              <a:gd name="T1" fmla="*/ 45362813 h 18"/>
              <a:gd name="T2" fmla="*/ 2147483647 w 1366"/>
              <a:gd name="T3" fmla="*/ 5040313 h 18"/>
              <a:gd name="T4" fmla="*/ 0 60000 65536"/>
              <a:gd name="T5" fmla="*/ 0 60000 65536"/>
              <a:gd name="T6" fmla="*/ 0 w 1366"/>
              <a:gd name="T7" fmla="*/ 0 h 18"/>
              <a:gd name="T8" fmla="*/ 1366 w 1366"/>
              <a:gd name="T9" fmla="*/ 18 h 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6" h="18">
                <a:moveTo>
                  <a:pt x="0" y="18"/>
                </a:moveTo>
                <a:cubicBezTo>
                  <a:pt x="453" y="0"/>
                  <a:pt x="912" y="2"/>
                  <a:pt x="1366" y="2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01" name="Freeform 18"/>
          <p:cNvSpPr>
            <a:spLocks/>
          </p:cNvSpPr>
          <p:nvPr/>
        </p:nvSpPr>
        <p:spPr bwMode="auto">
          <a:xfrm>
            <a:off x="5224463" y="3497263"/>
            <a:ext cx="1204912" cy="447675"/>
          </a:xfrm>
          <a:custGeom>
            <a:avLst/>
            <a:gdLst>
              <a:gd name="T0" fmla="*/ 0 w 759"/>
              <a:gd name="T1" fmla="*/ 710684063 h 282"/>
              <a:gd name="T2" fmla="*/ 269655813 w 759"/>
              <a:gd name="T3" fmla="*/ 317539688 h 282"/>
              <a:gd name="T4" fmla="*/ 352821729 w 759"/>
              <a:gd name="T5" fmla="*/ 214214075 h 282"/>
              <a:gd name="T6" fmla="*/ 561993817 w 759"/>
              <a:gd name="T7" fmla="*/ 151209375 h 282"/>
              <a:gd name="T8" fmla="*/ 622477542 w 759"/>
              <a:gd name="T9" fmla="*/ 131048125 h 282"/>
              <a:gd name="T10" fmla="*/ 1058465186 w 759"/>
              <a:gd name="T11" fmla="*/ 108367513 h 282"/>
              <a:gd name="T12" fmla="*/ 1181951997 w 759"/>
              <a:gd name="T13" fmla="*/ 151209375 h 282"/>
              <a:gd name="T14" fmla="*/ 1244956671 w 759"/>
              <a:gd name="T15" fmla="*/ 171370625 h 282"/>
              <a:gd name="T16" fmla="*/ 1370964431 w 759"/>
              <a:gd name="T17" fmla="*/ 234375325 h 282"/>
              <a:gd name="T18" fmla="*/ 1534773726 w 759"/>
              <a:gd name="T19" fmla="*/ 337700938 h 282"/>
              <a:gd name="T20" fmla="*/ 1680942727 w 759"/>
              <a:gd name="T21" fmla="*/ 441028138 h 282"/>
              <a:gd name="T22" fmla="*/ 1804431126 w 759"/>
              <a:gd name="T23" fmla="*/ 587197200 h 282"/>
              <a:gd name="T24" fmla="*/ 1887595454 w 759"/>
              <a:gd name="T25" fmla="*/ 647680950 h 2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9"/>
              <a:gd name="T40" fmla="*/ 0 h 282"/>
              <a:gd name="T41" fmla="*/ 759 w 759"/>
              <a:gd name="T42" fmla="*/ 282 h 2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9" h="282">
                <a:moveTo>
                  <a:pt x="0" y="282"/>
                </a:moveTo>
                <a:cubicBezTo>
                  <a:pt x="19" y="213"/>
                  <a:pt x="52" y="170"/>
                  <a:pt x="107" y="126"/>
                </a:cubicBezTo>
                <a:cubicBezTo>
                  <a:pt x="121" y="115"/>
                  <a:pt x="125" y="95"/>
                  <a:pt x="140" y="85"/>
                </a:cubicBezTo>
                <a:cubicBezTo>
                  <a:pt x="164" y="69"/>
                  <a:pt x="196" y="69"/>
                  <a:pt x="223" y="60"/>
                </a:cubicBezTo>
                <a:cubicBezTo>
                  <a:pt x="231" y="57"/>
                  <a:pt x="247" y="52"/>
                  <a:pt x="247" y="52"/>
                </a:cubicBezTo>
                <a:cubicBezTo>
                  <a:pt x="299" y="0"/>
                  <a:pt x="266" y="24"/>
                  <a:pt x="420" y="43"/>
                </a:cubicBezTo>
                <a:cubicBezTo>
                  <a:pt x="437" y="45"/>
                  <a:pt x="453" y="54"/>
                  <a:pt x="469" y="60"/>
                </a:cubicBezTo>
                <a:cubicBezTo>
                  <a:pt x="477" y="63"/>
                  <a:pt x="494" y="68"/>
                  <a:pt x="494" y="68"/>
                </a:cubicBezTo>
                <a:cubicBezTo>
                  <a:pt x="528" y="102"/>
                  <a:pt x="491" y="71"/>
                  <a:pt x="544" y="93"/>
                </a:cubicBezTo>
                <a:cubicBezTo>
                  <a:pt x="571" y="104"/>
                  <a:pt x="581" y="125"/>
                  <a:pt x="609" y="134"/>
                </a:cubicBezTo>
                <a:cubicBezTo>
                  <a:pt x="628" y="152"/>
                  <a:pt x="648" y="156"/>
                  <a:pt x="667" y="175"/>
                </a:cubicBezTo>
                <a:cubicBezTo>
                  <a:pt x="678" y="186"/>
                  <a:pt x="709" y="228"/>
                  <a:pt x="716" y="233"/>
                </a:cubicBezTo>
                <a:cubicBezTo>
                  <a:pt x="759" y="268"/>
                  <a:pt x="729" y="216"/>
                  <a:pt x="749" y="257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02" name="Freeform 21"/>
          <p:cNvSpPr>
            <a:spLocks/>
          </p:cNvSpPr>
          <p:nvPr/>
        </p:nvSpPr>
        <p:spPr bwMode="auto">
          <a:xfrm>
            <a:off x="6505575" y="5672138"/>
            <a:ext cx="874713" cy="61912"/>
          </a:xfrm>
          <a:custGeom>
            <a:avLst/>
            <a:gdLst>
              <a:gd name="T0" fmla="*/ 0 w 551"/>
              <a:gd name="T1" fmla="*/ 78123419 h 39"/>
              <a:gd name="T2" fmla="*/ 912297084 w 551"/>
              <a:gd name="T3" fmla="*/ 57962332 h 39"/>
              <a:gd name="T4" fmla="*/ 1035785605 w 551"/>
              <a:gd name="T5" fmla="*/ 98284506 h 39"/>
              <a:gd name="T6" fmla="*/ 1388607681 w 551"/>
              <a:gd name="T7" fmla="*/ 98284506 h 39"/>
              <a:gd name="T8" fmla="*/ 0 60000 65536"/>
              <a:gd name="T9" fmla="*/ 0 60000 65536"/>
              <a:gd name="T10" fmla="*/ 0 60000 65536"/>
              <a:gd name="T11" fmla="*/ 0 60000 65536"/>
              <a:gd name="T12" fmla="*/ 0 w 551"/>
              <a:gd name="T13" fmla="*/ 0 h 39"/>
              <a:gd name="T14" fmla="*/ 551 w 55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1" h="39">
                <a:moveTo>
                  <a:pt x="0" y="31"/>
                </a:moveTo>
                <a:cubicBezTo>
                  <a:pt x="121" y="28"/>
                  <a:pt x="241" y="21"/>
                  <a:pt x="362" y="23"/>
                </a:cubicBezTo>
                <a:cubicBezTo>
                  <a:pt x="379" y="23"/>
                  <a:pt x="411" y="39"/>
                  <a:pt x="411" y="39"/>
                </a:cubicBezTo>
                <a:cubicBezTo>
                  <a:pt x="453" y="0"/>
                  <a:pt x="502" y="39"/>
                  <a:pt x="551" y="3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03" name="Freeform 22"/>
          <p:cNvSpPr>
            <a:spLocks/>
          </p:cNvSpPr>
          <p:nvPr/>
        </p:nvSpPr>
        <p:spPr bwMode="auto">
          <a:xfrm>
            <a:off x="7902575" y="5694363"/>
            <a:ext cx="601663" cy="92075"/>
          </a:xfrm>
          <a:custGeom>
            <a:avLst/>
            <a:gdLst>
              <a:gd name="T0" fmla="*/ 0 w 379"/>
              <a:gd name="T1" fmla="*/ 63004700 h 58"/>
              <a:gd name="T2" fmla="*/ 352822168 w 379"/>
              <a:gd name="T3" fmla="*/ 42843450 h 58"/>
              <a:gd name="T4" fmla="*/ 748487822 w 379"/>
              <a:gd name="T5" fmla="*/ 63004700 h 58"/>
              <a:gd name="T6" fmla="*/ 955140806 w 379"/>
              <a:gd name="T7" fmla="*/ 146169063 h 58"/>
              <a:gd name="T8" fmla="*/ 0 60000 65536"/>
              <a:gd name="T9" fmla="*/ 0 60000 65536"/>
              <a:gd name="T10" fmla="*/ 0 60000 65536"/>
              <a:gd name="T11" fmla="*/ 0 60000 65536"/>
              <a:gd name="T12" fmla="*/ 0 w 379"/>
              <a:gd name="T13" fmla="*/ 0 h 58"/>
              <a:gd name="T14" fmla="*/ 379 w 379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9" h="58">
                <a:moveTo>
                  <a:pt x="0" y="25"/>
                </a:moveTo>
                <a:cubicBezTo>
                  <a:pt x="79" y="0"/>
                  <a:pt x="33" y="7"/>
                  <a:pt x="140" y="17"/>
                </a:cubicBezTo>
                <a:cubicBezTo>
                  <a:pt x="207" y="38"/>
                  <a:pt x="201" y="33"/>
                  <a:pt x="297" y="25"/>
                </a:cubicBezTo>
                <a:cubicBezTo>
                  <a:pt x="329" y="31"/>
                  <a:pt x="364" y="28"/>
                  <a:pt x="379" y="5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grpSp>
        <p:nvGrpSpPr>
          <p:cNvPr id="12304" name="Group 33"/>
          <p:cNvGrpSpPr>
            <a:grpSpLocks/>
          </p:cNvGrpSpPr>
          <p:nvPr/>
        </p:nvGrpSpPr>
        <p:grpSpPr bwMode="auto">
          <a:xfrm>
            <a:off x="-12700" y="2362200"/>
            <a:ext cx="5303838" cy="3457575"/>
            <a:chOff x="-8" y="1488"/>
            <a:chExt cx="3341" cy="2178"/>
          </a:xfrm>
        </p:grpSpPr>
        <p:grpSp>
          <p:nvGrpSpPr>
            <p:cNvPr id="12323" name="Group 29"/>
            <p:cNvGrpSpPr>
              <a:grpSpLocks/>
            </p:cNvGrpSpPr>
            <p:nvPr/>
          </p:nvGrpSpPr>
          <p:grpSpPr bwMode="auto">
            <a:xfrm>
              <a:off x="25" y="1488"/>
              <a:ext cx="3308" cy="2178"/>
              <a:chOff x="25" y="1488"/>
              <a:chExt cx="3308" cy="2178"/>
            </a:xfrm>
          </p:grpSpPr>
          <p:sp>
            <p:nvSpPr>
              <p:cNvPr id="12325" name="Freeform 9"/>
              <p:cNvSpPr>
                <a:spLocks/>
              </p:cNvSpPr>
              <p:nvPr/>
            </p:nvSpPr>
            <p:spPr bwMode="auto">
              <a:xfrm>
                <a:off x="25" y="1488"/>
                <a:ext cx="3308" cy="2100"/>
              </a:xfrm>
              <a:custGeom>
                <a:avLst/>
                <a:gdLst>
                  <a:gd name="T0" fmla="*/ 0 w 3308"/>
                  <a:gd name="T1" fmla="*/ 59 h 2100"/>
                  <a:gd name="T2" fmla="*/ 403 w 3308"/>
                  <a:gd name="T3" fmla="*/ 10 h 2100"/>
                  <a:gd name="T4" fmla="*/ 1012 w 3308"/>
                  <a:gd name="T5" fmla="*/ 10 h 2100"/>
                  <a:gd name="T6" fmla="*/ 1621 w 3308"/>
                  <a:gd name="T7" fmla="*/ 43 h 2100"/>
                  <a:gd name="T8" fmla="*/ 2040 w 3308"/>
                  <a:gd name="T9" fmla="*/ 75 h 2100"/>
                  <a:gd name="T10" fmla="*/ 2287 w 3308"/>
                  <a:gd name="T11" fmla="*/ 92 h 2100"/>
                  <a:gd name="T12" fmla="*/ 2641 w 3308"/>
                  <a:gd name="T13" fmla="*/ 125 h 2100"/>
                  <a:gd name="T14" fmla="*/ 2748 w 3308"/>
                  <a:gd name="T15" fmla="*/ 149 h 2100"/>
                  <a:gd name="T16" fmla="*/ 2822 w 3308"/>
                  <a:gd name="T17" fmla="*/ 182 h 2100"/>
                  <a:gd name="T18" fmla="*/ 2839 w 3308"/>
                  <a:gd name="T19" fmla="*/ 199 h 2100"/>
                  <a:gd name="T20" fmla="*/ 2888 w 3308"/>
                  <a:gd name="T21" fmla="*/ 215 h 2100"/>
                  <a:gd name="T22" fmla="*/ 2995 w 3308"/>
                  <a:gd name="T23" fmla="*/ 298 h 2100"/>
                  <a:gd name="T24" fmla="*/ 3094 w 3308"/>
                  <a:gd name="T25" fmla="*/ 429 h 2100"/>
                  <a:gd name="T26" fmla="*/ 3143 w 3308"/>
                  <a:gd name="T27" fmla="*/ 528 h 2100"/>
                  <a:gd name="T28" fmla="*/ 3176 w 3308"/>
                  <a:gd name="T29" fmla="*/ 602 h 2100"/>
                  <a:gd name="T30" fmla="*/ 3234 w 3308"/>
                  <a:gd name="T31" fmla="*/ 767 h 2100"/>
                  <a:gd name="T32" fmla="*/ 3258 w 3308"/>
                  <a:gd name="T33" fmla="*/ 1005 h 2100"/>
                  <a:gd name="T34" fmla="*/ 3266 w 3308"/>
                  <a:gd name="T35" fmla="*/ 1557 h 2100"/>
                  <a:gd name="T36" fmla="*/ 3308 w 3308"/>
                  <a:gd name="T37" fmla="*/ 1762 h 2100"/>
                  <a:gd name="T38" fmla="*/ 3291 w 3308"/>
                  <a:gd name="T39" fmla="*/ 2100 h 21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308"/>
                  <a:gd name="T61" fmla="*/ 0 h 2100"/>
                  <a:gd name="T62" fmla="*/ 3308 w 3308"/>
                  <a:gd name="T63" fmla="*/ 2100 h 21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308" h="2100">
                    <a:moveTo>
                      <a:pt x="0" y="59"/>
                    </a:moveTo>
                    <a:cubicBezTo>
                      <a:pt x="134" y="43"/>
                      <a:pt x="268" y="17"/>
                      <a:pt x="403" y="10"/>
                    </a:cubicBezTo>
                    <a:cubicBezTo>
                      <a:pt x="606" y="0"/>
                      <a:pt x="809" y="18"/>
                      <a:pt x="1012" y="10"/>
                    </a:cubicBezTo>
                    <a:cubicBezTo>
                      <a:pt x="1222" y="15"/>
                      <a:pt x="1416" y="24"/>
                      <a:pt x="1621" y="43"/>
                    </a:cubicBezTo>
                    <a:cubicBezTo>
                      <a:pt x="1747" y="74"/>
                      <a:pt x="1907" y="66"/>
                      <a:pt x="2040" y="75"/>
                    </a:cubicBezTo>
                    <a:cubicBezTo>
                      <a:pt x="2154" y="99"/>
                      <a:pt x="2042" y="78"/>
                      <a:pt x="2287" y="92"/>
                    </a:cubicBezTo>
                    <a:cubicBezTo>
                      <a:pt x="2405" y="99"/>
                      <a:pt x="2523" y="117"/>
                      <a:pt x="2641" y="125"/>
                    </a:cubicBezTo>
                    <a:cubicBezTo>
                      <a:pt x="2677" y="134"/>
                      <a:pt x="2713" y="137"/>
                      <a:pt x="2748" y="149"/>
                    </a:cubicBezTo>
                    <a:cubicBezTo>
                      <a:pt x="2775" y="158"/>
                      <a:pt x="2795" y="173"/>
                      <a:pt x="2822" y="182"/>
                    </a:cubicBezTo>
                    <a:cubicBezTo>
                      <a:pt x="2828" y="188"/>
                      <a:pt x="2832" y="195"/>
                      <a:pt x="2839" y="199"/>
                    </a:cubicBezTo>
                    <a:cubicBezTo>
                      <a:pt x="2854" y="207"/>
                      <a:pt x="2888" y="215"/>
                      <a:pt x="2888" y="215"/>
                    </a:cubicBezTo>
                    <a:cubicBezTo>
                      <a:pt x="2922" y="238"/>
                      <a:pt x="2969" y="266"/>
                      <a:pt x="2995" y="298"/>
                    </a:cubicBezTo>
                    <a:cubicBezTo>
                      <a:pt x="3029" y="340"/>
                      <a:pt x="3054" y="392"/>
                      <a:pt x="3094" y="429"/>
                    </a:cubicBezTo>
                    <a:cubicBezTo>
                      <a:pt x="3105" y="465"/>
                      <a:pt x="3128" y="494"/>
                      <a:pt x="3143" y="528"/>
                    </a:cubicBezTo>
                    <a:cubicBezTo>
                      <a:pt x="3179" y="612"/>
                      <a:pt x="3139" y="548"/>
                      <a:pt x="3176" y="602"/>
                    </a:cubicBezTo>
                    <a:cubicBezTo>
                      <a:pt x="3194" y="658"/>
                      <a:pt x="3207" y="715"/>
                      <a:pt x="3234" y="767"/>
                    </a:cubicBezTo>
                    <a:cubicBezTo>
                      <a:pt x="3240" y="848"/>
                      <a:pt x="3251" y="924"/>
                      <a:pt x="3258" y="1005"/>
                    </a:cubicBezTo>
                    <a:cubicBezTo>
                      <a:pt x="3253" y="1150"/>
                      <a:pt x="3222" y="1419"/>
                      <a:pt x="3266" y="1557"/>
                    </a:cubicBezTo>
                    <a:cubicBezTo>
                      <a:pt x="3276" y="1626"/>
                      <a:pt x="3283" y="1696"/>
                      <a:pt x="3308" y="1762"/>
                    </a:cubicBezTo>
                    <a:cubicBezTo>
                      <a:pt x="3304" y="1874"/>
                      <a:pt x="3291" y="1989"/>
                      <a:pt x="3291" y="2100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Hobo Std" pitchFamily="50" charset="0"/>
                </a:endParaRPr>
              </a:p>
            </p:txBody>
          </p:sp>
          <p:sp>
            <p:nvSpPr>
              <p:cNvPr id="12326" name="Freeform 16"/>
              <p:cNvSpPr>
                <a:spLocks/>
              </p:cNvSpPr>
              <p:nvPr/>
            </p:nvSpPr>
            <p:spPr bwMode="auto">
              <a:xfrm>
                <a:off x="1753" y="2773"/>
                <a:ext cx="1036" cy="848"/>
              </a:xfrm>
              <a:custGeom>
                <a:avLst/>
                <a:gdLst>
                  <a:gd name="T0" fmla="*/ 0 w 1036"/>
                  <a:gd name="T1" fmla="*/ 806 h 848"/>
                  <a:gd name="T2" fmla="*/ 57 w 1036"/>
                  <a:gd name="T3" fmla="*/ 757 h 848"/>
                  <a:gd name="T4" fmla="*/ 98 w 1036"/>
                  <a:gd name="T5" fmla="*/ 609 h 848"/>
                  <a:gd name="T6" fmla="*/ 107 w 1036"/>
                  <a:gd name="T7" fmla="*/ 444 h 848"/>
                  <a:gd name="T8" fmla="*/ 172 w 1036"/>
                  <a:gd name="T9" fmla="*/ 239 h 848"/>
                  <a:gd name="T10" fmla="*/ 222 w 1036"/>
                  <a:gd name="T11" fmla="*/ 99 h 848"/>
                  <a:gd name="T12" fmla="*/ 288 w 1036"/>
                  <a:gd name="T13" fmla="*/ 33 h 848"/>
                  <a:gd name="T14" fmla="*/ 304 w 1036"/>
                  <a:gd name="T15" fmla="*/ 16 h 848"/>
                  <a:gd name="T16" fmla="*/ 354 w 1036"/>
                  <a:gd name="T17" fmla="*/ 0 h 848"/>
                  <a:gd name="T18" fmla="*/ 518 w 1036"/>
                  <a:gd name="T19" fmla="*/ 8 h 848"/>
                  <a:gd name="T20" fmla="*/ 584 w 1036"/>
                  <a:gd name="T21" fmla="*/ 41 h 848"/>
                  <a:gd name="T22" fmla="*/ 674 w 1036"/>
                  <a:gd name="T23" fmla="*/ 123 h 848"/>
                  <a:gd name="T24" fmla="*/ 740 w 1036"/>
                  <a:gd name="T25" fmla="*/ 222 h 848"/>
                  <a:gd name="T26" fmla="*/ 748 w 1036"/>
                  <a:gd name="T27" fmla="*/ 247 h 848"/>
                  <a:gd name="T28" fmla="*/ 765 w 1036"/>
                  <a:gd name="T29" fmla="*/ 263 h 848"/>
                  <a:gd name="T30" fmla="*/ 814 w 1036"/>
                  <a:gd name="T31" fmla="*/ 411 h 848"/>
                  <a:gd name="T32" fmla="*/ 864 w 1036"/>
                  <a:gd name="T33" fmla="*/ 568 h 848"/>
                  <a:gd name="T34" fmla="*/ 897 w 1036"/>
                  <a:gd name="T35" fmla="*/ 634 h 848"/>
                  <a:gd name="T36" fmla="*/ 930 w 1036"/>
                  <a:gd name="T37" fmla="*/ 683 h 848"/>
                  <a:gd name="T38" fmla="*/ 987 w 1036"/>
                  <a:gd name="T39" fmla="*/ 806 h 848"/>
                  <a:gd name="T40" fmla="*/ 1036 w 1036"/>
                  <a:gd name="T41" fmla="*/ 848 h 8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36"/>
                  <a:gd name="T64" fmla="*/ 0 h 848"/>
                  <a:gd name="T65" fmla="*/ 1036 w 1036"/>
                  <a:gd name="T66" fmla="*/ 848 h 8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36" h="848">
                    <a:moveTo>
                      <a:pt x="0" y="806"/>
                    </a:moveTo>
                    <a:cubicBezTo>
                      <a:pt x="22" y="791"/>
                      <a:pt x="39" y="776"/>
                      <a:pt x="57" y="757"/>
                    </a:cubicBezTo>
                    <a:cubicBezTo>
                      <a:pt x="75" y="706"/>
                      <a:pt x="89" y="662"/>
                      <a:pt x="98" y="609"/>
                    </a:cubicBezTo>
                    <a:cubicBezTo>
                      <a:pt x="101" y="554"/>
                      <a:pt x="101" y="499"/>
                      <a:pt x="107" y="444"/>
                    </a:cubicBezTo>
                    <a:cubicBezTo>
                      <a:pt x="115" y="375"/>
                      <a:pt x="156" y="307"/>
                      <a:pt x="172" y="239"/>
                    </a:cubicBezTo>
                    <a:cubicBezTo>
                      <a:pt x="183" y="193"/>
                      <a:pt x="186" y="133"/>
                      <a:pt x="222" y="99"/>
                    </a:cubicBezTo>
                    <a:cubicBezTo>
                      <a:pt x="233" y="64"/>
                      <a:pt x="253" y="44"/>
                      <a:pt x="288" y="33"/>
                    </a:cubicBezTo>
                    <a:cubicBezTo>
                      <a:pt x="293" y="27"/>
                      <a:pt x="297" y="19"/>
                      <a:pt x="304" y="16"/>
                    </a:cubicBezTo>
                    <a:cubicBezTo>
                      <a:pt x="320" y="8"/>
                      <a:pt x="354" y="0"/>
                      <a:pt x="354" y="0"/>
                    </a:cubicBezTo>
                    <a:cubicBezTo>
                      <a:pt x="409" y="3"/>
                      <a:pt x="463" y="3"/>
                      <a:pt x="518" y="8"/>
                    </a:cubicBezTo>
                    <a:cubicBezTo>
                      <a:pt x="545" y="10"/>
                      <a:pt x="558" y="33"/>
                      <a:pt x="584" y="41"/>
                    </a:cubicBezTo>
                    <a:cubicBezTo>
                      <a:pt x="612" y="71"/>
                      <a:pt x="640" y="100"/>
                      <a:pt x="674" y="123"/>
                    </a:cubicBezTo>
                    <a:cubicBezTo>
                      <a:pt x="697" y="156"/>
                      <a:pt x="718" y="189"/>
                      <a:pt x="740" y="222"/>
                    </a:cubicBezTo>
                    <a:cubicBezTo>
                      <a:pt x="743" y="230"/>
                      <a:pt x="743" y="240"/>
                      <a:pt x="748" y="247"/>
                    </a:cubicBezTo>
                    <a:cubicBezTo>
                      <a:pt x="752" y="254"/>
                      <a:pt x="762" y="256"/>
                      <a:pt x="765" y="263"/>
                    </a:cubicBezTo>
                    <a:cubicBezTo>
                      <a:pt x="787" y="307"/>
                      <a:pt x="799" y="365"/>
                      <a:pt x="814" y="411"/>
                    </a:cubicBezTo>
                    <a:cubicBezTo>
                      <a:pt x="832" y="465"/>
                      <a:pt x="822" y="526"/>
                      <a:pt x="864" y="568"/>
                    </a:cubicBezTo>
                    <a:cubicBezTo>
                      <a:pt x="872" y="591"/>
                      <a:pt x="885" y="613"/>
                      <a:pt x="897" y="634"/>
                    </a:cubicBezTo>
                    <a:cubicBezTo>
                      <a:pt x="907" y="651"/>
                      <a:pt x="930" y="683"/>
                      <a:pt x="930" y="683"/>
                    </a:cubicBezTo>
                    <a:cubicBezTo>
                      <a:pt x="943" y="724"/>
                      <a:pt x="959" y="772"/>
                      <a:pt x="987" y="806"/>
                    </a:cubicBezTo>
                    <a:cubicBezTo>
                      <a:pt x="1001" y="824"/>
                      <a:pt x="1021" y="831"/>
                      <a:pt x="1036" y="848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Hobo Std" pitchFamily="50" charset="0"/>
                </a:endParaRPr>
              </a:p>
            </p:txBody>
          </p:sp>
          <p:sp>
            <p:nvSpPr>
              <p:cNvPr id="12327" name="Freeform 19"/>
              <p:cNvSpPr>
                <a:spLocks/>
              </p:cNvSpPr>
              <p:nvPr/>
            </p:nvSpPr>
            <p:spPr bwMode="auto">
              <a:xfrm>
                <a:off x="33" y="3545"/>
                <a:ext cx="1728" cy="121"/>
              </a:xfrm>
              <a:custGeom>
                <a:avLst/>
                <a:gdLst>
                  <a:gd name="T0" fmla="*/ 0 w 1728"/>
                  <a:gd name="T1" fmla="*/ 84 h 121"/>
                  <a:gd name="T2" fmla="*/ 452 w 1728"/>
                  <a:gd name="T3" fmla="*/ 92 h 121"/>
                  <a:gd name="T4" fmla="*/ 527 w 1728"/>
                  <a:gd name="T5" fmla="*/ 51 h 121"/>
                  <a:gd name="T6" fmla="*/ 856 w 1728"/>
                  <a:gd name="T7" fmla="*/ 59 h 121"/>
                  <a:gd name="T8" fmla="*/ 930 w 1728"/>
                  <a:gd name="T9" fmla="*/ 26 h 121"/>
                  <a:gd name="T10" fmla="*/ 1012 w 1728"/>
                  <a:gd name="T11" fmla="*/ 51 h 121"/>
                  <a:gd name="T12" fmla="*/ 1177 w 1728"/>
                  <a:gd name="T13" fmla="*/ 51 h 121"/>
                  <a:gd name="T14" fmla="*/ 1242 w 1728"/>
                  <a:gd name="T15" fmla="*/ 18 h 121"/>
                  <a:gd name="T16" fmla="*/ 1259 w 1728"/>
                  <a:gd name="T17" fmla="*/ 2 h 121"/>
                  <a:gd name="T18" fmla="*/ 1267 w 1728"/>
                  <a:gd name="T19" fmla="*/ 26 h 121"/>
                  <a:gd name="T20" fmla="*/ 1341 w 1728"/>
                  <a:gd name="T21" fmla="*/ 67 h 121"/>
                  <a:gd name="T22" fmla="*/ 1349 w 1728"/>
                  <a:gd name="T23" fmla="*/ 92 h 121"/>
                  <a:gd name="T24" fmla="*/ 1366 w 1728"/>
                  <a:gd name="T25" fmla="*/ 76 h 121"/>
                  <a:gd name="T26" fmla="*/ 1423 w 1728"/>
                  <a:gd name="T27" fmla="*/ 34 h 121"/>
                  <a:gd name="T28" fmla="*/ 1530 w 1728"/>
                  <a:gd name="T29" fmla="*/ 59 h 121"/>
                  <a:gd name="T30" fmla="*/ 1637 w 1728"/>
                  <a:gd name="T31" fmla="*/ 51 h 121"/>
                  <a:gd name="T32" fmla="*/ 1728 w 1728"/>
                  <a:gd name="T33" fmla="*/ 34 h 1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28"/>
                  <a:gd name="T52" fmla="*/ 0 h 121"/>
                  <a:gd name="T53" fmla="*/ 1728 w 1728"/>
                  <a:gd name="T54" fmla="*/ 121 h 1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28" h="121">
                    <a:moveTo>
                      <a:pt x="0" y="84"/>
                    </a:moveTo>
                    <a:cubicBezTo>
                      <a:pt x="151" y="87"/>
                      <a:pt x="304" y="121"/>
                      <a:pt x="452" y="92"/>
                    </a:cubicBezTo>
                    <a:cubicBezTo>
                      <a:pt x="482" y="73"/>
                      <a:pt x="491" y="60"/>
                      <a:pt x="527" y="51"/>
                    </a:cubicBezTo>
                    <a:cubicBezTo>
                      <a:pt x="639" y="56"/>
                      <a:pt x="745" y="70"/>
                      <a:pt x="856" y="59"/>
                    </a:cubicBezTo>
                    <a:cubicBezTo>
                      <a:pt x="883" y="50"/>
                      <a:pt x="903" y="35"/>
                      <a:pt x="930" y="26"/>
                    </a:cubicBezTo>
                    <a:cubicBezTo>
                      <a:pt x="957" y="35"/>
                      <a:pt x="985" y="42"/>
                      <a:pt x="1012" y="51"/>
                    </a:cubicBezTo>
                    <a:cubicBezTo>
                      <a:pt x="1084" y="42"/>
                      <a:pt x="1107" y="29"/>
                      <a:pt x="1177" y="51"/>
                    </a:cubicBezTo>
                    <a:cubicBezTo>
                      <a:pt x="1204" y="42"/>
                      <a:pt x="1215" y="27"/>
                      <a:pt x="1242" y="18"/>
                    </a:cubicBezTo>
                    <a:cubicBezTo>
                      <a:pt x="1248" y="13"/>
                      <a:pt x="1252" y="0"/>
                      <a:pt x="1259" y="2"/>
                    </a:cubicBezTo>
                    <a:cubicBezTo>
                      <a:pt x="1267" y="5"/>
                      <a:pt x="1261" y="20"/>
                      <a:pt x="1267" y="26"/>
                    </a:cubicBezTo>
                    <a:cubicBezTo>
                      <a:pt x="1296" y="55"/>
                      <a:pt x="1309" y="57"/>
                      <a:pt x="1341" y="67"/>
                    </a:cubicBezTo>
                    <a:cubicBezTo>
                      <a:pt x="1344" y="75"/>
                      <a:pt x="1341" y="89"/>
                      <a:pt x="1349" y="92"/>
                    </a:cubicBezTo>
                    <a:cubicBezTo>
                      <a:pt x="1356" y="95"/>
                      <a:pt x="1360" y="82"/>
                      <a:pt x="1366" y="76"/>
                    </a:cubicBezTo>
                    <a:cubicBezTo>
                      <a:pt x="1386" y="56"/>
                      <a:pt x="1396" y="44"/>
                      <a:pt x="1423" y="34"/>
                    </a:cubicBezTo>
                    <a:cubicBezTo>
                      <a:pt x="1459" y="42"/>
                      <a:pt x="1494" y="52"/>
                      <a:pt x="1530" y="59"/>
                    </a:cubicBezTo>
                    <a:cubicBezTo>
                      <a:pt x="1566" y="56"/>
                      <a:pt x="1601" y="55"/>
                      <a:pt x="1637" y="51"/>
                    </a:cubicBezTo>
                    <a:cubicBezTo>
                      <a:pt x="1672" y="47"/>
                      <a:pt x="1690" y="34"/>
                      <a:pt x="1728" y="34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Hobo Std" pitchFamily="50" charset="0"/>
                </a:endParaRPr>
              </a:p>
            </p:txBody>
          </p:sp>
          <p:sp>
            <p:nvSpPr>
              <p:cNvPr id="12328" name="Freeform 20"/>
              <p:cNvSpPr>
                <a:spLocks/>
              </p:cNvSpPr>
              <p:nvPr/>
            </p:nvSpPr>
            <p:spPr bwMode="auto">
              <a:xfrm>
                <a:off x="2773" y="3575"/>
                <a:ext cx="552" cy="62"/>
              </a:xfrm>
              <a:custGeom>
                <a:avLst/>
                <a:gdLst>
                  <a:gd name="T0" fmla="*/ 0 w 552"/>
                  <a:gd name="T1" fmla="*/ 37 h 62"/>
                  <a:gd name="T2" fmla="*/ 255 w 552"/>
                  <a:gd name="T3" fmla="*/ 62 h 62"/>
                  <a:gd name="T4" fmla="*/ 477 w 552"/>
                  <a:gd name="T5" fmla="*/ 29 h 62"/>
                  <a:gd name="T6" fmla="*/ 510 w 552"/>
                  <a:gd name="T7" fmla="*/ 21 h 62"/>
                  <a:gd name="T8" fmla="*/ 543 w 552"/>
                  <a:gd name="T9" fmla="*/ 4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2"/>
                  <a:gd name="T16" fmla="*/ 0 h 62"/>
                  <a:gd name="T17" fmla="*/ 552 w 552"/>
                  <a:gd name="T18" fmla="*/ 62 h 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2" h="62">
                    <a:moveTo>
                      <a:pt x="0" y="37"/>
                    </a:moveTo>
                    <a:cubicBezTo>
                      <a:pt x="91" y="32"/>
                      <a:pt x="176" y="12"/>
                      <a:pt x="255" y="62"/>
                    </a:cubicBezTo>
                    <a:cubicBezTo>
                      <a:pt x="342" y="50"/>
                      <a:pt x="383" y="36"/>
                      <a:pt x="477" y="29"/>
                    </a:cubicBezTo>
                    <a:cubicBezTo>
                      <a:pt x="488" y="26"/>
                      <a:pt x="500" y="26"/>
                      <a:pt x="510" y="21"/>
                    </a:cubicBezTo>
                    <a:cubicBezTo>
                      <a:pt x="552" y="0"/>
                      <a:pt x="505" y="4"/>
                      <a:pt x="543" y="4"/>
                    </a:cubicBezTo>
                  </a:path>
                </a:pathLst>
              </a:cu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>
                  <a:latin typeface="Hobo Std" pitchFamily="50" charset="0"/>
                </a:endParaRPr>
              </a:p>
            </p:txBody>
          </p:sp>
        </p:grpSp>
        <p:sp>
          <p:nvSpPr>
            <p:cNvPr id="12324" name="Freeform 32"/>
            <p:cNvSpPr>
              <a:spLocks/>
            </p:cNvSpPr>
            <p:nvPr/>
          </p:nvSpPr>
          <p:spPr bwMode="auto">
            <a:xfrm>
              <a:off x="-8" y="1547"/>
              <a:ext cx="80" cy="2090"/>
            </a:xfrm>
            <a:custGeom>
              <a:avLst/>
              <a:gdLst>
                <a:gd name="T0" fmla="*/ 49 w 80"/>
                <a:gd name="T1" fmla="*/ 2090 h 2090"/>
                <a:gd name="T2" fmla="*/ 57 w 80"/>
                <a:gd name="T3" fmla="*/ 1769 h 2090"/>
                <a:gd name="T4" fmla="*/ 41 w 80"/>
                <a:gd name="T5" fmla="*/ 1744 h 2090"/>
                <a:gd name="T6" fmla="*/ 24 w 80"/>
                <a:gd name="T7" fmla="*/ 1695 h 2090"/>
                <a:gd name="T8" fmla="*/ 49 w 80"/>
                <a:gd name="T9" fmla="*/ 1679 h 2090"/>
                <a:gd name="T10" fmla="*/ 24 w 80"/>
                <a:gd name="T11" fmla="*/ 1498 h 2090"/>
                <a:gd name="T12" fmla="*/ 8 w 80"/>
                <a:gd name="T13" fmla="*/ 1448 h 2090"/>
                <a:gd name="T14" fmla="*/ 0 w 80"/>
                <a:gd name="T15" fmla="*/ 1424 h 2090"/>
                <a:gd name="T16" fmla="*/ 33 w 80"/>
                <a:gd name="T17" fmla="*/ 1020 h 2090"/>
                <a:gd name="T18" fmla="*/ 8 w 80"/>
                <a:gd name="T19" fmla="*/ 699 h 2090"/>
                <a:gd name="T20" fmla="*/ 24 w 80"/>
                <a:gd name="T21" fmla="*/ 41 h 2090"/>
                <a:gd name="T22" fmla="*/ 41 w 80"/>
                <a:gd name="T23" fmla="*/ 25 h 2090"/>
                <a:gd name="T24" fmla="*/ 41 w 80"/>
                <a:gd name="T25" fmla="*/ 0 h 20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0"/>
                <a:gd name="T40" fmla="*/ 0 h 2090"/>
                <a:gd name="T41" fmla="*/ 80 w 80"/>
                <a:gd name="T42" fmla="*/ 2090 h 20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0" h="2090">
                  <a:moveTo>
                    <a:pt x="49" y="2090"/>
                  </a:moveTo>
                  <a:cubicBezTo>
                    <a:pt x="17" y="1988"/>
                    <a:pt x="25" y="1869"/>
                    <a:pt x="57" y="1769"/>
                  </a:cubicBezTo>
                  <a:cubicBezTo>
                    <a:pt x="52" y="1761"/>
                    <a:pt x="45" y="1753"/>
                    <a:pt x="41" y="1744"/>
                  </a:cubicBezTo>
                  <a:cubicBezTo>
                    <a:pt x="34" y="1728"/>
                    <a:pt x="24" y="1695"/>
                    <a:pt x="24" y="1695"/>
                  </a:cubicBezTo>
                  <a:cubicBezTo>
                    <a:pt x="32" y="1690"/>
                    <a:pt x="43" y="1687"/>
                    <a:pt x="49" y="1679"/>
                  </a:cubicBezTo>
                  <a:cubicBezTo>
                    <a:pt x="80" y="1634"/>
                    <a:pt x="40" y="1545"/>
                    <a:pt x="24" y="1498"/>
                  </a:cubicBezTo>
                  <a:cubicBezTo>
                    <a:pt x="18" y="1481"/>
                    <a:pt x="13" y="1465"/>
                    <a:pt x="8" y="1448"/>
                  </a:cubicBezTo>
                  <a:cubicBezTo>
                    <a:pt x="5" y="1440"/>
                    <a:pt x="0" y="1424"/>
                    <a:pt x="0" y="1424"/>
                  </a:cubicBezTo>
                  <a:cubicBezTo>
                    <a:pt x="5" y="1296"/>
                    <a:pt x="5" y="1146"/>
                    <a:pt x="33" y="1020"/>
                  </a:cubicBezTo>
                  <a:cubicBezTo>
                    <a:pt x="27" y="911"/>
                    <a:pt x="15" y="808"/>
                    <a:pt x="8" y="699"/>
                  </a:cubicBezTo>
                  <a:cubicBezTo>
                    <a:pt x="15" y="480"/>
                    <a:pt x="11" y="260"/>
                    <a:pt x="24" y="41"/>
                  </a:cubicBezTo>
                  <a:cubicBezTo>
                    <a:pt x="24" y="33"/>
                    <a:pt x="38" y="32"/>
                    <a:pt x="41" y="25"/>
                  </a:cubicBezTo>
                  <a:cubicBezTo>
                    <a:pt x="44" y="17"/>
                    <a:pt x="41" y="8"/>
                    <a:pt x="4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>
                <a:latin typeface="Hobo Std" pitchFamily="50" charset="0"/>
              </a:endParaRPr>
            </a:p>
          </p:txBody>
        </p:sp>
      </p:grpSp>
      <p:sp>
        <p:nvSpPr>
          <p:cNvPr id="12305" name="Freeform 35"/>
          <p:cNvSpPr>
            <a:spLocks/>
          </p:cNvSpPr>
          <p:nvPr/>
        </p:nvSpPr>
        <p:spPr bwMode="auto">
          <a:xfrm>
            <a:off x="6361113" y="2508250"/>
            <a:ext cx="911225" cy="3225800"/>
          </a:xfrm>
          <a:custGeom>
            <a:avLst/>
            <a:gdLst>
              <a:gd name="T0" fmla="*/ 249496263 w 574"/>
              <a:gd name="T1" fmla="*/ 2147483647 h 2032"/>
              <a:gd name="T2" fmla="*/ 146169063 w 574"/>
              <a:gd name="T3" fmla="*/ 2147483647 h 2032"/>
              <a:gd name="T4" fmla="*/ 229335013 w 574"/>
              <a:gd name="T5" fmla="*/ 2147483647 h 2032"/>
              <a:gd name="T6" fmla="*/ 249496263 w 574"/>
              <a:gd name="T7" fmla="*/ 2147483647 h 2032"/>
              <a:gd name="T8" fmla="*/ 312499375 w 574"/>
              <a:gd name="T9" fmla="*/ 2147483647 h 2032"/>
              <a:gd name="T10" fmla="*/ 229335013 w 574"/>
              <a:gd name="T11" fmla="*/ 2147483647 h 2032"/>
              <a:gd name="T12" fmla="*/ 126007813 w 574"/>
              <a:gd name="T13" fmla="*/ 2074089388 h 2032"/>
              <a:gd name="T14" fmla="*/ 312499375 w 574"/>
              <a:gd name="T15" fmla="*/ 2147483647 h 2032"/>
              <a:gd name="T16" fmla="*/ 478829688 w 574"/>
              <a:gd name="T17" fmla="*/ 2147483647 h 2032"/>
              <a:gd name="T18" fmla="*/ 372983125 w 574"/>
              <a:gd name="T19" fmla="*/ 2147483647 h 2032"/>
              <a:gd name="T20" fmla="*/ 292338125 w 574"/>
              <a:gd name="T21" fmla="*/ 2147483647 h 2032"/>
              <a:gd name="T22" fmla="*/ 146169063 w 574"/>
              <a:gd name="T23" fmla="*/ 2147483647 h 2032"/>
              <a:gd name="T24" fmla="*/ 126007813 w 574"/>
              <a:gd name="T25" fmla="*/ 2147483647 h 2032"/>
              <a:gd name="T26" fmla="*/ 83165950 w 574"/>
              <a:gd name="T27" fmla="*/ 2147483647 h 2032"/>
              <a:gd name="T28" fmla="*/ 0 w 574"/>
              <a:gd name="T29" fmla="*/ 2074089388 h 2032"/>
              <a:gd name="T30" fmla="*/ 42843450 w 574"/>
              <a:gd name="T31" fmla="*/ 829132200 h 2032"/>
              <a:gd name="T32" fmla="*/ 146169063 w 574"/>
              <a:gd name="T33" fmla="*/ 289818763 h 2032"/>
              <a:gd name="T34" fmla="*/ 292338125 w 574"/>
              <a:gd name="T35" fmla="*/ 103327200 h 2032"/>
              <a:gd name="T36" fmla="*/ 332660625 w 574"/>
              <a:gd name="T37" fmla="*/ 40322500 h 2032"/>
              <a:gd name="T38" fmla="*/ 456149075 w 574"/>
              <a:gd name="T39" fmla="*/ 0 h 2032"/>
              <a:gd name="T40" fmla="*/ 1038304375 w 574"/>
              <a:gd name="T41" fmla="*/ 63004700 h 2032"/>
              <a:gd name="T42" fmla="*/ 1141631575 w 574"/>
              <a:gd name="T43" fmla="*/ 83165950 h 2032"/>
              <a:gd name="T44" fmla="*/ 1078626875 w 574"/>
              <a:gd name="T45" fmla="*/ 413305625 h 2032"/>
              <a:gd name="T46" fmla="*/ 1038304375 w 574"/>
              <a:gd name="T47" fmla="*/ 539313438 h 2032"/>
              <a:gd name="T48" fmla="*/ 1058465625 w 574"/>
              <a:gd name="T49" fmla="*/ 642640638 h 2032"/>
              <a:gd name="T50" fmla="*/ 1141631575 w 574"/>
              <a:gd name="T51" fmla="*/ 892135313 h 2032"/>
              <a:gd name="T52" fmla="*/ 1098788125 w 574"/>
              <a:gd name="T53" fmla="*/ 2147483647 h 2032"/>
              <a:gd name="T54" fmla="*/ 1098788125 w 574"/>
              <a:gd name="T55" fmla="*/ 2147483647 h 2032"/>
              <a:gd name="T56" fmla="*/ 1204634688 w 574"/>
              <a:gd name="T57" fmla="*/ 2147483647 h 2032"/>
              <a:gd name="T58" fmla="*/ 1265118438 w 574"/>
              <a:gd name="T59" fmla="*/ 2147483647 h 2032"/>
              <a:gd name="T60" fmla="*/ 1285279688 w 574"/>
              <a:gd name="T61" fmla="*/ 2147483647 h 2032"/>
              <a:gd name="T62" fmla="*/ 1328123138 w 574"/>
              <a:gd name="T63" fmla="*/ 2147483647 h 2032"/>
              <a:gd name="T64" fmla="*/ 1265118438 w 574"/>
              <a:gd name="T65" fmla="*/ 2147483647 h 2032"/>
              <a:gd name="T66" fmla="*/ 249496263 w 574"/>
              <a:gd name="T67" fmla="*/ 2147483647 h 203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74"/>
              <a:gd name="T103" fmla="*/ 0 h 2032"/>
              <a:gd name="T104" fmla="*/ 574 w 574"/>
              <a:gd name="T105" fmla="*/ 2032 h 203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74" h="2032">
                <a:moveTo>
                  <a:pt x="99" y="2008"/>
                </a:moveTo>
                <a:cubicBezTo>
                  <a:pt x="76" y="1935"/>
                  <a:pt x="69" y="1861"/>
                  <a:pt x="58" y="1785"/>
                </a:cubicBezTo>
                <a:cubicBezTo>
                  <a:pt x="71" y="1746"/>
                  <a:pt x="83" y="1711"/>
                  <a:pt x="91" y="1670"/>
                </a:cubicBezTo>
                <a:cubicBezTo>
                  <a:pt x="94" y="1615"/>
                  <a:pt x="95" y="1561"/>
                  <a:pt x="99" y="1506"/>
                </a:cubicBezTo>
                <a:cubicBezTo>
                  <a:pt x="102" y="1469"/>
                  <a:pt x="124" y="1399"/>
                  <a:pt x="124" y="1399"/>
                </a:cubicBezTo>
                <a:cubicBezTo>
                  <a:pt x="134" y="1270"/>
                  <a:pt x="165" y="1127"/>
                  <a:pt x="91" y="1012"/>
                </a:cubicBezTo>
                <a:cubicBezTo>
                  <a:pt x="81" y="834"/>
                  <a:pt x="104" y="905"/>
                  <a:pt x="50" y="823"/>
                </a:cubicBezTo>
                <a:cubicBezTo>
                  <a:pt x="60" y="874"/>
                  <a:pt x="85" y="942"/>
                  <a:pt x="124" y="979"/>
                </a:cubicBezTo>
                <a:cubicBezTo>
                  <a:pt x="147" y="1051"/>
                  <a:pt x="176" y="1118"/>
                  <a:pt x="190" y="1193"/>
                </a:cubicBezTo>
                <a:cubicBezTo>
                  <a:pt x="182" y="1247"/>
                  <a:pt x="167" y="1298"/>
                  <a:pt x="148" y="1349"/>
                </a:cubicBezTo>
                <a:cubicBezTo>
                  <a:pt x="129" y="1291"/>
                  <a:pt x="141" y="1314"/>
                  <a:pt x="116" y="1275"/>
                </a:cubicBezTo>
                <a:cubicBezTo>
                  <a:pt x="108" y="1085"/>
                  <a:pt x="135" y="1079"/>
                  <a:pt x="58" y="963"/>
                </a:cubicBezTo>
                <a:cubicBezTo>
                  <a:pt x="55" y="955"/>
                  <a:pt x="54" y="946"/>
                  <a:pt x="50" y="938"/>
                </a:cubicBezTo>
                <a:cubicBezTo>
                  <a:pt x="46" y="931"/>
                  <a:pt x="37" y="928"/>
                  <a:pt x="33" y="921"/>
                </a:cubicBezTo>
                <a:cubicBezTo>
                  <a:pt x="18" y="892"/>
                  <a:pt x="12" y="854"/>
                  <a:pt x="0" y="823"/>
                </a:cubicBezTo>
                <a:cubicBezTo>
                  <a:pt x="7" y="658"/>
                  <a:pt x="10" y="494"/>
                  <a:pt x="17" y="329"/>
                </a:cubicBezTo>
                <a:cubicBezTo>
                  <a:pt x="20" y="257"/>
                  <a:pt x="16" y="177"/>
                  <a:pt x="58" y="115"/>
                </a:cubicBezTo>
                <a:cubicBezTo>
                  <a:pt x="69" y="80"/>
                  <a:pt x="94" y="69"/>
                  <a:pt x="116" y="41"/>
                </a:cubicBezTo>
                <a:cubicBezTo>
                  <a:pt x="122" y="33"/>
                  <a:pt x="124" y="21"/>
                  <a:pt x="132" y="16"/>
                </a:cubicBezTo>
                <a:cubicBezTo>
                  <a:pt x="147" y="7"/>
                  <a:pt x="181" y="0"/>
                  <a:pt x="181" y="0"/>
                </a:cubicBezTo>
                <a:cubicBezTo>
                  <a:pt x="260" y="7"/>
                  <a:pt x="333" y="18"/>
                  <a:pt x="412" y="25"/>
                </a:cubicBezTo>
                <a:cubicBezTo>
                  <a:pt x="426" y="28"/>
                  <a:pt x="441" y="26"/>
                  <a:pt x="453" y="33"/>
                </a:cubicBezTo>
                <a:cubicBezTo>
                  <a:pt x="491" y="54"/>
                  <a:pt x="453" y="140"/>
                  <a:pt x="428" y="164"/>
                </a:cubicBezTo>
                <a:cubicBezTo>
                  <a:pt x="423" y="181"/>
                  <a:pt x="417" y="197"/>
                  <a:pt x="412" y="214"/>
                </a:cubicBezTo>
                <a:cubicBezTo>
                  <a:pt x="408" y="227"/>
                  <a:pt x="416" y="242"/>
                  <a:pt x="420" y="255"/>
                </a:cubicBezTo>
                <a:cubicBezTo>
                  <a:pt x="429" y="288"/>
                  <a:pt x="442" y="321"/>
                  <a:pt x="453" y="354"/>
                </a:cubicBezTo>
                <a:cubicBezTo>
                  <a:pt x="470" y="494"/>
                  <a:pt x="475" y="747"/>
                  <a:pt x="436" y="889"/>
                </a:cubicBezTo>
                <a:cubicBezTo>
                  <a:pt x="432" y="1048"/>
                  <a:pt x="419" y="1168"/>
                  <a:pt x="436" y="1316"/>
                </a:cubicBezTo>
                <a:cubicBezTo>
                  <a:pt x="441" y="1363"/>
                  <a:pt x="465" y="1410"/>
                  <a:pt x="478" y="1456"/>
                </a:cubicBezTo>
                <a:cubicBezTo>
                  <a:pt x="484" y="1521"/>
                  <a:pt x="491" y="1582"/>
                  <a:pt x="502" y="1646"/>
                </a:cubicBezTo>
                <a:cubicBezTo>
                  <a:pt x="505" y="1662"/>
                  <a:pt x="506" y="1679"/>
                  <a:pt x="510" y="1695"/>
                </a:cubicBezTo>
                <a:cubicBezTo>
                  <a:pt x="514" y="1712"/>
                  <a:pt x="527" y="1744"/>
                  <a:pt x="527" y="1744"/>
                </a:cubicBezTo>
                <a:cubicBezTo>
                  <a:pt x="542" y="1835"/>
                  <a:pt x="574" y="1964"/>
                  <a:pt x="502" y="2032"/>
                </a:cubicBezTo>
                <a:cubicBezTo>
                  <a:pt x="373" y="1946"/>
                  <a:pt x="488" y="2016"/>
                  <a:pt x="99" y="2008"/>
                </a:cubicBezTo>
                <a:close/>
              </a:path>
            </a:pathLst>
          </a:custGeom>
          <a:solidFill>
            <a:srgbClr val="FFFFC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06" name="Freeform 36"/>
          <p:cNvSpPr>
            <a:spLocks/>
          </p:cNvSpPr>
          <p:nvPr/>
        </p:nvSpPr>
        <p:spPr bwMode="auto">
          <a:xfrm>
            <a:off x="7913688" y="5564188"/>
            <a:ext cx="577850" cy="184150"/>
          </a:xfrm>
          <a:custGeom>
            <a:avLst/>
            <a:gdLst>
              <a:gd name="T0" fmla="*/ 128528763 w 364"/>
              <a:gd name="T1" fmla="*/ 63004700 h 116"/>
              <a:gd name="T2" fmla="*/ 148690013 w 364"/>
              <a:gd name="T3" fmla="*/ 229335013 h 116"/>
              <a:gd name="T4" fmla="*/ 418345938 w 364"/>
              <a:gd name="T5" fmla="*/ 269657513 h 116"/>
              <a:gd name="T6" fmla="*/ 708164700 w 364"/>
              <a:gd name="T7" fmla="*/ 292338125 h 116"/>
              <a:gd name="T8" fmla="*/ 811490313 w 364"/>
              <a:gd name="T9" fmla="*/ 269657513 h 116"/>
              <a:gd name="T10" fmla="*/ 667842200 w 364"/>
              <a:gd name="T11" fmla="*/ 105846563 h 116"/>
              <a:gd name="T12" fmla="*/ 294859075 w 364"/>
              <a:gd name="T13" fmla="*/ 83165950 h 116"/>
              <a:gd name="T14" fmla="*/ 65524063 w 364"/>
              <a:gd name="T15" fmla="*/ 63004700 h 116"/>
              <a:gd name="T16" fmla="*/ 148690013 w 364"/>
              <a:gd name="T17" fmla="*/ 42843450 h 116"/>
              <a:gd name="T18" fmla="*/ 438507188 w 364"/>
              <a:gd name="T19" fmla="*/ 63004700 h 116"/>
              <a:gd name="T20" fmla="*/ 647680950 w 364"/>
              <a:gd name="T21" fmla="*/ 42843450 h 116"/>
              <a:gd name="T22" fmla="*/ 834172513 w 364"/>
              <a:gd name="T23" fmla="*/ 249496263 h 1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4"/>
              <a:gd name="T37" fmla="*/ 0 h 116"/>
              <a:gd name="T38" fmla="*/ 364 w 364"/>
              <a:gd name="T39" fmla="*/ 116 h 11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4" h="116">
                <a:moveTo>
                  <a:pt x="51" y="25"/>
                </a:moveTo>
                <a:cubicBezTo>
                  <a:pt x="15" y="61"/>
                  <a:pt x="0" y="72"/>
                  <a:pt x="59" y="91"/>
                </a:cubicBezTo>
                <a:cubicBezTo>
                  <a:pt x="99" y="78"/>
                  <a:pt x="126" y="102"/>
                  <a:pt x="166" y="107"/>
                </a:cubicBezTo>
                <a:cubicBezTo>
                  <a:pt x="204" y="112"/>
                  <a:pt x="243" y="113"/>
                  <a:pt x="281" y="116"/>
                </a:cubicBezTo>
                <a:cubicBezTo>
                  <a:pt x="295" y="113"/>
                  <a:pt x="310" y="115"/>
                  <a:pt x="322" y="107"/>
                </a:cubicBezTo>
                <a:cubicBezTo>
                  <a:pt x="364" y="80"/>
                  <a:pt x="279" y="47"/>
                  <a:pt x="265" y="42"/>
                </a:cubicBezTo>
                <a:cubicBezTo>
                  <a:pt x="223" y="0"/>
                  <a:pt x="170" y="23"/>
                  <a:pt x="117" y="33"/>
                </a:cubicBezTo>
                <a:cubicBezTo>
                  <a:pt x="87" y="30"/>
                  <a:pt x="55" y="33"/>
                  <a:pt x="26" y="25"/>
                </a:cubicBezTo>
                <a:cubicBezTo>
                  <a:pt x="15" y="22"/>
                  <a:pt x="48" y="17"/>
                  <a:pt x="59" y="17"/>
                </a:cubicBezTo>
                <a:cubicBezTo>
                  <a:pt x="97" y="17"/>
                  <a:pt x="136" y="22"/>
                  <a:pt x="174" y="25"/>
                </a:cubicBezTo>
                <a:cubicBezTo>
                  <a:pt x="206" y="35"/>
                  <a:pt x="225" y="27"/>
                  <a:pt x="257" y="17"/>
                </a:cubicBezTo>
                <a:cubicBezTo>
                  <a:pt x="295" y="30"/>
                  <a:pt x="331" y="54"/>
                  <a:pt x="331" y="99"/>
                </a:cubicBezTo>
              </a:path>
            </a:pathLst>
          </a:custGeom>
          <a:solidFill>
            <a:srgbClr val="FFFFC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07" name="Freeform 37"/>
          <p:cNvSpPr>
            <a:spLocks/>
          </p:cNvSpPr>
          <p:nvPr/>
        </p:nvSpPr>
        <p:spPr bwMode="auto">
          <a:xfrm>
            <a:off x="8094663" y="5600700"/>
            <a:ext cx="304800" cy="176213"/>
          </a:xfrm>
          <a:custGeom>
            <a:avLst/>
            <a:gdLst>
              <a:gd name="T0" fmla="*/ 47883763 w 192"/>
              <a:gd name="T1" fmla="*/ 151209804 h 111"/>
              <a:gd name="T2" fmla="*/ 297378438 w 192"/>
              <a:gd name="T3" fmla="*/ 25201634 h 111"/>
              <a:gd name="T4" fmla="*/ 483870000 w 192"/>
              <a:gd name="T5" fmla="*/ 128529127 h 111"/>
              <a:gd name="T6" fmla="*/ 214214075 w 192"/>
              <a:gd name="T7" fmla="*/ 151209804 h 111"/>
              <a:gd name="T8" fmla="*/ 47883763 w 192"/>
              <a:gd name="T9" fmla="*/ 151209804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"/>
              <a:gd name="T16" fmla="*/ 0 h 111"/>
              <a:gd name="T17" fmla="*/ 192 w 192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" h="111">
                <a:moveTo>
                  <a:pt x="19" y="60"/>
                </a:moveTo>
                <a:cubicBezTo>
                  <a:pt x="0" y="0"/>
                  <a:pt x="72" y="15"/>
                  <a:pt x="118" y="10"/>
                </a:cubicBezTo>
                <a:cubicBezTo>
                  <a:pt x="155" y="20"/>
                  <a:pt x="171" y="19"/>
                  <a:pt x="192" y="51"/>
                </a:cubicBezTo>
                <a:cubicBezTo>
                  <a:pt x="173" y="111"/>
                  <a:pt x="131" y="75"/>
                  <a:pt x="85" y="60"/>
                </a:cubicBezTo>
                <a:cubicBezTo>
                  <a:pt x="64" y="53"/>
                  <a:pt x="41" y="60"/>
                  <a:pt x="19" y="60"/>
                </a:cubicBezTo>
                <a:close/>
              </a:path>
            </a:pathLst>
          </a:custGeom>
          <a:solidFill>
            <a:srgbClr val="FFFFC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08" name="Freeform 38"/>
          <p:cNvSpPr>
            <a:spLocks/>
          </p:cNvSpPr>
          <p:nvPr/>
        </p:nvSpPr>
        <p:spPr bwMode="auto">
          <a:xfrm>
            <a:off x="6478588" y="3871913"/>
            <a:ext cx="358775" cy="947737"/>
          </a:xfrm>
          <a:custGeom>
            <a:avLst/>
            <a:gdLst>
              <a:gd name="T0" fmla="*/ 0 w 226"/>
              <a:gd name="T1" fmla="*/ 75604648 h 597"/>
              <a:gd name="T2" fmla="*/ 63004700 w 226"/>
              <a:gd name="T3" fmla="*/ 531751894 h 597"/>
              <a:gd name="T4" fmla="*/ 146169063 w 226"/>
              <a:gd name="T5" fmla="*/ 1131548766 h 597"/>
              <a:gd name="T6" fmla="*/ 292338125 w 226"/>
              <a:gd name="T7" fmla="*/ 1504531694 h 597"/>
              <a:gd name="T8" fmla="*/ 498990938 w 226"/>
              <a:gd name="T9" fmla="*/ 1401206136 h 597"/>
              <a:gd name="T10" fmla="*/ 561995638 w 226"/>
              <a:gd name="T11" fmla="*/ 1214714672 h 597"/>
              <a:gd name="T12" fmla="*/ 435987825 w 226"/>
              <a:gd name="T13" fmla="*/ 738404598 h 597"/>
              <a:gd name="T14" fmla="*/ 415826575 w 226"/>
              <a:gd name="T15" fmla="*/ 655240279 h 597"/>
              <a:gd name="T16" fmla="*/ 372983125 w 226"/>
              <a:gd name="T17" fmla="*/ 592235613 h 597"/>
              <a:gd name="T18" fmla="*/ 332660625 w 226"/>
              <a:gd name="T19" fmla="*/ 425905388 h 597"/>
              <a:gd name="T20" fmla="*/ 312499375 w 226"/>
              <a:gd name="T21" fmla="*/ 345260430 h 597"/>
              <a:gd name="T22" fmla="*/ 332660625 w 226"/>
              <a:gd name="T23" fmla="*/ 219252684 h 597"/>
              <a:gd name="T24" fmla="*/ 0 w 226"/>
              <a:gd name="T25" fmla="*/ 75604648 h 5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6"/>
              <a:gd name="T40" fmla="*/ 0 h 597"/>
              <a:gd name="T41" fmla="*/ 226 w 226"/>
              <a:gd name="T42" fmla="*/ 597 h 5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6" h="597">
                <a:moveTo>
                  <a:pt x="0" y="30"/>
                </a:moveTo>
                <a:cubicBezTo>
                  <a:pt x="6" y="115"/>
                  <a:pt x="8" y="143"/>
                  <a:pt x="25" y="211"/>
                </a:cubicBezTo>
                <a:cubicBezTo>
                  <a:pt x="31" y="294"/>
                  <a:pt x="43" y="368"/>
                  <a:pt x="58" y="449"/>
                </a:cubicBezTo>
                <a:cubicBezTo>
                  <a:pt x="67" y="500"/>
                  <a:pt x="69" y="567"/>
                  <a:pt x="116" y="597"/>
                </a:cubicBezTo>
                <a:cubicBezTo>
                  <a:pt x="155" y="587"/>
                  <a:pt x="169" y="585"/>
                  <a:pt x="198" y="556"/>
                </a:cubicBezTo>
                <a:cubicBezTo>
                  <a:pt x="217" y="499"/>
                  <a:pt x="208" y="523"/>
                  <a:pt x="223" y="482"/>
                </a:cubicBezTo>
                <a:cubicBezTo>
                  <a:pt x="218" y="413"/>
                  <a:pt x="226" y="343"/>
                  <a:pt x="173" y="293"/>
                </a:cubicBezTo>
                <a:cubicBezTo>
                  <a:pt x="170" y="282"/>
                  <a:pt x="169" y="270"/>
                  <a:pt x="165" y="260"/>
                </a:cubicBezTo>
                <a:cubicBezTo>
                  <a:pt x="161" y="251"/>
                  <a:pt x="151" y="244"/>
                  <a:pt x="148" y="235"/>
                </a:cubicBezTo>
                <a:cubicBezTo>
                  <a:pt x="140" y="214"/>
                  <a:pt x="137" y="191"/>
                  <a:pt x="132" y="169"/>
                </a:cubicBezTo>
                <a:cubicBezTo>
                  <a:pt x="129" y="158"/>
                  <a:pt x="124" y="137"/>
                  <a:pt x="124" y="137"/>
                </a:cubicBezTo>
                <a:cubicBezTo>
                  <a:pt x="127" y="120"/>
                  <a:pt x="133" y="104"/>
                  <a:pt x="132" y="87"/>
                </a:cubicBezTo>
                <a:cubicBezTo>
                  <a:pt x="125" y="0"/>
                  <a:pt x="75" y="23"/>
                  <a:pt x="0" y="30"/>
                </a:cubicBezTo>
                <a:close/>
              </a:path>
            </a:pathLst>
          </a:custGeom>
          <a:solidFill>
            <a:srgbClr val="FFFFC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9500" name="Line 44"/>
          <p:cNvSpPr>
            <a:spLocks noChangeShapeType="1"/>
          </p:cNvSpPr>
          <p:nvPr/>
        </p:nvSpPr>
        <p:spPr bwMode="auto">
          <a:xfrm flipH="1">
            <a:off x="395288" y="2133600"/>
            <a:ext cx="504825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9501" name="Line 45"/>
          <p:cNvSpPr>
            <a:spLocks noChangeShapeType="1"/>
          </p:cNvSpPr>
          <p:nvPr/>
        </p:nvSpPr>
        <p:spPr bwMode="auto">
          <a:xfrm flipH="1">
            <a:off x="1835150" y="3789363"/>
            <a:ext cx="576263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9502" name="Line 46"/>
          <p:cNvSpPr>
            <a:spLocks noChangeShapeType="1"/>
          </p:cNvSpPr>
          <p:nvPr/>
        </p:nvSpPr>
        <p:spPr bwMode="auto">
          <a:xfrm flipH="1">
            <a:off x="3779838" y="1484313"/>
            <a:ext cx="360362" cy="280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9503" name="Line 47"/>
          <p:cNvSpPr>
            <a:spLocks noChangeShapeType="1"/>
          </p:cNvSpPr>
          <p:nvPr/>
        </p:nvSpPr>
        <p:spPr bwMode="auto">
          <a:xfrm flipH="1">
            <a:off x="5292725" y="1484313"/>
            <a:ext cx="574675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9504" name="Line 48"/>
          <p:cNvSpPr>
            <a:spLocks noChangeShapeType="1"/>
          </p:cNvSpPr>
          <p:nvPr/>
        </p:nvSpPr>
        <p:spPr bwMode="auto">
          <a:xfrm>
            <a:off x="6300788" y="1700213"/>
            <a:ext cx="2159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9505" name="Line 49"/>
          <p:cNvSpPr>
            <a:spLocks noChangeShapeType="1"/>
          </p:cNvSpPr>
          <p:nvPr/>
        </p:nvSpPr>
        <p:spPr bwMode="auto">
          <a:xfrm>
            <a:off x="7740650" y="3933825"/>
            <a:ext cx="287338" cy="1582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12320" name="Text Box 50"/>
          <p:cNvSpPr txBox="1">
            <a:spLocks noChangeArrowheads="1"/>
          </p:cNvSpPr>
          <p:nvPr/>
        </p:nvSpPr>
        <p:spPr bwMode="auto">
          <a:xfrm>
            <a:off x="827088" y="6092825"/>
            <a:ext cx="201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latin typeface="Hobo Std" pitchFamily="50" charset="0"/>
              </a:rPr>
              <a:t>Headland 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0" y="0"/>
            <a:ext cx="2700338" cy="830997"/>
          </a:xfrm>
          <a:prstGeom prst="rect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dirty="0">
                <a:latin typeface="Hobo Std" pitchFamily="50" charset="0"/>
              </a:rPr>
              <a:t>Draw a large well labelled copy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2843213" y="6156325"/>
            <a:ext cx="6300787" cy="711200"/>
          </a:xfrm>
          <a:prstGeom prst="rect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2000">
                <a:latin typeface="Hobo Std" pitchFamily="50" charset="0"/>
              </a:rPr>
              <a:t>When you have finished write a paragraph to explain what processes have caused the above to 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1798FE-4904-4B0A-8895-A778A4A4B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795588" y="80963"/>
            <a:ext cx="1100137" cy="11001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080E51-98BC-4299-B66A-52A71DC2D913}"/>
              </a:ext>
            </a:extLst>
          </p:cNvPr>
          <p:cNvSpPr txBox="1"/>
          <p:nvPr/>
        </p:nvSpPr>
        <p:spPr>
          <a:xfrm>
            <a:off x="4572000" y="415498"/>
            <a:ext cx="382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happens at each arrow?</a:t>
            </a:r>
          </a:p>
        </p:txBody>
      </p:sp>
    </p:spTree>
    <p:extLst>
      <p:ext uri="{BB962C8B-B14F-4D97-AF65-F5344CB8AC3E}">
        <p14:creationId xmlns:p14="http://schemas.microsoft.com/office/powerpoint/2010/main" val="278774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0" grpId="0" animBg="1"/>
      <p:bldP spid="19501" grpId="0" animBg="1"/>
      <p:bldP spid="19502" grpId="0" animBg="1"/>
      <p:bldP spid="19503" grpId="0" animBg="1"/>
      <p:bldP spid="19504" grpId="0" animBg="1"/>
      <p:bldP spid="19505" grpId="0" animBg="1"/>
      <p:bldP spid="19509" grpId="0" animBg="1"/>
      <p:bldP spid="195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Hobo Std" pitchFamily="50" charset="0"/>
              </a:rPr>
              <a:t> Tom Abbott, Biddulph High School and made available through www.sln.org.uk/geography and only for non commercial use in schools</a:t>
            </a:r>
          </a:p>
        </p:txBody>
      </p:sp>
      <p:sp>
        <p:nvSpPr>
          <p:cNvPr id="13315" name="Rectangle 8"/>
          <p:cNvSpPr>
            <a:spLocks noGrp="1" noChangeArrowheads="1"/>
          </p:cNvSpPr>
          <p:nvPr>
            <p:ph type="title"/>
          </p:nvPr>
        </p:nvSpPr>
        <p:spPr>
          <a:xfrm>
            <a:off x="684213" y="44450"/>
            <a:ext cx="7772400" cy="1143000"/>
          </a:xfrm>
        </p:spPr>
        <p:txBody>
          <a:bodyPr/>
          <a:lstStyle/>
          <a:p>
            <a:r>
              <a:rPr lang="en-GB" u="sng">
                <a:latin typeface="Hobo Std" pitchFamily="50" charset="0"/>
              </a:rPr>
              <a:t>Old Harry’s Rock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195513" y="5805488"/>
            <a:ext cx="5256212" cy="1014412"/>
          </a:xfrm>
          <a:prstGeom prst="rect">
            <a:avLst/>
          </a:prstGeom>
          <a:solidFill>
            <a:srgbClr val="FFFFC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>
              <a:latin typeface="Hobo Std" pitchFamily="50" charset="0"/>
            </a:endParaRPr>
          </a:p>
          <a:p>
            <a:pPr>
              <a:spcBef>
                <a:spcPct val="50000"/>
              </a:spcBef>
            </a:pPr>
            <a:endParaRPr lang="en-GB">
              <a:latin typeface="Hobo Std" pitchFamily="50" charset="0"/>
            </a:endParaRPr>
          </a:p>
        </p:txBody>
      </p:sp>
      <p:sp>
        <p:nvSpPr>
          <p:cNvPr id="13317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pic>
        <p:nvPicPr>
          <p:cNvPr id="13318" name="Picture 7" descr="oldHarrysRoc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" y="1341438"/>
            <a:ext cx="9074150" cy="5611812"/>
          </a:xfrm>
          <a:noFill/>
        </p:spPr>
      </p:pic>
      <p:sp>
        <p:nvSpPr>
          <p:cNvPr id="13319" name="Text Box 15"/>
          <p:cNvSpPr txBox="1">
            <a:spLocks noChangeArrowheads="1"/>
          </p:cNvSpPr>
          <p:nvPr/>
        </p:nvSpPr>
        <p:spPr bwMode="auto">
          <a:xfrm>
            <a:off x="2339975" y="3644900"/>
            <a:ext cx="504825" cy="466725"/>
          </a:xfrm>
          <a:prstGeom prst="rect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Hobo Std" pitchFamily="50" charset="0"/>
              </a:rPr>
              <a:t>A</a:t>
            </a: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3924300" y="3789363"/>
            <a:ext cx="503238" cy="466725"/>
          </a:xfrm>
          <a:prstGeom prst="rect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Hobo Std" pitchFamily="50" charset="0"/>
              </a:rPr>
              <a:t>E</a:t>
            </a:r>
          </a:p>
        </p:txBody>
      </p:sp>
      <p:sp>
        <p:nvSpPr>
          <p:cNvPr id="13321" name="Text Box 17"/>
          <p:cNvSpPr txBox="1">
            <a:spLocks noChangeArrowheads="1"/>
          </p:cNvSpPr>
          <p:nvPr/>
        </p:nvSpPr>
        <p:spPr bwMode="auto">
          <a:xfrm>
            <a:off x="3059113" y="5734050"/>
            <a:ext cx="503237" cy="466725"/>
          </a:xfrm>
          <a:prstGeom prst="rect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Hobo Std" pitchFamily="50" charset="0"/>
              </a:rPr>
              <a:t>D</a:t>
            </a:r>
          </a:p>
        </p:txBody>
      </p:sp>
      <p:sp>
        <p:nvSpPr>
          <p:cNvPr id="13322" name="Text Box 18"/>
          <p:cNvSpPr txBox="1">
            <a:spLocks noChangeArrowheads="1"/>
          </p:cNvSpPr>
          <p:nvPr/>
        </p:nvSpPr>
        <p:spPr bwMode="auto">
          <a:xfrm>
            <a:off x="7812088" y="2133600"/>
            <a:ext cx="503237" cy="466725"/>
          </a:xfrm>
          <a:prstGeom prst="rect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Hobo Std" pitchFamily="50" charset="0"/>
              </a:rPr>
              <a:t>C</a:t>
            </a:r>
          </a:p>
        </p:txBody>
      </p:sp>
      <p:sp>
        <p:nvSpPr>
          <p:cNvPr id="13323" name="Text Box 19"/>
          <p:cNvSpPr txBox="1">
            <a:spLocks noChangeArrowheads="1"/>
          </p:cNvSpPr>
          <p:nvPr/>
        </p:nvSpPr>
        <p:spPr bwMode="auto">
          <a:xfrm>
            <a:off x="5003800" y="5157788"/>
            <a:ext cx="503238" cy="466725"/>
          </a:xfrm>
          <a:prstGeom prst="rect">
            <a:avLst/>
          </a:prstGeom>
          <a:solidFill>
            <a:srgbClr val="FFFFC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latin typeface="Hobo Std" pitchFamily="50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1735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48679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latin typeface="Hobo Std" pitchFamily="50" charset="0"/>
              </a:rPr>
              <a:t>Longshore</a:t>
            </a:r>
            <a:r>
              <a:rPr lang="en-GB" sz="2400" b="1" dirty="0">
                <a:latin typeface="Hobo Std" pitchFamily="50" charset="0"/>
              </a:rPr>
              <a:t> Drift </a:t>
            </a:r>
          </a:p>
          <a:p>
            <a:r>
              <a:rPr lang="en-GB" sz="2400" dirty="0">
                <a:latin typeface="Hobo Std" pitchFamily="50" charset="0"/>
              </a:rPr>
              <a:t>__________ is the movement of material along the shore by wave action. It is a process of </a:t>
            </a:r>
            <a:r>
              <a:rPr lang="en-GB" sz="2400" u="sng" dirty="0">
                <a:latin typeface="Hobo Std" pitchFamily="50" charset="0"/>
              </a:rPr>
              <a:t>__________.</a:t>
            </a:r>
            <a:r>
              <a:rPr lang="en-GB" sz="2400" dirty="0">
                <a:latin typeface="Hobo Std" pitchFamily="50" charset="0"/>
              </a:rPr>
              <a:t> </a:t>
            </a:r>
            <a:r>
              <a:rPr lang="en-GB" sz="2400" dirty="0" err="1">
                <a:latin typeface="Hobo Std" pitchFamily="50" charset="0"/>
              </a:rPr>
              <a:t>Longshore</a:t>
            </a:r>
            <a:r>
              <a:rPr lang="en-GB" sz="2400" dirty="0">
                <a:latin typeface="Hobo Std" pitchFamily="50" charset="0"/>
              </a:rPr>
              <a:t> drift happens when waves move towards the coast at an </a:t>
            </a:r>
            <a:r>
              <a:rPr lang="en-GB" sz="2400" u="sng" dirty="0">
                <a:latin typeface="Hobo Std" pitchFamily="50" charset="0"/>
              </a:rPr>
              <a:t>______. </a:t>
            </a:r>
            <a:r>
              <a:rPr lang="en-GB" sz="2400" dirty="0">
                <a:latin typeface="Hobo Std" pitchFamily="50" charset="0"/>
              </a:rPr>
              <a:t>The </a:t>
            </a:r>
            <a:r>
              <a:rPr lang="en-GB" sz="2400" u="sng" dirty="0">
                <a:latin typeface="Hobo Std" pitchFamily="50" charset="0"/>
              </a:rPr>
              <a:t>_________</a:t>
            </a:r>
            <a:r>
              <a:rPr lang="en-GB" sz="2400" dirty="0">
                <a:latin typeface="Hobo Std" pitchFamily="50" charset="0"/>
              </a:rPr>
              <a:t> wind (most common wind) usually influences this angle. The </a:t>
            </a:r>
            <a:r>
              <a:rPr lang="en-GB" sz="2400" u="sng" dirty="0">
                <a:latin typeface="Hobo Std" pitchFamily="50" charset="0"/>
              </a:rPr>
              <a:t>______</a:t>
            </a:r>
            <a:r>
              <a:rPr lang="en-GB" sz="2400" dirty="0">
                <a:latin typeface="Hobo Std" pitchFamily="50" charset="0"/>
              </a:rPr>
              <a:t> (waves moving up the beach) carries material up the beach at an angle. The __________ carries material back down the beach at right angles. This is the result of __________. This process slowly moves material along the beach. </a:t>
            </a:r>
            <a:br>
              <a:rPr lang="en-GB" sz="2400" dirty="0">
                <a:latin typeface="Hobo Std" pitchFamily="50" charset="0"/>
              </a:rPr>
            </a:br>
            <a:r>
              <a:rPr lang="en-GB" sz="2400" dirty="0" err="1">
                <a:latin typeface="Hobo Std" pitchFamily="50" charset="0"/>
              </a:rPr>
              <a:t>Longshore</a:t>
            </a:r>
            <a:r>
              <a:rPr lang="en-GB" sz="2400" dirty="0">
                <a:latin typeface="Hobo Std" pitchFamily="50" charset="0"/>
              </a:rPr>
              <a:t> drift provides a link between erosion and deposition. Material in one place is __________, __________ then __________ elsewhere.</a:t>
            </a:r>
            <a:endParaRPr lang="en-GB" sz="2400" u="sng" dirty="0">
              <a:latin typeface="Hobo Std" pitchFamily="50" charset="0"/>
            </a:endParaRPr>
          </a:p>
          <a:p>
            <a:pPr>
              <a:buFontTx/>
              <a:buNone/>
            </a:pPr>
            <a:r>
              <a:rPr lang="en-GB" sz="2400" dirty="0">
                <a:latin typeface="Hobo Std" pitchFamily="50" charset="0"/>
              </a:rPr>
              <a:t>	Transportation	Swash		Eroded		Backwash</a:t>
            </a:r>
          </a:p>
          <a:p>
            <a:pPr>
              <a:buFontTx/>
              <a:buNone/>
            </a:pPr>
            <a:r>
              <a:rPr lang="en-GB" sz="2400" dirty="0">
                <a:latin typeface="Hobo Std" pitchFamily="50" charset="0"/>
              </a:rPr>
              <a:t>	Angle	Prevailing		Gravity		Transported</a:t>
            </a:r>
          </a:p>
          <a:p>
            <a:pPr>
              <a:buFontTx/>
              <a:buNone/>
            </a:pPr>
            <a:r>
              <a:rPr lang="en-GB" sz="2400" dirty="0">
                <a:latin typeface="Hobo Std" pitchFamily="50" charset="0"/>
              </a:rPr>
              <a:t>	</a:t>
            </a:r>
            <a:r>
              <a:rPr lang="en-GB" sz="2400" dirty="0" err="1">
                <a:latin typeface="Hobo Std" pitchFamily="50" charset="0"/>
              </a:rPr>
              <a:t>Longshore</a:t>
            </a:r>
            <a:r>
              <a:rPr lang="en-GB" sz="2400" dirty="0">
                <a:latin typeface="Hobo Std" pitchFamily="50" charset="0"/>
              </a:rPr>
              <a:t> drift 		Deposited				</a:t>
            </a:r>
          </a:p>
        </p:txBody>
      </p:sp>
    </p:spTree>
    <p:extLst>
      <p:ext uri="{BB962C8B-B14F-4D97-AF65-F5344CB8AC3E}">
        <p14:creationId xmlns:p14="http://schemas.microsoft.com/office/powerpoint/2010/main" val="292837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ave_at_Hanakapia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75"/>
            <a:ext cx="4249738" cy="318611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2" name="Picture 4" descr="0002n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206" y="548680"/>
            <a:ext cx="4572000" cy="30035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1187450" y="0"/>
            <a:ext cx="6767513" cy="86177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 b="1">
                <a:solidFill>
                  <a:schemeClr val="tx2"/>
                </a:solidFill>
                <a:latin typeface="Hobo Std" pitchFamily="50" charset="0"/>
              </a:rPr>
              <a:t>Landforms Created by Erosion </a:t>
            </a:r>
            <a:r>
              <a:rPr lang="en-GB">
                <a:latin typeface="Hobo Std" pitchFamily="50" charset="0"/>
              </a:rPr>
              <a:t>caves, arches, stacks and stumps</a:t>
            </a:r>
          </a:p>
        </p:txBody>
      </p:sp>
      <p:pic>
        <p:nvPicPr>
          <p:cNvPr id="2055" name="Picture 6" descr="geofeatur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4" r="157"/>
          <a:stretch>
            <a:fillRect/>
          </a:stretch>
        </p:blipFill>
        <p:spPr bwMode="auto">
          <a:xfrm>
            <a:off x="4211638" y="3905763"/>
            <a:ext cx="4681537" cy="257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5" descr="Double%20Stack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770313"/>
            <a:ext cx="3816350" cy="2754312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441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9535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200">
                <a:latin typeface="Hobo Std" pitchFamily="50" charset="0"/>
              </a:rPr>
              <a:t>Coastal erosion: cave, collapsed arch, stack, wave-cut platform?</a:t>
            </a:r>
            <a:endParaRPr lang="en-US" sz="3200">
              <a:latin typeface="Hobo Std" pitchFamily="50" charset="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7" y="1327150"/>
            <a:ext cx="8229600" cy="5256212"/>
          </a:xfrm>
        </p:spPr>
      </p:pic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6602168" y="1125384"/>
            <a:ext cx="50800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250825" y="5876925"/>
            <a:ext cx="8497888" cy="981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latin typeface="Hobo Std" pitchFamily="50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007387" y="3894137"/>
            <a:ext cx="1008062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3079" name="Line 9"/>
          <p:cNvSpPr>
            <a:spLocks noChangeShapeType="1"/>
          </p:cNvSpPr>
          <p:nvPr/>
        </p:nvSpPr>
        <p:spPr bwMode="auto">
          <a:xfrm flipH="1">
            <a:off x="3182249" y="3860800"/>
            <a:ext cx="43180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3080" name="Line 11"/>
          <p:cNvSpPr>
            <a:spLocks noChangeShapeType="1"/>
          </p:cNvSpPr>
          <p:nvPr/>
        </p:nvSpPr>
        <p:spPr bwMode="auto">
          <a:xfrm flipH="1" flipV="1">
            <a:off x="1476375" y="1125538"/>
            <a:ext cx="1439863" cy="2735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3081" name="Text Box 12"/>
          <p:cNvSpPr txBox="1">
            <a:spLocks noChangeArrowheads="1"/>
          </p:cNvSpPr>
          <p:nvPr/>
        </p:nvSpPr>
        <p:spPr bwMode="auto">
          <a:xfrm>
            <a:off x="400050" y="803275"/>
            <a:ext cx="215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>
                <a:latin typeface="Hobo Std" pitchFamily="50" charset="0"/>
              </a:rPr>
              <a:t>collapsed arch</a:t>
            </a:r>
            <a:endParaRPr lang="en-US">
              <a:latin typeface="Hobo Std" pitchFamily="50" charset="0"/>
            </a:endParaRPr>
          </a:p>
        </p:txBody>
      </p:sp>
      <p:sp>
        <p:nvSpPr>
          <p:cNvPr id="3082" name="Text Box 13"/>
          <p:cNvSpPr txBox="1">
            <a:spLocks noChangeArrowheads="1"/>
          </p:cNvSpPr>
          <p:nvPr/>
        </p:nvSpPr>
        <p:spPr bwMode="auto">
          <a:xfrm>
            <a:off x="6178720" y="697005"/>
            <a:ext cx="925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latin typeface="Hobo Std" pitchFamily="50" charset="0"/>
              </a:rPr>
              <a:t>stack</a:t>
            </a:r>
            <a:endParaRPr lang="en-US" dirty="0">
              <a:latin typeface="Hobo Std" pitchFamily="50" charset="0"/>
            </a:endParaRPr>
          </a:p>
        </p:txBody>
      </p:sp>
      <p:sp>
        <p:nvSpPr>
          <p:cNvPr id="3083" name="Text Box 16"/>
          <p:cNvSpPr txBox="1">
            <a:spLocks noChangeArrowheads="1"/>
          </p:cNvSpPr>
          <p:nvPr/>
        </p:nvSpPr>
        <p:spPr bwMode="auto">
          <a:xfrm>
            <a:off x="6077155" y="5876925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latin typeface="Hobo Std" pitchFamily="50" charset="0"/>
              </a:rPr>
              <a:t>cave</a:t>
            </a:r>
            <a:endParaRPr lang="en-US" dirty="0">
              <a:latin typeface="Hobo Std" pitchFamily="50" charset="0"/>
            </a:endParaRPr>
          </a:p>
        </p:txBody>
      </p:sp>
      <p:sp>
        <p:nvSpPr>
          <p:cNvPr id="3084" name="Text Box 17"/>
          <p:cNvSpPr txBox="1">
            <a:spLocks noChangeArrowheads="1"/>
          </p:cNvSpPr>
          <p:nvPr/>
        </p:nvSpPr>
        <p:spPr bwMode="auto">
          <a:xfrm>
            <a:off x="1877801" y="5810250"/>
            <a:ext cx="26941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latin typeface="Hobo Std" pitchFamily="50" charset="0"/>
              </a:rPr>
              <a:t>wave cut platform</a:t>
            </a:r>
            <a:endParaRPr lang="en-US" dirty="0">
              <a:latin typeface="Hobo Std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ACD6B-75CF-47D8-A55E-14E1E274B6DA}"/>
              </a:ext>
            </a:extLst>
          </p:cNvPr>
          <p:cNvSpPr txBox="1"/>
          <p:nvPr/>
        </p:nvSpPr>
        <p:spPr>
          <a:xfrm>
            <a:off x="3684206" y="6105511"/>
            <a:ext cx="5064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https://www.youtube.com/watch?v=7Th56dhs4Fc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ADD4C8-0C03-433F-896C-1DE664174406}"/>
              </a:ext>
            </a:extLst>
          </p:cNvPr>
          <p:cNvSpPr txBox="1"/>
          <p:nvPr/>
        </p:nvSpPr>
        <p:spPr>
          <a:xfrm>
            <a:off x="755576" y="6334125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Watch this animation:</a:t>
            </a:r>
          </a:p>
        </p:txBody>
      </p:sp>
    </p:spTree>
    <p:extLst>
      <p:ext uri="{BB962C8B-B14F-4D97-AF65-F5344CB8AC3E}">
        <p14:creationId xmlns:p14="http://schemas.microsoft.com/office/powerpoint/2010/main" val="119061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Freeform 17"/>
          <p:cNvSpPr>
            <a:spLocks/>
          </p:cNvSpPr>
          <p:nvPr/>
        </p:nvSpPr>
        <p:spPr bwMode="auto">
          <a:xfrm>
            <a:off x="1258888" y="3311525"/>
            <a:ext cx="1096962" cy="2133600"/>
          </a:xfrm>
          <a:custGeom>
            <a:avLst/>
            <a:gdLst>
              <a:gd name="T0" fmla="*/ 0 w 812"/>
              <a:gd name="T1" fmla="*/ 2147483647 h 1091"/>
              <a:gd name="T2" fmla="*/ 542035673 w 812"/>
              <a:gd name="T3" fmla="*/ 2103483190 h 1091"/>
              <a:gd name="T4" fmla="*/ 700812817 w 812"/>
              <a:gd name="T5" fmla="*/ 1870189381 h 1091"/>
              <a:gd name="T6" fmla="*/ 812140950 w 812"/>
              <a:gd name="T7" fmla="*/ 1701908771 h 1091"/>
              <a:gd name="T8" fmla="*/ 1020194924 w 812"/>
              <a:gd name="T9" fmla="*/ 1369176686 h 1091"/>
              <a:gd name="T10" fmla="*/ 1146121298 w 812"/>
              <a:gd name="T11" fmla="*/ 1067040543 h 1091"/>
              <a:gd name="T12" fmla="*/ 1195398128 w 812"/>
              <a:gd name="T13" fmla="*/ 898761888 h 1091"/>
              <a:gd name="T14" fmla="*/ 1242848489 w 812"/>
              <a:gd name="T15" fmla="*/ 734306503 h 1091"/>
              <a:gd name="T16" fmla="*/ 1290298851 w 812"/>
              <a:gd name="T17" fmla="*/ 566027848 h 1091"/>
              <a:gd name="T18" fmla="*/ 1385200924 w 812"/>
              <a:gd name="T19" fmla="*/ 198874597 h 1091"/>
              <a:gd name="T20" fmla="*/ 1449077345 w 812"/>
              <a:gd name="T21" fmla="*/ 65017109 h 1091"/>
              <a:gd name="T22" fmla="*/ 1481928115 w 812"/>
              <a:gd name="T23" fmla="*/ 0 h 10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2"/>
              <a:gd name="T37" fmla="*/ 0 h 1091"/>
              <a:gd name="T38" fmla="*/ 812 w 812"/>
              <a:gd name="T39" fmla="*/ 1091 h 10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2" h="1091">
                <a:moveTo>
                  <a:pt x="0" y="1091"/>
                </a:moveTo>
                <a:cubicBezTo>
                  <a:pt x="99" y="911"/>
                  <a:pt x="196" y="729"/>
                  <a:pt x="297" y="550"/>
                </a:cubicBezTo>
                <a:cubicBezTo>
                  <a:pt x="312" y="523"/>
                  <a:pt x="356" y="497"/>
                  <a:pt x="384" y="489"/>
                </a:cubicBezTo>
                <a:cubicBezTo>
                  <a:pt x="405" y="467"/>
                  <a:pt x="416" y="455"/>
                  <a:pt x="445" y="445"/>
                </a:cubicBezTo>
                <a:cubicBezTo>
                  <a:pt x="479" y="411"/>
                  <a:pt x="522" y="387"/>
                  <a:pt x="559" y="358"/>
                </a:cubicBezTo>
                <a:cubicBezTo>
                  <a:pt x="585" y="337"/>
                  <a:pt x="605" y="304"/>
                  <a:pt x="628" y="279"/>
                </a:cubicBezTo>
                <a:cubicBezTo>
                  <a:pt x="655" y="201"/>
                  <a:pt x="616" y="300"/>
                  <a:pt x="655" y="235"/>
                </a:cubicBezTo>
                <a:cubicBezTo>
                  <a:pt x="687" y="181"/>
                  <a:pt x="637" y="234"/>
                  <a:pt x="681" y="192"/>
                </a:cubicBezTo>
                <a:cubicBezTo>
                  <a:pt x="702" y="125"/>
                  <a:pt x="673" y="203"/>
                  <a:pt x="707" y="148"/>
                </a:cubicBezTo>
                <a:cubicBezTo>
                  <a:pt x="726" y="117"/>
                  <a:pt x="732" y="79"/>
                  <a:pt x="759" y="52"/>
                </a:cubicBezTo>
                <a:cubicBezTo>
                  <a:pt x="771" y="40"/>
                  <a:pt x="782" y="29"/>
                  <a:pt x="794" y="17"/>
                </a:cubicBezTo>
                <a:cubicBezTo>
                  <a:pt x="800" y="11"/>
                  <a:pt x="812" y="0"/>
                  <a:pt x="812" y="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3078" name="Freeform 18"/>
          <p:cNvSpPr>
            <a:spLocks/>
          </p:cNvSpPr>
          <p:nvPr/>
        </p:nvSpPr>
        <p:spPr bwMode="auto">
          <a:xfrm>
            <a:off x="1692275" y="3598863"/>
            <a:ext cx="1882775" cy="1774825"/>
          </a:xfrm>
          <a:custGeom>
            <a:avLst/>
            <a:gdLst>
              <a:gd name="T0" fmla="*/ 0 w 1379"/>
              <a:gd name="T1" fmla="*/ 2147483647 h 561"/>
              <a:gd name="T2" fmla="*/ 292662970 w 1379"/>
              <a:gd name="T3" fmla="*/ 2147483647 h 561"/>
              <a:gd name="T4" fmla="*/ 341129066 w 1379"/>
              <a:gd name="T5" fmla="*/ 2147483647 h 561"/>
              <a:gd name="T6" fmla="*/ 423149244 w 1379"/>
              <a:gd name="T7" fmla="*/ 2147483647 h 561"/>
              <a:gd name="T8" fmla="*/ 715813579 w 1379"/>
              <a:gd name="T9" fmla="*/ 2147483647 h 561"/>
              <a:gd name="T10" fmla="*/ 861211868 w 1379"/>
              <a:gd name="T11" fmla="*/ 2147483647 h 561"/>
              <a:gd name="T12" fmla="*/ 943232046 w 1379"/>
              <a:gd name="T13" fmla="*/ 2147483647 h 561"/>
              <a:gd name="T14" fmla="*/ 1056942645 w 1379"/>
              <a:gd name="T15" fmla="*/ 2147483647 h 561"/>
              <a:gd name="T16" fmla="*/ 1398071711 w 1379"/>
              <a:gd name="T17" fmla="*/ 2147483647 h 561"/>
              <a:gd name="T18" fmla="*/ 1854775036 w 1379"/>
              <a:gd name="T19" fmla="*/ 1161029772 h 561"/>
              <a:gd name="T20" fmla="*/ 2130662331 w 1379"/>
              <a:gd name="T21" fmla="*/ 630559573 h 561"/>
              <a:gd name="T22" fmla="*/ 2147483647 w 1379"/>
              <a:gd name="T23" fmla="*/ 20016609 h 561"/>
              <a:gd name="T24" fmla="*/ 2147483647 w 1379"/>
              <a:gd name="T25" fmla="*/ 20016609 h 5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79"/>
              <a:gd name="T40" fmla="*/ 0 h 561"/>
              <a:gd name="T41" fmla="*/ 1379 w 1379"/>
              <a:gd name="T42" fmla="*/ 561 h 5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79" h="561">
                <a:moveTo>
                  <a:pt x="0" y="561"/>
                </a:moveTo>
                <a:cubicBezTo>
                  <a:pt x="46" y="513"/>
                  <a:pt x="100" y="486"/>
                  <a:pt x="157" y="456"/>
                </a:cubicBezTo>
                <a:cubicBezTo>
                  <a:pt x="166" y="451"/>
                  <a:pt x="174" y="444"/>
                  <a:pt x="183" y="438"/>
                </a:cubicBezTo>
                <a:cubicBezTo>
                  <a:pt x="197" y="429"/>
                  <a:pt x="212" y="419"/>
                  <a:pt x="227" y="412"/>
                </a:cubicBezTo>
                <a:cubicBezTo>
                  <a:pt x="278" y="387"/>
                  <a:pt x="332" y="373"/>
                  <a:pt x="384" y="351"/>
                </a:cubicBezTo>
                <a:cubicBezTo>
                  <a:pt x="413" y="339"/>
                  <a:pt x="431" y="325"/>
                  <a:pt x="462" y="316"/>
                </a:cubicBezTo>
                <a:cubicBezTo>
                  <a:pt x="476" y="312"/>
                  <a:pt x="492" y="312"/>
                  <a:pt x="506" y="308"/>
                </a:cubicBezTo>
                <a:cubicBezTo>
                  <a:pt x="527" y="303"/>
                  <a:pt x="547" y="296"/>
                  <a:pt x="567" y="290"/>
                </a:cubicBezTo>
                <a:cubicBezTo>
                  <a:pt x="629" y="271"/>
                  <a:pt x="688" y="247"/>
                  <a:pt x="750" y="229"/>
                </a:cubicBezTo>
                <a:cubicBezTo>
                  <a:pt x="838" y="203"/>
                  <a:pt x="908" y="142"/>
                  <a:pt x="995" y="116"/>
                </a:cubicBezTo>
                <a:cubicBezTo>
                  <a:pt x="1040" y="85"/>
                  <a:pt x="1095" y="87"/>
                  <a:pt x="1143" y="63"/>
                </a:cubicBezTo>
                <a:cubicBezTo>
                  <a:pt x="1164" y="52"/>
                  <a:pt x="1249" y="4"/>
                  <a:pt x="1274" y="2"/>
                </a:cubicBezTo>
                <a:cubicBezTo>
                  <a:pt x="1309" y="0"/>
                  <a:pt x="1344" y="2"/>
                  <a:pt x="1379" y="2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395288" y="5445125"/>
            <a:ext cx="34559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>
                <a:latin typeface="Hobo Std" pitchFamily="50" charset="0"/>
              </a:rPr>
              <a:t>Areas of weakness in the rock will increase in size due to erosion.</a:t>
            </a:r>
          </a:p>
        </p:txBody>
      </p:sp>
    </p:spTree>
    <p:extLst>
      <p:ext uri="{BB962C8B-B14F-4D97-AF65-F5344CB8AC3E}">
        <p14:creationId xmlns:p14="http://schemas.microsoft.com/office/powerpoint/2010/main" val="2274631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0" y="4870450"/>
            <a:ext cx="27895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obo Std" pitchFamily="50" charset="0"/>
              </a:rPr>
              <a:t>Waves attack the </a:t>
            </a:r>
          </a:p>
          <a:p>
            <a:r>
              <a:rPr lang="en-US">
                <a:latin typeface="Hobo Std" pitchFamily="50" charset="0"/>
              </a:rPr>
              <a:t>headland cutting </a:t>
            </a:r>
          </a:p>
          <a:p>
            <a:r>
              <a:rPr lang="en-US">
                <a:latin typeface="Hobo Std" pitchFamily="50" charset="0"/>
              </a:rPr>
              <a:t>caves on each side</a:t>
            </a:r>
          </a:p>
        </p:txBody>
      </p:sp>
      <p:sp>
        <p:nvSpPr>
          <p:cNvPr id="4101" name="Freeform 4"/>
          <p:cNvSpPr>
            <a:spLocks/>
          </p:cNvSpPr>
          <p:nvPr/>
        </p:nvSpPr>
        <p:spPr bwMode="auto">
          <a:xfrm>
            <a:off x="1066800" y="3300413"/>
            <a:ext cx="1320800" cy="1273175"/>
          </a:xfrm>
          <a:custGeom>
            <a:avLst/>
            <a:gdLst>
              <a:gd name="T0" fmla="*/ 0 w 832"/>
              <a:gd name="T1" fmla="*/ 2021165313 h 802"/>
              <a:gd name="T2" fmla="*/ 834172513 w 832"/>
              <a:gd name="T3" fmla="*/ 725805000 h 802"/>
              <a:gd name="T4" fmla="*/ 2096770000 w 832"/>
              <a:gd name="T5" fmla="*/ 0 h 802"/>
              <a:gd name="T6" fmla="*/ 0 60000 65536"/>
              <a:gd name="T7" fmla="*/ 0 60000 65536"/>
              <a:gd name="T8" fmla="*/ 0 60000 65536"/>
              <a:gd name="T9" fmla="*/ 0 w 832"/>
              <a:gd name="T10" fmla="*/ 0 h 802"/>
              <a:gd name="T11" fmla="*/ 832 w 832"/>
              <a:gd name="T12" fmla="*/ 802 h 8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2" h="802">
                <a:moveTo>
                  <a:pt x="0" y="802"/>
                </a:moveTo>
                <a:cubicBezTo>
                  <a:pt x="55" y="716"/>
                  <a:pt x="192" y="422"/>
                  <a:pt x="331" y="288"/>
                </a:cubicBezTo>
                <a:cubicBezTo>
                  <a:pt x="470" y="154"/>
                  <a:pt x="728" y="60"/>
                  <a:pt x="832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4102" name="Freeform 5"/>
          <p:cNvSpPr>
            <a:spLocks/>
          </p:cNvSpPr>
          <p:nvPr/>
        </p:nvSpPr>
        <p:spPr bwMode="auto">
          <a:xfrm>
            <a:off x="1657350" y="3717925"/>
            <a:ext cx="1905000" cy="1135063"/>
          </a:xfrm>
          <a:custGeom>
            <a:avLst/>
            <a:gdLst>
              <a:gd name="T0" fmla="*/ 0 w 1200"/>
              <a:gd name="T1" fmla="*/ 1801913306 h 715"/>
              <a:gd name="T2" fmla="*/ 1345763438 w 1200"/>
              <a:gd name="T3" fmla="*/ 662802179 h 715"/>
              <a:gd name="T4" fmla="*/ 2147483647 w 1200"/>
              <a:gd name="T5" fmla="*/ 0 h 715"/>
              <a:gd name="T6" fmla="*/ 0 60000 65536"/>
              <a:gd name="T7" fmla="*/ 0 60000 65536"/>
              <a:gd name="T8" fmla="*/ 0 60000 65536"/>
              <a:gd name="T9" fmla="*/ 0 w 1200"/>
              <a:gd name="T10" fmla="*/ 0 h 715"/>
              <a:gd name="T11" fmla="*/ 1200 w 1200"/>
              <a:gd name="T12" fmla="*/ 715 h 7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00" h="715">
                <a:moveTo>
                  <a:pt x="0" y="715"/>
                </a:moveTo>
                <a:cubicBezTo>
                  <a:pt x="89" y="640"/>
                  <a:pt x="334" y="382"/>
                  <a:pt x="534" y="263"/>
                </a:cubicBezTo>
                <a:cubicBezTo>
                  <a:pt x="734" y="144"/>
                  <a:pt x="1061" y="55"/>
                  <a:pt x="1200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12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0" y="5029200"/>
            <a:ext cx="48317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obo Std" pitchFamily="50" charset="0"/>
              </a:rPr>
              <a:t>Wave attack opens up the caves </a:t>
            </a:r>
          </a:p>
          <a:p>
            <a:r>
              <a:rPr lang="en-US">
                <a:latin typeface="Hobo Std" pitchFamily="50" charset="0"/>
              </a:rPr>
              <a:t>on each side of the headland until</a:t>
            </a:r>
          </a:p>
          <a:p>
            <a:r>
              <a:rPr lang="en-US">
                <a:latin typeface="Hobo Std" pitchFamily="50" charset="0"/>
              </a:rPr>
              <a:t>they join and form a natural arch</a:t>
            </a:r>
          </a:p>
        </p:txBody>
      </p:sp>
      <p:sp>
        <p:nvSpPr>
          <p:cNvPr id="6149" name="Freeform 4"/>
          <p:cNvSpPr>
            <a:spLocks/>
          </p:cNvSpPr>
          <p:nvPr/>
        </p:nvSpPr>
        <p:spPr bwMode="auto">
          <a:xfrm>
            <a:off x="927100" y="3248025"/>
            <a:ext cx="1538288" cy="1827213"/>
          </a:xfrm>
          <a:custGeom>
            <a:avLst/>
            <a:gdLst>
              <a:gd name="T0" fmla="*/ 0 w 969"/>
              <a:gd name="T1" fmla="*/ 2147483647 h 1151"/>
              <a:gd name="T2" fmla="*/ 556955506 w 969"/>
              <a:gd name="T3" fmla="*/ 1161793143 h 1151"/>
              <a:gd name="T4" fmla="*/ 2147483647 w 969"/>
              <a:gd name="T5" fmla="*/ 0 h 1151"/>
              <a:gd name="T6" fmla="*/ 0 60000 65536"/>
              <a:gd name="T7" fmla="*/ 0 60000 65536"/>
              <a:gd name="T8" fmla="*/ 0 60000 65536"/>
              <a:gd name="T9" fmla="*/ 0 w 969"/>
              <a:gd name="T10" fmla="*/ 0 h 1151"/>
              <a:gd name="T11" fmla="*/ 969 w 969"/>
              <a:gd name="T12" fmla="*/ 1151 h 11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9" h="1151">
                <a:moveTo>
                  <a:pt x="0" y="1151"/>
                </a:moveTo>
                <a:cubicBezTo>
                  <a:pt x="37" y="1036"/>
                  <a:pt x="60" y="653"/>
                  <a:pt x="221" y="461"/>
                </a:cubicBezTo>
                <a:cubicBezTo>
                  <a:pt x="382" y="269"/>
                  <a:pt x="813" y="96"/>
                  <a:pt x="969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18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 Tom Abbott, Biddulph High School and made available through www.sln.org.uk/geography and only for non commercial use in schools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2195513" y="5805488"/>
            <a:ext cx="5256212" cy="1014412"/>
          </a:xfrm>
          <a:prstGeom prst="rect">
            <a:avLst/>
          </a:prstGeom>
          <a:solidFill>
            <a:srgbClr val="FFFFC1"/>
          </a:solidFill>
          <a:ln w="9525">
            <a:solidFill>
              <a:srgbClr val="FFFFC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GB"/>
          </a:p>
          <a:p>
            <a:pPr>
              <a:spcBef>
                <a:spcPct val="50000"/>
              </a:spcBef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2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0" y="4870450"/>
            <a:ext cx="24997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obo Std" pitchFamily="50" charset="0"/>
              </a:rPr>
              <a:t>New arch forms </a:t>
            </a:r>
          </a:p>
        </p:txBody>
      </p:sp>
      <p:sp>
        <p:nvSpPr>
          <p:cNvPr id="8197" name="Freeform 4"/>
          <p:cNvSpPr>
            <a:spLocks/>
          </p:cNvSpPr>
          <p:nvPr/>
        </p:nvSpPr>
        <p:spPr bwMode="auto">
          <a:xfrm>
            <a:off x="2322513" y="3613150"/>
            <a:ext cx="1292225" cy="1252538"/>
          </a:xfrm>
          <a:custGeom>
            <a:avLst/>
            <a:gdLst>
              <a:gd name="T0" fmla="*/ 0 w 814"/>
              <a:gd name="T1" fmla="*/ 1988404869 h 789"/>
              <a:gd name="T2" fmla="*/ 599797188 w 814"/>
              <a:gd name="T3" fmla="*/ 685482774 h 789"/>
              <a:gd name="T4" fmla="*/ 2051407188 w 814"/>
              <a:gd name="T5" fmla="*/ 0 h 789"/>
              <a:gd name="T6" fmla="*/ 0 60000 65536"/>
              <a:gd name="T7" fmla="*/ 0 60000 65536"/>
              <a:gd name="T8" fmla="*/ 0 60000 65536"/>
              <a:gd name="T9" fmla="*/ 0 w 814"/>
              <a:gd name="T10" fmla="*/ 0 h 789"/>
              <a:gd name="T11" fmla="*/ 814 w 814"/>
              <a:gd name="T12" fmla="*/ 789 h 7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4" h="789">
                <a:moveTo>
                  <a:pt x="0" y="789"/>
                </a:moveTo>
                <a:cubicBezTo>
                  <a:pt x="41" y="703"/>
                  <a:pt x="102" y="404"/>
                  <a:pt x="238" y="272"/>
                </a:cubicBezTo>
                <a:cubicBezTo>
                  <a:pt x="374" y="140"/>
                  <a:pt x="694" y="57"/>
                  <a:pt x="814" y="0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374650"/>
            <a:ext cx="424346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>
                <a:latin typeface="Hobo Std" pitchFamily="50" charset="0"/>
              </a:rPr>
              <a:t>The arch enlarges until it </a:t>
            </a:r>
          </a:p>
          <a:p>
            <a:r>
              <a:rPr lang="en-US">
                <a:latin typeface="Hobo Std" pitchFamily="50" charset="0"/>
              </a:rPr>
              <a:t>collapses, leaving a standing </a:t>
            </a:r>
          </a:p>
          <a:p>
            <a:r>
              <a:rPr lang="en-US">
                <a:latin typeface="Hobo Std" pitchFamily="50" charset="0"/>
              </a:rPr>
              <a:t>rock called a stack</a:t>
            </a:r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906463" y="1682750"/>
            <a:ext cx="750887" cy="1200150"/>
          </a:xfrm>
          <a:custGeom>
            <a:avLst/>
            <a:gdLst>
              <a:gd name="T0" fmla="*/ 10080618 w 473"/>
              <a:gd name="T1" fmla="*/ 0 h 756"/>
              <a:gd name="T2" fmla="*/ 196572057 w 473"/>
              <a:gd name="T3" fmla="*/ 1222276575 h 756"/>
              <a:gd name="T4" fmla="*/ 1192032319 w 473"/>
              <a:gd name="T5" fmla="*/ 1905238125 h 756"/>
              <a:gd name="T6" fmla="*/ 0 60000 65536"/>
              <a:gd name="T7" fmla="*/ 0 60000 65536"/>
              <a:gd name="T8" fmla="*/ 0 60000 65536"/>
              <a:gd name="T9" fmla="*/ 0 w 473"/>
              <a:gd name="T10" fmla="*/ 0 h 756"/>
              <a:gd name="T11" fmla="*/ 473 w 473"/>
              <a:gd name="T12" fmla="*/ 756 h 7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3" h="756">
                <a:moveTo>
                  <a:pt x="4" y="0"/>
                </a:moveTo>
                <a:cubicBezTo>
                  <a:pt x="16" y="79"/>
                  <a:pt x="0" y="359"/>
                  <a:pt x="78" y="485"/>
                </a:cubicBezTo>
                <a:cubicBezTo>
                  <a:pt x="156" y="611"/>
                  <a:pt x="391" y="700"/>
                  <a:pt x="473" y="756"/>
                </a:cubicBezTo>
              </a:path>
            </a:pathLst>
          </a:custGeom>
          <a:noFill/>
          <a:ln w="28575">
            <a:solidFill>
              <a:srgbClr val="FF3300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>
              <a:latin typeface="Hobo St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81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413</Words>
  <Application>Microsoft Office PowerPoint</Application>
  <PresentationFormat>On-screen Show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Hobo Std</vt:lpstr>
      <vt:lpstr>Times New Roman</vt:lpstr>
      <vt:lpstr>Office Theme</vt:lpstr>
      <vt:lpstr>PowerPoint Presentation</vt:lpstr>
      <vt:lpstr>PowerPoint Presentation</vt:lpstr>
      <vt:lpstr>Coastal erosion: cave, collapsed arch, stack, wave-cut platform?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Harry’s Rock</vt:lpstr>
      <vt:lpstr>PowerPoint Presentation</vt:lpstr>
    </vt:vector>
  </TitlesOfParts>
  <Company>Rainham Mark Grammar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</dc:creator>
  <cp:lastModifiedBy>Martyn Parfitt</cp:lastModifiedBy>
  <cp:revision>7</cp:revision>
  <dcterms:created xsi:type="dcterms:W3CDTF">2013-01-15T15:16:26Z</dcterms:created>
  <dcterms:modified xsi:type="dcterms:W3CDTF">2020-04-21T14:02:16Z</dcterms:modified>
</cp:coreProperties>
</file>