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3382" autoAdjust="0"/>
  </p:normalViewPr>
  <p:slideViewPr>
    <p:cSldViewPr snapToGrid="0" snapToObjects="1">
      <p:cViewPr varScale="1">
        <p:scale>
          <a:sx n="92" d="100"/>
          <a:sy n="92" d="100"/>
        </p:scale>
        <p:origin x="1854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4A0FF-3C10-4873-A3C1-268F5169751F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30DB3-9718-4565-9DCE-D5983D450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02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30DB3-9718-4565-9DCE-D5983D45000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727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00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84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19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39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4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33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97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07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58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45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03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AB2B5-EA29-4B3F-9321-076DCB314BC6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06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294994"/>
              </p:ext>
            </p:extLst>
          </p:nvPr>
        </p:nvGraphicFramePr>
        <p:xfrm>
          <a:off x="0" y="-36803"/>
          <a:ext cx="4885835" cy="45284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8447">
                  <a:extLst>
                    <a:ext uri="{9D8B030D-6E8A-4147-A177-3AD203B41FA5}">
                      <a16:colId xmlns:a16="http://schemas.microsoft.com/office/drawing/2014/main" val="1013580331"/>
                    </a:ext>
                  </a:extLst>
                </a:gridCol>
                <a:gridCol w="1327388">
                  <a:extLst>
                    <a:ext uri="{9D8B030D-6E8A-4147-A177-3AD203B41FA5}">
                      <a16:colId xmlns:a16="http://schemas.microsoft.com/office/drawing/2014/main" val="2655597741"/>
                    </a:ext>
                  </a:extLst>
                </a:gridCol>
              </a:tblGrid>
              <a:tr h="1546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Plot Summary</a:t>
                      </a: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Who loves Whom</a:t>
                      </a: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583283"/>
                  </a:ext>
                </a:extLst>
              </a:tr>
              <a:tr h="8410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sng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Act 1:</a:t>
                      </a:r>
                      <a:r>
                        <a:rPr lang="en-GB" sz="1050" b="1" u="none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50" b="1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Hermia</a:t>
                      </a: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GB" sz="1050" b="1" dirty="0" smtClean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Lysander</a:t>
                      </a: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love each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other but are not allowed to marry so decide to run away to the forest to get married in secret. </a:t>
                      </a:r>
                      <a:r>
                        <a:rPr lang="en-GB" sz="1050" b="0" baseline="0" dirty="0" smtClean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50" b="1" baseline="0" dirty="0" smtClean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Demetrius</a:t>
                      </a:r>
                      <a:r>
                        <a:rPr lang="en-GB" sz="1050" b="0" baseline="0" dirty="0" smtClean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wants to marry </a:t>
                      </a:r>
                      <a:r>
                        <a:rPr lang="en-GB" sz="1050" b="1" baseline="0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Hermia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  </a:t>
                      </a:r>
                      <a:r>
                        <a:rPr lang="en-GB" sz="105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Helena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loves </a:t>
                      </a:r>
                      <a:r>
                        <a:rPr lang="en-GB" sz="1050" b="1" baseline="0" dirty="0" smtClean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Demetrius</a:t>
                      </a:r>
                      <a:r>
                        <a:rPr lang="en-GB" sz="1050" b="0" baseline="0" dirty="0" smtClean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  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They follow </a:t>
                      </a:r>
                      <a:r>
                        <a:rPr lang="en-GB" sz="1050" b="1" baseline="0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Hermia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GB" sz="1050" b="1" baseline="0" dirty="0" smtClean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Lysander 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into the forest.</a:t>
                      </a:r>
                      <a:endParaRPr lang="en-GB" sz="105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81841"/>
                  </a:ext>
                </a:extLst>
              </a:tr>
              <a:tr h="10591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b="1" u="sng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Act 2:</a:t>
                      </a:r>
                      <a:r>
                        <a:rPr lang="en-GB" sz="1050" b="1" u="none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5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In the forest, Oberon and </a:t>
                      </a:r>
                      <a:r>
                        <a:rPr lang="en-GB" sz="1050" dirty="0" err="1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Titania</a:t>
                      </a:r>
                      <a:r>
                        <a:rPr lang="en-GB" sz="105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are arguing</a:t>
                      </a:r>
                      <a:r>
                        <a:rPr lang="en-GB" sz="105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GB" sz="105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Oberon</a:t>
                      </a:r>
                      <a:r>
                        <a:rPr lang="en-GB" sz="105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sees</a:t>
                      </a:r>
                      <a:r>
                        <a:rPr lang="en-GB" sz="1050" baseline="0" dirty="0" smtClean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50" b="1" baseline="0" dirty="0" smtClean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Demetrius</a:t>
                      </a:r>
                      <a:r>
                        <a:rPr lang="en-GB" sz="1050" baseline="0" dirty="0" smtClean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5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and </a:t>
                      </a:r>
                      <a:r>
                        <a:rPr lang="en-GB" sz="105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Helena</a:t>
                      </a:r>
                      <a:r>
                        <a:rPr lang="en-GB" sz="105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arguing and commands Puck to use the potion on the Athenian man to make him fall in love with </a:t>
                      </a:r>
                      <a:r>
                        <a:rPr lang="en-GB" sz="105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Helena</a:t>
                      </a:r>
                      <a:r>
                        <a:rPr lang="en-GB" sz="105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 However, the first Athenian man Puck sees is </a:t>
                      </a:r>
                      <a:r>
                        <a:rPr lang="en-GB" sz="1050" b="1" baseline="0" dirty="0" smtClean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Lysander</a:t>
                      </a:r>
                      <a:r>
                        <a:rPr lang="en-GB" sz="105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, so he puts the love potion on him.  </a:t>
                      </a:r>
                      <a:r>
                        <a:rPr lang="en-GB" sz="1050" b="1" baseline="0" dirty="0" smtClean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Lysander</a:t>
                      </a:r>
                      <a:r>
                        <a:rPr lang="en-GB" sz="105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falls madly in love with </a:t>
                      </a:r>
                      <a:r>
                        <a:rPr lang="en-GB" sz="105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Helena</a:t>
                      </a:r>
                      <a:r>
                        <a:rPr lang="en-GB" sz="105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050" baseline="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736703"/>
                  </a:ext>
                </a:extLst>
              </a:tr>
              <a:tr h="10638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b="1" u="sng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Act 3:</a:t>
                      </a:r>
                      <a:r>
                        <a:rPr lang="en-GB" sz="1050" b="1" u="none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5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Puck sees Bottom in the forest and transformed his head into a donkey’s head.  He puts the love potion on </a:t>
                      </a:r>
                      <a:r>
                        <a:rPr lang="en-GB" sz="1050" dirty="0" err="1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Titania</a:t>
                      </a:r>
                      <a:r>
                        <a:rPr lang="en-GB" sz="105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, who falls in love with Bottom. </a:t>
                      </a:r>
                      <a:r>
                        <a:rPr lang="en-GB" sz="105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Puck </a:t>
                      </a:r>
                      <a:r>
                        <a:rPr lang="en-GB" sz="105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puts the love potion on </a:t>
                      </a:r>
                      <a:r>
                        <a:rPr lang="en-GB" sz="1050" b="1" baseline="0" dirty="0" smtClean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Demetrius</a:t>
                      </a:r>
                      <a:r>
                        <a:rPr lang="en-GB" sz="105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so that he falls in love with</a:t>
                      </a:r>
                      <a:r>
                        <a:rPr lang="en-GB" sz="105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Helena</a:t>
                      </a:r>
                      <a:r>
                        <a:rPr lang="en-GB" sz="105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  As a result, both men love </a:t>
                      </a:r>
                      <a:r>
                        <a:rPr lang="en-GB" sz="105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Helena</a:t>
                      </a:r>
                      <a:r>
                        <a:rPr lang="en-GB" sz="105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so there is chaos.  Puck eventually drops a herb in </a:t>
                      </a:r>
                      <a:r>
                        <a:rPr lang="en-GB" sz="1050" b="1" baseline="0" dirty="0" smtClean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Lysander’s</a:t>
                      </a:r>
                      <a:r>
                        <a:rPr lang="en-GB" sz="105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eyes to put him back to normal.</a:t>
                      </a:r>
                      <a:endParaRPr lang="en-GB" sz="105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05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4817537"/>
                  </a:ext>
                </a:extLst>
              </a:tr>
              <a:tr h="11791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050" b="1" u="sng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Acts 4 and 5:</a:t>
                      </a:r>
                      <a:r>
                        <a:rPr lang="en-GB" sz="1050" b="1" u="none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Oberon finds </a:t>
                      </a:r>
                      <a:r>
                        <a:rPr lang="en-GB" sz="1050" b="0" dirty="0" err="1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Titania</a:t>
                      </a: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and Bottom and decides that he has had enough fun.  Puck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drops a herb in her eyes, she wakes and leaves with Oberon.  The lovers return to Athens where </a:t>
                      </a: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Bottom and the other actors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perform their play at the wedding of the three happy couples</a:t>
                      </a:r>
                      <a:r>
                        <a:rPr lang="en-GB" sz="1050" b="0" baseline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: Theseus 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and Hippolyta, </a:t>
                      </a:r>
                      <a:r>
                        <a:rPr lang="en-GB" sz="1050" b="1" baseline="0" dirty="0" smtClean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Lysander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GB" sz="1050" b="1" baseline="0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Hermia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GB" sz="1050" b="1" baseline="0" dirty="0" smtClean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Demetrius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GB" sz="105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Helena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</a:t>
                      </a:r>
                      <a:endParaRPr lang="en-GB" sz="1050" b="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050" b="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246176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919911" y="3356868"/>
            <a:ext cx="654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Hermia</a:t>
            </a:r>
            <a:endParaRPr lang="en-GB" sz="1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75009" y="4215637"/>
            <a:ext cx="654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Helena</a:t>
            </a:r>
            <a:endParaRPr lang="en-GB" sz="1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15490" y="3833471"/>
            <a:ext cx="8009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Demetrius</a:t>
            </a:r>
            <a:endParaRPr lang="en-GB" sz="10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15709" y="3830224"/>
            <a:ext cx="8009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Lysander</a:t>
            </a:r>
            <a:endParaRPr lang="en-GB" sz="1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38807" y="2254014"/>
            <a:ext cx="654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Hermia</a:t>
            </a:r>
            <a:endParaRPr lang="en-GB" sz="1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18697" y="3002550"/>
            <a:ext cx="654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Helena</a:t>
            </a:r>
            <a:endParaRPr lang="en-GB" sz="1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60759" y="2624220"/>
            <a:ext cx="8009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Demetrius</a:t>
            </a:r>
            <a:endParaRPr lang="en-GB" sz="10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30179" y="2629727"/>
            <a:ext cx="8009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Lysander</a:t>
            </a:r>
            <a:endParaRPr lang="en-GB" sz="1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930650" y="220674"/>
            <a:ext cx="654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Hermia</a:t>
            </a:r>
            <a:endParaRPr lang="en-GB" sz="1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03425" y="756310"/>
            <a:ext cx="654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Helena</a:t>
            </a:r>
            <a:endParaRPr lang="en-GB" sz="1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160759" y="490080"/>
            <a:ext cx="8009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Demetrius</a:t>
            </a:r>
            <a:endParaRPr lang="en-GB" sz="10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29265" y="497225"/>
            <a:ext cx="8009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Lysander</a:t>
            </a:r>
            <a:endParaRPr lang="en-GB" sz="1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Bent-Up Arrow 46"/>
          <p:cNvSpPr/>
          <p:nvPr/>
        </p:nvSpPr>
        <p:spPr>
          <a:xfrm rot="16200000">
            <a:off x="4543714" y="275857"/>
            <a:ext cx="240630" cy="245331"/>
          </a:xfrm>
          <a:prstGeom prst="bentUp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Bent-Up Arrow 49"/>
          <p:cNvSpPr/>
          <p:nvPr/>
        </p:nvSpPr>
        <p:spPr>
          <a:xfrm rot="16200000">
            <a:off x="4516403" y="1202698"/>
            <a:ext cx="258666" cy="259550"/>
          </a:xfrm>
          <a:prstGeom prst="bentUp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Bent-Up Arrow 50"/>
          <p:cNvSpPr/>
          <p:nvPr/>
        </p:nvSpPr>
        <p:spPr>
          <a:xfrm rot="10800000">
            <a:off x="3640653" y="1208797"/>
            <a:ext cx="270858" cy="274610"/>
          </a:xfrm>
          <a:prstGeom prst="bentUpArrow">
            <a:avLst>
              <a:gd name="adj1" fmla="val 21154"/>
              <a:gd name="adj2" fmla="val 25000"/>
              <a:gd name="adj3" fmla="val 25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Bent-Up Arrow 51"/>
          <p:cNvSpPr/>
          <p:nvPr/>
        </p:nvSpPr>
        <p:spPr>
          <a:xfrm rot="5400000">
            <a:off x="3659822" y="1728438"/>
            <a:ext cx="278863" cy="289864"/>
          </a:xfrm>
          <a:prstGeom prst="bentUpArrow">
            <a:avLst>
              <a:gd name="adj1" fmla="val 21154"/>
              <a:gd name="adj2" fmla="val 25000"/>
              <a:gd name="adj3" fmla="val 25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Bent-Up Arrow 52"/>
          <p:cNvSpPr/>
          <p:nvPr/>
        </p:nvSpPr>
        <p:spPr>
          <a:xfrm>
            <a:off x="4487422" y="1698074"/>
            <a:ext cx="312152" cy="277596"/>
          </a:xfrm>
          <a:prstGeom prst="bentUpArrow">
            <a:avLst>
              <a:gd name="adj1" fmla="val 21154"/>
              <a:gd name="adj2" fmla="val 25000"/>
              <a:gd name="adj3" fmla="val 25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Bent-Up Arrow 53"/>
          <p:cNvSpPr/>
          <p:nvPr/>
        </p:nvSpPr>
        <p:spPr>
          <a:xfrm rot="10800000">
            <a:off x="3640653" y="2291693"/>
            <a:ext cx="275527" cy="338033"/>
          </a:xfrm>
          <a:prstGeom prst="bentUpArrow">
            <a:avLst>
              <a:gd name="adj1" fmla="val 21154"/>
              <a:gd name="adj2" fmla="val 25000"/>
              <a:gd name="adj3" fmla="val 25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Bent-Up Arrow 54"/>
          <p:cNvSpPr/>
          <p:nvPr/>
        </p:nvSpPr>
        <p:spPr>
          <a:xfrm rot="5400000">
            <a:off x="3610513" y="2937237"/>
            <a:ext cx="361727" cy="275529"/>
          </a:xfrm>
          <a:prstGeom prst="bentUpArrow">
            <a:avLst>
              <a:gd name="adj1" fmla="val 21154"/>
              <a:gd name="adj2" fmla="val 25000"/>
              <a:gd name="adj3" fmla="val 25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Left-Up Arrow 55"/>
          <p:cNvSpPr/>
          <p:nvPr/>
        </p:nvSpPr>
        <p:spPr>
          <a:xfrm>
            <a:off x="4519097" y="2899931"/>
            <a:ext cx="289864" cy="373020"/>
          </a:xfrm>
          <a:prstGeom prst="leftUp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Left-Up Arrow 56"/>
          <p:cNvSpPr/>
          <p:nvPr/>
        </p:nvSpPr>
        <p:spPr>
          <a:xfrm>
            <a:off x="4532960" y="4076445"/>
            <a:ext cx="289864" cy="373020"/>
          </a:xfrm>
          <a:prstGeom prst="leftUp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Left-Up Arrow 57"/>
          <p:cNvSpPr/>
          <p:nvPr/>
        </p:nvSpPr>
        <p:spPr>
          <a:xfrm rot="10800000">
            <a:off x="3631446" y="3432367"/>
            <a:ext cx="289864" cy="373020"/>
          </a:xfrm>
          <a:prstGeom prst="leftUp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Left-Up Arrow 58"/>
          <p:cNvSpPr/>
          <p:nvPr/>
        </p:nvSpPr>
        <p:spPr>
          <a:xfrm rot="10800000">
            <a:off x="3626316" y="267833"/>
            <a:ext cx="289864" cy="240630"/>
          </a:xfrm>
          <a:prstGeom prst="leftUp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Bent-Up Arrow 59"/>
          <p:cNvSpPr/>
          <p:nvPr/>
        </p:nvSpPr>
        <p:spPr>
          <a:xfrm>
            <a:off x="4532960" y="682609"/>
            <a:ext cx="279221" cy="267818"/>
          </a:xfrm>
          <a:prstGeom prst="bentUpArrow">
            <a:avLst>
              <a:gd name="adj1" fmla="val 21154"/>
              <a:gd name="adj2" fmla="val 25000"/>
              <a:gd name="adj3" fmla="val 25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930280"/>
              </p:ext>
            </p:extLst>
          </p:nvPr>
        </p:nvGraphicFramePr>
        <p:xfrm>
          <a:off x="4888207" y="-2"/>
          <a:ext cx="5023762" cy="44916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1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1881">
                  <a:extLst>
                    <a:ext uri="{9D8B030D-6E8A-4147-A177-3AD203B41FA5}">
                      <a16:colId xmlns:a16="http://schemas.microsoft.com/office/drawing/2014/main" val="109483130"/>
                    </a:ext>
                  </a:extLst>
                </a:gridCol>
              </a:tblGrid>
              <a:tr h="207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Characters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17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 smtClean="0">
                          <a:latin typeface="Century Gothic" panose="020B0502020202020204" pitchFamily="34" charset="0"/>
                        </a:rPr>
                        <a:t>Theseus</a:t>
                      </a:r>
                      <a:endParaRPr lang="en-GB" sz="1050" b="0" dirty="0" smtClean="0"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0" dirty="0" smtClean="0"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n-GB" sz="1050" b="0" baseline="0" dirty="0" smtClean="0">
                          <a:latin typeface="Century Gothic" panose="020B0502020202020204" pitchFamily="34" charset="0"/>
                        </a:rPr>
                        <a:t> duke of Athens.  He is a strong and strict ruler of the city.</a:t>
                      </a:r>
                      <a:endParaRPr lang="en-GB" sz="1050" b="0" dirty="0"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Oberon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The king of the fairies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who controls the love potion.</a:t>
                      </a:r>
                      <a:endParaRPr lang="en-GB" sz="1050" b="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17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 smtClean="0">
                          <a:latin typeface="Century Gothic" panose="020B0502020202020204" pitchFamily="34" charset="0"/>
                        </a:rPr>
                        <a:t>Hippolyta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Theseus’s bride.  She was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a fearless warrior.</a:t>
                      </a:r>
                      <a:endParaRPr lang="en-GB" sz="1050" b="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err="1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Titania</a:t>
                      </a:r>
                      <a:endParaRPr lang="en-GB" sz="1050" b="1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The fierce queen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of the fairies who falls in love with Bottom when the love potion is put on her.</a:t>
                      </a:r>
                      <a:endParaRPr lang="en-GB" sz="1050" b="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89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err="1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Egeus</a:t>
                      </a:r>
                      <a:endParaRPr lang="en-GB" sz="1050" b="1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Hermia’s stubborn father who wants her to marry Demetrius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or be put to death.</a:t>
                      </a:r>
                      <a:endParaRPr lang="en-GB" sz="1050" b="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207382"/>
                  </a:ext>
                </a:extLst>
              </a:tr>
              <a:tr h="50095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Bottom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 weaver and actor who has his head turned into a donkey.  </a:t>
                      </a:r>
                      <a:r>
                        <a:rPr lang="en-GB" sz="1050" b="0" dirty="0" err="1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Titania</a:t>
                      </a: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falls in love with him when she is under the love potion’s influence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</a:t>
                      </a:r>
                      <a:endParaRPr lang="en-GB" sz="1050" b="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105962"/>
                  </a:ext>
                </a:extLst>
              </a:tr>
              <a:tr h="38556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Hermia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 err="1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Egeus’s</a:t>
                      </a: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daughter who is in love with Lysander.</a:t>
                      </a: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6639797"/>
                  </a:ext>
                </a:extLst>
              </a:tr>
              <a:tr h="2504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Puck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Oberon’s mischievous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servant who puts the potion on people’s eyes.</a:t>
                      </a:r>
                      <a:endParaRPr lang="en-GB" sz="1050" b="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540202"/>
                  </a:ext>
                </a:extLst>
              </a:tr>
              <a:tr h="3809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smtClean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Lysander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 is in love with Hermia and runs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away to the forest with her.</a:t>
                      </a:r>
                      <a:endParaRPr lang="en-GB" sz="1050" b="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840040"/>
                  </a:ext>
                </a:extLst>
              </a:tr>
              <a:tr h="22977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The Love</a:t>
                      </a:r>
                      <a:r>
                        <a:rPr lang="en-GB" sz="1050" b="1" baseline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Potion</a:t>
                      </a:r>
                      <a:endParaRPr lang="en-GB" sz="1050" b="1" dirty="0" smtClean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281486"/>
                  </a:ext>
                </a:extLst>
              </a:tr>
              <a:tr h="5471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smtClean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Demetrius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wants to marry Hermia and is disgusted by Helena’s love for him. </a:t>
                      </a:r>
                      <a:endParaRPr lang="en-GB" sz="1050" b="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The love potion is made from a flower in the forest.  The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flower is magical because Cupid hit it with his arrow when he was aiming at a young girl.  When the potion is put on characters’ eyes, they fall in love with the first person they see.  It is very powerful.</a:t>
                      </a:r>
                      <a:endParaRPr lang="en-GB" sz="1050" b="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2114099"/>
                  </a:ext>
                </a:extLst>
              </a:tr>
              <a:tr h="6786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Helena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Hermia’s friend who is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desperately in love with Demetrius.</a:t>
                      </a:r>
                      <a:endParaRPr lang="en-GB" sz="1050" b="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441184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295208"/>
              </p:ext>
            </p:extLst>
          </p:nvPr>
        </p:nvGraphicFramePr>
        <p:xfrm>
          <a:off x="3060000" y="4491656"/>
          <a:ext cx="6852626" cy="19612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2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63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Key words</a:t>
                      </a: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5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GB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soliloquy </a:t>
                      </a:r>
                      <a:r>
                        <a:rPr kumimoji="0" lang="en-GB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- a speech in a play that the character speaks to himself or herself or to the audience, rather than to the other characters</a:t>
                      </a: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0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 smtClean="0">
                          <a:effectLst/>
                          <a:latin typeface="Century Gothic" panose="020B0502020202020204" pitchFamily="34" charset="0"/>
                        </a:rPr>
                        <a:t>severe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</a:rPr>
                        <a:t> – very strict or harsh</a:t>
                      </a:r>
                      <a:endParaRPr lang="en-GB" sz="1050" b="1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4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050" b="1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conflict</a:t>
                      </a:r>
                      <a:r>
                        <a:rPr lang="en-GB" sz="1050" b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–</a:t>
                      </a:r>
                      <a:r>
                        <a:rPr lang="en-GB" sz="1050" b="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serious disagreement, battle or struggle between two sides or </a:t>
                      </a:r>
                      <a:r>
                        <a:rPr lang="en-GB" sz="105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ideas.</a:t>
                      </a:r>
                      <a:endParaRPr lang="en-GB" sz="105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5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05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unrequited love</a:t>
                      </a: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–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If a person loves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someone who doesn’t love them back, the person’s love is unrequited</a:t>
                      </a:r>
                      <a:endParaRPr lang="en-GB" sz="105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9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05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GB" sz="1050" b="1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mock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en-GB" sz="105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mock someone is to make fun of them</a:t>
                      </a:r>
                      <a:endParaRPr lang="en-GB" sz="1050" b="1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5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GB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chaos </a:t>
                      </a:r>
                      <a:r>
                        <a:rPr kumimoji="0" lang="en-GB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– a situation where there is no order and everyone is confused</a:t>
                      </a: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4825759"/>
                  </a:ext>
                </a:extLst>
              </a:tr>
              <a:tr h="2107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GB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resolve</a:t>
                      </a:r>
                      <a:r>
                        <a:rPr kumimoji="0" lang="en-GB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– to solve a problem or difficulty</a:t>
                      </a:r>
                      <a:endParaRPr kumimoji="0" lang="en-GB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13612"/>
                  </a:ext>
                </a:extLst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3899734" y="1153360"/>
            <a:ext cx="654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Hermia</a:t>
            </a:r>
            <a:endParaRPr lang="en-GB" sz="1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99734" y="1805729"/>
            <a:ext cx="654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Helena</a:t>
            </a:r>
            <a:endParaRPr lang="en-GB" sz="10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29843" y="1459276"/>
            <a:ext cx="8009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Demetrius</a:t>
            </a:r>
            <a:endParaRPr lang="en-GB" sz="10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98349" y="1452805"/>
            <a:ext cx="8009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Lysander</a:t>
            </a:r>
            <a:endParaRPr lang="en-GB" sz="1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045519"/>
              </p:ext>
            </p:extLst>
          </p:nvPr>
        </p:nvGraphicFramePr>
        <p:xfrm>
          <a:off x="0" y="4488939"/>
          <a:ext cx="3060000" cy="23886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05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Background Information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4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</a:rPr>
                        <a:t>Shakespeare went to a grammar school where he was taught Ancient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</a:rPr>
                        <a:t> Greek.</a:t>
                      </a:r>
                      <a:endParaRPr lang="en-GB" sz="1050" b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41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</a:rPr>
                        <a:t> play is set in Ancient Greece and follows the rules of a comedy from Ancient Greece. </a:t>
                      </a:r>
                      <a:endParaRPr lang="en-GB" sz="1050" b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37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</a:rPr>
                        <a:t>When the play was written, Elizabeth 1</a:t>
                      </a:r>
                      <a:r>
                        <a:rPr lang="en-GB" sz="1050" b="0" baseline="30000" dirty="0" smtClean="0"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</a:rPr>
                        <a:t> was Queen.  She decided not to get married which many people disagreed with.</a:t>
                      </a:r>
                      <a:endParaRPr lang="en-GB" sz="1050" b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4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Many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Elizabethans believed in and feared magic.</a:t>
                      </a:r>
                      <a:endParaRPr lang="en-GB" sz="1050" b="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3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050" b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Cupid is the ancient</a:t>
                      </a: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god of love.  He is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usually presented as a baby whose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050" b="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arrows make people fall in love.</a:t>
                      </a:r>
                    </a:p>
                  </a:txBody>
                  <a:tcPr marL="36000" marR="36000" marT="18000" marB="1800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327061"/>
                  </a:ext>
                </a:extLst>
              </a:tr>
            </a:tbl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4202034" y="6543608"/>
            <a:ext cx="4386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Century Gothic" panose="020B0502020202020204" pitchFamily="34" charset="0"/>
              </a:rPr>
              <a:t>‘A Midsummer Night’s Dream’: Knowledge </a:t>
            </a:r>
            <a:r>
              <a:rPr lang="en-GB" sz="1200" b="1" u="sng" dirty="0">
                <a:latin typeface="Century Gothic" panose="020B0502020202020204" pitchFamily="34" charset="0"/>
              </a:rPr>
              <a:t>Organiser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53" b="100000" l="49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03093" y="6242108"/>
            <a:ext cx="526306" cy="637242"/>
          </a:xfrm>
          <a:prstGeom prst="rect">
            <a:avLst/>
          </a:prstGeom>
        </p:spPr>
      </p:pic>
      <p:pic>
        <p:nvPicPr>
          <p:cNvPr id="45" name="Picture 4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698" y="2672662"/>
            <a:ext cx="493708" cy="45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2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c6500c0-19b7-4dc1-a957-fb6bf8f5f217">
      <UserInfo>
        <DisplayName>Johanna Klinsky</DisplayName>
        <AccountId>5539</AccountId>
        <AccountType/>
      </UserInfo>
      <UserInfo>
        <DisplayName>Nick Wallace</DisplayName>
        <AccountId>506</AccountId>
        <AccountType/>
      </UserInfo>
    </SharedWithUsers>
    <Ark_x0020_Department xmlns="9c6500c0-19b7-4dc1-a957-fb6bf8f5f217">English Mastery</Ark_x0020_Department>
    <Document_x0020_Classification xmlns="9c6500c0-19b7-4dc1-a957-fb6bf8f5f21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E40A1F3F8448449B01838A86195C97" ma:contentTypeVersion="14" ma:contentTypeDescription="Create a new document." ma:contentTypeScope="" ma:versionID="c6cc991204d5ab05fb48b7cfcb843e5c">
  <xsd:schema xmlns:xsd="http://www.w3.org/2001/XMLSchema" xmlns:xs="http://www.w3.org/2001/XMLSchema" xmlns:p="http://schemas.microsoft.com/office/2006/metadata/properties" xmlns:ns2="bc34c7f9-2a63-480c-a23f-5ee123a98b8e" xmlns:ns3="9c6500c0-19b7-4dc1-a957-fb6bf8f5f217" targetNamespace="http://schemas.microsoft.com/office/2006/metadata/properties" ma:root="true" ma:fieldsID="f0d46837f652e57c318a1f37f5ae4595" ns2:_="" ns3:_="">
    <xsd:import namespace="bc34c7f9-2a63-480c-a23f-5ee123a98b8e"/>
    <xsd:import namespace="9c6500c0-19b7-4dc1-a957-fb6bf8f5f21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Ark_x0020_Department" minOccurs="0"/>
                <xsd:element ref="ns3:Document_x0020_Classifi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34c7f9-2a63-480c-a23f-5ee123a98b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6500c0-19b7-4dc1-a957-fb6bf8f5f21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Ark_x0020_Department" ma:index="18" nillable="true" ma:displayName="Ark Department" ma:format="Dropdown" ma:internalName="Ark_x0020_Department">
      <xsd:simpleType>
        <xsd:restriction base="dms:Choice">
          <xsd:enumeration value="Admin"/>
          <xsd:enumeration value="ACP"/>
          <xsd:enumeration value="Assessment, System &amp; Data"/>
          <xsd:enumeration value="ATT"/>
          <xsd:enumeration value="Communication"/>
          <xsd:enumeration value="Development"/>
          <xsd:enumeration value="Ed City"/>
          <xsd:enumeration value="Education"/>
          <xsd:enumeration value="English Mastery"/>
          <xsd:enumeration value="Estates"/>
          <xsd:enumeration value="Finance"/>
          <xsd:enumeration value="Governance"/>
          <xsd:enumeration value="HR"/>
          <xsd:enumeration value="Insight"/>
          <xsd:enumeration value="IT"/>
          <xsd:enumeration value="Management Team"/>
          <xsd:enumeration value="Maths Mastery"/>
          <xsd:enumeration value="Music"/>
          <xsd:enumeration value="Now Teach"/>
          <xsd:enumeration value="Office Management"/>
          <xsd:enumeration value="Operations"/>
          <xsd:enumeration value="Pathways &amp; Enrichment"/>
          <xsd:enumeration value="People Team"/>
          <xsd:enumeration value="Professional Learning"/>
          <xsd:enumeration value="Projects"/>
          <xsd:enumeration value="Procurement"/>
          <xsd:enumeration value="Safeguarding"/>
          <xsd:enumeration value="Ventures"/>
        </xsd:restriction>
      </xsd:simpleType>
    </xsd:element>
    <xsd:element name="Document_x0020_Classification" ma:index="19" nillable="true" ma:displayName="Document Classification" ma:format="Dropdown" ma:internalName="Document_x0020_Classification">
      <xsd:simpleType>
        <xsd:restriction base="dms:Choice">
          <xsd:enumeration value="Admin"/>
          <xsd:enumeration value="Analysis"/>
          <xsd:enumeration value="Board Paper"/>
          <xsd:enumeration value="Case Study"/>
          <xsd:enumeration value="Correspondence"/>
          <xsd:enumeration value="External Research"/>
          <xsd:enumeration value="Minutes"/>
          <xsd:enumeration value="Policies"/>
          <xsd:enumeration value="Presentation"/>
          <xsd:enumeration value="Raw Data"/>
          <xsd:enumeration value="Reports"/>
          <xsd:enumeration value="Template"/>
          <xsd:enumeration value="Toolkit"/>
          <xsd:enumeration value="Training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BDC727-C5F0-4368-9BAC-82559892F173}">
  <ds:schemaRefs>
    <ds:schemaRef ds:uri="66eb2665-5259-4d07-aae6-d909f8d4f955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b64db6f3-d8b6-4520-ae13-60ac2c110106"/>
    <ds:schemaRef ds:uri="http://purl.org/dc/terms/"/>
    <ds:schemaRef ds:uri="http://schemas.microsoft.com/office/infopath/2007/PartnerControls"/>
    <ds:schemaRef ds:uri="http://purl.org/dc/dcmitype/"/>
    <ds:schemaRef ds:uri="9c6500c0-19b7-4dc1-a957-fb6bf8f5f21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3158C5F-78D5-4B70-9A65-2500F666A476}"/>
</file>

<file path=customXml/itemProps3.xml><?xml version="1.0" encoding="utf-8"?>
<ds:datastoreItem xmlns:ds="http://schemas.openxmlformats.org/officeDocument/2006/customXml" ds:itemID="{016537FB-0C4B-4510-BF4B-789EED3FA3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3471</TotalTime>
  <Words>712</Words>
  <Application>Microsoft Office PowerPoint</Application>
  <PresentationFormat>A4 Paper (210x297 mm)</PresentationFormat>
  <Paragraphs>65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Times New Roman</vt:lpstr>
      <vt:lpstr>Office Theme</vt:lpstr>
      <vt:lpstr>PowerPoint Presentation</vt:lpstr>
    </vt:vector>
  </TitlesOfParts>
  <Company>ARK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Josie Kehoe</dc:creator>
  <cp:lastModifiedBy>Matea Marcinko</cp:lastModifiedBy>
  <cp:revision>111</cp:revision>
  <dcterms:created xsi:type="dcterms:W3CDTF">2016-04-26T17:09:39Z</dcterms:created>
  <dcterms:modified xsi:type="dcterms:W3CDTF">2019-01-17T09:50:28Z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0x010100A5E40A1F3F8448449B01838A86195C97</vt:lpwstr>
  </property>
  <property fmtid="{D5CDD505-2E9C-101B-9397-08002B2CF9AE}" pid="3" name="AuthorIds_UIVersion_1024">
    <vt:lpwstr>10645</vt:lpwstr>
  </property>
</Properties>
</file>