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1" r:id="rId2"/>
    <p:sldId id="292" r:id="rId3"/>
    <p:sldId id="299" r:id="rId4"/>
    <p:sldId id="256" r:id="rId5"/>
    <p:sldId id="257" r:id="rId6"/>
    <p:sldId id="300" r:id="rId7"/>
    <p:sldId id="298" r:id="rId8"/>
    <p:sldId id="258" r:id="rId9"/>
    <p:sldId id="311" r:id="rId10"/>
    <p:sldId id="260" r:id="rId11"/>
    <p:sldId id="301" r:id="rId12"/>
    <p:sldId id="261" r:id="rId13"/>
    <p:sldId id="263" r:id="rId14"/>
    <p:sldId id="262" r:id="rId15"/>
    <p:sldId id="302" r:id="rId16"/>
    <p:sldId id="303" r:id="rId17"/>
    <p:sldId id="304" r:id="rId18"/>
    <p:sldId id="305" r:id="rId19"/>
    <p:sldId id="306" r:id="rId20"/>
    <p:sldId id="310" r:id="rId21"/>
    <p:sldId id="307" r:id="rId22"/>
    <p:sldId id="308" r:id="rId23"/>
    <p:sldId id="30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0033CC"/>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79" autoAdjust="0"/>
    <p:restoredTop sz="94660"/>
  </p:normalViewPr>
  <p:slideViewPr>
    <p:cSldViewPr snapToGrid="0">
      <p:cViewPr varScale="1">
        <p:scale>
          <a:sx n="72" d="100"/>
          <a:sy n="72" d="100"/>
        </p:scale>
        <p:origin x="56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4CA6E18-6FF5-4ADB-8511-007D8D1E01D1}"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54D046-ADDB-4EBD-BFA2-5A7568D94E34}" type="slidenum">
              <a:rPr lang="en-GB" smtClean="0"/>
              <a:t>‹#›</a:t>
            </a:fld>
            <a:endParaRPr lang="en-GB"/>
          </a:p>
        </p:txBody>
      </p:sp>
    </p:spTree>
    <p:extLst>
      <p:ext uri="{BB962C8B-B14F-4D97-AF65-F5344CB8AC3E}">
        <p14:creationId xmlns:p14="http://schemas.microsoft.com/office/powerpoint/2010/main" val="3777188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CA6E18-6FF5-4ADB-8511-007D8D1E01D1}"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54D046-ADDB-4EBD-BFA2-5A7568D94E34}" type="slidenum">
              <a:rPr lang="en-GB" smtClean="0"/>
              <a:t>‹#›</a:t>
            </a:fld>
            <a:endParaRPr lang="en-GB"/>
          </a:p>
        </p:txBody>
      </p:sp>
    </p:spTree>
    <p:extLst>
      <p:ext uri="{BB962C8B-B14F-4D97-AF65-F5344CB8AC3E}">
        <p14:creationId xmlns:p14="http://schemas.microsoft.com/office/powerpoint/2010/main" val="147440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CA6E18-6FF5-4ADB-8511-007D8D1E01D1}"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54D046-ADDB-4EBD-BFA2-5A7568D94E34}" type="slidenum">
              <a:rPr lang="en-GB" smtClean="0"/>
              <a:t>‹#›</a:t>
            </a:fld>
            <a:endParaRPr lang="en-GB"/>
          </a:p>
        </p:txBody>
      </p:sp>
    </p:spTree>
    <p:extLst>
      <p:ext uri="{BB962C8B-B14F-4D97-AF65-F5344CB8AC3E}">
        <p14:creationId xmlns:p14="http://schemas.microsoft.com/office/powerpoint/2010/main" val="2595433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CA6E18-6FF5-4ADB-8511-007D8D1E01D1}"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54D046-ADDB-4EBD-BFA2-5A7568D94E34}" type="slidenum">
              <a:rPr lang="en-GB" smtClean="0"/>
              <a:t>‹#›</a:t>
            </a:fld>
            <a:endParaRPr lang="en-GB"/>
          </a:p>
        </p:txBody>
      </p:sp>
    </p:spTree>
    <p:extLst>
      <p:ext uri="{BB962C8B-B14F-4D97-AF65-F5344CB8AC3E}">
        <p14:creationId xmlns:p14="http://schemas.microsoft.com/office/powerpoint/2010/main" val="991668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CA6E18-6FF5-4ADB-8511-007D8D1E01D1}"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54D046-ADDB-4EBD-BFA2-5A7568D94E34}" type="slidenum">
              <a:rPr lang="en-GB" smtClean="0"/>
              <a:t>‹#›</a:t>
            </a:fld>
            <a:endParaRPr lang="en-GB"/>
          </a:p>
        </p:txBody>
      </p:sp>
    </p:spTree>
    <p:extLst>
      <p:ext uri="{BB962C8B-B14F-4D97-AF65-F5344CB8AC3E}">
        <p14:creationId xmlns:p14="http://schemas.microsoft.com/office/powerpoint/2010/main" val="1053634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4CA6E18-6FF5-4ADB-8511-007D8D1E01D1}" type="datetimeFigureOut">
              <a:rPr lang="en-GB" smtClean="0"/>
              <a:t>16/04/2023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54D046-ADDB-4EBD-BFA2-5A7568D94E34}" type="slidenum">
              <a:rPr lang="en-GB" smtClean="0"/>
              <a:t>‹#›</a:t>
            </a:fld>
            <a:endParaRPr lang="en-GB"/>
          </a:p>
        </p:txBody>
      </p:sp>
    </p:spTree>
    <p:extLst>
      <p:ext uri="{BB962C8B-B14F-4D97-AF65-F5344CB8AC3E}">
        <p14:creationId xmlns:p14="http://schemas.microsoft.com/office/powerpoint/2010/main" val="3171042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4CA6E18-6FF5-4ADB-8511-007D8D1E01D1}" type="datetimeFigureOut">
              <a:rPr lang="en-GB" smtClean="0"/>
              <a:t>16/04/2023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54D046-ADDB-4EBD-BFA2-5A7568D94E34}" type="slidenum">
              <a:rPr lang="en-GB" smtClean="0"/>
              <a:t>‹#›</a:t>
            </a:fld>
            <a:endParaRPr lang="en-GB"/>
          </a:p>
        </p:txBody>
      </p:sp>
    </p:spTree>
    <p:extLst>
      <p:ext uri="{BB962C8B-B14F-4D97-AF65-F5344CB8AC3E}">
        <p14:creationId xmlns:p14="http://schemas.microsoft.com/office/powerpoint/2010/main" val="159446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4CA6E18-6FF5-4ADB-8511-007D8D1E01D1}" type="datetimeFigureOut">
              <a:rPr lang="en-GB" smtClean="0"/>
              <a:t>16/04/2023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54D046-ADDB-4EBD-BFA2-5A7568D94E34}" type="slidenum">
              <a:rPr lang="en-GB" smtClean="0"/>
              <a:t>‹#›</a:t>
            </a:fld>
            <a:endParaRPr lang="en-GB"/>
          </a:p>
        </p:txBody>
      </p:sp>
    </p:spTree>
    <p:extLst>
      <p:ext uri="{BB962C8B-B14F-4D97-AF65-F5344CB8AC3E}">
        <p14:creationId xmlns:p14="http://schemas.microsoft.com/office/powerpoint/2010/main" val="1437768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CA6E18-6FF5-4ADB-8511-007D8D1E01D1}" type="datetimeFigureOut">
              <a:rPr lang="en-GB" smtClean="0"/>
              <a:t>16/04/2023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D54D046-ADDB-4EBD-BFA2-5A7568D94E34}" type="slidenum">
              <a:rPr lang="en-GB" smtClean="0"/>
              <a:t>‹#›</a:t>
            </a:fld>
            <a:endParaRPr lang="en-GB"/>
          </a:p>
        </p:txBody>
      </p:sp>
    </p:spTree>
    <p:extLst>
      <p:ext uri="{BB962C8B-B14F-4D97-AF65-F5344CB8AC3E}">
        <p14:creationId xmlns:p14="http://schemas.microsoft.com/office/powerpoint/2010/main" val="1505627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CA6E18-6FF5-4ADB-8511-007D8D1E01D1}" type="datetimeFigureOut">
              <a:rPr lang="en-GB" smtClean="0"/>
              <a:t>16/04/2023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54D046-ADDB-4EBD-BFA2-5A7568D94E34}" type="slidenum">
              <a:rPr lang="en-GB" smtClean="0"/>
              <a:t>‹#›</a:t>
            </a:fld>
            <a:endParaRPr lang="en-GB"/>
          </a:p>
        </p:txBody>
      </p:sp>
    </p:spTree>
    <p:extLst>
      <p:ext uri="{BB962C8B-B14F-4D97-AF65-F5344CB8AC3E}">
        <p14:creationId xmlns:p14="http://schemas.microsoft.com/office/powerpoint/2010/main" val="309279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CA6E18-6FF5-4ADB-8511-007D8D1E01D1}" type="datetimeFigureOut">
              <a:rPr lang="en-GB" smtClean="0"/>
              <a:t>16/04/2023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54D046-ADDB-4EBD-BFA2-5A7568D94E34}" type="slidenum">
              <a:rPr lang="en-GB" smtClean="0"/>
              <a:t>‹#›</a:t>
            </a:fld>
            <a:endParaRPr lang="en-GB"/>
          </a:p>
        </p:txBody>
      </p:sp>
    </p:spTree>
    <p:extLst>
      <p:ext uri="{BB962C8B-B14F-4D97-AF65-F5344CB8AC3E}">
        <p14:creationId xmlns:p14="http://schemas.microsoft.com/office/powerpoint/2010/main" val="417375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CA6E18-6FF5-4ADB-8511-007D8D1E01D1}" type="datetimeFigureOut">
              <a:rPr lang="en-GB" smtClean="0"/>
              <a:t>16/04/2023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54D046-ADDB-4EBD-BFA2-5A7568D94E34}" type="slidenum">
              <a:rPr lang="en-GB" smtClean="0"/>
              <a:t>‹#›</a:t>
            </a:fld>
            <a:endParaRPr lang="en-GB"/>
          </a:p>
        </p:txBody>
      </p:sp>
    </p:spTree>
    <p:extLst>
      <p:ext uri="{BB962C8B-B14F-4D97-AF65-F5344CB8AC3E}">
        <p14:creationId xmlns:p14="http://schemas.microsoft.com/office/powerpoint/2010/main" val="3876680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youtube.com/watch?v=x__NgnMBHV0&amp;feature=share"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E43C3B-B662-4449-83BF-A1E8C7DEFC03}"/>
              </a:ext>
            </a:extLst>
          </p:cNvPr>
          <p:cNvPicPr>
            <a:picLocks noChangeAspect="1"/>
          </p:cNvPicPr>
          <p:nvPr/>
        </p:nvPicPr>
        <p:blipFill rotWithShape="1">
          <a:blip r:embed="rId2">
            <a:extLst>
              <a:ext uri="{28A0092B-C50C-407E-A947-70E740481C1C}">
                <a14:useLocalDpi xmlns:a14="http://schemas.microsoft.com/office/drawing/2010/main" val="0"/>
              </a:ext>
            </a:extLst>
          </a:blip>
          <a:srcRect b="9091"/>
          <a:stretch/>
        </p:blipFill>
        <p:spPr>
          <a:xfrm>
            <a:off x="-463826" y="-171400"/>
            <a:ext cx="13291929" cy="7200799"/>
          </a:xfrm>
          <a:prstGeom prst="rect">
            <a:avLst/>
          </a:prstGeom>
        </p:spPr>
      </p:pic>
      <p:sp>
        <p:nvSpPr>
          <p:cNvPr id="2" name="Title 1">
            <a:extLst>
              <a:ext uri="{FF2B5EF4-FFF2-40B4-BE49-F238E27FC236}">
                <a16:creationId xmlns:a16="http://schemas.microsoft.com/office/drawing/2014/main" id="{D26F900E-658C-40D1-9685-BB7EEA1A497F}"/>
              </a:ext>
            </a:extLst>
          </p:cNvPr>
          <p:cNvSpPr>
            <a:spLocks noGrp="1"/>
          </p:cNvSpPr>
          <p:nvPr>
            <p:ph type="title"/>
          </p:nvPr>
        </p:nvSpPr>
        <p:spPr>
          <a:solidFill>
            <a:srgbClr val="FFFF00"/>
          </a:solidFill>
        </p:spPr>
        <p:txBody>
          <a:bodyPr/>
          <a:lstStyle/>
          <a:p>
            <a:r>
              <a:rPr lang="en-GB" dirty="0">
                <a:latin typeface="Alegreya Sans SC" panose="00000500000000000000" pitchFamily="2" charset="0"/>
              </a:rPr>
              <a:t>Class Agreements</a:t>
            </a:r>
          </a:p>
        </p:txBody>
      </p:sp>
      <p:sp>
        <p:nvSpPr>
          <p:cNvPr id="3" name="Content Placeholder 2">
            <a:extLst>
              <a:ext uri="{FF2B5EF4-FFF2-40B4-BE49-F238E27FC236}">
                <a16:creationId xmlns:a16="http://schemas.microsoft.com/office/drawing/2014/main" id="{ED5BA2FA-348B-4A51-B8EF-0A5F2A2BAD8A}"/>
              </a:ext>
            </a:extLst>
          </p:cNvPr>
          <p:cNvSpPr>
            <a:spLocks noGrp="1"/>
          </p:cNvSpPr>
          <p:nvPr>
            <p:ph idx="1"/>
          </p:nvPr>
        </p:nvSpPr>
        <p:spPr>
          <a:solidFill>
            <a:schemeClr val="accent6">
              <a:lumMod val="20000"/>
              <a:lumOff val="80000"/>
            </a:schemeClr>
          </a:solidFill>
        </p:spPr>
        <p:txBody>
          <a:bodyPr>
            <a:normAutofit fontScale="92500" lnSpcReduction="10000"/>
          </a:bodyPr>
          <a:lstStyle/>
          <a:p>
            <a:pPr marL="289322" indent="-289322">
              <a:buAutoNum type="arabicParenR"/>
            </a:pPr>
            <a:r>
              <a:rPr lang="en-GB" dirty="0"/>
              <a:t>No put downs of self or others.</a:t>
            </a:r>
          </a:p>
          <a:p>
            <a:pPr marL="289322" indent="-289322">
              <a:buAutoNum type="arabicParenR"/>
            </a:pPr>
            <a:r>
              <a:rPr lang="en-GB" dirty="0"/>
              <a:t>Listen well.</a:t>
            </a:r>
          </a:p>
          <a:p>
            <a:pPr marL="289322" indent="-289322">
              <a:buAutoNum type="arabicParenR"/>
            </a:pPr>
            <a:r>
              <a:rPr lang="en-GB" dirty="0"/>
              <a:t>Be willing to try new things.</a:t>
            </a:r>
          </a:p>
          <a:p>
            <a:pPr marL="289322" indent="-289322">
              <a:buAutoNum type="arabicParenR"/>
            </a:pPr>
            <a:r>
              <a:rPr lang="en-GB" dirty="0"/>
              <a:t>Participate fully (but you have a right to PASS if you don’t want to share something.)</a:t>
            </a:r>
          </a:p>
          <a:p>
            <a:pPr marL="289322" indent="-289322">
              <a:buAutoNum type="arabicParenR"/>
            </a:pPr>
            <a:r>
              <a:rPr lang="en-GB" dirty="0"/>
              <a:t>No gossip about anyone in the classroom, or outside.  This includes not telling us stories/information about people we may know.  </a:t>
            </a:r>
          </a:p>
          <a:p>
            <a:pPr marL="289322" indent="-289322">
              <a:buAutoNum type="arabicParenR"/>
            </a:pPr>
            <a:r>
              <a:rPr lang="en-GB" dirty="0"/>
              <a:t>No gossip following the lesson. </a:t>
            </a:r>
          </a:p>
          <a:p>
            <a:pPr marL="0" indent="0">
              <a:buNone/>
            </a:pPr>
            <a:r>
              <a:rPr lang="en-GB" dirty="0"/>
              <a:t>Others?   Questions about any?</a:t>
            </a:r>
          </a:p>
          <a:p>
            <a:pPr marL="0" indent="0">
              <a:buNone/>
            </a:pPr>
            <a:r>
              <a:rPr lang="en-GB" dirty="0"/>
              <a:t>   </a:t>
            </a:r>
            <a:r>
              <a:rPr lang="en-GB" b="1" dirty="0"/>
              <a:t>Please put thumbs up if you agree to this.</a:t>
            </a:r>
          </a:p>
        </p:txBody>
      </p:sp>
    </p:spTree>
    <p:extLst>
      <p:ext uri="{BB962C8B-B14F-4D97-AF65-F5344CB8AC3E}">
        <p14:creationId xmlns:p14="http://schemas.microsoft.com/office/powerpoint/2010/main" val="204756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012371" y="478046"/>
            <a:ext cx="10515600" cy="1942643"/>
          </a:xfrm>
          <a:solidFill>
            <a:srgbClr val="FFFF00"/>
          </a:solidFill>
        </p:spPr>
        <p:txBody>
          <a:bodyPr>
            <a:normAutofit/>
          </a:bodyPr>
          <a:lstStyle/>
          <a:p>
            <a:r>
              <a:rPr lang="en-GB" sz="4000" b="1" dirty="0"/>
              <a:t>Task 2   Now spend some time drawing shapes and colours that you think represent these emotions in an abstract way.   </a:t>
            </a:r>
            <a:endParaRPr lang="en-GB" b="1" dirty="0"/>
          </a:p>
        </p:txBody>
      </p:sp>
      <p:sp>
        <p:nvSpPr>
          <p:cNvPr id="6" name="Title 1"/>
          <p:cNvSpPr txBox="1">
            <a:spLocks/>
          </p:cNvSpPr>
          <p:nvPr/>
        </p:nvSpPr>
        <p:spPr>
          <a:xfrm>
            <a:off x="1012371" y="6043139"/>
            <a:ext cx="10515600" cy="413657"/>
          </a:xfrm>
          <a:prstGeom prst="rect">
            <a:avLst/>
          </a:prstGeom>
          <a:solidFill>
            <a:srgbClr val="FFFF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t>Let’s compare!</a:t>
            </a:r>
          </a:p>
        </p:txBody>
      </p:sp>
      <p:graphicFrame>
        <p:nvGraphicFramePr>
          <p:cNvPr id="8" name="Table 7">
            <a:extLst>
              <a:ext uri="{FF2B5EF4-FFF2-40B4-BE49-F238E27FC236}">
                <a16:creationId xmlns:a16="http://schemas.microsoft.com/office/drawing/2014/main" id="{334B5A33-3DF0-4B9D-B004-A67CF7FF1EC5}"/>
              </a:ext>
            </a:extLst>
          </p:cNvPr>
          <p:cNvGraphicFramePr>
            <a:graphicFrameLocks noGrp="1"/>
          </p:cNvGraphicFramePr>
          <p:nvPr>
            <p:extLst>
              <p:ext uri="{D42A27DB-BD31-4B8C-83A1-F6EECF244321}">
                <p14:modId xmlns:p14="http://schemas.microsoft.com/office/powerpoint/2010/main" val="486874156"/>
              </p:ext>
            </p:extLst>
          </p:nvPr>
        </p:nvGraphicFramePr>
        <p:xfrm>
          <a:off x="1730827" y="2898735"/>
          <a:ext cx="8730345" cy="2743200"/>
        </p:xfrm>
        <a:graphic>
          <a:graphicData uri="http://schemas.openxmlformats.org/drawingml/2006/table">
            <a:tbl>
              <a:tblPr firstRow="1" bandRow="1">
                <a:tableStyleId>{5940675A-B579-460E-94D1-54222C63F5DA}</a:tableStyleId>
              </a:tblPr>
              <a:tblGrid>
                <a:gridCol w="2910115">
                  <a:extLst>
                    <a:ext uri="{9D8B030D-6E8A-4147-A177-3AD203B41FA5}">
                      <a16:colId xmlns:a16="http://schemas.microsoft.com/office/drawing/2014/main" val="2507633787"/>
                    </a:ext>
                  </a:extLst>
                </a:gridCol>
                <a:gridCol w="2910115">
                  <a:extLst>
                    <a:ext uri="{9D8B030D-6E8A-4147-A177-3AD203B41FA5}">
                      <a16:colId xmlns:a16="http://schemas.microsoft.com/office/drawing/2014/main" val="3795331438"/>
                    </a:ext>
                  </a:extLst>
                </a:gridCol>
                <a:gridCol w="2910115">
                  <a:extLst>
                    <a:ext uri="{9D8B030D-6E8A-4147-A177-3AD203B41FA5}">
                      <a16:colId xmlns:a16="http://schemas.microsoft.com/office/drawing/2014/main" val="3808312280"/>
                    </a:ext>
                  </a:extLst>
                </a:gridCol>
              </a:tblGrid>
              <a:tr h="466072">
                <a:tc>
                  <a:txBody>
                    <a:bodyPr/>
                    <a:lstStyle/>
                    <a:p>
                      <a:pPr algn="ctr"/>
                      <a:r>
                        <a:rPr lang="en-GB" sz="2800" b="1" dirty="0"/>
                        <a:t>JOY</a:t>
                      </a:r>
                    </a:p>
                    <a:p>
                      <a:pPr algn="ctr"/>
                      <a:endParaRPr lang="en-GB" sz="2800" b="1" dirty="0"/>
                    </a:p>
                    <a:p>
                      <a:pPr algn="ctr"/>
                      <a:endParaRPr lang="en-GB" sz="2800" b="1" dirty="0"/>
                    </a:p>
                  </a:txBody>
                  <a:tcPr>
                    <a:solidFill>
                      <a:schemeClr val="bg1"/>
                    </a:solidFill>
                  </a:tcPr>
                </a:tc>
                <a:tc>
                  <a:txBody>
                    <a:bodyPr/>
                    <a:lstStyle/>
                    <a:p>
                      <a:pPr algn="ctr"/>
                      <a:r>
                        <a:rPr lang="en-GB" sz="2800" b="1" dirty="0"/>
                        <a:t>FEAR</a:t>
                      </a:r>
                    </a:p>
                    <a:p>
                      <a:pPr algn="ctr"/>
                      <a:endParaRPr lang="en-GB" sz="1200" b="1" dirty="0"/>
                    </a:p>
                  </a:txBody>
                  <a:tcPr>
                    <a:solidFill>
                      <a:schemeClr val="bg1"/>
                    </a:solidFill>
                  </a:tcPr>
                </a:tc>
                <a:tc>
                  <a:txBody>
                    <a:bodyPr/>
                    <a:lstStyle/>
                    <a:p>
                      <a:pPr algn="ctr"/>
                      <a:r>
                        <a:rPr lang="en-GB" sz="2800" b="1" dirty="0"/>
                        <a:t>ANGER</a:t>
                      </a:r>
                    </a:p>
                  </a:txBody>
                  <a:tcPr>
                    <a:solidFill>
                      <a:schemeClr val="bg1"/>
                    </a:solidFill>
                  </a:tcPr>
                </a:tc>
                <a:extLst>
                  <a:ext uri="{0D108BD9-81ED-4DB2-BD59-A6C34878D82A}">
                    <a16:rowId xmlns:a16="http://schemas.microsoft.com/office/drawing/2014/main" val="3566071188"/>
                  </a:ext>
                </a:extLst>
              </a:tr>
              <a:tr h="611599">
                <a:tc>
                  <a:txBody>
                    <a:bodyPr/>
                    <a:lstStyle/>
                    <a:p>
                      <a:pPr algn="ctr"/>
                      <a:r>
                        <a:rPr lang="en-GB" sz="2800" b="1" dirty="0"/>
                        <a:t>SADNESS</a:t>
                      </a:r>
                    </a:p>
                    <a:p>
                      <a:pPr algn="ctr"/>
                      <a:endParaRPr lang="en-GB" sz="2800" b="1" dirty="0"/>
                    </a:p>
                    <a:p>
                      <a:pPr algn="ctr"/>
                      <a:endParaRPr lang="en-GB" sz="2800" b="1" dirty="0"/>
                    </a:p>
                  </a:txBody>
                  <a:tcPr>
                    <a:solidFill>
                      <a:schemeClr val="bg1"/>
                    </a:solidFill>
                  </a:tcPr>
                </a:tc>
                <a:tc>
                  <a:txBody>
                    <a:bodyPr/>
                    <a:lstStyle/>
                    <a:p>
                      <a:pPr algn="ctr"/>
                      <a:r>
                        <a:rPr lang="en-GB" sz="2800" b="1" dirty="0"/>
                        <a:t>DISGUST</a:t>
                      </a:r>
                    </a:p>
                  </a:txBody>
                  <a:tcPr>
                    <a:solidFill>
                      <a:schemeClr val="bg1"/>
                    </a:solidFill>
                  </a:tcPr>
                </a:tc>
                <a:tc>
                  <a:txBody>
                    <a:bodyPr/>
                    <a:lstStyle/>
                    <a:p>
                      <a:pPr algn="ctr"/>
                      <a:r>
                        <a:rPr lang="en-GB" sz="2800" b="1" dirty="0"/>
                        <a:t>SURPRISE</a:t>
                      </a:r>
                    </a:p>
                  </a:txBody>
                  <a:tcPr>
                    <a:solidFill>
                      <a:schemeClr val="bg1"/>
                    </a:solidFill>
                  </a:tcPr>
                </a:tc>
                <a:extLst>
                  <a:ext uri="{0D108BD9-81ED-4DB2-BD59-A6C34878D82A}">
                    <a16:rowId xmlns:a16="http://schemas.microsoft.com/office/drawing/2014/main" val="2770634027"/>
                  </a:ext>
                </a:extLst>
              </a:tr>
            </a:tbl>
          </a:graphicData>
        </a:graphic>
      </p:graphicFrame>
    </p:spTree>
    <p:extLst>
      <p:ext uri="{BB962C8B-B14F-4D97-AF65-F5344CB8AC3E}">
        <p14:creationId xmlns:p14="http://schemas.microsoft.com/office/powerpoint/2010/main" val="2338873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A9306-D49C-4F35-8AA9-2943DE17208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9560E0A-E7E4-4CEB-B91A-353EFC4D6302}"/>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981E7677-5EDF-4E99-87BC-CE515994E1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2E5C87D4-4D19-45D4-8D41-DB05C30D485F}"/>
              </a:ext>
            </a:extLst>
          </p:cNvPr>
          <p:cNvSpPr txBox="1"/>
          <p:nvPr/>
        </p:nvSpPr>
        <p:spPr>
          <a:xfrm>
            <a:off x="1404729" y="605080"/>
            <a:ext cx="9382539" cy="1754326"/>
          </a:xfrm>
          <a:prstGeom prst="rect">
            <a:avLst/>
          </a:prstGeom>
          <a:solidFill>
            <a:srgbClr val="FFFF00"/>
          </a:solidFill>
        </p:spPr>
        <p:txBody>
          <a:bodyPr wrap="square" rtlCol="0">
            <a:spAutoFit/>
          </a:bodyPr>
          <a:lstStyle/>
          <a:p>
            <a:pPr algn="ctr"/>
            <a:r>
              <a:rPr lang="en-GB" sz="5400" dirty="0"/>
              <a:t>How can we recognise emotions in others?  Discuss.</a:t>
            </a:r>
          </a:p>
        </p:txBody>
      </p:sp>
      <p:sp>
        <p:nvSpPr>
          <p:cNvPr id="6" name="TextBox 5">
            <a:extLst>
              <a:ext uri="{FF2B5EF4-FFF2-40B4-BE49-F238E27FC236}">
                <a16:creationId xmlns:a16="http://schemas.microsoft.com/office/drawing/2014/main" id="{CBC3F03F-21BF-4631-832E-F19865F4341D}"/>
              </a:ext>
            </a:extLst>
          </p:cNvPr>
          <p:cNvSpPr txBox="1"/>
          <p:nvPr/>
        </p:nvSpPr>
        <p:spPr>
          <a:xfrm>
            <a:off x="609600" y="3273287"/>
            <a:ext cx="10323443" cy="3108543"/>
          </a:xfrm>
          <a:prstGeom prst="rect">
            <a:avLst/>
          </a:prstGeom>
          <a:solidFill>
            <a:schemeClr val="accent4">
              <a:lumMod val="20000"/>
              <a:lumOff val="80000"/>
            </a:schemeClr>
          </a:solidFill>
        </p:spPr>
        <p:txBody>
          <a:bodyPr wrap="square" rtlCol="0">
            <a:spAutoFit/>
          </a:bodyPr>
          <a:lstStyle/>
          <a:p>
            <a:r>
              <a:rPr lang="en-GB" sz="2800" b="1" dirty="0"/>
              <a:t>We recognise others emotions through:</a:t>
            </a:r>
          </a:p>
          <a:p>
            <a:pPr marL="285750" indent="-285750">
              <a:buFont typeface="Arial" panose="020B0604020202020204" pitchFamily="34" charset="0"/>
              <a:buChar char="•"/>
            </a:pPr>
            <a:r>
              <a:rPr lang="en-GB" sz="2800" dirty="0"/>
              <a:t>Their facial expressions (how their face has changed because of the emotion.)</a:t>
            </a:r>
          </a:p>
          <a:p>
            <a:pPr marL="285750" indent="-285750">
              <a:buFont typeface="Arial" panose="020B0604020202020204" pitchFamily="34" charset="0"/>
              <a:buChar char="•"/>
            </a:pPr>
            <a:r>
              <a:rPr lang="en-GB" sz="2800" dirty="0"/>
              <a:t>Their body language (how their body position/movements have changed because of the emotion.)</a:t>
            </a:r>
          </a:p>
          <a:p>
            <a:pPr marL="285750" indent="-285750">
              <a:buFont typeface="Arial" panose="020B0604020202020204" pitchFamily="34" charset="0"/>
              <a:buChar char="•"/>
            </a:pPr>
            <a:r>
              <a:rPr lang="en-GB" sz="2800" dirty="0"/>
              <a:t>Their tone of voice (how their voice has changed because of the emotion.)</a:t>
            </a:r>
          </a:p>
        </p:txBody>
      </p:sp>
    </p:spTree>
    <p:extLst>
      <p:ext uri="{BB962C8B-B14F-4D97-AF65-F5344CB8AC3E}">
        <p14:creationId xmlns:p14="http://schemas.microsoft.com/office/powerpoint/2010/main" val="42256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solidFill>
            <a:srgbClr val="FFFF00"/>
          </a:solidFill>
        </p:spPr>
        <p:txBody>
          <a:bodyPr/>
          <a:lstStyle/>
          <a:p>
            <a:r>
              <a:rPr lang="en-GB" b="1" dirty="0"/>
              <a:t>Drama Game – The Emotion Gallery</a:t>
            </a:r>
          </a:p>
        </p:txBody>
      </p:sp>
      <p:sp>
        <p:nvSpPr>
          <p:cNvPr id="3" name="Content Placeholder 2"/>
          <p:cNvSpPr>
            <a:spLocks noGrp="1"/>
          </p:cNvSpPr>
          <p:nvPr>
            <p:ph idx="1"/>
          </p:nvPr>
        </p:nvSpPr>
        <p:spPr>
          <a:xfrm>
            <a:off x="838200" y="1825624"/>
            <a:ext cx="10515600" cy="4853471"/>
          </a:xfrm>
          <a:solidFill>
            <a:schemeClr val="accent4">
              <a:lumMod val="20000"/>
              <a:lumOff val="80000"/>
            </a:schemeClr>
          </a:solidFill>
        </p:spPr>
        <p:txBody>
          <a:bodyPr>
            <a:normAutofit fontScale="92500" lnSpcReduction="20000"/>
          </a:bodyPr>
          <a:lstStyle/>
          <a:p>
            <a:pPr marL="0" indent="0">
              <a:buNone/>
            </a:pPr>
            <a:r>
              <a:rPr lang="en-GB" dirty="0"/>
              <a:t>Imagine that a gallery has been opened to help young children identify the six different emotions through facial expressions and body language.  </a:t>
            </a:r>
          </a:p>
          <a:p>
            <a:pPr marL="0" indent="0">
              <a:buNone/>
            </a:pPr>
            <a:endParaRPr lang="en-GB" dirty="0"/>
          </a:p>
          <a:p>
            <a:pPr marL="0" indent="0">
              <a:buNone/>
            </a:pPr>
            <a:r>
              <a:rPr lang="en-GB" dirty="0"/>
              <a:t>Create a frozen body/facial position for each emotion, you can make a note of the body positions if you forget.   </a:t>
            </a:r>
          </a:p>
          <a:p>
            <a:pPr marL="0" indent="0">
              <a:buNone/>
            </a:pPr>
            <a:endParaRPr lang="en-GB" dirty="0"/>
          </a:p>
          <a:p>
            <a:pPr marL="0" indent="0">
              <a:buNone/>
            </a:pPr>
            <a:r>
              <a:rPr lang="en-GB" dirty="0"/>
              <a:t>Now let’s guess each other’s emotions!  </a:t>
            </a:r>
          </a:p>
          <a:p>
            <a:pPr marL="0" indent="0">
              <a:buNone/>
            </a:pPr>
            <a:r>
              <a:rPr lang="en-GB" dirty="0"/>
              <a:t>First in pairs then as a class!  </a:t>
            </a:r>
          </a:p>
          <a:p>
            <a:pPr marL="0" indent="0">
              <a:buNone/>
            </a:pPr>
            <a:endParaRPr lang="en-GB" dirty="0"/>
          </a:p>
          <a:p>
            <a:pPr marL="0" indent="0">
              <a:buNone/>
            </a:pPr>
            <a:r>
              <a:rPr lang="en-GB" dirty="0"/>
              <a:t>Optional extra – work in pairs.  Person 1 ‘sculpts’ Person 2s body position to show one of the six emotions.  Then the group that aren’t sculpted can guess the emotions.  Swap.  Check everyone consents to this game (vote as a class.)  Anyone unhappy could be the sculptor only.</a:t>
            </a:r>
          </a:p>
        </p:txBody>
      </p:sp>
    </p:spTree>
    <p:extLst>
      <p:ext uri="{BB962C8B-B14F-4D97-AF65-F5344CB8AC3E}">
        <p14:creationId xmlns:p14="http://schemas.microsoft.com/office/powerpoint/2010/main" val="3735314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124"/>
            <a:ext cx="12192000" cy="6858000"/>
          </a:xfrm>
          <a:prstGeom prst="rect">
            <a:avLst/>
          </a:prstGeom>
        </p:spPr>
      </p:pic>
      <p:sp>
        <p:nvSpPr>
          <p:cNvPr id="2" name="Title 1"/>
          <p:cNvSpPr>
            <a:spLocks noGrp="1"/>
          </p:cNvSpPr>
          <p:nvPr>
            <p:ph type="title"/>
          </p:nvPr>
        </p:nvSpPr>
        <p:spPr>
          <a:xfrm>
            <a:off x="1012371" y="190957"/>
            <a:ext cx="10515600" cy="1748202"/>
          </a:xfrm>
          <a:solidFill>
            <a:srgbClr val="FFFF00"/>
          </a:solidFill>
        </p:spPr>
        <p:txBody>
          <a:bodyPr>
            <a:normAutofit fontScale="90000"/>
          </a:bodyPr>
          <a:lstStyle/>
          <a:p>
            <a:r>
              <a:rPr lang="en-GB" b="1" dirty="0"/>
              <a:t>To explore emotions, we are going to play another drama game called “</a:t>
            </a:r>
            <a:r>
              <a:rPr lang="en-GB" b="1" dirty="0">
                <a:solidFill>
                  <a:srgbClr val="FF0000"/>
                </a:solidFill>
              </a:rPr>
              <a:t>Manner of the Adverb</a:t>
            </a:r>
            <a:r>
              <a:rPr lang="en-GB" b="1" dirty="0"/>
              <a:t>.”  But first, what is an adverb?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32081627"/>
              </p:ext>
            </p:extLst>
          </p:nvPr>
        </p:nvGraphicFramePr>
        <p:xfrm>
          <a:off x="1717726" y="3765832"/>
          <a:ext cx="8690742" cy="2332523"/>
        </p:xfrm>
        <a:graphic>
          <a:graphicData uri="http://schemas.openxmlformats.org/drawingml/2006/table">
            <a:tbl>
              <a:tblPr firstRow="1" bandRow="1">
                <a:tableStyleId>{5940675A-B579-460E-94D1-54222C63F5DA}</a:tableStyleId>
              </a:tblPr>
              <a:tblGrid>
                <a:gridCol w="2896914">
                  <a:extLst>
                    <a:ext uri="{9D8B030D-6E8A-4147-A177-3AD203B41FA5}">
                      <a16:colId xmlns:a16="http://schemas.microsoft.com/office/drawing/2014/main" val="282521978"/>
                    </a:ext>
                  </a:extLst>
                </a:gridCol>
                <a:gridCol w="2896914">
                  <a:extLst>
                    <a:ext uri="{9D8B030D-6E8A-4147-A177-3AD203B41FA5}">
                      <a16:colId xmlns:a16="http://schemas.microsoft.com/office/drawing/2014/main" val="3804278153"/>
                    </a:ext>
                  </a:extLst>
                </a:gridCol>
                <a:gridCol w="2896914">
                  <a:extLst>
                    <a:ext uri="{9D8B030D-6E8A-4147-A177-3AD203B41FA5}">
                      <a16:colId xmlns:a16="http://schemas.microsoft.com/office/drawing/2014/main" val="3678895961"/>
                    </a:ext>
                  </a:extLst>
                </a:gridCol>
              </a:tblGrid>
              <a:tr h="647002">
                <a:tc>
                  <a:txBody>
                    <a:bodyPr/>
                    <a:lstStyle/>
                    <a:p>
                      <a:pPr algn="ctr"/>
                      <a:r>
                        <a:rPr lang="en-GB" sz="2800" b="1" dirty="0"/>
                        <a:t>JOY</a:t>
                      </a:r>
                    </a:p>
                  </a:txBody>
                  <a:tcPr>
                    <a:solidFill>
                      <a:schemeClr val="bg1"/>
                    </a:solidFill>
                  </a:tcPr>
                </a:tc>
                <a:tc>
                  <a:txBody>
                    <a:bodyPr/>
                    <a:lstStyle/>
                    <a:p>
                      <a:pPr algn="ctr"/>
                      <a:r>
                        <a:rPr lang="en-GB" sz="2800" b="1" dirty="0"/>
                        <a:t>FEAR</a:t>
                      </a:r>
                    </a:p>
                    <a:p>
                      <a:pPr algn="ctr"/>
                      <a:endParaRPr lang="en-GB" sz="1200" b="1" dirty="0"/>
                    </a:p>
                    <a:p>
                      <a:pPr algn="ctr"/>
                      <a:endParaRPr lang="en-GB" sz="1200" b="1" dirty="0"/>
                    </a:p>
                    <a:p>
                      <a:pPr algn="ctr"/>
                      <a:endParaRPr lang="en-GB" sz="1200" b="1" dirty="0"/>
                    </a:p>
                    <a:p>
                      <a:pPr algn="ctr"/>
                      <a:endParaRPr lang="en-GB" sz="1200" b="1" dirty="0"/>
                    </a:p>
                  </a:txBody>
                  <a:tcPr>
                    <a:solidFill>
                      <a:schemeClr val="bg1"/>
                    </a:solidFill>
                  </a:tcPr>
                </a:tc>
                <a:tc>
                  <a:txBody>
                    <a:bodyPr/>
                    <a:lstStyle/>
                    <a:p>
                      <a:pPr algn="ctr"/>
                      <a:r>
                        <a:rPr lang="en-GB" sz="2800" b="1" dirty="0"/>
                        <a:t>ANGER</a:t>
                      </a:r>
                    </a:p>
                  </a:txBody>
                  <a:tcPr>
                    <a:solidFill>
                      <a:schemeClr val="bg1"/>
                    </a:solidFill>
                  </a:tcPr>
                </a:tc>
                <a:extLst>
                  <a:ext uri="{0D108BD9-81ED-4DB2-BD59-A6C34878D82A}">
                    <a16:rowId xmlns:a16="http://schemas.microsoft.com/office/drawing/2014/main" val="541159106"/>
                  </a:ext>
                </a:extLst>
              </a:tr>
              <a:tr h="1082843">
                <a:tc>
                  <a:txBody>
                    <a:bodyPr/>
                    <a:lstStyle/>
                    <a:p>
                      <a:pPr algn="ctr"/>
                      <a:r>
                        <a:rPr lang="en-GB" sz="2800" b="1" dirty="0"/>
                        <a:t>SAD</a:t>
                      </a:r>
                    </a:p>
                  </a:txBody>
                  <a:tcPr>
                    <a:solidFill>
                      <a:schemeClr val="bg1"/>
                    </a:solidFill>
                  </a:tcPr>
                </a:tc>
                <a:tc>
                  <a:txBody>
                    <a:bodyPr/>
                    <a:lstStyle/>
                    <a:p>
                      <a:pPr algn="ctr"/>
                      <a:r>
                        <a:rPr lang="en-GB" sz="2800" b="1" dirty="0"/>
                        <a:t>DISGUST</a:t>
                      </a:r>
                    </a:p>
                  </a:txBody>
                  <a:tcPr>
                    <a:solidFill>
                      <a:schemeClr val="bg1"/>
                    </a:solidFill>
                  </a:tcPr>
                </a:tc>
                <a:tc>
                  <a:txBody>
                    <a:bodyPr/>
                    <a:lstStyle/>
                    <a:p>
                      <a:pPr algn="ctr"/>
                      <a:r>
                        <a:rPr lang="en-GB" sz="2800" b="1" dirty="0"/>
                        <a:t>SURPRISE</a:t>
                      </a:r>
                    </a:p>
                    <a:p>
                      <a:pPr algn="ctr"/>
                      <a:endParaRPr lang="en-GB" sz="2800" b="1" dirty="0"/>
                    </a:p>
                  </a:txBody>
                  <a:tcPr>
                    <a:solidFill>
                      <a:schemeClr val="bg1"/>
                    </a:solidFill>
                  </a:tcPr>
                </a:tc>
                <a:extLst>
                  <a:ext uri="{0D108BD9-81ED-4DB2-BD59-A6C34878D82A}">
                    <a16:rowId xmlns:a16="http://schemas.microsoft.com/office/drawing/2014/main" val="402698373"/>
                  </a:ext>
                </a:extLst>
              </a:tr>
            </a:tbl>
          </a:graphicData>
        </a:graphic>
      </p:graphicFrame>
      <p:sp>
        <p:nvSpPr>
          <p:cNvPr id="6" name="Title 1"/>
          <p:cNvSpPr txBox="1">
            <a:spLocks/>
          </p:cNvSpPr>
          <p:nvPr/>
        </p:nvSpPr>
        <p:spPr>
          <a:xfrm>
            <a:off x="1012371" y="2059427"/>
            <a:ext cx="10515600" cy="1361690"/>
          </a:xfrm>
          <a:prstGeom prst="rect">
            <a:avLst/>
          </a:prstGeom>
          <a:solidFill>
            <a:srgbClr val="FFFF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t>An adverb describes the way a VERB (doing word) is performed e.g. she closed the door angrily.</a:t>
            </a:r>
          </a:p>
          <a:p>
            <a:pPr algn="ctr"/>
            <a:r>
              <a:rPr lang="en-GB" sz="2800" b="1" dirty="0"/>
              <a:t>But first!  Challenge – turn these emotions into adverbs.</a:t>
            </a:r>
          </a:p>
        </p:txBody>
      </p:sp>
      <p:sp>
        <p:nvSpPr>
          <p:cNvPr id="3" name="TextBox 2"/>
          <p:cNvSpPr txBox="1"/>
          <p:nvPr/>
        </p:nvSpPr>
        <p:spPr>
          <a:xfrm>
            <a:off x="8221772" y="4244366"/>
            <a:ext cx="1876097" cy="523220"/>
          </a:xfrm>
          <a:prstGeom prst="rect">
            <a:avLst/>
          </a:prstGeom>
          <a:noFill/>
        </p:spPr>
        <p:txBody>
          <a:bodyPr wrap="square" rtlCol="0">
            <a:spAutoFit/>
          </a:bodyPr>
          <a:lstStyle/>
          <a:p>
            <a:r>
              <a:rPr lang="en-GB" sz="2800" dirty="0">
                <a:solidFill>
                  <a:srgbClr val="FF0000"/>
                </a:solidFill>
              </a:rPr>
              <a:t>Angrily</a:t>
            </a:r>
          </a:p>
        </p:txBody>
      </p:sp>
      <p:sp>
        <p:nvSpPr>
          <p:cNvPr id="10" name="TextBox 9"/>
          <p:cNvSpPr txBox="1"/>
          <p:nvPr/>
        </p:nvSpPr>
        <p:spPr>
          <a:xfrm>
            <a:off x="5157951" y="4256406"/>
            <a:ext cx="1876097" cy="523220"/>
          </a:xfrm>
          <a:prstGeom prst="rect">
            <a:avLst/>
          </a:prstGeom>
          <a:noFill/>
        </p:spPr>
        <p:txBody>
          <a:bodyPr wrap="square" rtlCol="0">
            <a:spAutoFit/>
          </a:bodyPr>
          <a:lstStyle/>
          <a:p>
            <a:r>
              <a:rPr lang="en-GB" sz="2800" dirty="0">
                <a:solidFill>
                  <a:srgbClr val="FF0000"/>
                </a:solidFill>
              </a:rPr>
              <a:t>Fearfully</a:t>
            </a:r>
          </a:p>
        </p:txBody>
      </p:sp>
      <p:sp>
        <p:nvSpPr>
          <p:cNvPr id="11" name="TextBox 10"/>
          <p:cNvSpPr txBox="1"/>
          <p:nvPr/>
        </p:nvSpPr>
        <p:spPr>
          <a:xfrm>
            <a:off x="2425019" y="5388847"/>
            <a:ext cx="1876097" cy="523220"/>
          </a:xfrm>
          <a:prstGeom prst="rect">
            <a:avLst/>
          </a:prstGeom>
          <a:noFill/>
        </p:spPr>
        <p:txBody>
          <a:bodyPr wrap="square" rtlCol="0">
            <a:spAutoFit/>
          </a:bodyPr>
          <a:lstStyle/>
          <a:p>
            <a:r>
              <a:rPr lang="en-GB" sz="2800" dirty="0">
                <a:solidFill>
                  <a:srgbClr val="FF0000"/>
                </a:solidFill>
              </a:rPr>
              <a:t>Sadly</a:t>
            </a:r>
          </a:p>
        </p:txBody>
      </p:sp>
      <p:sp>
        <p:nvSpPr>
          <p:cNvPr id="12" name="TextBox 11"/>
          <p:cNvSpPr txBox="1"/>
          <p:nvPr/>
        </p:nvSpPr>
        <p:spPr>
          <a:xfrm>
            <a:off x="5008409" y="5357317"/>
            <a:ext cx="1876097" cy="523220"/>
          </a:xfrm>
          <a:prstGeom prst="rect">
            <a:avLst/>
          </a:prstGeom>
          <a:noFill/>
        </p:spPr>
        <p:txBody>
          <a:bodyPr wrap="square" rtlCol="0">
            <a:spAutoFit/>
          </a:bodyPr>
          <a:lstStyle/>
          <a:p>
            <a:r>
              <a:rPr lang="en-GB" sz="2800" dirty="0">
                <a:solidFill>
                  <a:srgbClr val="FF0000"/>
                </a:solidFill>
              </a:rPr>
              <a:t>Disgustedly</a:t>
            </a:r>
          </a:p>
        </p:txBody>
      </p:sp>
      <p:sp>
        <p:nvSpPr>
          <p:cNvPr id="13" name="TextBox 12"/>
          <p:cNvSpPr txBox="1"/>
          <p:nvPr/>
        </p:nvSpPr>
        <p:spPr>
          <a:xfrm>
            <a:off x="7938680" y="5388847"/>
            <a:ext cx="1876097" cy="523220"/>
          </a:xfrm>
          <a:prstGeom prst="rect">
            <a:avLst/>
          </a:prstGeom>
          <a:noFill/>
        </p:spPr>
        <p:txBody>
          <a:bodyPr wrap="square" rtlCol="0">
            <a:spAutoFit/>
          </a:bodyPr>
          <a:lstStyle/>
          <a:p>
            <a:r>
              <a:rPr lang="en-GB" sz="2800" dirty="0">
                <a:solidFill>
                  <a:srgbClr val="FF0000"/>
                </a:solidFill>
              </a:rPr>
              <a:t>Surprisedly</a:t>
            </a:r>
          </a:p>
        </p:txBody>
      </p:sp>
      <p:sp>
        <p:nvSpPr>
          <p:cNvPr id="14" name="TextBox 13"/>
          <p:cNvSpPr txBox="1"/>
          <p:nvPr/>
        </p:nvSpPr>
        <p:spPr>
          <a:xfrm>
            <a:off x="2165730" y="4248775"/>
            <a:ext cx="1876097" cy="523220"/>
          </a:xfrm>
          <a:prstGeom prst="rect">
            <a:avLst/>
          </a:prstGeom>
          <a:noFill/>
        </p:spPr>
        <p:txBody>
          <a:bodyPr wrap="square" rtlCol="0">
            <a:spAutoFit/>
          </a:bodyPr>
          <a:lstStyle/>
          <a:p>
            <a:r>
              <a:rPr lang="en-GB" sz="2800" dirty="0">
                <a:solidFill>
                  <a:srgbClr val="FF0000"/>
                </a:solidFill>
              </a:rPr>
              <a:t>Joyfully</a:t>
            </a:r>
          </a:p>
        </p:txBody>
      </p:sp>
    </p:spTree>
    <p:extLst>
      <p:ext uri="{BB962C8B-B14F-4D97-AF65-F5344CB8AC3E}">
        <p14:creationId xmlns:p14="http://schemas.microsoft.com/office/powerpoint/2010/main" val="352510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128643"/>
            <a:ext cx="10515600" cy="1325563"/>
          </a:xfrm>
          <a:solidFill>
            <a:srgbClr val="FFFF00"/>
          </a:solidFill>
        </p:spPr>
        <p:txBody>
          <a:bodyPr>
            <a:normAutofit/>
          </a:bodyPr>
          <a:lstStyle/>
          <a:p>
            <a:pPr algn="ctr"/>
            <a:r>
              <a:rPr lang="en-GB" b="1" dirty="0"/>
              <a:t>Drama Game – Manner of the Adverb </a:t>
            </a:r>
            <a:br>
              <a:rPr lang="en-GB" b="1" dirty="0"/>
            </a:br>
            <a:r>
              <a:rPr lang="en-GB" sz="3100" b="1" dirty="0"/>
              <a:t>(NB: an adverb describes how a verb is performed.)</a:t>
            </a:r>
          </a:p>
        </p:txBody>
      </p:sp>
      <p:sp>
        <p:nvSpPr>
          <p:cNvPr id="3" name="Content Placeholder 2"/>
          <p:cNvSpPr>
            <a:spLocks noGrp="1"/>
          </p:cNvSpPr>
          <p:nvPr>
            <p:ph idx="1"/>
          </p:nvPr>
        </p:nvSpPr>
        <p:spPr>
          <a:solidFill>
            <a:schemeClr val="accent4">
              <a:lumMod val="20000"/>
              <a:lumOff val="80000"/>
            </a:schemeClr>
          </a:solidFill>
        </p:spPr>
        <p:txBody>
          <a:bodyPr/>
          <a:lstStyle/>
          <a:p>
            <a:pPr marL="0" indent="0">
              <a:buNone/>
            </a:pPr>
            <a:r>
              <a:rPr lang="en-GB" sz="2400" dirty="0"/>
              <a:t>Person A chooses an action they would like to see ‘Person B’ do (e.g. drinking a cup of tea.)</a:t>
            </a:r>
          </a:p>
          <a:p>
            <a:pPr marL="0" indent="0">
              <a:buNone/>
            </a:pPr>
            <a:r>
              <a:rPr lang="en-GB" sz="2400" dirty="0"/>
              <a:t>Person B chooses one of the six emotions e.g. anger.  Then acts out person As command but showing this emotion e.g. Person B drinks the tea angrily.</a:t>
            </a:r>
          </a:p>
          <a:p>
            <a:pPr marL="0" indent="0">
              <a:buNone/>
            </a:pPr>
            <a:r>
              <a:rPr lang="en-GB" sz="2400" dirty="0"/>
              <a:t>Person A has to guess what emotion person B is feeling.</a:t>
            </a:r>
          </a:p>
          <a:p>
            <a:pPr marL="0" indent="0">
              <a:buNone/>
            </a:pPr>
            <a:r>
              <a:rPr lang="en-GB" sz="2400" dirty="0"/>
              <a:t>Swap over.  </a:t>
            </a:r>
          </a:p>
          <a:p>
            <a:pPr marL="0" indent="0">
              <a:buNone/>
            </a:pPr>
            <a:r>
              <a:rPr lang="en-GB" sz="2400" dirty="0"/>
              <a:t>Then do some as a whole class!</a:t>
            </a:r>
          </a:p>
          <a:p>
            <a:pPr marL="0" indent="0">
              <a:buNone/>
            </a:pPr>
            <a:endParaRPr lang="en-GB" sz="2400" dirty="0"/>
          </a:p>
          <a:p>
            <a:pPr marL="0" indent="0">
              <a:buNone/>
            </a:pPr>
            <a:endParaRPr lang="en-GB" dirty="0"/>
          </a:p>
          <a:p>
            <a:pPr marL="0" indent="0">
              <a:buNone/>
            </a:pPr>
            <a:endParaRPr lang="en-GB" dirty="0"/>
          </a:p>
          <a:p>
            <a:pPr marL="0" indent="0">
              <a:buNone/>
            </a:pPr>
            <a:endParaRPr lang="en-GB" dirty="0"/>
          </a:p>
        </p:txBody>
      </p:sp>
      <p:pic>
        <p:nvPicPr>
          <p:cNvPr id="8" name="Picture 7">
            <a:extLst>
              <a:ext uri="{FF2B5EF4-FFF2-40B4-BE49-F238E27FC236}">
                <a16:creationId xmlns:a16="http://schemas.microsoft.com/office/drawing/2014/main" id="{F9CC1E24-E64E-4D85-9B11-1A76EDAAA9DD}"/>
              </a:ext>
            </a:extLst>
          </p:cNvPr>
          <p:cNvPicPr>
            <a:picLocks noChangeAspect="1"/>
          </p:cNvPicPr>
          <p:nvPr/>
        </p:nvPicPr>
        <p:blipFill rotWithShape="1">
          <a:blip r:embed="rId3"/>
          <a:srcRect l="1631" t="52562" r="1739" b="6259"/>
          <a:stretch/>
        </p:blipFill>
        <p:spPr>
          <a:xfrm>
            <a:off x="3008244" y="4856016"/>
            <a:ext cx="7818782" cy="1873341"/>
          </a:xfrm>
          <a:prstGeom prst="rect">
            <a:avLst/>
          </a:prstGeom>
        </p:spPr>
      </p:pic>
    </p:spTree>
    <p:extLst>
      <p:ext uri="{BB962C8B-B14F-4D97-AF65-F5344CB8AC3E}">
        <p14:creationId xmlns:p14="http://schemas.microsoft.com/office/powerpoint/2010/main" val="3100844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B6684-0DAC-478C-9D88-434FA784DDE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8D02F36-EDA5-4C45-BD7D-AA9EDD78B8DF}"/>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0AC99E9F-3FA9-42C1-981C-1F7924F133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61B6E731-40E1-448B-829C-0BBAF71B6F4F}"/>
              </a:ext>
            </a:extLst>
          </p:cNvPr>
          <p:cNvSpPr txBox="1">
            <a:spLocks/>
          </p:cNvSpPr>
          <p:nvPr/>
        </p:nvSpPr>
        <p:spPr>
          <a:xfrm>
            <a:off x="838200" y="128643"/>
            <a:ext cx="10515600" cy="746071"/>
          </a:xfrm>
          <a:prstGeom prst="rect">
            <a:avLst/>
          </a:prstGeom>
          <a:solidFill>
            <a:srgbClr val="FFFF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Drama Game – Voicing our Emotions.</a:t>
            </a:r>
            <a:endParaRPr lang="en-GB" sz="3100" b="1" dirty="0"/>
          </a:p>
        </p:txBody>
      </p:sp>
      <p:sp>
        <p:nvSpPr>
          <p:cNvPr id="6" name="Content Placeholder 2">
            <a:extLst>
              <a:ext uri="{FF2B5EF4-FFF2-40B4-BE49-F238E27FC236}">
                <a16:creationId xmlns:a16="http://schemas.microsoft.com/office/drawing/2014/main" id="{BB192E3F-61EA-45CD-B2F6-BA39E15FA933}"/>
              </a:ext>
            </a:extLst>
          </p:cNvPr>
          <p:cNvSpPr txBox="1">
            <a:spLocks/>
          </p:cNvSpPr>
          <p:nvPr/>
        </p:nvSpPr>
        <p:spPr>
          <a:xfrm>
            <a:off x="168965" y="1027906"/>
            <a:ext cx="11479696" cy="4351338"/>
          </a:xfrm>
          <a:prstGeom prst="rect">
            <a:avLst/>
          </a:prstGeom>
          <a:solidFill>
            <a:schemeClr val="accent4">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t>Remember – emotions can also be recognised by </a:t>
            </a:r>
            <a:r>
              <a:rPr lang="en-GB" sz="2400" b="1" dirty="0"/>
              <a:t>someone’s tone of voice.  </a:t>
            </a:r>
            <a:r>
              <a:rPr lang="en-GB" sz="2400" dirty="0"/>
              <a:t>So we are going to play a drama game now to explore this!</a:t>
            </a:r>
          </a:p>
          <a:p>
            <a:pPr marL="0" indent="0">
              <a:buFont typeface="Arial" panose="020B0604020202020204" pitchFamily="34" charset="0"/>
              <a:buNone/>
            </a:pPr>
            <a:r>
              <a:rPr lang="en-GB" sz="2400" b="1" dirty="0"/>
              <a:t>In pairs…</a:t>
            </a:r>
          </a:p>
          <a:p>
            <a:pPr marL="0" indent="0">
              <a:buFont typeface="Arial" panose="020B0604020202020204" pitchFamily="34" charset="0"/>
              <a:buNone/>
            </a:pPr>
            <a:r>
              <a:rPr lang="en-GB" sz="2400" dirty="0"/>
              <a:t>Perform this simple script but each choose one of the six emotions and say/perform it in this way.  Once you have done it, guess which emotion each person chose.  Now repeat with a different partner/and emotion.</a:t>
            </a:r>
          </a:p>
          <a:p>
            <a:pPr marL="0" indent="0">
              <a:buFont typeface="Arial" panose="020B0604020202020204" pitchFamily="34" charset="0"/>
              <a:buNone/>
            </a:pPr>
            <a:r>
              <a:rPr lang="en-GB" sz="2400" b="1" i="1" dirty="0"/>
              <a:t>(Stand and walk towards each other.)</a:t>
            </a:r>
          </a:p>
          <a:p>
            <a:pPr marL="0" indent="0">
              <a:buFont typeface="Arial" panose="020B0604020202020204" pitchFamily="34" charset="0"/>
              <a:buNone/>
            </a:pPr>
            <a:r>
              <a:rPr lang="en-GB" sz="2400" b="1" i="1" dirty="0"/>
              <a:t>Person 1:  Good morning, how are you?</a:t>
            </a:r>
          </a:p>
          <a:p>
            <a:pPr marL="0" indent="0">
              <a:buFont typeface="Arial" panose="020B0604020202020204" pitchFamily="34" charset="0"/>
              <a:buNone/>
            </a:pPr>
            <a:r>
              <a:rPr lang="en-GB" sz="2400" b="1" i="1" dirty="0"/>
              <a:t>Person 2:  Hello, I’m fine, I hope you’re well.  (Now walk past each other.)</a:t>
            </a:r>
          </a:p>
          <a:p>
            <a:pPr marL="0" indent="0">
              <a:buFont typeface="Arial" panose="020B0604020202020204" pitchFamily="34" charset="0"/>
              <a:buNone/>
            </a:pPr>
            <a:endParaRPr lang="en-GB" sz="2400"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pic>
        <p:nvPicPr>
          <p:cNvPr id="7" name="Picture 6">
            <a:extLst>
              <a:ext uri="{FF2B5EF4-FFF2-40B4-BE49-F238E27FC236}">
                <a16:creationId xmlns:a16="http://schemas.microsoft.com/office/drawing/2014/main" id="{74140FC2-087B-40C5-BBC4-2831371B0B59}"/>
              </a:ext>
            </a:extLst>
          </p:cNvPr>
          <p:cNvPicPr>
            <a:picLocks noChangeAspect="1"/>
          </p:cNvPicPr>
          <p:nvPr/>
        </p:nvPicPr>
        <p:blipFill rotWithShape="1">
          <a:blip r:embed="rId3"/>
          <a:srcRect l="1631" t="52562" r="1739" b="6259"/>
          <a:stretch/>
        </p:blipFill>
        <p:spPr>
          <a:xfrm>
            <a:off x="3682449" y="4827083"/>
            <a:ext cx="7818782" cy="1873341"/>
          </a:xfrm>
          <a:prstGeom prst="rect">
            <a:avLst/>
          </a:prstGeom>
        </p:spPr>
      </p:pic>
    </p:spTree>
    <p:extLst>
      <p:ext uri="{BB962C8B-B14F-4D97-AF65-F5344CB8AC3E}">
        <p14:creationId xmlns:p14="http://schemas.microsoft.com/office/powerpoint/2010/main" val="2753233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42CA1-B1F9-40EE-A186-B0621FBAA15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3038832-E8A8-493E-961C-CE467EA28F1C}"/>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343DDC0C-C717-40B1-B72A-5EA1CE1804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724FD6D-0059-4F20-BD19-8F0D3BA52C06}"/>
              </a:ext>
            </a:extLst>
          </p:cNvPr>
          <p:cNvSpPr txBox="1"/>
          <p:nvPr/>
        </p:nvSpPr>
        <p:spPr>
          <a:xfrm>
            <a:off x="1537251" y="198391"/>
            <a:ext cx="9382539" cy="1754326"/>
          </a:xfrm>
          <a:prstGeom prst="rect">
            <a:avLst/>
          </a:prstGeom>
          <a:solidFill>
            <a:srgbClr val="FFFF00"/>
          </a:solidFill>
        </p:spPr>
        <p:txBody>
          <a:bodyPr wrap="square" rtlCol="0">
            <a:spAutoFit/>
          </a:bodyPr>
          <a:lstStyle/>
          <a:p>
            <a:pPr algn="ctr"/>
            <a:r>
              <a:rPr lang="en-GB" sz="5400" dirty="0"/>
              <a:t>How can we recognise emotions in ourselves?  Discuss.</a:t>
            </a:r>
          </a:p>
        </p:txBody>
      </p:sp>
      <p:sp>
        <p:nvSpPr>
          <p:cNvPr id="6" name="TextBox 5">
            <a:extLst>
              <a:ext uri="{FF2B5EF4-FFF2-40B4-BE49-F238E27FC236}">
                <a16:creationId xmlns:a16="http://schemas.microsoft.com/office/drawing/2014/main" id="{DD3B1FC1-7D13-44E3-AE33-86FB30A0C0FA}"/>
              </a:ext>
            </a:extLst>
          </p:cNvPr>
          <p:cNvSpPr txBox="1"/>
          <p:nvPr/>
        </p:nvSpPr>
        <p:spPr>
          <a:xfrm>
            <a:off x="838200" y="2167659"/>
            <a:ext cx="10515600" cy="2308324"/>
          </a:xfrm>
          <a:prstGeom prst="rect">
            <a:avLst/>
          </a:prstGeom>
          <a:solidFill>
            <a:srgbClr val="66FFFF"/>
          </a:solidFill>
        </p:spPr>
        <p:txBody>
          <a:bodyPr wrap="square" rtlCol="0">
            <a:spAutoFit/>
          </a:bodyPr>
          <a:lstStyle/>
          <a:p>
            <a:pPr algn="ctr"/>
            <a:r>
              <a:rPr lang="en-GB" sz="2400" dirty="0"/>
              <a:t>It can actually be more tricky to recognise what emotion/s am I feeling right now?</a:t>
            </a:r>
          </a:p>
          <a:p>
            <a:pPr algn="ctr"/>
            <a:endParaRPr lang="en-GB" sz="2400" dirty="0"/>
          </a:p>
          <a:p>
            <a:pPr algn="ctr"/>
            <a:r>
              <a:rPr lang="en-GB" sz="2400" dirty="0"/>
              <a:t>A famous Disney film, called Inside Out, was created to help people do this.</a:t>
            </a:r>
          </a:p>
          <a:p>
            <a:pPr algn="ctr"/>
            <a:endParaRPr lang="en-GB" sz="2400" dirty="0"/>
          </a:p>
          <a:p>
            <a:pPr algn="ctr"/>
            <a:r>
              <a:rPr lang="en-GB" sz="2400" dirty="0"/>
              <a:t>Let’s watch the opening and look out for how the Director shows what the main emotions are.</a:t>
            </a:r>
          </a:p>
        </p:txBody>
      </p:sp>
      <p:pic>
        <p:nvPicPr>
          <p:cNvPr id="7" name="Picture 6">
            <a:extLst>
              <a:ext uri="{FF2B5EF4-FFF2-40B4-BE49-F238E27FC236}">
                <a16:creationId xmlns:a16="http://schemas.microsoft.com/office/drawing/2014/main" id="{6F30CE70-8EDD-4AB8-838E-A1BF572A3F2B}"/>
              </a:ext>
            </a:extLst>
          </p:cNvPr>
          <p:cNvPicPr/>
          <p:nvPr/>
        </p:nvPicPr>
        <p:blipFill rotWithShape="1">
          <a:blip r:embed="rId3" cstate="print">
            <a:extLst>
              <a:ext uri="{28A0092B-C50C-407E-A947-70E740481C1C}">
                <a14:useLocalDpi xmlns:a14="http://schemas.microsoft.com/office/drawing/2010/main" val="0"/>
              </a:ext>
            </a:extLst>
          </a:blip>
          <a:srcRect l="5543" t="15007" r="36956" b="13798"/>
          <a:stretch/>
        </p:blipFill>
        <p:spPr>
          <a:xfrm>
            <a:off x="2357286" y="4745442"/>
            <a:ext cx="2547620" cy="1773555"/>
          </a:xfrm>
          <a:prstGeom prst="rect">
            <a:avLst/>
          </a:prstGeom>
        </p:spPr>
      </p:pic>
      <p:sp>
        <p:nvSpPr>
          <p:cNvPr id="9" name="TextBox 8">
            <a:extLst>
              <a:ext uri="{FF2B5EF4-FFF2-40B4-BE49-F238E27FC236}">
                <a16:creationId xmlns:a16="http://schemas.microsoft.com/office/drawing/2014/main" id="{22862523-C906-48FE-BA6B-7CD31BCE9AD9}"/>
              </a:ext>
            </a:extLst>
          </p:cNvPr>
          <p:cNvSpPr txBox="1"/>
          <p:nvPr/>
        </p:nvSpPr>
        <p:spPr>
          <a:xfrm>
            <a:off x="5257800" y="5003307"/>
            <a:ext cx="6096000" cy="646331"/>
          </a:xfrm>
          <a:prstGeom prst="rect">
            <a:avLst/>
          </a:prstGeom>
          <a:solidFill>
            <a:srgbClr val="FFFF00"/>
          </a:solidFill>
        </p:spPr>
        <p:txBody>
          <a:bodyPr wrap="square">
            <a:spAutoFit/>
          </a:bodyPr>
          <a:lstStyle/>
          <a:p>
            <a:r>
              <a:rPr lang="en-GB" b="0" i="0" dirty="0">
                <a:effectLst/>
                <a:latin typeface="Segoe UI" panose="020B0502040204020203" pitchFamily="34" charset="0"/>
                <a:hlinkClick r:id="rId4"/>
              </a:rPr>
              <a:t>https://youtube.com/watch?v=x__NgnMBHV0&amp;feature=share</a:t>
            </a:r>
            <a:endParaRPr lang="en-GB" dirty="0"/>
          </a:p>
        </p:txBody>
      </p:sp>
    </p:spTree>
    <p:extLst>
      <p:ext uri="{BB962C8B-B14F-4D97-AF65-F5344CB8AC3E}">
        <p14:creationId xmlns:p14="http://schemas.microsoft.com/office/powerpoint/2010/main" val="182518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75C97-6E8D-4E54-B1CC-79F17A3C3C2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4C9BB69-811D-48C7-BCD8-5192F6ED5E37}"/>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69C1346F-7BE5-4F0A-8191-BB0CEDFBE3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FEFF56C-C300-4F69-8B0A-97748AC993A2}"/>
              </a:ext>
            </a:extLst>
          </p:cNvPr>
          <p:cNvSpPr txBox="1"/>
          <p:nvPr/>
        </p:nvSpPr>
        <p:spPr>
          <a:xfrm>
            <a:off x="649357" y="365125"/>
            <a:ext cx="10906539" cy="3385542"/>
          </a:xfrm>
          <a:prstGeom prst="rect">
            <a:avLst/>
          </a:prstGeom>
          <a:solidFill>
            <a:srgbClr val="FFFF00"/>
          </a:solidFill>
        </p:spPr>
        <p:txBody>
          <a:bodyPr wrap="square" rtlCol="0">
            <a:spAutoFit/>
          </a:bodyPr>
          <a:lstStyle/>
          <a:p>
            <a:pPr algn="ctr"/>
            <a:r>
              <a:rPr lang="en-GB" sz="2800" dirty="0"/>
              <a:t>In the film, Inside Out, cartoon characters have been created to demonstrate the different human emotions (the Director only included five due to the story line.)</a:t>
            </a:r>
          </a:p>
          <a:p>
            <a:pPr algn="ctr"/>
            <a:endParaRPr lang="en-GB" sz="2800" dirty="0"/>
          </a:p>
          <a:p>
            <a:pPr algn="ctr"/>
            <a:r>
              <a:rPr lang="en-GB" sz="2800" dirty="0"/>
              <a:t>Task 3 – On the bookmark strip, draw your own six cartoon characters for each emotion.  Use the tables you completed earlier to help (with shapes/colour etc.)</a:t>
            </a:r>
          </a:p>
          <a:p>
            <a:endParaRPr lang="en-GB" dirty="0"/>
          </a:p>
        </p:txBody>
      </p:sp>
      <p:graphicFrame>
        <p:nvGraphicFramePr>
          <p:cNvPr id="6" name="Table 5">
            <a:extLst>
              <a:ext uri="{FF2B5EF4-FFF2-40B4-BE49-F238E27FC236}">
                <a16:creationId xmlns:a16="http://schemas.microsoft.com/office/drawing/2014/main" id="{13323CEA-11AB-4453-8186-A6586FE2BED0}"/>
              </a:ext>
            </a:extLst>
          </p:cNvPr>
          <p:cNvGraphicFramePr>
            <a:graphicFrameLocks noGrp="1"/>
          </p:cNvGraphicFramePr>
          <p:nvPr>
            <p:extLst>
              <p:ext uri="{D42A27DB-BD31-4B8C-83A1-F6EECF244321}">
                <p14:modId xmlns:p14="http://schemas.microsoft.com/office/powerpoint/2010/main" val="940245660"/>
              </p:ext>
            </p:extLst>
          </p:nvPr>
        </p:nvGraphicFramePr>
        <p:xfrm>
          <a:off x="1561231" y="4140855"/>
          <a:ext cx="8730345" cy="1645920"/>
        </p:xfrm>
        <a:graphic>
          <a:graphicData uri="http://schemas.openxmlformats.org/drawingml/2006/table">
            <a:tbl>
              <a:tblPr firstRow="1" bandRow="1">
                <a:tableStyleId>{5940675A-B579-460E-94D1-54222C63F5DA}</a:tableStyleId>
              </a:tblPr>
              <a:tblGrid>
                <a:gridCol w="2910115">
                  <a:extLst>
                    <a:ext uri="{9D8B030D-6E8A-4147-A177-3AD203B41FA5}">
                      <a16:colId xmlns:a16="http://schemas.microsoft.com/office/drawing/2014/main" val="2507633787"/>
                    </a:ext>
                  </a:extLst>
                </a:gridCol>
                <a:gridCol w="2910115">
                  <a:extLst>
                    <a:ext uri="{9D8B030D-6E8A-4147-A177-3AD203B41FA5}">
                      <a16:colId xmlns:a16="http://schemas.microsoft.com/office/drawing/2014/main" val="3795331438"/>
                    </a:ext>
                  </a:extLst>
                </a:gridCol>
                <a:gridCol w="2910115">
                  <a:extLst>
                    <a:ext uri="{9D8B030D-6E8A-4147-A177-3AD203B41FA5}">
                      <a16:colId xmlns:a16="http://schemas.microsoft.com/office/drawing/2014/main" val="3808312280"/>
                    </a:ext>
                  </a:extLst>
                </a:gridCol>
              </a:tblGrid>
              <a:tr h="225359">
                <a:tc>
                  <a:txBody>
                    <a:bodyPr/>
                    <a:lstStyle/>
                    <a:p>
                      <a:pPr algn="ctr"/>
                      <a:r>
                        <a:rPr lang="en-GB" sz="2800" b="1" dirty="0"/>
                        <a:t>JOY</a:t>
                      </a:r>
                    </a:p>
                  </a:txBody>
                  <a:tcPr>
                    <a:solidFill>
                      <a:schemeClr val="bg1"/>
                    </a:solidFill>
                  </a:tcPr>
                </a:tc>
                <a:tc>
                  <a:txBody>
                    <a:bodyPr/>
                    <a:lstStyle/>
                    <a:p>
                      <a:pPr algn="ctr"/>
                      <a:r>
                        <a:rPr lang="en-GB" sz="2800" b="1" dirty="0"/>
                        <a:t>FEAR</a:t>
                      </a:r>
                    </a:p>
                    <a:p>
                      <a:pPr algn="ctr"/>
                      <a:endParaRPr lang="en-GB" sz="1200" b="1" dirty="0"/>
                    </a:p>
                  </a:txBody>
                  <a:tcPr>
                    <a:solidFill>
                      <a:schemeClr val="bg1"/>
                    </a:solidFill>
                  </a:tcPr>
                </a:tc>
                <a:tc>
                  <a:txBody>
                    <a:bodyPr/>
                    <a:lstStyle/>
                    <a:p>
                      <a:pPr algn="ctr"/>
                      <a:r>
                        <a:rPr lang="en-GB" sz="2800" b="1" dirty="0"/>
                        <a:t>ANGER</a:t>
                      </a:r>
                    </a:p>
                  </a:txBody>
                  <a:tcPr>
                    <a:solidFill>
                      <a:schemeClr val="bg1"/>
                    </a:solidFill>
                  </a:tcPr>
                </a:tc>
                <a:extLst>
                  <a:ext uri="{0D108BD9-81ED-4DB2-BD59-A6C34878D82A}">
                    <a16:rowId xmlns:a16="http://schemas.microsoft.com/office/drawing/2014/main" val="3566071188"/>
                  </a:ext>
                </a:extLst>
              </a:tr>
              <a:tr h="611599">
                <a:tc>
                  <a:txBody>
                    <a:bodyPr/>
                    <a:lstStyle/>
                    <a:p>
                      <a:pPr algn="ctr"/>
                      <a:r>
                        <a:rPr lang="en-GB" sz="2800" b="1" dirty="0"/>
                        <a:t>SADNESS</a:t>
                      </a:r>
                    </a:p>
                  </a:txBody>
                  <a:tcPr>
                    <a:solidFill>
                      <a:schemeClr val="bg1"/>
                    </a:solidFill>
                  </a:tcPr>
                </a:tc>
                <a:tc>
                  <a:txBody>
                    <a:bodyPr/>
                    <a:lstStyle/>
                    <a:p>
                      <a:pPr algn="ctr"/>
                      <a:r>
                        <a:rPr lang="en-GB" sz="2800" b="1" dirty="0"/>
                        <a:t>DISGUST</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t>SURPRISE</a:t>
                      </a:r>
                    </a:p>
                    <a:p>
                      <a:pPr algn="ctr"/>
                      <a:endParaRPr lang="en-GB" sz="2800" b="1" dirty="0"/>
                    </a:p>
                  </a:txBody>
                  <a:tcPr>
                    <a:solidFill>
                      <a:schemeClr val="bg1"/>
                    </a:solidFill>
                  </a:tcPr>
                </a:tc>
                <a:extLst>
                  <a:ext uri="{0D108BD9-81ED-4DB2-BD59-A6C34878D82A}">
                    <a16:rowId xmlns:a16="http://schemas.microsoft.com/office/drawing/2014/main" val="2770634027"/>
                  </a:ext>
                </a:extLst>
              </a:tr>
            </a:tbl>
          </a:graphicData>
        </a:graphic>
      </p:graphicFrame>
    </p:spTree>
    <p:extLst>
      <p:ext uri="{BB962C8B-B14F-4D97-AF65-F5344CB8AC3E}">
        <p14:creationId xmlns:p14="http://schemas.microsoft.com/office/powerpoint/2010/main" val="327157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BA257-12BB-4ECC-91AE-FE5997CC4D1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B6D10BC-9B4E-4A44-AA29-126090203ACE}"/>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103C74FE-66C3-4591-BD35-2200E17397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C7C03EE-DCD7-4541-B170-81C62D72B13E}"/>
              </a:ext>
            </a:extLst>
          </p:cNvPr>
          <p:cNvSpPr txBox="1"/>
          <p:nvPr/>
        </p:nvSpPr>
        <p:spPr>
          <a:xfrm>
            <a:off x="1934817" y="296316"/>
            <a:ext cx="7673009" cy="769441"/>
          </a:xfrm>
          <a:prstGeom prst="rect">
            <a:avLst/>
          </a:prstGeom>
          <a:solidFill>
            <a:srgbClr val="FFFF00"/>
          </a:solidFill>
        </p:spPr>
        <p:txBody>
          <a:bodyPr wrap="square" rtlCol="0">
            <a:spAutoFit/>
          </a:bodyPr>
          <a:lstStyle/>
          <a:p>
            <a:r>
              <a:rPr lang="en-GB" sz="4400" dirty="0"/>
              <a:t>Our body tells us how we feel…</a:t>
            </a:r>
          </a:p>
        </p:txBody>
      </p:sp>
      <p:sp>
        <p:nvSpPr>
          <p:cNvPr id="6" name="TextBox 5">
            <a:extLst>
              <a:ext uri="{FF2B5EF4-FFF2-40B4-BE49-F238E27FC236}">
                <a16:creationId xmlns:a16="http://schemas.microsoft.com/office/drawing/2014/main" id="{9E03977B-B225-49F3-B85C-C5EF31267185}"/>
              </a:ext>
            </a:extLst>
          </p:cNvPr>
          <p:cNvSpPr txBox="1"/>
          <p:nvPr/>
        </p:nvSpPr>
        <p:spPr>
          <a:xfrm>
            <a:off x="543339" y="1159332"/>
            <a:ext cx="11184835" cy="1200329"/>
          </a:xfrm>
          <a:prstGeom prst="rect">
            <a:avLst/>
          </a:prstGeom>
          <a:solidFill>
            <a:schemeClr val="accent4">
              <a:lumMod val="40000"/>
              <a:lumOff val="60000"/>
            </a:schemeClr>
          </a:solidFill>
        </p:spPr>
        <p:txBody>
          <a:bodyPr wrap="square" rtlCol="0">
            <a:spAutoFit/>
          </a:bodyPr>
          <a:lstStyle/>
          <a:p>
            <a:r>
              <a:rPr lang="en-GB" sz="2400" dirty="0"/>
              <a:t>Emotions begin in the brain with a thought, then ripple down through the body.  Different emotions, create different effects in the body.  Although we are all different, we may experience similar bodily sensations when we feel something.</a:t>
            </a:r>
          </a:p>
        </p:txBody>
      </p:sp>
      <p:pic>
        <p:nvPicPr>
          <p:cNvPr id="9" name="Picture 8">
            <a:extLst>
              <a:ext uri="{FF2B5EF4-FFF2-40B4-BE49-F238E27FC236}">
                <a16:creationId xmlns:a16="http://schemas.microsoft.com/office/drawing/2014/main" id="{0B9AAE9E-B308-4762-8056-1ADCEDBF0437}"/>
              </a:ext>
            </a:extLst>
          </p:cNvPr>
          <p:cNvPicPr>
            <a:picLocks noChangeAspect="1"/>
          </p:cNvPicPr>
          <p:nvPr/>
        </p:nvPicPr>
        <p:blipFill rotWithShape="1">
          <a:blip r:embed="rId3"/>
          <a:srcRect l="13750" t="9911" r="35217" b="14765"/>
          <a:stretch/>
        </p:blipFill>
        <p:spPr>
          <a:xfrm>
            <a:off x="2610678" y="2651334"/>
            <a:ext cx="4717774" cy="3914993"/>
          </a:xfrm>
          <a:prstGeom prst="rect">
            <a:avLst/>
          </a:prstGeom>
        </p:spPr>
      </p:pic>
      <p:sp>
        <p:nvSpPr>
          <p:cNvPr id="10" name="TextBox 9">
            <a:extLst>
              <a:ext uri="{FF2B5EF4-FFF2-40B4-BE49-F238E27FC236}">
                <a16:creationId xmlns:a16="http://schemas.microsoft.com/office/drawing/2014/main" id="{323279C3-ECE1-415E-91CE-00F17BEE1D66}"/>
              </a:ext>
            </a:extLst>
          </p:cNvPr>
          <p:cNvSpPr txBox="1"/>
          <p:nvPr/>
        </p:nvSpPr>
        <p:spPr>
          <a:xfrm>
            <a:off x="7533861" y="3884028"/>
            <a:ext cx="3614530" cy="2677656"/>
          </a:xfrm>
          <a:prstGeom prst="rect">
            <a:avLst/>
          </a:prstGeom>
          <a:solidFill>
            <a:schemeClr val="accent5">
              <a:lumMod val="20000"/>
              <a:lumOff val="80000"/>
            </a:schemeClr>
          </a:solidFill>
        </p:spPr>
        <p:txBody>
          <a:bodyPr wrap="square" rtlCol="0">
            <a:spAutoFit/>
          </a:bodyPr>
          <a:lstStyle/>
          <a:p>
            <a:r>
              <a:rPr lang="en-GB" sz="2400" i="1" dirty="0"/>
              <a:t>“Emotions in the Body map” created by scientists in Finland after interviewing a large section of people they created this map showing we all feel things in similar ways.</a:t>
            </a:r>
          </a:p>
        </p:txBody>
      </p:sp>
    </p:spTree>
    <p:extLst>
      <p:ext uri="{BB962C8B-B14F-4D97-AF65-F5344CB8AC3E}">
        <p14:creationId xmlns:p14="http://schemas.microsoft.com/office/powerpoint/2010/main" val="231218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69320-576A-4328-838E-E945CB3B6F1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1848771-CD33-4BE2-9304-5B980B717485}"/>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A9C2BF9D-79D5-41E9-9558-72DCF9D7C0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6858000"/>
          </a:xfrm>
          <a:prstGeom prst="rect">
            <a:avLst/>
          </a:prstGeom>
        </p:spPr>
      </p:pic>
      <p:sp>
        <p:nvSpPr>
          <p:cNvPr id="5" name="TextBox 4">
            <a:extLst>
              <a:ext uri="{FF2B5EF4-FFF2-40B4-BE49-F238E27FC236}">
                <a16:creationId xmlns:a16="http://schemas.microsoft.com/office/drawing/2014/main" id="{9F8D0878-A956-4FBB-8AF0-3D6863D25595}"/>
              </a:ext>
            </a:extLst>
          </p:cNvPr>
          <p:cNvSpPr txBox="1"/>
          <p:nvPr/>
        </p:nvSpPr>
        <p:spPr>
          <a:xfrm>
            <a:off x="225287" y="180229"/>
            <a:ext cx="11741426" cy="2246769"/>
          </a:xfrm>
          <a:prstGeom prst="rect">
            <a:avLst/>
          </a:prstGeom>
          <a:solidFill>
            <a:srgbClr val="FFFF00"/>
          </a:solidFill>
        </p:spPr>
        <p:txBody>
          <a:bodyPr wrap="square" rtlCol="0">
            <a:spAutoFit/>
          </a:bodyPr>
          <a:lstStyle/>
          <a:p>
            <a:r>
              <a:rPr lang="en-GB" sz="2800" b="1" dirty="0"/>
              <a:t>Challenge – look at the body sensations below.  </a:t>
            </a:r>
          </a:p>
          <a:p>
            <a:r>
              <a:rPr lang="en-GB" sz="2800" dirty="0"/>
              <a:t>Try to link them to each of the six emotions.</a:t>
            </a:r>
          </a:p>
          <a:p>
            <a:r>
              <a:rPr lang="en-GB" sz="2800" dirty="0"/>
              <a:t>Now write them beneath your six characters.  You can use them as many times as you like and each emotion will probably have more than one bodily sensation.  Please do add your own if you wish.</a:t>
            </a:r>
          </a:p>
        </p:txBody>
      </p:sp>
      <p:sp>
        <p:nvSpPr>
          <p:cNvPr id="6" name="TextBox 5">
            <a:extLst>
              <a:ext uri="{FF2B5EF4-FFF2-40B4-BE49-F238E27FC236}">
                <a16:creationId xmlns:a16="http://schemas.microsoft.com/office/drawing/2014/main" id="{5F69433A-AEE8-43C0-87BF-4AB57502D321}"/>
              </a:ext>
            </a:extLst>
          </p:cNvPr>
          <p:cNvSpPr txBox="1"/>
          <p:nvPr/>
        </p:nvSpPr>
        <p:spPr>
          <a:xfrm>
            <a:off x="225287" y="2678790"/>
            <a:ext cx="11741426" cy="2677656"/>
          </a:xfrm>
          <a:prstGeom prst="rect">
            <a:avLst/>
          </a:prstGeom>
          <a:solidFill>
            <a:schemeClr val="accent4">
              <a:lumMod val="20000"/>
              <a:lumOff val="80000"/>
            </a:schemeClr>
          </a:solidFill>
        </p:spPr>
        <p:txBody>
          <a:bodyPr wrap="square" rtlCol="0">
            <a:spAutoFit/>
          </a:bodyPr>
          <a:lstStyle/>
          <a:p>
            <a:pPr algn="ctr"/>
            <a:r>
              <a:rPr lang="en-GB" sz="2800" b="1" dirty="0"/>
              <a:t>Body sensations:</a:t>
            </a:r>
          </a:p>
          <a:p>
            <a:pPr algn="ctr"/>
            <a:r>
              <a:rPr lang="en-GB" sz="2800" dirty="0"/>
              <a:t>I feel hot         My shoulders tense      I clench my fists         I get a headache         </a:t>
            </a:r>
          </a:p>
          <a:p>
            <a:pPr algn="ctr"/>
            <a:r>
              <a:rPr lang="en-GB" sz="2800" dirty="0"/>
              <a:t>I shake        My stomach hurts/clenches        My jaw tenses         </a:t>
            </a:r>
          </a:p>
          <a:p>
            <a:pPr algn="ctr"/>
            <a:r>
              <a:rPr lang="en-GB" sz="2800" dirty="0"/>
              <a:t>My mouth/throat becomes dry         My heart beats faster       I cry         </a:t>
            </a:r>
          </a:p>
          <a:p>
            <a:pPr algn="ctr"/>
            <a:r>
              <a:rPr lang="en-GB" sz="2800" dirty="0"/>
              <a:t>My chest hurts      I become jumpy            I feel warm       My shoulders relax        My mind races     I smile       My body tingles       I feel very awake   </a:t>
            </a:r>
          </a:p>
        </p:txBody>
      </p:sp>
      <p:sp>
        <p:nvSpPr>
          <p:cNvPr id="7" name="TextBox 6">
            <a:extLst>
              <a:ext uri="{FF2B5EF4-FFF2-40B4-BE49-F238E27FC236}">
                <a16:creationId xmlns:a16="http://schemas.microsoft.com/office/drawing/2014/main" id="{16960344-9C10-4FF4-9650-4B8F001EA3A9}"/>
              </a:ext>
            </a:extLst>
          </p:cNvPr>
          <p:cNvSpPr txBox="1"/>
          <p:nvPr/>
        </p:nvSpPr>
        <p:spPr>
          <a:xfrm>
            <a:off x="631135" y="5727304"/>
            <a:ext cx="10929730" cy="646331"/>
          </a:xfrm>
          <a:prstGeom prst="rect">
            <a:avLst/>
          </a:prstGeom>
          <a:solidFill>
            <a:srgbClr val="FFFF00"/>
          </a:solidFill>
        </p:spPr>
        <p:txBody>
          <a:bodyPr wrap="square" rtlCol="0">
            <a:spAutoFit/>
          </a:bodyPr>
          <a:lstStyle/>
          <a:p>
            <a:r>
              <a:rPr lang="en-GB" sz="3600" dirty="0"/>
              <a:t>Discuss and compare as a class.</a:t>
            </a:r>
          </a:p>
        </p:txBody>
      </p:sp>
    </p:spTree>
    <p:extLst>
      <p:ext uri="{BB962C8B-B14F-4D97-AF65-F5344CB8AC3E}">
        <p14:creationId xmlns:p14="http://schemas.microsoft.com/office/powerpoint/2010/main" val="1195253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txBox="1">
            <a:spLocks/>
          </p:cNvSpPr>
          <p:nvPr/>
        </p:nvSpPr>
        <p:spPr>
          <a:xfrm>
            <a:off x="838200" y="365125"/>
            <a:ext cx="10515600" cy="1325563"/>
          </a:xfrm>
          <a:prstGeom prst="rect">
            <a:avLst/>
          </a:prstGeom>
          <a:solidFill>
            <a:srgbClr val="FFFF0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a:t>This term’s topic is called..</a:t>
            </a:r>
          </a:p>
        </p:txBody>
      </p:sp>
      <p:sp>
        <p:nvSpPr>
          <p:cNvPr id="6" name="Title 1"/>
          <p:cNvSpPr txBox="1">
            <a:spLocks/>
          </p:cNvSpPr>
          <p:nvPr/>
        </p:nvSpPr>
        <p:spPr>
          <a:xfrm>
            <a:off x="838200" y="2447926"/>
            <a:ext cx="10515600" cy="1325563"/>
          </a:xfrm>
          <a:prstGeom prst="rect">
            <a:avLst/>
          </a:prstGeom>
          <a:solidFill>
            <a:schemeClr val="accent4">
              <a:lumMod val="60000"/>
              <a:lumOff val="4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a:t>How do I deal with my emotions?</a:t>
            </a:r>
          </a:p>
        </p:txBody>
      </p:sp>
      <p:sp>
        <p:nvSpPr>
          <p:cNvPr id="7" name="TextBox 6"/>
          <p:cNvSpPr txBox="1"/>
          <p:nvPr/>
        </p:nvSpPr>
        <p:spPr>
          <a:xfrm>
            <a:off x="283779" y="4587766"/>
            <a:ext cx="8292662" cy="769441"/>
          </a:xfrm>
          <a:prstGeom prst="rect">
            <a:avLst/>
          </a:prstGeom>
          <a:solidFill>
            <a:srgbClr val="FFFF00"/>
          </a:solidFill>
        </p:spPr>
        <p:txBody>
          <a:bodyPr wrap="square" rtlCol="0">
            <a:spAutoFit/>
          </a:bodyPr>
          <a:lstStyle/>
          <a:p>
            <a:r>
              <a:rPr lang="en-GB" sz="4400" dirty="0"/>
              <a:t>Now complete your RAG sheet.</a:t>
            </a:r>
          </a:p>
        </p:txBody>
      </p:sp>
    </p:spTree>
    <p:extLst>
      <p:ext uri="{BB962C8B-B14F-4D97-AF65-F5344CB8AC3E}">
        <p14:creationId xmlns:p14="http://schemas.microsoft.com/office/powerpoint/2010/main" val="1874413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19B1-8198-4E90-BF6C-EDB61E865F9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394182D-900C-4DF1-B4DD-5E7ABA240405}"/>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32775528-2457-4021-A14D-C972110496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6858000"/>
          </a:xfrm>
          <a:prstGeom prst="rect">
            <a:avLst/>
          </a:prstGeom>
        </p:spPr>
      </p:pic>
      <p:sp>
        <p:nvSpPr>
          <p:cNvPr id="5" name="TextBox 4">
            <a:extLst>
              <a:ext uri="{FF2B5EF4-FFF2-40B4-BE49-F238E27FC236}">
                <a16:creationId xmlns:a16="http://schemas.microsoft.com/office/drawing/2014/main" id="{1BFC7CF5-2FCC-411E-9754-40EEC8987EA6}"/>
              </a:ext>
            </a:extLst>
          </p:cNvPr>
          <p:cNvSpPr txBox="1"/>
          <p:nvPr/>
        </p:nvSpPr>
        <p:spPr>
          <a:xfrm>
            <a:off x="1537252" y="1349782"/>
            <a:ext cx="9369287" cy="3785652"/>
          </a:xfrm>
          <a:prstGeom prst="rect">
            <a:avLst/>
          </a:prstGeom>
          <a:solidFill>
            <a:srgbClr val="FFFF00"/>
          </a:solidFill>
        </p:spPr>
        <p:txBody>
          <a:bodyPr wrap="square" rtlCol="0">
            <a:spAutoFit/>
          </a:bodyPr>
          <a:lstStyle/>
          <a:p>
            <a:r>
              <a:rPr lang="en-GB" sz="4000" dirty="0"/>
              <a:t>We have started to create a bookmark to help you deal with your emotions.</a:t>
            </a:r>
          </a:p>
          <a:p>
            <a:endParaRPr lang="en-GB" sz="4000" dirty="0"/>
          </a:p>
          <a:p>
            <a:r>
              <a:rPr lang="en-GB" sz="4000" dirty="0"/>
              <a:t>We are going to add to it each week, so for now please put it in your folder, don’t take it home.</a:t>
            </a:r>
          </a:p>
        </p:txBody>
      </p:sp>
    </p:spTree>
    <p:extLst>
      <p:ext uri="{BB962C8B-B14F-4D97-AF65-F5344CB8AC3E}">
        <p14:creationId xmlns:p14="http://schemas.microsoft.com/office/powerpoint/2010/main" val="2162386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531E8-EE2F-44D4-856A-1AFECE01BA6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D99200C-EBC9-41D5-977B-1331D81D1E77}"/>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586D4DC0-A8C6-44E7-85E7-87BF873167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6858000"/>
          </a:xfrm>
          <a:prstGeom prst="rect">
            <a:avLst/>
          </a:prstGeom>
        </p:spPr>
      </p:pic>
      <p:sp>
        <p:nvSpPr>
          <p:cNvPr id="5" name="TextBox 4">
            <a:extLst>
              <a:ext uri="{FF2B5EF4-FFF2-40B4-BE49-F238E27FC236}">
                <a16:creationId xmlns:a16="http://schemas.microsoft.com/office/drawing/2014/main" id="{4708C37C-E903-445C-843E-6A2803B8AAC7}"/>
              </a:ext>
            </a:extLst>
          </p:cNvPr>
          <p:cNvSpPr txBox="1"/>
          <p:nvPr/>
        </p:nvSpPr>
        <p:spPr>
          <a:xfrm>
            <a:off x="649357" y="365125"/>
            <a:ext cx="10959547" cy="5632311"/>
          </a:xfrm>
          <a:prstGeom prst="rect">
            <a:avLst/>
          </a:prstGeom>
          <a:solidFill>
            <a:srgbClr val="FFFF00"/>
          </a:solidFill>
        </p:spPr>
        <p:txBody>
          <a:bodyPr wrap="square" rtlCol="0">
            <a:spAutoFit/>
          </a:bodyPr>
          <a:lstStyle/>
          <a:p>
            <a:r>
              <a:rPr lang="en-GB" sz="3600" b="1" dirty="0"/>
              <a:t>Homework challenge </a:t>
            </a:r>
            <a:r>
              <a:rPr lang="en-GB" sz="3600" dirty="0"/>
              <a:t>– this week, try to pause when you feel a strong emotion, feel where it is in your body.  Then try to name the emotion.</a:t>
            </a:r>
          </a:p>
          <a:p>
            <a:r>
              <a:rPr lang="en-GB" sz="3600" dirty="0"/>
              <a:t>Notice what happens when you do this, does the emotion become stronger or calmer?</a:t>
            </a:r>
          </a:p>
          <a:p>
            <a:endParaRPr lang="en-GB" sz="3600" dirty="0"/>
          </a:p>
          <a:p>
            <a:r>
              <a:rPr lang="en-GB" sz="3600" b="1" dirty="0"/>
              <a:t>Important point </a:t>
            </a:r>
            <a:r>
              <a:rPr lang="en-GB" sz="3600" dirty="0"/>
              <a:t>– you can actually experience a </a:t>
            </a:r>
            <a:r>
              <a:rPr lang="en-GB" sz="3600" b="1" dirty="0"/>
              <a:t>mixture of emotions at the same time </a:t>
            </a:r>
            <a:r>
              <a:rPr lang="en-GB" sz="3600" dirty="0"/>
              <a:t>e.g. happy to break up for summer, sad you won’t see your friends.  </a:t>
            </a:r>
          </a:p>
          <a:p>
            <a:endParaRPr lang="en-GB" dirty="0"/>
          </a:p>
          <a:p>
            <a:endParaRPr lang="en-GB" dirty="0"/>
          </a:p>
        </p:txBody>
      </p:sp>
    </p:spTree>
    <p:extLst>
      <p:ext uri="{BB962C8B-B14F-4D97-AF65-F5344CB8AC3E}">
        <p14:creationId xmlns:p14="http://schemas.microsoft.com/office/powerpoint/2010/main" val="403549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5418-1501-4CA9-B26E-34A13DE6335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2A67F85-D8D6-45EB-BC32-667159901805}"/>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82E094B3-CA1B-40D2-84FC-4305B358C0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5" name="TextBox 4">
            <a:extLst>
              <a:ext uri="{FF2B5EF4-FFF2-40B4-BE49-F238E27FC236}">
                <a16:creationId xmlns:a16="http://schemas.microsoft.com/office/drawing/2014/main" id="{A2331A7C-3A53-4FB5-80A5-DB3FA0C3E714}"/>
              </a:ext>
            </a:extLst>
          </p:cNvPr>
          <p:cNvSpPr txBox="1"/>
          <p:nvPr/>
        </p:nvSpPr>
        <p:spPr>
          <a:xfrm>
            <a:off x="1934817" y="296316"/>
            <a:ext cx="7673009" cy="769441"/>
          </a:xfrm>
          <a:prstGeom prst="rect">
            <a:avLst/>
          </a:prstGeom>
          <a:solidFill>
            <a:srgbClr val="FFFF00"/>
          </a:solidFill>
        </p:spPr>
        <p:txBody>
          <a:bodyPr wrap="square" rtlCol="0">
            <a:spAutoFit/>
          </a:bodyPr>
          <a:lstStyle/>
          <a:p>
            <a:r>
              <a:rPr lang="en-GB" sz="4400" b="1" dirty="0"/>
              <a:t>Learning Review:</a:t>
            </a:r>
          </a:p>
        </p:txBody>
      </p:sp>
      <p:sp>
        <p:nvSpPr>
          <p:cNvPr id="6" name="TextBox 5">
            <a:extLst>
              <a:ext uri="{FF2B5EF4-FFF2-40B4-BE49-F238E27FC236}">
                <a16:creationId xmlns:a16="http://schemas.microsoft.com/office/drawing/2014/main" id="{F16947FE-EAAD-4197-8707-9D991458B16C}"/>
              </a:ext>
            </a:extLst>
          </p:cNvPr>
          <p:cNvSpPr txBox="1"/>
          <p:nvPr/>
        </p:nvSpPr>
        <p:spPr>
          <a:xfrm>
            <a:off x="1101587" y="1530093"/>
            <a:ext cx="9910970" cy="3477875"/>
          </a:xfrm>
          <a:prstGeom prst="rect">
            <a:avLst/>
          </a:prstGeom>
          <a:solidFill>
            <a:srgbClr val="FFFF00"/>
          </a:solidFill>
        </p:spPr>
        <p:txBody>
          <a:bodyPr wrap="square" rtlCol="0">
            <a:spAutoFit/>
          </a:bodyPr>
          <a:lstStyle/>
          <a:p>
            <a:pPr marL="742950" indent="-742950">
              <a:buAutoNum type="arabicParenR"/>
            </a:pPr>
            <a:r>
              <a:rPr lang="en-GB" sz="4400" dirty="0"/>
              <a:t>What is an emotion?</a:t>
            </a:r>
          </a:p>
          <a:p>
            <a:pPr marL="742950" indent="-742950">
              <a:buAutoNum type="arabicParenR"/>
            </a:pPr>
            <a:r>
              <a:rPr lang="en-GB" sz="4400" dirty="0"/>
              <a:t>What are the six main emotions?</a:t>
            </a:r>
          </a:p>
          <a:p>
            <a:pPr marL="742950" indent="-742950">
              <a:buAutoNum type="arabicParenR"/>
            </a:pPr>
            <a:r>
              <a:rPr lang="en-GB" sz="4400" dirty="0"/>
              <a:t>How can we recognise them in others?</a:t>
            </a:r>
          </a:p>
          <a:p>
            <a:pPr marL="742950" indent="-742950">
              <a:buAutoNum type="arabicParenR"/>
            </a:pPr>
            <a:r>
              <a:rPr lang="en-GB" sz="4400" dirty="0"/>
              <a:t>How can we recognise them in ourselves?</a:t>
            </a:r>
          </a:p>
        </p:txBody>
      </p:sp>
    </p:spTree>
    <p:extLst>
      <p:ext uri="{BB962C8B-B14F-4D97-AF65-F5344CB8AC3E}">
        <p14:creationId xmlns:p14="http://schemas.microsoft.com/office/powerpoint/2010/main" val="755228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5418-1501-4CA9-B26E-34A13DE6335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2A67F85-D8D6-45EB-BC32-667159901805}"/>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82E094B3-CA1B-40D2-84FC-4305B358C0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5" name="TextBox 4">
            <a:extLst>
              <a:ext uri="{FF2B5EF4-FFF2-40B4-BE49-F238E27FC236}">
                <a16:creationId xmlns:a16="http://schemas.microsoft.com/office/drawing/2014/main" id="{A2331A7C-3A53-4FB5-80A5-DB3FA0C3E714}"/>
              </a:ext>
            </a:extLst>
          </p:cNvPr>
          <p:cNvSpPr txBox="1"/>
          <p:nvPr/>
        </p:nvSpPr>
        <p:spPr>
          <a:xfrm>
            <a:off x="1934817" y="296316"/>
            <a:ext cx="7673009" cy="769441"/>
          </a:xfrm>
          <a:prstGeom prst="rect">
            <a:avLst/>
          </a:prstGeom>
          <a:solidFill>
            <a:srgbClr val="FFFF00"/>
          </a:solidFill>
        </p:spPr>
        <p:txBody>
          <a:bodyPr wrap="square" rtlCol="0">
            <a:spAutoFit/>
          </a:bodyPr>
          <a:lstStyle/>
          <a:p>
            <a:r>
              <a:rPr lang="en-GB" sz="4400" b="1" dirty="0"/>
              <a:t>Learning Review:</a:t>
            </a:r>
          </a:p>
        </p:txBody>
      </p:sp>
      <p:sp>
        <p:nvSpPr>
          <p:cNvPr id="6" name="TextBox 5">
            <a:extLst>
              <a:ext uri="{FF2B5EF4-FFF2-40B4-BE49-F238E27FC236}">
                <a16:creationId xmlns:a16="http://schemas.microsoft.com/office/drawing/2014/main" id="{F16947FE-EAAD-4197-8707-9D991458B16C}"/>
              </a:ext>
            </a:extLst>
          </p:cNvPr>
          <p:cNvSpPr txBox="1"/>
          <p:nvPr/>
        </p:nvSpPr>
        <p:spPr>
          <a:xfrm>
            <a:off x="1101587" y="1530093"/>
            <a:ext cx="9910970" cy="3970318"/>
          </a:xfrm>
          <a:prstGeom prst="rect">
            <a:avLst/>
          </a:prstGeom>
          <a:solidFill>
            <a:srgbClr val="FFFF00"/>
          </a:solidFill>
        </p:spPr>
        <p:txBody>
          <a:bodyPr wrap="square" rtlCol="0">
            <a:spAutoFit/>
          </a:bodyPr>
          <a:lstStyle/>
          <a:p>
            <a:pPr marL="742950" indent="-742950">
              <a:buAutoNum type="arabicParenR"/>
            </a:pPr>
            <a:r>
              <a:rPr lang="en-GB" sz="2800" b="1" dirty="0"/>
              <a:t>What is an emotion? </a:t>
            </a:r>
            <a:r>
              <a:rPr lang="en-GB" sz="2800" dirty="0"/>
              <a:t>A strong inner feeling that affects our body.</a:t>
            </a:r>
          </a:p>
          <a:p>
            <a:pPr marL="742950" indent="-742950">
              <a:buAutoNum type="arabicParenR"/>
            </a:pPr>
            <a:r>
              <a:rPr lang="en-GB" sz="2800" b="1" dirty="0"/>
              <a:t>What are the six main emotions?  </a:t>
            </a:r>
            <a:r>
              <a:rPr lang="en-GB" sz="2800" dirty="0"/>
              <a:t>Anger, joy, fear, surprise, disgust, sadness.</a:t>
            </a:r>
          </a:p>
          <a:p>
            <a:pPr marL="742950" indent="-742950">
              <a:buAutoNum type="arabicParenR"/>
            </a:pPr>
            <a:r>
              <a:rPr lang="en-GB" sz="2800" b="1" dirty="0"/>
              <a:t>How can we recognise them in others?  </a:t>
            </a:r>
            <a:r>
              <a:rPr lang="en-GB" sz="2800" dirty="0"/>
              <a:t>Facial expressions, body language, tone of voice.</a:t>
            </a:r>
          </a:p>
          <a:p>
            <a:pPr marL="742950" indent="-742950">
              <a:buAutoNum type="arabicParenR"/>
            </a:pPr>
            <a:r>
              <a:rPr lang="en-GB" sz="2800" b="1" dirty="0"/>
              <a:t>How can we recognise them in ourselves?  </a:t>
            </a:r>
            <a:r>
              <a:rPr lang="en-GB" sz="2800" dirty="0"/>
              <a:t>Our bodily sensations tell us how we feel.  Remember - we can have a mixture of emotions at the same time.</a:t>
            </a:r>
          </a:p>
        </p:txBody>
      </p:sp>
    </p:spTree>
    <p:extLst>
      <p:ext uri="{BB962C8B-B14F-4D97-AF65-F5344CB8AC3E}">
        <p14:creationId xmlns:p14="http://schemas.microsoft.com/office/powerpoint/2010/main" val="3936438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5CD2F-B1B1-48F7-BA20-89DA6D8578F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6044BE5-55D8-45CA-A8F4-36A1ED492397}"/>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D615F480-0DDE-47FB-805D-602ECBAF4B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762C0D1-8F14-41ED-8EB2-6FC961B8FBFB}"/>
              </a:ext>
            </a:extLst>
          </p:cNvPr>
          <p:cNvSpPr txBox="1"/>
          <p:nvPr/>
        </p:nvSpPr>
        <p:spPr>
          <a:xfrm>
            <a:off x="940904" y="901148"/>
            <a:ext cx="9925879" cy="4401205"/>
          </a:xfrm>
          <a:prstGeom prst="rect">
            <a:avLst/>
          </a:prstGeom>
          <a:solidFill>
            <a:srgbClr val="FFFF00"/>
          </a:solidFill>
        </p:spPr>
        <p:txBody>
          <a:bodyPr wrap="square" rtlCol="0">
            <a:spAutoFit/>
          </a:bodyPr>
          <a:lstStyle/>
          <a:p>
            <a:r>
              <a:rPr lang="en-GB" sz="4000" b="1" dirty="0"/>
              <a:t>Learning objectives:</a:t>
            </a:r>
          </a:p>
          <a:p>
            <a:r>
              <a:rPr lang="en-GB" sz="4000" dirty="0"/>
              <a:t>In today’s lesson, we are going to explore…</a:t>
            </a:r>
          </a:p>
          <a:p>
            <a:endParaRPr lang="en-GB" sz="4000" dirty="0"/>
          </a:p>
          <a:p>
            <a:r>
              <a:rPr lang="en-GB" sz="4000" dirty="0"/>
              <a:t>What are emotions?</a:t>
            </a:r>
          </a:p>
          <a:p>
            <a:r>
              <a:rPr lang="en-GB" sz="4000" dirty="0"/>
              <a:t>What are the main emotions we all feel?</a:t>
            </a:r>
          </a:p>
          <a:p>
            <a:r>
              <a:rPr lang="en-GB" sz="4000" dirty="0"/>
              <a:t>How can we recognise them in ourselves and others?</a:t>
            </a:r>
          </a:p>
        </p:txBody>
      </p:sp>
    </p:spTree>
    <p:extLst>
      <p:ext uri="{BB962C8B-B14F-4D97-AF65-F5344CB8AC3E}">
        <p14:creationId xmlns:p14="http://schemas.microsoft.com/office/powerpoint/2010/main" val="186671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fade">
                                      <p:cBhvr>
                                        <p:cTn id="10" dur="500"/>
                                        <p:tgtEl>
                                          <p:spTgt spid="5">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Effect transition="in" filter="fade">
                                      <p:cBhvr>
                                        <p:cTn id="13"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617866"/>
            <a:ext cx="9144000" cy="1100575"/>
          </a:xfrm>
          <a:solidFill>
            <a:srgbClr val="FFFF00"/>
          </a:solidFill>
        </p:spPr>
        <p:txBody>
          <a:bodyPr/>
          <a:lstStyle/>
          <a:p>
            <a:r>
              <a:rPr lang="en-GB" b="1" dirty="0"/>
              <a:t>What are emotions?</a:t>
            </a:r>
          </a:p>
        </p:txBody>
      </p:sp>
      <p:sp>
        <p:nvSpPr>
          <p:cNvPr id="3" name="Subtitle 2"/>
          <p:cNvSpPr>
            <a:spLocks noGrp="1"/>
          </p:cNvSpPr>
          <p:nvPr>
            <p:ph type="subTitle" idx="1"/>
          </p:nvPr>
        </p:nvSpPr>
        <p:spPr>
          <a:xfrm>
            <a:off x="1524000" y="1915127"/>
            <a:ext cx="9144000" cy="1789770"/>
          </a:xfrm>
          <a:solidFill>
            <a:schemeClr val="accent4">
              <a:lumMod val="40000"/>
              <a:lumOff val="60000"/>
            </a:schemeClr>
          </a:solidFill>
        </p:spPr>
        <p:txBody>
          <a:bodyPr>
            <a:noAutofit/>
          </a:bodyPr>
          <a:lstStyle/>
          <a:p>
            <a:pPr algn="l"/>
            <a:r>
              <a:rPr lang="en-GB" sz="2800" b="1" dirty="0"/>
              <a:t>What are they?  </a:t>
            </a:r>
          </a:p>
          <a:p>
            <a:pPr algn="l"/>
            <a:r>
              <a:rPr lang="en-GB" sz="2800" dirty="0"/>
              <a:t>Dictionary definition = </a:t>
            </a:r>
            <a:r>
              <a:rPr lang="en-GB" sz="2800" b="1" dirty="0"/>
              <a:t>strong inner feelings</a:t>
            </a:r>
            <a:r>
              <a:rPr lang="en-GB" sz="2800" dirty="0"/>
              <a:t> (as anger, love, joy, or fear) often accompanied by a physical reaction ( for example – “She flushed with emotion.”</a:t>
            </a:r>
          </a:p>
        </p:txBody>
      </p:sp>
      <p:sp>
        <p:nvSpPr>
          <p:cNvPr id="4" name="TextBox 3"/>
          <p:cNvSpPr txBox="1"/>
          <p:nvPr/>
        </p:nvSpPr>
        <p:spPr>
          <a:xfrm>
            <a:off x="601717" y="3930258"/>
            <a:ext cx="10988565" cy="1384995"/>
          </a:xfrm>
          <a:prstGeom prst="rect">
            <a:avLst/>
          </a:prstGeom>
          <a:solidFill>
            <a:srgbClr val="FFC000"/>
          </a:solidFill>
        </p:spPr>
        <p:txBody>
          <a:bodyPr wrap="square" rtlCol="0">
            <a:spAutoFit/>
          </a:bodyPr>
          <a:lstStyle/>
          <a:p>
            <a:r>
              <a:rPr lang="en-GB" sz="2800" dirty="0"/>
              <a:t>One minute challenge:  Draw all the emoji's (that express emotions) that you know and write the emotion beneath them (e.g. the poo emoji doesn’t count!)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1341" y="4989402"/>
            <a:ext cx="746617" cy="746617"/>
          </a:xfrm>
          <a:prstGeom prst="rect">
            <a:avLst/>
          </a:prstGeom>
        </p:spPr>
      </p:pic>
      <p:cxnSp>
        <p:nvCxnSpPr>
          <p:cNvPr id="7" name="Straight Connector 6"/>
          <p:cNvCxnSpPr/>
          <p:nvPr/>
        </p:nvCxnSpPr>
        <p:spPr>
          <a:xfrm>
            <a:off x="3021341" y="4989402"/>
            <a:ext cx="746617" cy="746617"/>
          </a:xfrm>
          <a:prstGeom prst="line">
            <a:avLst/>
          </a:prstGeom>
          <a:ln w="50800"/>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p:nvCxnSpPr>
        <p:spPr>
          <a:xfrm flipH="1">
            <a:off x="3068828" y="4989402"/>
            <a:ext cx="651642" cy="651703"/>
          </a:xfrm>
          <a:prstGeom prst="line">
            <a:avLst/>
          </a:prstGeom>
          <a:ln w="44450">
            <a:solidFill>
              <a:schemeClr val="accent2">
                <a:alpha val="88000"/>
              </a:schemeClr>
            </a:solidFill>
          </a:ln>
        </p:spPr>
        <p:style>
          <a:lnRef idx="1">
            <a:schemeClr val="accent2"/>
          </a:lnRef>
          <a:fillRef idx="0">
            <a:schemeClr val="accent2"/>
          </a:fillRef>
          <a:effectRef idx="0">
            <a:schemeClr val="accent2"/>
          </a:effectRef>
          <a:fontRef idx="minor">
            <a:schemeClr val="tx1"/>
          </a:fontRef>
        </p:style>
      </p:cxnSp>
      <p:sp>
        <p:nvSpPr>
          <p:cNvPr id="11" name="TextBox 10"/>
          <p:cNvSpPr txBox="1"/>
          <p:nvPr/>
        </p:nvSpPr>
        <p:spPr>
          <a:xfrm>
            <a:off x="4463143" y="5528818"/>
            <a:ext cx="6466114" cy="1015663"/>
          </a:xfrm>
          <a:prstGeom prst="rect">
            <a:avLst/>
          </a:prstGeom>
          <a:solidFill>
            <a:schemeClr val="accent4">
              <a:lumMod val="60000"/>
              <a:lumOff val="40000"/>
            </a:schemeClr>
          </a:solidFill>
        </p:spPr>
        <p:txBody>
          <a:bodyPr wrap="square" rtlCol="0">
            <a:spAutoFit/>
          </a:bodyPr>
          <a:lstStyle/>
          <a:p>
            <a:r>
              <a:rPr lang="en-GB" sz="2000" dirty="0"/>
              <a:t>Count your </a:t>
            </a:r>
            <a:r>
              <a:rPr lang="en-GB" sz="2000" dirty="0" err="1"/>
              <a:t>emojis</a:t>
            </a:r>
            <a:r>
              <a:rPr lang="en-GB" sz="2000" dirty="0"/>
              <a:t>.  Stand up.  The teacher will start counting from 1.  When you hear the number of </a:t>
            </a:r>
            <a:r>
              <a:rPr lang="en-GB" sz="2000" dirty="0" err="1"/>
              <a:t>emojis</a:t>
            </a:r>
            <a:r>
              <a:rPr lang="en-GB" sz="2000" dirty="0"/>
              <a:t> you have sit down.  The last person standing is the winner! </a:t>
            </a:r>
          </a:p>
        </p:txBody>
      </p:sp>
    </p:spTree>
    <p:extLst>
      <p:ext uri="{BB962C8B-B14F-4D97-AF65-F5344CB8AC3E}">
        <p14:creationId xmlns:p14="http://schemas.microsoft.com/office/powerpoint/2010/main" val="289089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6"/>
            <a:ext cx="10515600" cy="1028246"/>
          </a:xfrm>
          <a:solidFill>
            <a:srgbClr val="FFFF00"/>
          </a:solidFill>
        </p:spPr>
        <p:txBody>
          <a:bodyPr/>
          <a:lstStyle/>
          <a:p>
            <a:r>
              <a:rPr lang="en-GB" b="1" dirty="0">
                <a:solidFill>
                  <a:srgbClr val="0033CC"/>
                </a:solidFill>
              </a:rPr>
              <a:t>Here are some possible answers…</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093" t="13084" r="3263" b="3607"/>
          <a:stretch/>
        </p:blipFill>
        <p:spPr>
          <a:xfrm>
            <a:off x="631371" y="1719943"/>
            <a:ext cx="3200400" cy="4381312"/>
          </a:xfrm>
          <a:prstGeom prst="rect">
            <a:avLst/>
          </a:prstGeom>
        </p:spPr>
      </p:pic>
      <p:sp>
        <p:nvSpPr>
          <p:cNvPr id="7" name="TextBox 6"/>
          <p:cNvSpPr txBox="1"/>
          <p:nvPr/>
        </p:nvSpPr>
        <p:spPr>
          <a:xfrm>
            <a:off x="706909" y="4440998"/>
            <a:ext cx="1175657" cy="523220"/>
          </a:xfrm>
          <a:prstGeom prst="rect">
            <a:avLst/>
          </a:prstGeom>
          <a:noFill/>
        </p:spPr>
        <p:txBody>
          <a:bodyPr wrap="square" rtlCol="0">
            <a:spAutoFit/>
          </a:bodyPr>
          <a:lstStyle/>
          <a:p>
            <a:r>
              <a:rPr lang="en-GB" sz="2800" dirty="0">
                <a:solidFill>
                  <a:srgbClr val="0070C0"/>
                </a:solidFill>
              </a:rPr>
              <a:t>silly</a:t>
            </a:r>
          </a:p>
        </p:txBody>
      </p:sp>
      <p:sp>
        <p:nvSpPr>
          <p:cNvPr id="8" name="TextBox 7"/>
          <p:cNvSpPr txBox="1"/>
          <p:nvPr/>
        </p:nvSpPr>
        <p:spPr>
          <a:xfrm>
            <a:off x="1609337" y="4428212"/>
            <a:ext cx="1175657" cy="523220"/>
          </a:xfrm>
          <a:prstGeom prst="rect">
            <a:avLst/>
          </a:prstGeom>
          <a:noFill/>
        </p:spPr>
        <p:txBody>
          <a:bodyPr wrap="square" rtlCol="0">
            <a:spAutoFit/>
          </a:bodyPr>
          <a:lstStyle/>
          <a:p>
            <a:r>
              <a:rPr lang="en-GB" sz="2800" dirty="0">
                <a:solidFill>
                  <a:srgbClr val="0070C0"/>
                </a:solidFill>
              </a:rPr>
              <a:t>scared</a:t>
            </a:r>
          </a:p>
        </p:txBody>
      </p:sp>
      <p:sp>
        <p:nvSpPr>
          <p:cNvPr id="9" name="TextBox 8"/>
          <p:cNvSpPr txBox="1"/>
          <p:nvPr/>
        </p:nvSpPr>
        <p:spPr>
          <a:xfrm>
            <a:off x="2655946" y="4440998"/>
            <a:ext cx="1480457" cy="523220"/>
          </a:xfrm>
          <a:prstGeom prst="rect">
            <a:avLst/>
          </a:prstGeom>
          <a:noFill/>
        </p:spPr>
        <p:txBody>
          <a:bodyPr wrap="square" rtlCol="0">
            <a:spAutoFit/>
          </a:bodyPr>
          <a:lstStyle/>
          <a:p>
            <a:r>
              <a:rPr lang="en-GB" sz="2800" dirty="0">
                <a:solidFill>
                  <a:srgbClr val="0070C0"/>
                </a:solidFill>
              </a:rPr>
              <a:t>worried</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19820"/>
          <a:stretch/>
        </p:blipFill>
        <p:spPr>
          <a:xfrm>
            <a:off x="3946824" y="1719943"/>
            <a:ext cx="3745309" cy="4381312"/>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t="7936"/>
          <a:stretch/>
        </p:blipFill>
        <p:spPr>
          <a:xfrm>
            <a:off x="7845597" y="1719943"/>
            <a:ext cx="3508203" cy="4381312"/>
          </a:xfrm>
          <a:prstGeom prst="rect">
            <a:avLst/>
          </a:prstGeom>
        </p:spPr>
      </p:pic>
      <p:sp>
        <p:nvSpPr>
          <p:cNvPr id="12" name="TextBox 11"/>
          <p:cNvSpPr txBox="1"/>
          <p:nvPr/>
        </p:nvSpPr>
        <p:spPr>
          <a:xfrm>
            <a:off x="2708892" y="3385813"/>
            <a:ext cx="1480457" cy="523220"/>
          </a:xfrm>
          <a:prstGeom prst="rect">
            <a:avLst/>
          </a:prstGeom>
          <a:noFill/>
        </p:spPr>
        <p:txBody>
          <a:bodyPr wrap="square" rtlCol="0">
            <a:spAutoFit/>
          </a:bodyPr>
          <a:lstStyle/>
          <a:p>
            <a:r>
              <a:rPr lang="en-GB" sz="2800" dirty="0">
                <a:solidFill>
                  <a:srgbClr val="0070C0"/>
                </a:solidFill>
              </a:rPr>
              <a:t>cheerful</a:t>
            </a:r>
          </a:p>
        </p:txBody>
      </p:sp>
      <p:sp>
        <p:nvSpPr>
          <p:cNvPr id="13" name="TextBox 12"/>
          <p:cNvSpPr txBox="1"/>
          <p:nvPr/>
        </p:nvSpPr>
        <p:spPr>
          <a:xfrm>
            <a:off x="1636157" y="3363335"/>
            <a:ext cx="1480457" cy="523220"/>
          </a:xfrm>
          <a:prstGeom prst="rect">
            <a:avLst/>
          </a:prstGeom>
          <a:noFill/>
        </p:spPr>
        <p:txBody>
          <a:bodyPr wrap="square" rtlCol="0">
            <a:spAutoFit/>
          </a:bodyPr>
          <a:lstStyle/>
          <a:p>
            <a:r>
              <a:rPr lang="en-GB" sz="2800" dirty="0">
                <a:solidFill>
                  <a:srgbClr val="0070C0"/>
                </a:solidFill>
              </a:rPr>
              <a:t>happy</a:t>
            </a:r>
          </a:p>
        </p:txBody>
      </p:sp>
      <p:sp>
        <p:nvSpPr>
          <p:cNvPr id="14" name="TextBox 13"/>
          <p:cNvSpPr txBox="1"/>
          <p:nvPr/>
        </p:nvSpPr>
        <p:spPr>
          <a:xfrm>
            <a:off x="454337" y="3363335"/>
            <a:ext cx="1480457" cy="523220"/>
          </a:xfrm>
          <a:prstGeom prst="rect">
            <a:avLst/>
          </a:prstGeom>
          <a:noFill/>
        </p:spPr>
        <p:txBody>
          <a:bodyPr wrap="square" rtlCol="0">
            <a:spAutoFit/>
          </a:bodyPr>
          <a:lstStyle/>
          <a:p>
            <a:r>
              <a:rPr lang="en-GB" sz="2800" dirty="0">
                <a:solidFill>
                  <a:srgbClr val="0070C0"/>
                </a:solidFill>
              </a:rPr>
              <a:t>relaxed</a:t>
            </a:r>
          </a:p>
        </p:txBody>
      </p:sp>
    </p:spTree>
    <p:extLst>
      <p:ext uri="{BB962C8B-B14F-4D97-AF65-F5344CB8AC3E}">
        <p14:creationId xmlns:p14="http://schemas.microsoft.com/office/powerpoint/2010/main" val="3238482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45B47-9800-4C2B-9792-E5163569809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944D9BD-7C87-47EF-99DE-7A8332825027}"/>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311AA6A8-F09E-42CC-A3FB-6F0426D62D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32996CBE-7922-4377-B9F8-6D170020BB70}"/>
              </a:ext>
            </a:extLst>
          </p:cNvPr>
          <p:cNvSpPr txBox="1"/>
          <p:nvPr/>
        </p:nvSpPr>
        <p:spPr>
          <a:xfrm>
            <a:off x="1444486" y="2074104"/>
            <a:ext cx="9382539" cy="1754326"/>
          </a:xfrm>
          <a:prstGeom prst="rect">
            <a:avLst/>
          </a:prstGeom>
          <a:solidFill>
            <a:srgbClr val="FFFF00"/>
          </a:solidFill>
        </p:spPr>
        <p:txBody>
          <a:bodyPr wrap="square" rtlCol="0">
            <a:spAutoFit/>
          </a:bodyPr>
          <a:lstStyle/>
          <a:p>
            <a:pPr algn="ctr"/>
            <a:r>
              <a:rPr lang="en-GB" sz="5400" dirty="0"/>
              <a:t>What are the main emotions that we all feel?</a:t>
            </a:r>
          </a:p>
        </p:txBody>
      </p:sp>
    </p:spTree>
    <p:extLst>
      <p:ext uri="{BB962C8B-B14F-4D97-AF65-F5344CB8AC3E}">
        <p14:creationId xmlns:p14="http://schemas.microsoft.com/office/powerpoint/2010/main" val="1231161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91E2F-EE92-4B82-8AF7-06B8482A316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1140B4B-165E-406C-B1E4-AE79063F899A}"/>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D385CAC0-1BD7-4BC7-B500-50DA95197E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048E4CEF-221D-449D-9CC8-666D4C8128C9}"/>
              </a:ext>
            </a:extLst>
          </p:cNvPr>
          <p:cNvSpPr/>
          <p:nvPr/>
        </p:nvSpPr>
        <p:spPr>
          <a:xfrm>
            <a:off x="1461239" y="365125"/>
            <a:ext cx="9269524" cy="2246769"/>
          </a:xfrm>
          <a:prstGeom prst="rect">
            <a:avLst/>
          </a:prstGeom>
          <a:solidFill>
            <a:srgbClr val="FFFF00"/>
          </a:solidFill>
        </p:spPr>
        <p:txBody>
          <a:bodyPr wrap="none" lIns="91440" tIns="45720" rIns="91440" bIns="45720">
            <a:spAutoFit/>
          </a:bodyPr>
          <a:lstStyle/>
          <a:p>
            <a:pPr algn="ctr"/>
            <a:r>
              <a:rPr lang="en-US" sz="35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Although there are many emojis,</a:t>
            </a:r>
          </a:p>
          <a:p>
            <a:pPr algn="ctr"/>
            <a:r>
              <a:rPr lang="en-US" sz="35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It is widely accepted that these could be reduced</a:t>
            </a:r>
          </a:p>
          <a:p>
            <a:pPr algn="ctr"/>
            <a:r>
              <a:rPr lang="en-US" sz="35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To SIX MAIN HUMAN EMOTIONS FELT BY ALL.</a:t>
            </a:r>
          </a:p>
          <a:p>
            <a:pPr algn="ctr"/>
            <a:r>
              <a:rPr lang="en-US" sz="35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What do you think the six are?</a:t>
            </a:r>
            <a:endParaRPr lang="en-US" sz="35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6" name="TextBox 5">
            <a:extLst>
              <a:ext uri="{FF2B5EF4-FFF2-40B4-BE49-F238E27FC236}">
                <a16:creationId xmlns:a16="http://schemas.microsoft.com/office/drawing/2014/main" id="{6E8AB7E9-E287-4E68-AB83-FC9B6D28B4E6}"/>
              </a:ext>
            </a:extLst>
          </p:cNvPr>
          <p:cNvSpPr txBox="1"/>
          <p:nvPr/>
        </p:nvSpPr>
        <p:spPr>
          <a:xfrm>
            <a:off x="291548" y="3233530"/>
            <a:ext cx="10760765" cy="3046988"/>
          </a:xfrm>
          <a:prstGeom prst="rect">
            <a:avLst/>
          </a:prstGeom>
          <a:solidFill>
            <a:srgbClr val="66FFFF"/>
          </a:solidFill>
        </p:spPr>
        <p:txBody>
          <a:bodyPr wrap="square" rtlCol="0">
            <a:spAutoFit/>
          </a:bodyPr>
          <a:lstStyle/>
          <a:p>
            <a:r>
              <a:rPr lang="en-GB" sz="3200" b="1" dirty="0"/>
              <a:t>They are..</a:t>
            </a:r>
          </a:p>
          <a:p>
            <a:endParaRPr lang="en-GB" sz="3200" dirty="0"/>
          </a:p>
          <a:p>
            <a:pPr algn="ctr"/>
            <a:r>
              <a:rPr lang="en-GB" sz="3200" dirty="0"/>
              <a:t>ANGER       SADNESS        FEAR       JOY/HAPPINESS      </a:t>
            </a:r>
          </a:p>
          <a:p>
            <a:pPr algn="ctr"/>
            <a:endParaRPr lang="en-GB" sz="3200" dirty="0"/>
          </a:p>
          <a:p>
            <a:pPr algn="ctr"/>
            <a:r>
              <a:rPr lang="en-GB" sz="3200" dirty="0"/>
              <a:t>DISGUST             SURPRISE</a:t>
            </a:r>
          </a:p>
          <a:p>
            <a:pPr algn="ctr"/>
            <a:endParaRPr lang="en-GB" sz="3200" dirty="0"/>
          </a:p>
        </p:txBody>
      </p:sp>
    </p:spTree>
    <p:extLst>
      <p:ext uri="{BB962C8B-B14F-4D97-AF65-F5344CB8AC3E}">
        <p14:creationId xmlns:p14="http://schemas.microsoft.com/office/powerpoint/2010/main" val="303613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70857" y="154214"/>
            <a:ext cx="10515600" cy="636361"/>
          </a:xfrm>
          <a:solidFill>
            <a:srgbClr val="FFFF00"/>
          </a:solidFill>
        </p:spPr>
        <p:txBody>
          <a:bodyPr>
            <a:normAutofit fontScale="90000"/>
          </a:bodyPr>
          <a:lstStyle/>
          <a:p>
            <a:r>
              <a:rPr lang="en-GB" b="1" dirty="0"/>
              <a:t>Musical Emotion Quiz !  Task 1 </a:t>
            </a:r>
          </a:p>
        </p:txBody>
      </p:sp>
      <p:sp>
        <p:nvSpPr>
          <p:cNvPr id="3" name="Content Placeholder 2"/>
          <p:cNvSpPr>
            <a:spLocks noGrp="1"/>
          </p:cNvSpPr>
          <p:nvPr>
            <p:ph idx="1"/>
          </p:nvPr>
        </p:nvSpPr>
        <p:spPr>
          <a:xfrm>
            <a:off x="283029" y="825970"/>
            <a:ext cx="11691257" cy="1675950"/>
          </a:xfrm>
          <a:solidFill>
            <a:schemeClr val="accent4">
              <a:lumMod val="20000"/>
              <a:lumOff val="80000"/>
            </a:schemeClr>
          </a:solidFill>
        </p:spPr>
        <p:txBody>
          <a:bodyPr>
            <a:normAutofit fontScale="55000" lnSpcReduction="20000"/>
          </a:bodyPr>
          <a:lstStyle/>
          <a:p>
            <a:pPr marL="0" indent="0">
              <a:buNone/>
            </a:pPr>
            <a:r>
              <a:rPr lang="en-GB" sz="3400" dirty="0"/>
              <a:t>Look at your emotion quiz card.  On it are THE SIX MAIN EMOTIONS.</a:t>
            </a:r>
          </a:p>
          <a:p>
            <a:pPr marL="514350" indent="-514350">
              <a:buAutoNum type="arabicParenR"/>
            </a:pPr>
            <a:r>
              <a:rPr lang="en-GB" sz="3400" dirty="0"/>
              <a:t>You are going to listen to six pieces of music (titles listed below.)  </a:t>
            </a:r>
          </a:p>
          <a:p>
            <a:pPr marL="0" indent="0">
              <a:buNone/>
            </a:pPr>
            <a:r>
              <a:rPr lang="en-GB" sz="3400" dirty="0"/>
              <a:t>At the end of each piece of music, </a:t>
            </a:r>
            <a:r>
              <a:rPr lang="en-GB" sz="3400" b="1" dirty="0">
                <a:solidFill>
                  <a:srgbClr val="FF0000"/>
                </a:solidFill>
              </a:rPr>
              <a:t>write it’s number under the emotion </a:t>
            </a:r>
            <a:r>
              <a:rPr lang="en-GB" sz="3400" dirty="0"/>
              <a:t>that you think it communicates.</a:t>
            </a:r>
          </a:p>
          <a:p>
            <a:pPr marL="0" indent="0">
              <a:buNone/>
            </a:pPr>
            <a:r>
              <a:rPr lang="en-GB" sz="3400" dirty="0"/>
              <a:t>2) Try to write on the dotted line why you think it communicates this emotion (use the musical elements list </a:t>
            </a:r>
          </a:p>
          <a:p>
            <a:pPr marL="0" indent="0">
              <a:buNone/>
            </a:pPr>
            <a:r>
              <a:rPr lang="en-GB" sz="3400" dirty="0"/>
              <a:t>to help you.)</a:t>
            </a:r>
          </a:p>
          <a:p>
            <a:pPr marL="0" indent="0">
              <a:buNone/>
            </a:pP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979270035"/>
              </p:ext>
            </p:extLst>
          </p:nvPr>
        </p:nvGraphicFramePr>
        <p:xfrm>
          <a:off x="1481718" y="2574907"/>
          <a:ext cx="8730345" cy="1312639"/>
        </p:xfrm>
        <a:graphic>
          <a:graphicData uri="http://schemas.openxmlformats.org/drawingml/2006/table">
            <a:tbl>
              <a:tblPr firstRow="1" bandRow="1">
                <a:tableStyleId>{5940675A-B579-460E-94D1-54222C63F5DA}</a:tableStyleId>
              </a:tblPr>
              <a:tblGrid>
                <a:gridCol w="2910115">
                  <a:extLst>
                    <a:ext uri="{9D8B030D-6E8A-4147-A177-3AD203B41FA5}">
                      <a16:colId xmlns:a16="http://schemas.microsoft.com/office/drawing/2014/main" val="2507633787"/>
                    </a:ext>
                  </a:extLst>
                </a:gridCol>
                <a:gridCol w="2910115">
                  <a:extLst>
                    <a:ext uri="{9D8B030D-6E8A-4147-A177-3AD203B41FA5}">
                      <a16:colId xmlns:a16="http://schemas.microsoft.com/office/drawing/2014/main" val="3795331438"/>
                    </a:ext>
                  </a:extLst>
                </a:gridCol>
                <a:gridCol w="2910115">
                  <a:extLst>
                    <a:ext uri="{9D8B030D-6E8A-4147-A177-3AD203B41FA5}">
                      <a16:colId xmlns:a16="http://schemas.microsoft.com/office/drawing/2014/main" val="3808312280"/>
                    </a:ext>
                  </a:extLst>
                </a:gridCol>
              </a:tblGrid>
              <a:tr h="466072">
                <a:tc>
                  <a:txBody>
                    <a:bodyPr/>
                    <a:lstStyle/>
                    <a:p>
                      <a:pPr algn="ctr"/>
                      <a:r>
                        <a:rPr lang="en-GB" sz="2800" b="1" dirty="0"/>
                        <a:t>JOY</a:t>
                      </a:r>
                    </a:p>
                  </a:txBody>
                  <a:tcPr>
                    <a:solidFill>
                      <a:schemeClr val="bg1"/>
                    </a:solidFill>
                  </a:tcPr>
                </a:tc>
                <a:tc>
                  <a:txBody>
                    <a:bodyPr/>
                    <a:lstStyle/>
                    <a:p>
                      <a:pPr algn="ctr"/>
                      <a:r>
                        <a:rPr lang="en-GB" sz="2800" b="1" dirty="0"/>
                        <a:t>FEAR</a:t>
                      </a:r>
                    </a:p>
                    <a:p>
                      <a:pPr algn="ctr"/>
                      <a:endParaRPr lang="en-GB" sz="1200" b="1" dirty="0"/>
                    </a:p>
                  </a:txBody>
                  <a:tcPr>
                    <a:solidFill>
                      <a:schemeClr val="bg1"/>
                    </a:solidFill>
                  </a:tcPr>
                </a:tc>
                <a:tc>
                  <a:txBody>
                    <a:bodyPr/>
                    <a:lstStyle/>
                    <a:p>
                      <a:pPr algn="ctr"/>
                      <a:r>
                        <a:rPr lang="en-GB" sz="2800" b="1" dirty="0"/>
                        <a:t>ANGER</a:t>
                      </a:r>
                    </a:p>
                  </a:txBody>
                  <a:tcPr>
                    <a:solidFill>
                      <a:schemeClr val="bg1"/>
                    </a:solidFill>
                  </a:tcPr>
                </a:tc>
                <a:extLst>
                  <a:ext uri="{0D108BD9-81ED-4DB2-BD59-A6C34878D82A}">
                    <a16:rowId xmlns:a16="http://schemas.microsoft.com/office/drawing/2014/main" val="3566071188"/>
                  </a:ext>
                </a:extLst>
              </a:tr>
              <a:tr h="611599">
                <a:tc>
                  <a:txBody>
                    <a:bodyPr/>
                    <a:lstStyle/>
                    <a:p>
                      <a:pPr algn="ctr"/>
                      <a:r>
                        <a:rPr lang="en-GB" sz="2800" b="1" dirty="0"/>
                        <a:t>SADNESS</a:t>
                      </a:r>
                    </a:p>
                  </a:txBody>
                  <a:tcPr>
                    <a:solidFill>
                      <a:schemeClr val="bg1"/>
                    </a:solidFill>
                  </a:tcPr>
                </a:tc>
                <a:tc>
                  <a:txBody>
                    <a:bodyPr/>
                    <a:lstStyle/>
                    <a:p>
                      <a:pPr algn="ctr"/>
                      <a:r>
                        <a:rPr lang="en-GB" sz="2800" b="1" dirty="0"/>
                        <a:t>DISGUST</a:t>
                      </a:r>
                    </a:p>
                  </a:txBody>
                  <a:tcPr>
                    <a:solidFill>
                      <a:schemeClr val="bg1"/>
                    </a:solidFill>
                  </a:tcPr>
                </a:tc>
                <a:tc>
                  <a:txBody>
                    <a:bodyPr/>
                    <a:lstStyle/>
                    <a:p>
                      <a:pPr algn="ctr"/>
                      <a:r>
                        <a:rPr lang="en-GB" sz="2800" b="1" dirty="0"/>
                        <a:t>SURPRISE</a:t>
                      </a:r>
                    </a:p>
                  </a:txBody>
                  <a:tcPr>
                    <a:solidFill>
                      <a:schemeClr val="bg1"/>
                    </a:solidFill>
                  </a:tcPr>
                </a:tc>
                <a:extLst>
                  <a:ext uri="{0D108BD9-81ED-4DB2-BD59-A6C34878D82A}">
                    <a16:rowId xmlns:a16="http://schemas.microsoft.com/office/drawing/2014/main" val="2770634027"/>
                  </a:ext>
                </a:extLst>
              </a:tr>
            </a:tbl>
          </a:graphicData>
        </a:graphic>
      </p:graphicFrame>
      <p:sp>
        <p:nvSpPr>
          <p:cNvPr id="4" name="Rectangle 3"/>
          <p:cNvSpPr/>
          <p:nvPr/>
        </p:nvSpPr>
        <p:spPr>
          <a:xfrm>
            <a:off x="275770" y="3960533"/>
            <a:ext cx="11640460" cy="2862322"/>
          </a:xfrm>
          <a:prstGeom prst="rect">
            <a:avLst/>
          </a:prstGeom>
          <a:solidFill>
            <a:srgbClr val="FFFF00"/>
          </a:solidFill>
        </p:spPr>
        <p:txBody>
          <a:bodyPr wrap="square">
            <a:spAutoFit/>
          </a:bodyPr>
          <a:lstStyle/>
          <a:p>
            <a:r>
              <a:rPr lang="en-US" b="1" dirty="0"/>
              <a:t>Musical Elements: </a:t>
            </a:r>
          </a:p>
          <a:p>
            <a:r>
              <a:rPr lang="en-US" dirty="0"/>
              <a:t>TEMPO (how fast or slow is the music?)</a:t>
            </a:r>
          </a:p>
          <a:p>
            <a:endParaRPr lang="en-US" dirty="0"/>
          </a:p>
          <a:p>
            <a:r>
              <a:rPr lang="en-US" dirty="0"/>
              <a:t>DYNAMICS (how loud is the music?)</a:t>
            </a:r>
          </a:p>
          <a:p>
            <a:endParaRPr lang="en-US" dirty="0"/>
          </a:p>
          <a:p>
            <a:r>
              <a:rPr lang="en-US" dirty="0"/>
              <a:t>PITCH (are the notes high or low?)</a:t>
            </a:r>
          </a:p>
          <a:p>
            <a:endParaRPr lang="en-US" dirty="0"/>
          </a:p>
          <a:p>
            <a:r>
              <a:rPr lang="en-US" dirty="0"/>
              <a:t>INSTRUMENTATION (what instruments you can hear playing / what sort of thing are they playing?)</a:t>
            </a:r>
          </a:p>
          <a:p>
            <a:endParaRPr lang="en-US" dirty="0"/>
          </a:p>
          <a:p>
            <a:r>
              <a:rPr lang="en-US" dirty="0"/>
              <a:t>HARMONY (do the notes sound nice together or do they clash?)</a:t>
            </a:r>
          </a:p>
        </p:txBody>
      </p:sp>
      <p:sp>
        <p:nvSpPr>
          <p:cNvPr id="8" name="TextBox 7"/>
          <p:cNvSpPr txBox="1"/>
          <p:nvPr/>
        </p:nvSpPr>
        <p:spPr>
          <a:xfrm>
            <a:off x="1481718" y="2872842"/>
            <a:ext cx="2602061" cy="369332"/>
          </a:xfrm>
          <a:prstGeom prst="rect">
            <a:avLst/>
          </a:prstGeom>
          <a:noFill/>
        </p:spPr>
        <p:txBody>
          <a:bodyPr wrap="square" rtlCol="0">
            <a:spAutoFit/>
          </a:bodyPr>
          <a:lstStyle/>
          <a:p>
            <a:r>
              <a:rPr lang="en-GB" dirty="0">
                <a:solidFill>
                  <a:srgbClr val="FF0000"/>
                </a:solidFill>
              </a:rPr>
              <a:t>E.g. Number 1 because…</a:t>
            </a:r>
          </a:p>
        </p:txBody>
      </p:sp>
    </p:spTree>
    <p:extLst>
      <p:ext uri="{BB962C8B-B14F-4D97-AF65-F5344CB8AC3E}">
        <p14:creationId xmlns:p14="http://schemas.microsoft.com/office/powerpoint/2010/main" val="4070487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70857" y="154214"/>
            <a:ext cx="10515600" cy="636361"/>
          </a:xfrm>
          <a:solidFill>
            <a:srgbClr val="FFFF00"/>
          </a:solidFill>
        </p:spPr>
        <p:txBody>
          <a:bodyPr>
            <a:normAutofit fontScale="90000"/>
          </a:bodyPr>
          <a:lstStyle/>
          <a:p>
            <a:r>
              <a:rPr lang="en-GB" b="1" dirty="0"/>
              <a:t>Musical Emotion Quiz !  Task 1 </a:t>
            </a:r>
          </a:p>
        </p:txBody>
      </p:sp>
      <p:sp>
        <p:nvSpPr>
          <p:cNvPr id="3" name="Content Placeholder 2"/>
          <p:cNvSpPr>
            <a:spLocks noGrp="1"/>
          </p:cNvSpPr>
          <p:nvPr>
            <p:ph idx="1"/>
          </p:nvPr>
        </p:nvSpPr>
        <p:spPr>
          <a:xfrm>
            <a:off x="283028" y="993733"/>
            <a:ext cx="11691257" cy="1675950"/>
          </a:xfrm>
          <a:solidFill>
            <a:schemeClr val="accent4">
              <a:lumMod val="20000"/>
              <a:lumOff val="80000"/>
            </a:schemeClr>
          </a:solidFill>
        </p:spPr>
        <p:txBody>
          <a:bodyPr>
            <a:normAutofit/>
          </a:bodyPr>
          <a:lstStyle/>
          <a:p>
            <a:pPr marL="0" indent="0">
              <a:buNone/>
            </a:pPr>
            <a:r>
              <a:rPr lang="en-GB" dirty="0"/>
              <a:t>We all have different responses to music and other media but there are certain things about each piece of music that expressed one of the main emotions.  </a:t>
            </a:r>
          </a:p>
          <a:p>
            <a:pPr marL="0" indent="0">
              <a:buNone/>
            </a:pPr>
            <a:r>
              <a:rPr lang="en-GB" dirty="0"/>
              <a:t>See if you agree…</a:t>
            </a:r>
          </a:p>
        </p:txBody>
      </p:sp>
      <p:graphicFrame>
        <p:nvGraphicFramePr>
          <p:cNvPr id="5" name="Table 4"/>
          <p:cNvGraphicFramePr>
            <a:graphicFrameLocks noGrp="1"/>
          </p:cNvGraphicFramePr>
          <p:nvPr>
            <p:extLst>
              <p:ext uri="{D42A27DB-BD31-4B8C-83A1-F6EECF244321}">
                <p14:modId xmlns:p14="http://schemas.microsoft.com/office/powerpoint/2010/main" val="518485514"/>
              </p:ext>
            </p:extLst>
          </p:nvPr>
        </p:nvGraphicFramePr>
        <p:xfrm>
          <a:off x="1574484" y="2965521"/>
          <a:ext cx="8730345" cy="3596640"/>
        </p:xfrm>
        <a:graphic>
          <a:graphicData uri="http://schemas.openxmlformats.org/drawingml/2006/table">
            <a:tbl>
              <a:tblPr firstRow="1" bandRow="1">
                <a:tableStyleId>{5940675A-B579-460E-94D1-54222C63F5DA}</a:tableStyleId>
              </a:tblPr>
              <a:tblGrid>
                <a:gridCol w="2910115">
                  <a:extLst>
                    <a:ext uri="{9D8B030D-6E8A-4147-A177-3AD203B41FA5}">
                      <a16:colId xmlns:a16="http://schemas.microsoft.com/office/drawing/2014/main" val="2507633787"/>
                    </a:ext>
                  </a:extLst>
                </a:gridCol>
                <a:gridCol w="2910115">
                  <a:extLst>
                    <a:ext uri="{9D8B030D-6E8A-4147-A177-3AD203B41FA5}">
                      <a16:colId xmlns:a16="http://schemas.microsoft.com/office/drawing/2014/main" val="3795331438"/>
                    </a:ext>
                  </a:extLst>
                </a:gridCol>
                <a:gridCol w="2910115">
                  <a:extLst>
                    <a:ext uri="{9D8B030D-6E8A-4147-A177-3AD203B41FA5}">
                      <a16:colId xmlns:a16="http://schemas.microsoft.com/office/drawing/2014/main" val="3808312280"/>
                    </a:ext>
                  </a:extLst>
                </a:gridCol>
              </a:tblGrid>
              <a:tr h="466072">
                <a:tc>
                  <a:txBody>
                    <a:bodyPr/>
                    <a:lstStyle/>
                    <a:p>
                      <a:pPr algn="ctr"/>
                      <a:r>
                        <a:rPr lang="en-GB" sz="2800" b="1" dirty="0"/>
                        <a:t>JOY</a:t>
                      </a:r>
                    </a:p>
                    <a:p>
                      <a:pPr algn="ctr"/>
                      <a:r>
                        <a:rPr lang="en-GB" sz="2800" b="1" dirty="0"/>
                        <a:t>Piece 3 </a:t>
                      </a:r>
                    </a:p>
                  </a:txBody>
                  <a:tcPr>
                    <a:solidFill>
                      <a:schemeClr val="bg1"/>
                    </a:solidFill>
                  </a:tcPr>
                </a:tc>
                <a:tc>
                  <a:txBody>
                    <a:bodyPr/>
                    <a:lstStyle/>
                    <a:p>
                      <a:pPr algn="ctr"/>
                      <a:r>
                        <a:rPr lang="en-GB" sz="2800" b="1" dirty="0"/>
                        <a:t>FEAR</a:t>
                      </a:r>
                    </a:p>
                    <a:p>
                      <a:pPr algn="ctr"/>
                      <a:r>
                        <a:rPr lang="en-GB" sz="2800" b="1" dirty="0"/>
                        <a:t>Piece 1 </a:t>
                      </a:r>
                    </a:p>
                    <a:p>
                      <a:pPr algn="ctr"/>
                      <a:endParaRPr lang="en-GB" sz="1200" b="1" dirty="0"/>
                    </a:p>
                  </a:txBody>
                  <a:tcPr>
                    <a:solidFill>
                      <a:schemeClr val="bg1"/>
                    </a:solidFill>
                  </a:tcPr>
                </a:tc>
                <a:tc>
                  <a:txBody>
                    <a:bodyPr/>
                    <a:lstStyle/>
                    <a:p>
                      <a:pPr algn="ctr"/>
                      <a:r>
                        <a:rPr lang="en-GB" sz="2800" b="1" dirty="0"/>
                        <a:t>ANGER</a:t>
                      </a:r>
                    </a:p>
                    <a:p>
                      <a:pPr algn="ctr"/>
                      <a:r>
                        <a:rPr lang="en-GB" sz="2800" b="1" dirty="0"/>
                        <a:t>Piece 2 </a:t>
                      </a:r>
                    </a:p>
                    <a:p>
                      <a:pPr algn="ctr"/>
                      <a:endParaRPr lang="en-GB" sz="2800" b="1" dirty="0"/>
                    </a:p>
                    <a:p>
                      <a:pPr algn="ctr"/>
                      <a:endParaRPr lang="en-GB" sz="2800" b="1" dirty="0"/>
                    </a:p>
                  </a:txBody>
                  <a:tcPr>
                    <a:solidFill>
                      <a:schemeClr val="bg1"/>
                    </a:solidFill>
                  </a:tcPr>
                </a:tc>
                <a:extLst>
                  <a:ext uri="{0D108BD9-81ED-4DB2-BD59-A6C34878D82A}">
                    <a16:rowId xmlns:a16="http://schemas.microsoft.com/office/drawing/2014/main" val="3566071188"/>
                  </a:ext>
                </a:extLst>
              </a:tr>
              <a:tr h="611599">
                <a:tc>
                  <a:txBody>
                    <a:bodyPr/>
                    <a:lstStyle/>
                    <a:p>
                      <a:pPr algn="ctr"/>
                      <a:r>
                        <a:rPr lang="en-GB" sz="2800" b="1" dirty="0"/>
                        <a:t>SADNESS</a:t>
                      </a:r>
                    </a:p>
                    <a:p>
                      <a:pPr algn="ctr"/>
                      <a:r>
                        <a:rPr lang="en-GB" sz="2800" b="1" dirty="0"/>
                        <a:t>Piece 5 </a:t>
                      </a:r>
                    </a:p>
                  </a:txBody>
                  <a:tcPr>
                    <a:solidFill>
                      <a:schemeClr val="bg1"/>
                    </a:solidFill>
                  </a:tcPr>
                </a:tc>
                <a:tc>
                  <a:txBody>
                    <a:bodyPr/>
                    <a:lstStyle/>
                    <a:p>
                      <a:pPr algn="ctr"/>
                      <a:r>
                        <a:rPr lang="en-GB" sz="2800" b="1" dirty="0"/>
                        <a:t>DISGUST</a:t>
                      </a:r>
                    </a:p>
                    <a:p>
                      <a:pPr algn="ctr"/>
                      <a:r>
                        <a:rPr lang="en-GB" sz="2800" b="1" dirty="0"/>
                        <a:t>Piece 6 </a:t>
                      </a:r>
                    </a:p>
                  </a:txBody>
                  <a:tcPr>
                    <a:solidFill>
                      <a:schemeClr val="bg1"/>
                    </a:solidFill>
                  </a:tcPr>
                </a:tc>
                <a:tc>
                  <a:txBody>
                    <a:bodyPr/>
                    <a:lstStyle/>
                    <a:p>
                      <a:pPr algn="ctr"/>
                      <a:r>
                        <a:rPr lang="en-GB" sz="2800" b="1" dirty="0"/>
                        <a:t>SURPRISE</a:t>
                      </a:r>
                    </a:p>
                    <a:p>
                      <a:pPr algn="ctr"/>
                      <a:r>
                        <a:rPr lang="en-GB" sz="2800" b="1" dirty="0"/>
                        <a:t>Piece 4 </a:t>
                      </a:r>
                    </a:p>
                    <a:p>
                      <a:pPr algn="ctr"/>
                      <a:endParaRPr lang="en-GB" sz="2800" b="1" dirty="0"/>
                    </a:p>
                    <a:p>
                      <a:pPr algn="ctr"/>
                      <a:endParaRPr lang="en-GB" sz="2800" b="1" dirty="0"/>
                    </a:p>
                  </a:txBody>
                  <a:tcPr>
                    <a:solidFill>
                      <a:schemeClr val="bg1"/>
                    </a:solidFill>
                  </a:tcPr>
                </a:tc>
                <a:extLst>
                  <a:ext uri="{0D108BD9-81ED-4DB2-BD59-A6C34878D82A}">
                    <a16:rowId xmlns:a16="http://schemas.microsoft.com/office/drawing/2014/main" val="2770634027"/>
                  </a:ext>
                </a:extLst>
              </a:tr>
            </a:tbl>
          </a:graphicData>
        </a:graphic>
      </p:graphicFrame>
      <p:sp>
        <p:nvSpPr>
          <p:cNvPr id="8" name="TextBox 7"/>
          <p:cNvSpPr txBox="1"/>
          <p:nvPr/>
        </p:nvSpPr>
        <p:spPr>
          <a:xfrm>
            <a:off x="1481718" y="2872842"/>
            <a:ext cx="2602061" cy="369332"/>
          </a:xfrm>
          <a:prstGeom prst="rect">
            <a:avLst/>
          </a:prstGeom>
          <a:noFill/>
        </p:spPr>
        <p:txBody>
          <a:bodyPr wrap="square" rtlCol="0">
            <a:spAutoFit/>
          </a:bodyPr>
          <a:lstStyle/>
          <a:p>
            <a:endParaRPr lang="en-GB" dirty="0">
              <a:solidFill>
                <a:srgbClr val="FF0000"/>
              </a:solidFill>
            </a:endParaRPr>
          </a:p>
        </p:txBody>
      </p:sp>
    </p:spTree>
    <p:extLst>
      <p:ext uri="{BB962C8B-B14F-4D97-AF65-F5344CB8AC3E}">
        <p14:creationId xmlns:p14="http://schemas.microsoft.com/office/powerpoint/2010/main" val="4106754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3503</TotalTime>
  <Words>1640</Words>
  <Application>Microsoft Office PowerPoint</Application>
  <PresentationFormat>Widescreen</PresentationFormat>
  <Paragraphs>179</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Alegreya Sans SC</vt:lpstr>
      <vt:lpstr>Arial</vt:lpstr>
      <vt:lpstr>Calibri</vt:lpstr>
      <vt:lpstr>Calibri Light</vt:lpstr>
      <vt:lpstr>Segoe UI</vt:lpstr>
      <vt:lpstr>Office Theme</vt:lpstr>
      <vt:lpstr>Class Agreements</vt:lpstr>
      <vt:lpstr>PowerPoint Presentation</vt:lpstr>
      <vt:lpstr>PowerPoint Presentation</vt:lpstr>
      <vt:lpstr>What are emotions?</vt:lpstr>
      <vt:lpstr>Here are some possible answers…</vt:lpstr>
      <vt:lpstr>PowerPoint Presentation</vt:lpstr>
      <vt:lpstr>PowerPoint Presentation</vt:lpstr>
      <vt:lpstr>Musical Emotion Quiz !  Task 1 </vt:lpstr>
      <vt:lpstr>Musical Emotion Quiz !  Task 1 </vt:lpstr>
      <vt:lpstr>Task 2   Now spend some time drawing shapes and colours that you think represent these emotions in an abstract way.   </vt:lpstr>
      <vt:lpstr>PowerPoint Presentation</vt:lpstr>
      <vt:lpstr>Drama Game – The Emotion Gallery</vt:lpstr>
      <vt:lpstr>To explore emotions, we are going to play another drama game called “Manner of the Adverb.”  But first, what is an adverb? </vt:lpstr>
      <vt:lpstr>Drama Game – Manner of the Adverb  (NB: an adverb describes how a verb is performed.)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Selwood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Emotions…</dc:title>
  <dc:creator>Administrator</dc:creator>
  <cp:lastModifiedBy>Jennifer Howell</cp:lastModifiedBy>
  <cp:revision>82</cp:revision>
  <dcterms:created xsi:type="dcterms:W3CDTF">2020-06-22T08:57:36Z</dcterms:created>
  <dcterms:modified xsi:type="dcterms:W3CDTF">2023-04-16T19:13:46Z</dcterms:modified>
</cp:coreProperties>
</file>