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08" r:id="rId3"/>
    <p:sldId id="309" r:id="rId4"/>
    <p:sldId id="311" r:id="rId5"/>
    <p:sldId id="264" r:id="rId6"/>
    <p:sldId id="265" r:id="rId7"/>
    <p:sldId id="266" r:id="rId8"/>
    <p:sldId id="312" r:id="rId9"/>
    <p:sldId id="313" r:id="rId10"/>
    <p:sldId id="314" r:id="rId11"/>
    <p:sldId id="259" r:id="rId12"/>
    <p:sldId id="260" r:id="rId13"/>
    <p:sldId id="261" r:id="rId14"/>
    <p:sldId id="276" r:id="rId15"/>
    <p:sldId id="274" r:id="rId16"/>
    <p:sldId id="315" r:id="rId17"/>
    <p:sldId id="317" r:id="rId18"/>
    <p:sldId id="319" r:id="rId19"/>
    <p:sldId id="318" r:id="rId20"/>
    <p:sldId id="321" r:id="rId21"/>
    <p:sldId id="320" r:id="rId22"/>
    <p:sldId id="322" r:id="rId23"/>
    <p:sldId id="323" r:id="rId24"/>
    <p:sldId id="324" r:id="rId25"/>
    <p:sldId id="325" r:id="rId26"/>
    <p:sldId id="326" r:id="rId27"/>
    <p:sldId id="327" r:id="rId28"/>
    <p:sldId id="328" r:id="rId29"/>
    <p:sldId id="329" r:id="rId30"/>
    <p:sldId id="330" r:id="rId31"/>
    <p:sldId id="3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5C93-F2D6-434B-9AD8-9F9532D44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298B84-884C-4370-9590-5B1865631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A03D4B-7AC1-4B78-88FF-CC7DCF6E0EBD}"/>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5" name="Footer Placeholder 4">
            <a:extLst>
              <a:ext uri="{FF2B5EF4-FFF2-40B4-BE49-F238E27FC236}">
                <a16:creationId xmlns:a16="http://schemas.microsoft.com/office/drawing/2014/main" id="{76167FE3-F7D7-424B-B064-64ADEB0671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07E6A6-3DAA-4E46-A012-41C8ECCAD875}"/>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145324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6252-A55C-49C8-A6D7-BAE3016196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B47894-BFAC-40D4-9F9D-440393919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BD9085-98B1-4F44-835B-0F542BA3D14D}"/>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5" name="Footer Placeholder 4">
            <a:extLst>
              <a:ext uri="{FF2B5EF4-FFF2-40B4-BE49-F238E27FC236}">
                <a16:creationId xmlns:a16="http://schemas.microsoft.com/office/drawing/2014/main" id="{C3124A8E-1F2C-44F3-921C-D48541660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53BA78-4FC1-48F5-B819-854563F0B24D}"/>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164829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1AB9E-E339-46BD-BB3A-E596738867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C5E04A-97EF-435F-BC4C-11CE773E0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586B82-F7AF-4FF4-9DBD-AEA589604C84}"/>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5" name="Footer Placeholder 4">
            <a:extLst>
              <a:ext uri="{FF2B5EF4-FFF2-40B4-BE49-F238E27FC236}">
                <a16:creationId xmlns:a16="http://schemas.microsoft.com/office/drawing/2014/main" id="{D2E35299-2625-4444-A6EA-02BE23906E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6CF09A-B5E7-4FE1-B38C-D45C254CA41A}"/>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310246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6F2E-AED2-4DF0-BE65-16DF15AD65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3B1DBC-7B98-4B77-85CF-7BF2DE9EB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CCA3DD-446B-44C0-9F96-2D60DCFC23B4}"/>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5" name="Footer Placeholder 4">
            <a:extLst>
              <a:ext uri="{FF2B5EF4-FFF2-40B4-BE49-F238E27FC236}">
                <a16:creationId xmlns:a16="http://schemas.microsoft.com/office/drawing/2014/main" id="{E0BD5263-DDCD-430E-882A-D1F13B0F3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96915F-AC53-4FA6-B9A1-8765F91D7A86}"/>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192707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D1F8-D475-41E4-859F-27AAFF477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2BB387-860F-43A9-B4B9-05AA79B17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B5895-7910-49E1-AD65-64822A20C302}"/>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5" name="Footer Placeholder 4">
            <a:extLst>
              <a:ext uri="{FF2B5EF4-FFF2-40B4-BE49-F238E27FC236}">
                <a16:creationId xmlns:a16="http://schemas.microsoft.com/office/drawing/2014/main" id="{88076CD0-CD60-40B6-A62E-71EE2DAFE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ED448-D9F4-4EFC-A690-F7C02C967882}"/>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12204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F4B0-7E91-440C-A05A-CF68698C23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426299-1655-4F96-883F-7C8780482B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734189-A616-4E09-A7A6-456628808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141644-33CD-4B06-B097-F154446ACC30}"/>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6" name="Footer Placeholder 5">
            <a:extLst>
              <a:ext uri="{FF2B5EF4-FFF2-40B4-BE49-F238E27FC236}">
                <a16:creationId xmlns:a16="http://schemas.microsoft.com/office/drawing/2014/main" id="{F95CD76A-7B38-47A5-9166-F7CA66423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47DE97-FB19-41B4-BA8F-4F90AF563BB4}"/>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239058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3A73-4703-4026-909A-C18B5C8CCC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95959D-33D4-4C66-B6F5-5E032D7D3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44379-ECAC-4211-BC8F-B11C54D686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60D04C-4BE9-45D8-9968-E0148DCA5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91F2E-3669-46DD-94CD-FE26A54A9A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7E074E-DB60-461A-9D54-2D4098F32BDE}"/>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8" name="Footer Placeholder 7">
            <a:extLst>
              <a:ext uri="{FF2B5EF4-FFF2-40B4-BE49-F238E27FC236}">
                <a16:creationId xmlns:a16="http://schemas.microsoft.com/office/drawing/2014/main" id="{0EA70A61-04E9-4E27-8E61-F30575A1B0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2A730F-2089-4121-8DE3-1872DCCC5540}"/>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16808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FCDE-1BB4-4B17-A25B-A515173848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9BA511-A18E-494B-B35B-7867516EB241}"/>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4" name="Footer Placeholder 3">
            <a:extLst>
              <a:ext uri="{FF2B5EF4-FFF2-40B4-BE49-F238E27FC236}">
                <a16:creationId xmlns:a16="http://schemas.microsoft.com/office/drawing/2014/main" id="{7D259861-43BE-4DEE-B897-7EA2766B23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5B1362-86A6-4B13-A93A-CC3A0336E56A}"/>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60439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21888-5439-45B2-A474-758CEC928F92}"/>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3" name="Footer Placeholder 2">
            <a:extLst>
              <a:ext uri="{FF2B5EF4-FFF2-40B4-BE49-F238E27FC236}">
                <a16:creationId xmlns:a16="http://schemas.microsoft.com/office/drawing/2014/main" id="{FEF992C0-57A0-4214-AE78-40DFB26032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11DAD9-26A5-4811-A390-5A774FF44E01}"/>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236854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470A-9209-4CD6-858A-EA9FD9B777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725AA4-AE5B-4CD4-9E5F-F43DBC930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DA1746-592A-43E4-B67E-62304B5E8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1DC8A-EC12-4757-837D-B3F51C8921FD}"/>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6" name="Footer Placeholder 5">
            <a:extLst>
              <a:ext uri="{FF2B5EF4-FFF2-40B4-BE49-F238E27FC236}">
                <a16:creationId xmlns:a16="http://schemas.microsoft.com/office/drawing/2014/main" id="{34DF5941-7F7A-4BCD-B776-FAFA29E401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DAA865-ACD4-4945-A1FB-CBD66E1BBC18}"/>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84100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9458-AAFA-4C7F-91A6-421128C6A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37159C-0E94-4D1E-9444-E9E6D83E0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608EE2-CA47-44BB-948A-311B67B85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CD3BEC-E059-4ABD-A45F-8E32A046B8A5}"/>
              </a:ext>
            </a:extLst>
          </p:cNvPr>
          <p:cNvSpPr>
            <a:spLocks noGrp="1"/>
          </p:cNvSpPr>
          <p:nvPr>
            <p:ph type="dt" sz="half" idx="10"/>
          </p:nvPr>
        </p:nvSpPr>
        <p:spPr/>
        <p:txBody>
          <a:bodyPr/>
          <a:lstStyle/>
          <a:p>
            <a:fld id="{74D01BBD-CC78-482C-83C4-17344930FD67}" type="datetimeFigureOut">
              <a:rPr lang="en-GB" smtClean="0"/>
              <a:t>22/06/2023</a:t>
            </a:fld>
            <a:endParaRPr lang="en-GB"/>
          </a:p>
        </p:txBody>
      </p:sp>
      <p:sp>
        <p:nvSpPr>
          <p:cNvPr id="6" name="Footer Placeholder 5">
            <a:extLst>
              <a:ext uri="{FF2B5EF4-FFF2-40B4-BE49-F238E27FC236}">
                <a16:creationId xmlns:a16="http://schemas.microsoft.com/office/drawing/2014/main" id="{5169EADD-E5C8-47B6-A5F2-A0E6D6FCCF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C3B2F5-015B-4909-A348-F3925E4FE0D5}"/>
              </a:ext>
            </a:extLst>
          </p:cNvPr>
          <p:cNvSpPr>
            <a:spLocks noGrp="1"/>
          </p:cNvSpPr>
          <p:nvPr>
            <p:ph type="sldNum" sz="quarter" idx="12"/>
          </p:nvPr>
        </p:nvSpPr>
        <p:spPr/>
        <p:txBody>
          <a:bodyPr/>
          <a:lstStyle/>
          <a:p>
            <a:fld id="{9DEC1B5E-35A1-4A85-9674-43AE873ABDCF}" type="slidenum">
              <a:rPr lang="en-GB" smtClean="0"/>
              <a:t>‹#›</a:t>
            </a:fld>
            <a:endParaRPr lang="en-GB"/>
          </a:p>
        </p:txBody>
      </p:sp>
    </p:spTree>
    <p:extLst>
      <p:ext uri="{BB962C8B-B14F-4D97-AF65-F5344CB8AC3E}">
        <p14:creationId xmlns:p14="http://schemas.microsoft.com/office/powerpoint/2010/main" val="13901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172E2-A0EB-4ABA-9EC1-248ED6D4B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4B091B-BAA9-4F47-BE36-43459A488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EAA86-7E4C-4D1F-8012-C987C245F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01BBD-CC78-482C-83C4-17344930FD67}" type="datetimeFigureOut">
              <a:rPr lang="en-GB" smtClean="0"/>
              <a:t>22/06/2023</a:t>
            </a:fld>
            <a:endParaRPr lang="en-GB"/>
          </a:p>
        </p:txBody>
      </p:sp>
      <p:sp>
        <p:nvSpPr>
          <p:cNvPr id="5" name="Footer Placeholder 4">
            <a:extLst>
              <a:ext uri="{FF2B5EF4-FFF2-40B4-BE49-F238E27FC236}">
                <a16:creationId xmlns:a16="http://schemas.microsoft.com/office/drawing/2014/main" id="{F44AB415-DDE2-4321-8405-4A5C86E0D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C8B54E-69C7-456D-B34A-C35985761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C1B5E-35A1-4A85-9674-43AE873ABDCF}" type="slidenum">
              <a:rPr lang="en-GB" smtClean="0"/>
              <a:t>‹#›</a:t>
            </a:fld>
            <a:endParaRPr lang="en-GB"/>
          </a:p>
        </p:txBody>
      </p:sp>
    </p:spTree>
    <p:extLst>
      <p:ext uri="{BB962C8B-B14F-4D97-AF65-F5344CB8AC3E}">
        <p14:creationId xmlns:p14="http://schemas.microsoft.com/office/powerpoint/2010/main" val="3608389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RwsPV7Y7aAhVOJ1AKHU3mDPoQjRx6BAgAEAU&amp;url=http://jewishjournal.com/blogs/keepingthefaith/227403/motherhood-101-growing/&amp;psig=AOvVaw08edyfkYQkiZLPzKm9_MER&amp;ust=1522320947017380"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wrsqR8Y7aAhVNL1AKHWLiDv4QjRx6BAgAEAU&amp;url=https://www.123rf.com/photo_60323496_stock-vector-young-group-of-happy-teenager-students-standing-waving-hands-holding-folder.html&amp;psig=AOvVaw3l2DA2vUF6lomMSYHfoStl&amp;ust=1522321857381180"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uk/url?sa=i&amp;rct=j&amp;q=&amp;esrc=s&amp;source=images&amp;cd=&amp;cad=rja&amp;uact=8&amp;ved=2ahUKEwisz9Km8Y7aAhXFJFAKHaImAQEQjRx6BAgAEAU&amp;url=http://www.lawfulrebel.com/emotions/&amp;psig=AOvVaw3O-79heM4_9cPzmNIJtlcB&amp;ust=1522321929376079"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RwsPV7Y7aAhVOJ1AKHU3mDPoQjRx6BAgAEAU&amp;url=http://jewishjournal.com/blogs/keepingthefaith/227403/motherhood-101-growing/&amp;psig=AOvVaw08edyfkYQkiZLPzKm9_MER&amp;ust=1522320947017380"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463826" y="-171400"/>
            <a:ext cx="13291929" cy="7200799"/>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20000"/>
          </a:bodyPr>
          <a:lstStyle/>
          <a:p>
            <a:pPr marL="289322" indent="-289322">
              <a:buAutoNum type="arabicParenR"/>
            </a:pPr>
            <a:r>
              <a:rPr lang="en-GB" dirty="0"/>
              <a:t>No put downs of self or others.</a:t>
            </a:r>
          </a:p>
          <a:p>
            <a:pPr marL="289322" indent="-289322">
              <a:buAutoNum type="arabicParenR"/>
            </a:pPr>
            <a:r>
              <a:rPr lang="en-GB" dirty="0"/>
              <a:t>Listen well.</a:t>
            </a:r>
          </a:p>
          <a:p>
            <a:pPr marL="289322" indent="-289322">
              <a:buAutoNum type="arabicParenR"/>
            </a:pPr>
            <a:r>
              <a:rPr lang="en-GB" dirty="0"/>
              <a:t>Be willing to try new things.</a:t>
            </a:r>
          </a:p>
          <a:p>
            <a:pPr marL="289322" indent="-289322">
              <a:buAutoNum type="arabicParenR"/>
            </a:pPr>
            <a:r>
              <a:rPr lang="en-GB" dirty="0"/>
              <a:t>Participate fully (but you have a right to PASS if you don’t want to share something.)</a:t>
            </a:r>
          </a:p>
          <a:p>
            <a:pPr marL="289322" indent="-289322">
              <a:buAutoNum type="arabicParenR"/>
            </a:pPr>
            <a:r>
              <a:rPr lang="en-GB" dirty="0"/>
              <a:t>No gossip about anyone in the classroom, or outside.  This includes not telling us stories/information about people we may know.  </a:t>
            </a:r>
          </a:p>
          <a:p>
            <a:pPr marL="289322" indent="-289322">
              <a:buAutoNum type="arabicParenR"/>
            </a:pPr>
            <a:r>
              <a:rPr lang="en-GB" dirty="0"/>
              <a:t>No gossip following the lesson. </a:t>
            </a:r>
          </a:p>
          <a:p>
            <a:pPr marL="0" indent="0">
              <a:buNone/>
            </a:pPr>
            <a:r>
              <a:rPr lang="en-GB" dirty="0"/>
              <a:t>7)  If you have any questions relating to puberty, please use a post-it note and put them in the brown envelope, these will be answered in a way that is appropriate to your age.</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1E38-D674-4DF8-9C34-E1E4E31FB88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E307EF-B0BF-4DAC-B3C4-699E0F46E1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99824E2-6497-4425-9174-40AA0DC57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B620D3C-F3C8-4378-879C-D852745C4451}"/>
              </a:ext>
            </a:extLst>
          </p:cNvPr>
          <p:cNvSpPr txBox="1"/>
          <p:nvPr/>
        </p:nvSpPr>
        <p:spPr>
          <a:xfrm>
            <a:off x="838200" y="808971"/>
            <a:ext cx="10373139" cy="1938992"/>
          </a:xfrm>
          <a:prstGeom prst="rect">
            <a:avLst/>
          </a:prstGeom>
          <a:solidFill>
            <a:srgbClr val="FFFF00"/>
          </a:solidFill>
        </p:spPr>
        <p:txBody>
          <a:bodyPr wrap="square" rtlCol="0">
            <a:spAutoFit/>
          </a:bodyPr>
          <a:lstStyle/>
          <a:p>
            <a:r>
              <a:rPr lang="en-GB" sz="4000" dirty="0"/>
              <a:t>However, puberty is a time when emotions are affected more than usual.  We are now going to explore this.</a:t>
            </a:r>
          </a:p>
        </p:txBody>
      </p:sp>
      <p:pic>
        <p:nvPicPr>
          <p:cNvPr id="6" name="Picture 6" descr="Image result for growing up">
            <a:hlinkClick r:id="rId3"/>
            <a:extLst>
              <a:ext uri="{FF2B5EF4-FFF2-40B4-BE49-F238E27FC236}">
                <a16:creationId xmlns:a16="http://schemas.microsoft.com/office/drawing/2014/main" id="{AD8E6CFE-6F97-42E3-9490-197EE6F874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911" y="3429000"/>
            <a:ext cx="3778559" cy="243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5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EDDBA7-C550-4DAD-B4C5-3E3DF39A3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981200" y="158807"/>
            <a:ext cx="8229600" cy="2844043"/>
          </a:xfrm>
          <a:solidFill>
            <a:srgbClr val="6600FF"/>
          </a:solidFill>
        </p:spPr>
        <p:txBody>
          <a:bodyPr>
            <a:normAutofit/>
          </a:bodyPr>
          <a:lstStyle/>
          <a:p>
            <a:r>
              <a:rPr lang="en-GB" sz="3900" dirty="0">
                <a:solidFill>
                  <a:schemeClr val="bg1"/>
                </a:solidFill>
              </a:rPr>
              <a:t>Puberty is a special time of change for young people and it becomes possible for them to reproduce (have a baby.)</a:t>
            </a:r>
            <a:r>
              <a:rPr lang="en-GB" dirty="0">
                <a:solidFill>
                  <a:schemeClr val="bg1"/>
                </a:solidFill>
              </a:rPr>
              <a:t/>
            </a:r>
            <a:br>
              <a:rPr lang="en-GB" dirty="0">
                <a:solidFill>
                  <a:schemeClr val="bg1"/>
                </a:solidFill>
              </a:rPr>
            </a:br>
            <a:r>
              <a:rPr lang="en-GB" dirty="0">
                <a:solidFill>
                  <a:srgbClr val="FFFF00"/>
                </a:solidFill>
              </a:rPr>
              <a:t>These changes are both..</a:t>
            </a:r>
          </a:p>
        </p:txBody>
      </p:sp>
      <p:cxnSp>
        <p:nvCxnSpPr>
          <p:cNvPr id="5" name="Straight Arrow Connector 4"/>
          <p:cNvCxnSpPr>
            <a:endCxn id="9" idx="0"/>
          </p:cNvCxnSpPr>
          <p:nvPr/>
        </p:nvCxnSpPr>
        <p:spPr>
          <a:xfrm flipH="1">
            <a:off x="3584868" y="3017595"/>
            <a:ext cx="648072" cy="12813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356140" y="3002849"/>
            <a:ext cx="504056" cy="1296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0672" y="4298993"/>
            <a:ext cx="3528392" cy="1261884"/>
          </a:xfrm>
          <a:prstGeom prst="rect">
            <a:avLst/>
          </a:prstGeom>
          <a:solidFill>
            <a:schemeClr val="accent5">
              <a:lumMod val="20000"/>
              <a:lumOff val="80000"/>
            </a:schemeClr>
          </a:solidFill>
        </p:spPr>
        <p:txBody>
          <a:bodyPr wrap="square" rtlCol="0">
            <a:spAutoFit/>
          </a:bodyPr>
          <a:lstStyle/>
          <a:p>
            <a:pPr algn="ctr"/>
            <a:r>
              <a:rPr lang="en-GB" sz="2800" dirty="0"/>
              <a:t>Physical = </a:t>
            </a:r>
            <a:r>
              <a:rPr lang="en-GB" sz="2400" dirty="0"/>
              <a:t>a change that happens to the body</a:t>
            </a:r>
          </a:p>
          <a:p>
            <a:pPr algn="ctr"/>
            <a:r>
              <a:rPr lang="en-GB" sz="2400" dirty="0"/>
              <a:t>e.g. you grow.</a:t>
            </a:r>
          </a:p>
        </p:txBody>
      </p:sp>
      <p:sp>
        <p:nvSpPr>
          <p:cNvPr id="11" name="TextBox 10"/>
          <p:cNvSpPr txBox="1"/>
          <p:nvPr/>
        </p:nvSpPr>
        <p:spPr>
          <a:xfrm>
            <a:off x="7224666" y="4298993"/>
            <a:ext cx="3528392" cy="2431435"/>
          </a:xfrm>
          <a:prstGeom prst="rect">
            <a:avLst/>
          </a:prstGeom>
          <a:solidFill>
            <a:srgbClr val="CCFFCC"/>
          </a:solidFill>
        </p:spPr>
        <p:txBody>
          <a:bodyPr wrap="square" rtlCol="0">
            <a:spAutoFit/>
          </a:bodyPr>
          <a:lstStyle/>
          <a:p>
            <a:r>
              <a:rPr lang="en-GB" sz="2800" dirty="0"/>
              <a:t>Emotional = </a:t>
            </a:r>
            <a:r>
              <a:rPr lang="en-GB" sz="2400" dirty="0"/>
              <a:t>changes that happen to feelings</a:t>
            </a:r>
          </a:p>
          <a:p>
            <a:r>
              <a:rPr lang="en-GB" sz="2400" dirty="0"/>
              <a:t>e.g. there are times you may feel sad and not know why.</a:t>
            </a:r>
          </a:p>
          <a:p>
            <a:pPr algn="ctr"/>
            <a:endParaRPr lang="en-GB" sz="2800" dirty="0"/>
          </a:p>
        </p:txBody>
      </p:sp>
      <p:sp>
        <p:nvSpPr>
          <p:cNvPr id="13" name="AutoShape 4" descr="Image result for teens cartoon waving">
            <a:hlinkClick r:id="rId3"/>
          </p:cNvPr>
          <p:cNvSpPr>
            <a:spLocks noChangeAspect="1" noChangeArrowheads="1"/>
          </p:cNvSpPr>
          <p:nvPr/>
        </p:nvSpPr>
        <p:spPr bwMode="auto">
          <a:xfrm>
            <a:off x="1679576" y="-2498725"/>
            <a:ext cx="5210175" cy="521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result for teens cartoon wavi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61" y="4488092"/>
            <a:ext cx="1223528" cy="12235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motion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1289" y="5841545"/>
            <a:ext cx="2019511" cy="7648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2212C8-5045-4F5B-9548-E6BDB2317102}"/>
              </a:ext>
            </a:extLst>
          </p:cNvPr>
          <p:cNvSpPr txBox="1"/>
          <p:nvPr/>
        </p:nvSpPr>
        <p:spPr>
          <a:xfrm>
            <a:off x="305236" y="559751"/>
            <a:ext cx="1223528" cy="1384995"/>
          </a:xfrm>
          <a:prstGeom prst="rect">
            <a:avLst/>
          </a:prstGeom>
          <a:solidFill>
            <a:srgbClr val="FFFF00"/>
          </a:solidFill>
        </p:spPr>
        <p:txBody>
          <a:bodyPr wrap="square" rtlCol="0">
            <a:spAutoFit/>
          </a:bodyPr>
          <a:lstStyle/>
          <a:p>
            <a:r>
              <a:rPr lang="en-GB" sz="2800" dirty="0"/>
              <a:t>Re-cap from </a:t>
            </a:r>
            <a:r>
              <a:rPr lang="en-GB" sz="2800" dirty="0" err="1"/>
              <a:t>Yr</a:t>
            </a:r>
            <a:r>
              <a:rPr lang="en-GB" sz="2800" dirty="0"/>
              <a:t> 6</a:t>
            </a:r>
          </a:p>
        </p:txBody>
      </p:sp>
    </p:spTree>
    <p:extLst>
      <p:ext uri="{BB962C8B-B14F-4D97-AF65-F5344CB8AC3E}">
        <p14:creationId xmlns:p14="http://schemas.microsoft.com/office/powerpoint/2010/main" val="17061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fade">
                                      <p:cBhvr>
                                        <p:cTn id="2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96700C-9D9D-40AD-A9E3-6FEF500BA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57873" y="1248448"/>
            <a:ext cx="6715066" cy="5509200"/>
          </a:xfrm>
          <a:prstGeom prst="rect">
            <a:avLst/>
          </a:prstGeom>
          <a:solidFill>
            <a:schemeClr val="accent6">
              <a:lumMod val="20000"/>
              <a:lumOff val="80000"/>
            </a:schemeClr>
          </a:solidFill>
          <a:ln>
            <a:solidFill>
              <a:srgbClr val="6600FF"/>
            </a:solidFill>
          </a:ln>
        </p:spPr>
        <p:txBody>
          <a:bodyPr wrap="square" rtlCol="0">
            <a:spAutoFit/>
          </a:bodyPr>
          <a:lstStyle/>
          <a:p>
            <a:pPr marL="342900" indent="-342900">
              <a:buFont typeface="Arial" pitchFamily="34" charset="0"/>
              <a:buChar char="•"/>
            </a:pPr>
            <a:r>
              <a:rPr lang="en-GB" sz="2200" dirty="0"/>
              <a:t>Puberty occurs between the ages of 8 and 18 years old.</a:t>
            </a:r>
          </a:p>
          <a:p>
            <a:endParaRPr lang="en-GB" sz="2200" dirty="0"/>
          </a:p>
          <a:p>
            <a:pPr marL="342900" indent="-342900">
              <a:buFont typeface="Arial" pitchFamily="34" charset="0"/>
              <a:buChar char="•"/>
            </a:pPr>
            <a:r>
              <a:rPr lang="en-GB" sz="2200" dirty="0"/>
              <a:t>Puberty is a NORMAL part of growing up.</a:t>
            </a:r>
          </a:p>
          <a:p>
            <a:pPr marL="342900" indent="-342900">
              <a:buFont typeface="Arial" pitchFamily="34" charset="0"/>
              <a:buChar char="•"/>
            </a:pPr>
            <a:endParaRPr lang="en-GB" sz="2200" dirty="0"/>
          </a:p>
          <a:p>
            <a:pPr marL="342900" indent="-342900">
              <a:buFont typeface="Arial" pitchFamily="34" charset="0"/>
              <a:buChar char="•"/>
            </a:pPr>
            <a:r>
              <a:rPr lang="en-GB" sz="2200" dirty="0"/>
              <a:t>Each person starts puberty at slightly different times – it’s important to respect these differences.</a:t>
            </a:r>
          </a:p>
          <a:p>
            <a:pPr marL="342900" indent="-342900">
              <a:buFont typeface="Arial" pitchFamily="34" charset="0"/>
              <a:buChar char="•"/>
            </a:pPr>
            <a:endParaRPr lang="en-GB" sz="2200" dirty="0"/>
          </a:p>
          <a:p>
            <a:pPr marL="342900" indent="-342900">
              <a:buFont typeface="Arial" pitchFamily="34" charset="0"/>
              <a:buChar char="•"/>
            </a:pPr>
            <a:r>
              <a:rPr lang="en-GB" sz="2200" dirty="0"/>
              <a:t>The whole process can take a few years.</a:t>
            </a:r>
          </a:p>
          <a:p>
            <a:pPr marL="342900" indent="-342900">
              <a:buFont typeface="Arial" pitchFamily="34" charset="0"/>
              <a:buChar char="•"/>
            </a:pPr>
            <a:endParaRPr lang="en-GB" sz="2200" dirty="0"/>
          </a:p>
          <a:p>
            <a:pPr marL="342900" indent="-342900">
              <a:buFont typeface="Arial" pitchFamily="34" charset="0"/>
              <a:buChar char="•"/>
            </a:pPr>
            <a:r>
              <a:rPr lang="en-GB" sz="2200" dirty="0"/>
              <a:t>Hormones are special chemical messengers in the body that tell it to go through puberty</a:t>
            </a:r>
          </a:p>
          <a:p>
            <a:pPr marL="342900" indent="-342900">
              <a:buFont typeface="Arial" pitchFamily="34" charset="0"/>
              <a:buChar char="•"/>
            </a:pPr>
            <a:endParaRPr lang="en-GB" sz="2200" dirty="0"/>
          </a:p>
          <a:p>
            <a:pPr marL="342900" indent="-342900">
              <a:buFont typeface="Arial" pitchFamily="34" charset="0"/>
              <a:buChar char="•"/>
            </a:pPr>
            <a:r>
              <a:rPr lang="en-GB" sz="2200" dirty="0"/>
              <a:t>Different changes happen depending on the sex of the person (male/female.)  But some changes happen in both.</a:t>
            </a:r>
          </a:p>
        </p:txBody>
      </p:sp>
      <p:pic>
        <p:nvPicPr>
          <p:cNvPr id="1030" name="Picture 6" descr="Image result for growing u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3227" y="2493904"/>
            <a:ext cx="2898485" cy="1870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545381-9A17-4211-86BB-8F25055BEF50}"/>
              </a:ext>
            </a:extLst>
          </p:cNvPr>
          <p:cNvSpPr txBox="1"/>
          <p:nvPr/>
        </p:nvSpPr>
        <p:spPr>
          <a:xfrm>
            <a:off x="305236" y="559751"/>
            <a:ext cx="1223528" cy="1384995"/>
          </a:xfrm>
          <a:prstGeom prst="rect">
            <a:avLst/>
          </a:prstGeom>
          <a:solidFill>
            <a:srgbClr val="FFFF00"/>
          </a:solidFill>
        </p:spPr>
        <p:txBody>
          <a:bodyPr wrap="square" rtlCol="0">
            <a:spAutoFit/>
          </a:bodyPr>
          <a:lstStyle/>
          <a:p>
            <a:r>
              <a:rPr lang="en-GB" sz="2800" dirty="0"/>
              <a:t>Re-cap from </a:t>
            </a:r>
            <a:r>
              <a:rPr lang="en-GB" sz="2800" dirty="0" err="1"/>
              <a:t>Yr</a:t>
            </a:r>
            <a:r>
              <a:rPr lang="en-GB" sz="2800" dirty="0"/>
              <a:t> 6</a:t>
            </a:r>
          </a:p>
        </p:txBody>
      </p:sp>
      <p:sp>
        <p:nvSpPr>
          <p:cNvPr id="8" name="Rectangle 7">
            <a:extLst>
              <a:ext uri="{FF2B5EF4-FFF2-40B4-BE49-F238E27FC236}">
                <a16:creationId xmlns:a16="http://schemas.microsoft.com/office/drawing/2014/main" id="{F4B0A72C-5554-419B-9702-DEC034F352C4}"/>
              </a:ext>
            </a:extLst>
          </p:cNvPr>
          <p:cNvSpPr/>
          <p:nvPr/>
        </p:nvSpPr>
        <p:spPr>
          <a:xfrm>
            <a:off x="2227260" y="98086"/>
            <a:ext cx="7525458" cy="923330"/>
          </a:xfrm>
          <a:prstGeom prst="rect">
            <a:avLst/>
          </a:prstGeom>
          <a:solidFill>
            <a:srgbClr val="FFFF00"/>
          </a:solid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Puberty – Some Key Facts</a:t>
            </a:r>
          </a:p>
        </p:txBody>
      </p:sp>
    </p:spTree>
    <p:extLst>
      <p:ext uri="{BB962C8B-B14F-4D97-AF65-F5344CB8AC3E}">
        <p14:creationId xmlns:p14="http://schemas.microsoft.com/office/powerpoint/2010/main" val="74127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466230"/>
            <a:ext cx="7886700" cy="994172"/>
          </a:xfrm>
          <a:solidFill>
            <a:srgbClr val="CCCCFF"/>
          </a:solidFill>
        </p:spPr>
        <p:txBody>
          <a:bodyPr>
            <a:normAutofit fontScale="90000"/>
          </a:bodyPr>
          <a:lstStyle/>
          <a:p>
            <a:r>
              <a:rPr lang="en-GB" u="sng" dirty="0"/>
              <a:t>What Changes Happen in Puberty?</a:t>
            </a:r>
            <a:br>
              <a:rPr lang="en-GB" u="sng" dirty="0"/>
            </a:br>
            <a:r>
              <a:rPr lang="en-GB" u="sng" dirty="0"/>
              <a:t>(Venn Diagram)</a:t>
            </a:r>
          </a:p>
        </p:txBody>
      </p:sp>
      <p:sp>
        <p:nvSpPr>
          <p:cNvPr id="3" name="Content Placeholder 2"/>
          <p:cNvSpPr>
            <a:spLocks noGrp="1"/>
          </p:cNvSpPr>
          <p:nvPr>
            <p:ph idx="1"/>
          </p:nvPr>
        </p:nvSpPr>
        <p:spPr>
          <a:xfrm>
            <a:off x="1924050" y="2057400"/>
            <a:ext cx="8348414" cy="4634948"/>
          </a:xfrm>
          <a:solidFill>
            <a:schemeClr val="accent5">
              <a:lumMod val="20000"/>
              <a:lumOff val="80000"/>
            </a:schemeClr>
          </a:solidFill>
        </p:spPr>
        <p:txBody>
          <a:bodyPr>
            <a:normAutofit fontScale="92500" lnSpcReduction="10000"/>
          </a:bodyPr>
          <a:lstStyle/>
          <a:p>
            <a:pPr marL="0" indent="0">
              <a:buNone/>
            </a:pPr>
            <a:r>
              <a:rPr lang="en-GB" sz="1800" b="1" dirty="0"/>
              <a:t>Teacher – hand out Venn diagram</a:t>
            </a: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In pairs, try to complete this Venn Diagram, describing changes that happen if someone’s sex is a boy, a girl or the changes that happen in both boys and girls.  If you are stuck the next slide offers ideas.</a:t>
            </a:r>
          </a:p>
          <a:p>
            <a:pPr marL="0" indent="0">
              <a:buNone/>
            </a:pPr>
            <a:endParaRPr lang="en-GB" sz="1800" dirty="0"/>
          </a:p>
          <a:p>
            <a:pPr marL="0" indent="0">
              <a:buNone/>
            </a:pPr>
            <a:r>
              <a:rPr lang="en-GB" sz="1800" dirty="0"/>
              <a:t>NB:  please remember, some people may be born a girl/boy but feel that they are a different gender.  We will go over this again later in the topic.</a:t>
            </a:r>
          </a:p>
        </p:txBody>
      </p:sp>
      <p:sp>
        <p:nvSpPr>
          <p:cNvPr id="4" name="Oval 3"/>
          <p:cNvSpPr/>
          <p:nvPr/>
        </p:nvSpPr>
        <p:spPr>
          <a:xfrm>
            <a:off x="3233682" y="2612036"/>
            <a:ext cx="3294366" cy="23831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5"/>
          <p:cNvSpPr/>
          <p:nvPr/>
        </p:nvSpPr>
        <p:spPr>
          <a:xfrm>
            <a:off x="5123892" y="2595811"/>
            <a:ext cx="3294366" cy="23831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Box 6"/>
          <p:cNvSpPr txBox="1"/>
          <p:nvPr/>
        </p:nvSpPr>
        <p:spPr>
          <a:xfrm>
            <a:off x="4043772" y="2888940"/>
            <a:ext cx="756084" cy="300082"/>
          </a:xfrm>
          <a:prstGeom prst="rect">
            <a:avLst/>
          </a:prstGeom>
          <a:solidFill>
            <a:schemeClr val="accent5">
              <a:lumMod val="60000"/>
              <a:lumOff val="40000"/>
            </a:schemeClr>
          </a:solidFill>
        </p:spPr>
        <p:txBody>
          <a:bodyPr wrap="square" rtlCol="0">
            <a:spAutoFit/>
          </a:bodyPr>
          <a:lstStyle/>
          <a:p>
            <a:pPr algn="ctr"/>
            <a:r>
              <a:rPr lang="en-GB" sz="1350" b="1" dirty="0"/>
              <a:t>GIRLS</a:t>
            </a:r>
          </a:p>
        </p:txBody>
      </p:sp>
      <p:sp>
        <p:nvSpPr>
          <p:cNvPr id="8" name="TextBox 7"/>
          <p:cNvSpPr txBox="1"/>
          <p:nvPr/>
        </p:nvSpPr>
        <p:spPr>
          <a:xfrm>
            <a:off x="6690066" y="2942946"/>
            <a:ext cx="756084" cy="300082"/>
          </a:xfrm>
          <a:prstGeom prst="rect">
            <a:avLst/>
          </a:prstGeom>
          <a:solidFill>
            <a:srgbClr val="92D050"/>
          </a:solidFill>
        </p:spPr>
        <p:txBody>
          <a:bodyPr wrap="square" rtlCol="0">
            <a:spAutoFit/>
          </a:bodyPr>
          <a:lstStyle/>
          <a:p>
            <a:pPr algn="ctr"/>
            <a:r>
              <a:rPr lang="en-GB" sz="1350" b="1" dirty="0"/>
              <a:t>BOYS</a:t>
            </a:r>
          </a:p>
        </p:txBody>
      </p:sp>
      <p:sp>
        <p:nvSpPr>
          <p:cNvPr id="9" name="TextBox 8"/>
          <p:cNvSpPr txBox="1"/>
          <p:nvPr/>
        </p:nvSpPr>
        <p:spPr>
          <a:xfrm>
            <a:off x="5393922" y="3271755"/>
            <a:ext cx="756084" cy="300082"/>
          </a:xfrm>
          <a:prstGeom prst="rect">
            <a:avLst/>
          </a:prstGeom>
          <a:solidFill>
            <a:srgbClr val="9999FF"/>
          </a:solidFill>
        </p:spPr>
        <p:txBody>
          <a:bodyPr wrap="square" rtlCol="0">
            <a:spAutoFit/>
          </a:bodyPr>
          <a:lstStyle/>
          <a:p>
            <a:pPr algn="ctr"/>
            <a:r>
              <a:rPr lang="en-GB" sz="1350" b="1" dirty="0"/>
              <a:t>BOTH</a:t>
            </a:r>
          </a:p>
        </p:txBody>
      </p:sp>
      <p:sp>
        <p:nvSpPr>
          <p:cNvPr id="10" name="TextBox 9">
            <a:extLst>
              <a:ext uri="{FF2B5EF4-FFF2-40B4-BE49-F238E27FC236}">
                <a16:creationId xmlns:a16="http://schemas.microsoft.com/office/drawing/2014/main" id="{8129314F-E224-465B-8076-B3A327A4C657}"/>
              </a:ext>
            </a:extLst>
          </p:cNvPr>
          <p:cNvSpPr txBox="1"/>
          <p:nvPr/>
        </p:nvSpPr>
        <p:spPr>
          <a:xfrm>
            <a:off x="305236" y="559751"/>
            <a:ext cx="1223528" cy="1384995"/>
          </a:xfrm>
          <a:prstGeom prst="rect">
            <a:avLst/>
          </a:prstGeom>
          <a:solidFill>
            <a:srgbClr val="FFFF00"/>
          </a:solidFill>
        </p:spPr>
        <p:txBody>
          <a:bodyPr wrap="square" rtlCol="0">
            <a:spAutoFit/>
          </a:bodyPr>
          <a:lstStyle/>
          <a:p>
            <a:r>
              <a:rPr lang="en-GB" sz="2800" dirty="0"/>
              <a:t>Re-cap from </a:t>
            </a:r>
            <a:r>
              <a:rPr lang="en-GB" sz="2800" dirty="0" err="1"/>
              <a:t>Yr</a:t>
            </a:r>
            <a:r>
              <a:rPr lang="en-GB" sz="2800" dirty="0"/>
              <a:t> 6</a:t>
            </a:r>
          </a:p>
        </p:txBody>
      </p:sp>
    </p:spTree>
    <p:extLst>
      <p:ext uri="{BB962C8B-B14F-4D97-AF65-F5344CB8AC3E}">
        <p14:creationId xmlns:p14="http://schemas.microsoft.com/office/powerpoint/2010/main" val="217477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F44B-594D-4B99-BF7B-E9C2440EEBB7}"/>
              </a:ext>
            </a:extLst>
          </p:cNvPr>
          <p:cNvSpPr>
            <a:spLocks noGrp="1"/>
          </p:cNvSpPr>
          <p:nvPr>
            <p:ph type="title"/>
          </p:nvPr>
        </p:nvSpPr>
        <p:spPr>
          <a:xfrm>
            <a:off x="453213" y="240698"/>
            <a:ext cx="4146779" cy="1015664"/>
          </a:xfrm>
          <a:solidFill>
            <a:srgbClr val="FFFF00"/>
          </a:solidFill>
        </p:spPr>
        <p:txBody>
          <a:bodyPr/>
          <a:lstStyle/>
          <a:p>
            <a:r>
              <a:rPr lang="en-GB" dirty="0"/>
              <a:t>Suggestion slide!</a:t>
            </a:r>
          </a:p>
        </p:txBody>
      </p:sp>
      <p:sp>
        <p:nvSpPr>
          <p:cNvPr id="4" name="TextBox 3">
            <a:extLst>
              <a:ext uri="{FF2B5EF4-FFF2-40B4-BE49-F238E27FC236}">
                <a16:creationId xmlns:a16="http://schemas.microsoft.com/office/drawing/2014/main" id="{A7E9BEB3-3200-412D-90D7-D087167DDD2B}"/>
              </a:ext>
            </a:extLst>
          </p:cNvPr>
          <p:cNvSpPr txBox="1"/>
          <p:nvPr/>
        </p:nvSpPr>
        <p:spPr>
          <a:xfrm>
            <a:off x="5159896" y="1157806"/>
            <a:ext cx="1872208" cy="461665"/>
          </a:xfrm>
          <a:prstGeom prst="rect">
            <a:avLst/>
          </a:prstGeom>
          <a:solidFill>
            <a:schemeClr val="accent4">
              <a:lumMod val="20000"/>
              <a:lumOff val="80000"/>
            </a:schemeClr>
          </a:solidFill>
        </p:spPr>
        <p:txBody>
          <a:bodyPr wrap="square" rtlCol="0">
            <a:spAutoFit/>
          </a:bodyPr>
          <a:lstStyle/>
          <a:p>
            <a:r>
              <a:rPr lang="en-GB" sz="2400" dirty="0"/>
              <a:t>Begin periods</a:t>
            </a:r>
          </a:p>
        </p:txBody>
      </p:sp>
      <p:sp>
        <p:nvSpPr>
          <p:cNvPr id="5" name="TextBox 4">
            <a:extLst>
              <a:ext uri="{FF2B5EF4-FFF2-40B4-BE49-F238E27FC236}">
                <a16:creationId xmlns:a16="http://schemas.microsoft.com/office/drawing/2014/main" id="{D0C643C0-F74F-4381-8089-6193CDCF67B7}"/>
              </a:ext>
            </a:extLst>
          </p:cNvPr>
          <p:cNvSpPr txBox="1"/>
          <p:nvPr/>
        </p:nvSpPr>
        <p:spPr>
          <a:xfrm>
            <a:off x="382991" y="1526701"/>
            <a:ext cx="1872208" cy="1569660"/>
          </a:xfrm>
          <a:prstGeom prst="rect">
            <a:avLst/>
          </a:prstGeom>
          <a:solidFill>
            <a:schemeClr val="accent4">
              <a:lumMod val="20000"/>
              <a:lumOff val="80000"/>
            </a:schemeClr>
          </a:solidFill>
        </p:spPr>
        <p:txBody>
          <a:bodyPr wrap="square" rtlCol="0">
            <a:spAutoFit/>
          </a:bodyPr>
          <a:lstStyle/>
          <a:p>
            <a:r>
              <a:rPr lang="en-GB" sz="2400" dirty="0"/>
              <a:t>Hips get broader, waist narrower</a:t>
            </a:r>
          </a:p>
        </p:txBody>
      </p:sp>
      <p:sp>
        <p:nvSpPr>
          <p:cNvPr id="6" name="TextBox 5">
            <a:extLst>
              <a:ext uri="{FF2B5EF4-FFF2-40B4-BE49-F238E27FC236}">
                <a16:creationId xmlns:a16="http://schemas.microsoft.com/office/drawing/2014/main" id="{D7799A73-71BB-4298-A080-585559E9668C}"/>
              </a:ext>
            </a:extLst>
          </p:cNvPr>
          <p:cNvSpPr txBox="1"/>
          <p:nvPr/>
        </p:nvSpPr>
        <p:spPr>
          <a:xfrm>
            <a:off x="7899050" y="2668917"/>
            <a:ext cx="2859600" cy="830997"/>
          </a:xfrm>
          <a:prstGeom prst="rect">
            <a:avLst/>
          </a:prstGeom>
          <a:solidFill>
            <a:schemeClr val="accent4">
              <a:lumMod val="20000"/>
              <a:lumOff val="80000"/>
            </a:schemeClr>
          </a:solidFill>
        </p:spPr>
        <p:txBody>
          <a:bodyPr wrap="square" rtlCol="0">
            <a:spAutoFit/>
          </a:bodyPr>
          <a:lstStyle/>
          <a:p>
            <a:r>
              <a:rPr lang="en-GB" sz="2400" dirty="0"/>
              <a:t>Voice can deepen a little</a:t>
            </a:r>
          </a:p>
        </p:txBody>
      </p:sp>
      <p:sp>
        <p:nvSpPr>
          <p:cNvPr id="7" name="TextBox 6">
            <a:extLst>
              <a:ext uri="{FF2B5EF4-FFF2-40B4-BE49-F238E27FC236}">
                <a16:creationId xmlns:a16="http://schemas.microsoft.com/office/drawing/2014/main" id="{651C1DD1-3441-4051-9AA7-6F95ED884E5F}"/>
              </a:ext>
            </a:extLst>
          </p:cNvPr>
          <p:cNvSpPr txBox="1"/>
          <p:nvPr/>
        </p:nvSpPr>
        <p:spPr>
          <a:xfrm>
            <a:off x="809469" y="3333869"/>
            <a:ext cx="2912741" cy="830997"/>
          </a:xfrm>
          <a:prstGeom prst="rect">
            <a:avLst/>
          </a:prstGeom>
          <a:solidFill>
            <a:schemeClr val="accent4">
              <a:lumMod val="20000"/>
              <a:lumOff val="80000"/>
            </a:schemeClr>
          </a:solidFill>
        </p:spPr>
        <p:txBody>
          <a:bodyPr wrap="square" rtlCol="0">
            <a:spAutoFit/>
          </a:bodyPr>
          <a:lstStyle/>
          <a:p>
            <a:r>
              <a:rPr lang="en-GB" sz="2400" dirty="0"/>
              <a:t>Voice can deepen a little</a:t>
            </a:r>
          </a:p>
        </p:txBody>
      </p:sp>
      <p:sp>
        <p:nvSpPr>
          <p:cNvPr id="8" name="TextBox 7">
            <a:extLst>
              <a:ext uri="{FF2B5EF4-FFF2-40B4-BE49-F238E27FC236}">
                <a16:creationId xmlns:a16="http://schemas.microsoft.com/office/drawing/2014/main" id="{4A030683-F88E-4E4C-8F48-DAEED38F13A2}"/>
              </a:ext>
            </a:extLst>
          </p:cNvPr>
          <p:cNvSpPr txBox="1"/>
          <p:nvPr/>
        </p:nvSpPr>
        <p:spPr>
          <a:xfrm>
            <a:off x="9086635" y="3870799"/>
            <a:ext cx="2520280" cy="461665"/>
          </a:xfrm>
          <a:prstGeom prst="rect">
            <a:avLst/>
          </a:prstGeom>
          <a:solidFill>
            <a:schemeClr val="accent4">
              <a:lumMod val="20000"/>
              <a:lumOff val="80000"/>
            </a:schemeClr>
          </a:solidFill>
        </p:spPr>
        <p:txBody>
          <a:bodyPr wrap="square" rtlCol="0">
            <a:spAutoFit/>
          </a:bodyPr>
          <a:lstStyle/>
          <a:p>
            <a:r>
              <a:rPr lang="en-GB" sz="2400" dirty="0"/>
              <a:t>Hair on legs darker</a:t>
            </a:r>
          </a:p>
        </p:txBody>
      </p:sp>
      <p:sp>
        <p:nvSpPr>
          <p:cNvPr id="9" name="TextBox 8">
            <a:extLst>
              <a:ext uri="{FF2B5EF4-FFF2-40B4-BE49-F238E27FC236}">
                <a16:creationId xmlns:a16="http://schemas.microsoft.com/office/drawing/2014/main" id="{CF82FDB1-A34A-4EA1-9B39-7F13522DB616}"/>
              </a:ext>
            </a:extLst>
          </p:cNvPr>
          <p:cNvSpPr txBox="1"/>
          <p:nvPr/>
        </p:nvSpPr>
        <p:spPr>
          <a:xfrm>
            <a:off x="7910777" y="1651701"/>
            <a:ext cx="3633302" cy="830997"/>
          </a:xfrm>
          <a:prstGeom prst="rect">
            <a:avLst/>
          </a:prstGeom>
          <a:solidFill>
            <a:schemeClr val="accent4">
              <a:lumMod val="20000"/>
              <a:lumOff val="80000"/>
            </a:schemeClr>
          </a:solidFill>
        </p:spPr>
        <p:txBody>
          <a:bodyPr wrap="square" rtlCol="0">
            <a:spAutoFit/>
          </a:bodyPr>
          <a:lstStyle/>
          <a:p>
            <a:r>
              <a:rPr lang="en-GB" sz="2400" dirty="0"/>
              <a:t>Voice gets a lot deeper and breaks</a:t>
            </a:r>
          </a:p>
        </p:txBody>
      </p:sp>
      <p:sp>
        <p:nvSpPr>
          <p:cNvPr id="10" name="TextBox 9">
            <a:extLst>
              <a:ext uri="{FF2B5EF4-FFF2-40B4-BE49-F238E27FC236}">
                <a16:creationId xmlns:a16="http://schemas.microsoft.com/office/drawing/2014/main" id="{8B55E2C1-5111-4B4E-83A9-A8C352E49749}"/>
              </a:ext>
            </a:extLst>
          </p:cNvPr>
          <p:cNvSpPr txBox="1"/>
          <p:nvPr/>
        </p:nvSpPr>
        <p:spPr>
          <a:xfrm>
            <a:off x="4223791" y="1913461"/>
            <a:ext cx="2971487" cy="830997"/>
          </a:xfrm>
          <a:prstGeom prst="rect">
            <a:avLst/>
          </a:prstGeom>
          <a:solidFill>
            <a:schemeClr val="accent4">
              <a:lumMod val="20000"/>
              <a:lumOff val="80000"/>
            </a:schemeClr>
          </a:solidFill>
        </p:spPr>
        <p:txBody>
          <a:bodyPr wrap="square" rtlCol="0">
            <a:spAutoFit/>
          </a:bodyPr>
          <a:lstStyle/>
          <a:p>
            <a:r>
              <a:rPr lang="en-GB" sz="2400" dirty="0"/>
              <a:t>Shoulders and chest grow</a:t>
            </a:r>
          </a:p>
        </p:txBody>
      </p:sp>
      <p:sp>
        <p:nvSpPr>
          <p:cNvPr id="11" name="TextBox 10">
            <a:extLst>
              <a:ext uri="{FF2B5EF4-FFF2-40B4-BE49-F238E27FC236}">
                <a16:creationId xmlns:a16="http://schemas.microsoft.com/office/drawing/2014/main" id="{ABFB7A3F-9FEA-4F2A-8D86-3FC431FB35EA}"/>
              </a:ext>
            </a:extLst>
          </p:cNvPr>
          <p:cNvSpPr txBox="1"/>
          <p:nvPr/>
        </p:nvSpPr>
        <p:spPr>
          <a:xfrm>
            <a:off x="9108010" y="4641794"/>
            <a:ext cx="2520280" cy="461665"/>
          </a:xfrm>
          <a:prstGeom prst="rect">
            <a:avLst/>
          </a:prstGeom>
          <a:solidFill>
            <a:schemeClr val="accent4">
              <a:lumMod val="20000"/>
              <a:lumOff val="80000"/>
            </a:schemeClr>
          </a:solidFill>
        </p:spPr>
        <p:txBody>
          <a:bodyPr wrap="square" rtlCol="0">
            <a:spAutoFit/>
          </a:bodyPr>
          <a:lstStyle/>
          <a:p>
            <a:r>
              <a:rPr lang="en-GB" sz="2400" dirty="0"/>
              <a:t>Erections happen</a:t>
            </a:r>
          </a:p>
        </p:txBody>
      </p:sp>
      <p:sp>
        <p:nvSpPr>
          <p:cNvPr id="12" name="TextBox 11">
            <a:extLst>
              <a:ext uri="{FF2B5EF4-FFF2-40B4-BE49-F238E27FC236}">
                <a16:creationId xmlns:a16="http://schemas.microsoft.com/office/drawing/2014/main" id="{2749257C-F7EE-48AA-AB75-61E9575B9B47}"/>
              </a:ext>
            </a:extLst>
          </p:cNvPr>
          <p:cNvSpPr txBox="1"/>
          <p:nvPr/>
        </p:nvSpPr>
        <p:spPr>
          <a:xfrm>
            <a:off x="4465573" y="3063967"/>
            <a:ext cx="2520280" cy="830997"/>
          </a:xfrm>
          <a:prstGeom prst="rect">
            <a:avLst/>
          </a:prstGeom>
          <a:solidFill>
            <a:schemeClr val="accent4">
              <a:lumMod val="20000"/>
              <a:lumOff val="80000"/>
            </a:schemeClr>
          </a:solidFill>
        </p:spPr>
        <p:txBody>
          <a:bodyPr wrap="square" rtlCol="0">
            <a:spAutoFit/>
          </a:bodyPr>
          <a:lstStyle/>
          <a:p>
            <a:r>
              <a:rPr lang="en-GB" sz="2400" dirty="0"/>
              <a:t>Sperm semen produced</a:t>
            </a:r>
          </a:p>
        </p:txBody>
      </p:sp>
      <p:sp>
        <p:nvSpPr>
          <p:cNvPr id="13" name="TextBox 12">
            <a:extLst>
              <a:ext uri="{FF2B5EF4-FFF2-40B4-BE49-F238E27FC236}">
                <a16:creationId xmlns:a16="http://schemas.microsoft.com/office/drawing/2014/main" id="{0E633FC8-B146-4963-8AE5-0DC9FC723588}"/>
              </a:ext>
            </a:extLst>
          </p:cNvPr>
          <p:cNvSpPr txBox="1"/>
          <p:nvPr/>
        </p:nvSpPr>
        <p:spPr>
          <a:xfrm>
            <a:off x="432517" y="4500302"/>
            <a:ext cx="2520280" cy="830997"/>
          </a:xfrm>
          <a:prstGeom prst="rect">
            <a:avLst/>
          </a:prstGeom>
          <a:solidFill>
            <a:schemeClr val="accent4">
              <a:lumMod val="20000"/>
              <a:lumOff val="80000"/>
            </a:schemeClr>
          </a:solidFill>
        </p:spPr>
        <p:txBody>
          <a:bodyPr wrap="square" rtlCol="0">
            <a:spAutoFit/>
          </a:bodyPr>
          <a:lstStyle/>
          <a:p>
            <a:r>
              <a:rPr lang="en-GB" sz="2400" dirty="0"/>
              <a:t>Hair grows on the face and chest</a:t>
            </a:r>
          </a:p>
        </p:txBody>
      </p:sp>
      <p:sp>
        <p:nvSpPr>
          <p:cNvPr id="14" name="TextBox 13">
            <a:extLst>
              <a:ext uri="{FF2B5EF4-FFF2-40B4-BE49-F238E27FC236}">
                <a16:creationId xmlns:a16="http://schemas.microsoft.com/office/drawing/2014/main" id="{0CF3D462-502E-479A-9D66-6A8A8FCDA72E}"/>
              </a:ext>
            </a:extLst>
          </p:cNvPr>
          <p:cNvSpPr txBox="1"/>
          <p:nvPr/>
        </p:nvSpPr>
        <p:spPr>
          <a:xfrm>
            <a:off x="3552670" y="4434500"/>
            <a:ext cx="2028962" cy="461665"/>
          </a:xfrm>
          <a:prstGeom prst="rect">
            <a:avLst/>
          </a:prstGeom>
          <a:solidFill>
            <a:schemeClr val="accent4">
              <a:lumMod val="20000"/>
              <a:lumOff val="80000"/>
            </a:schemeClr>
          </a:solidFill>
        </p:spPr>
        <p:txBody>
          <a:bodyPr wrap="square" rtlCol="0">
            <a:spAutoFit/>
          </a:bodyPr>
          <a:lstStyle/>
          <a:p>
            <a:r>
              <a:rPr lang="en-GB" sz="2400" dirty="0"/>
              <a:t>Pubic hair</a:t>
            </a:r>
          </a:p>
        </p:txBody>
      </p:sp>
      <p:sp>
        <p:nvSpPr>
          <p:cNvPr id="15" name="TextBox 14">
            <a:extLst>
              <a:ext uri="{FF2B5EF4-FFF2-40B4-BE49-F238E27FC236}">
                <a16:creationId xmlns:a16="http://schemas.microsoft.com/office/drawing/2014/main" id="{3CE0E22A-643B-44EB-869D-A6285931DB9D}"/>
              </a:ext>
            </a:extLst>
          </p:cNvPr>
          <p:cNvSpPr txBox="1"/>
          <p:nvPr/>
        </p:nvSpPr>
        <p:spPr>
          <a:xfrm>
            <a:off x="6787734" y="4173516"/>
            <a:ext cx="1872208" cy="461665"/>
          </a:xfrm>
          <a:prstGeom prst="rect">
            <a:avLst/>
          </a:prstGeom>
          <a:solidFill>
            <a:schemeClr val="accent4">
              <a:lumMod val="20000"/>
              <a:lumOff val="80000"/>
            </a:schemeClr>
          </a:solidFill>
        </p:spPr>
        <p:txBody>
          <a:bodyPr wrap="square" rtlCol="0">
            <a:spAutoFit/>
          </a:bodyPr>
          <a:lstStyle/>
          <a:p>
            <a:r>
              <a:rPr lang="en-GB" sz="2400" dirty="0"/>
              <a:t>Hair greasy</a:t>
            </a:r>
          </a:p>
        </p:txBody>
      </p:sp>
      <p:sp>
        <p:nvSpPr>
          <p:cNvPr id="16" name="TextBox 15">
            <a:extLst>
              <a:ext uri="{FF2B5EF4-FFF2-40B4-BE49-F238E27FC236}">
                <a16:creationId xmlns:a16="http://schemas.microsoft.com/office/drawing/2014/main" id="{3E3882E7-F1E8-4F5E-A845-ADCA46938B4B}"/>
              </a:ext>
            </a:extLst>
          </p:cNvPr>
          <p:cNvSpPr txBox="1"/>
          <p:nvPr/>
        </p:nvSpPr>
        <p:spPr>
          <a:xfrm>
            <a:off x="6095999" y="381731"/>
            <a:ext cx="1788444" cy="461665"/>
          </a:xfrm>
          <a:prstGeom prst="rect">
            <a:avLst/>
          </a:prstGeom>
          <a:solidFill>
            <a:schemeClr val="accent4">
              <a:lumMod val="20000"/>
              <a:lumOff val="80000"/>
            </a:schemeClr>
          </a:solidFill>
        </p:spPr>
        <p:txBody>
          <a:bodyPr wrap="square" rtlCol="0">
            <a:spAutoFit/>
          </a:bodyPr>
          <a:lstStyle/>
          <a:p>
            <a:r>
              <a:rPr lang="en-GB" sz="2400" dirty="0"/>
              <a:t>Body grows</a:t>
            </a:r>
          </a:p>
        </p:txBody>
      </p:sp>
      <p:sp>
        <p:nvSpPr>
          <p:cNvPr id="17" name="TextBox 16">
            <a:extLst>
              <a:ext uri="{FF2B5EF4-FFF2-40B4-BE49-F238E27FC236}">
                <a16:creationId xmlns:a16="http://schemas.microsoft.com/office/drawing/2014/main" id="{A26247B0-C73F-429F-8F69-0EABAC8BE67E}"/>
              </a:ext>
            </a:extLst>
          </p:cNvPr>
          <p:cNvSpPr txBox="1"/>
          <p:nvPr/>
        </p:nvSpPr>
        <p:spPr>
          <a:xfrm>
            <a:off x="2786106" y="1456293"/>
            <a:ext cx="1031836" cy="830997"/>
          </a:xfrm>
          <a:prstGeom prst="rect">
            <a:avLst/>
          </a:prstGeom>
          <a:solidFill>
            <a:schemeClr val="accent4">
              <a:lumMod val="20000"/>
              <a:lumOff val="80000"/>
            </a:schemeClr>
          </a:solidFill>
        </p:spPr>
        <p:txBody>
          <a:bodyPr wrap="square" rtlCol="0">
            <a:spAutoFit/>
          </a:bodyPr>
          <a:lstStyle/>
          <a:p>
            <a:r>
              <a:rPr lang="en-GB" sz="2400" dirty="0"/>
              <a:t>Acne (spots)</a:t>
            </a:r>
          </a:p>
        </p:txBody>
      </p:sp>
      <p:sp>
        <p:nvSpPr>
          <p:cNvPr id="18" name="TextBox 17">
            <a:extLst>
              <a:ext uri="{FF2B5EF4-FFF2-40B4-BE49-F238E27FC236}">
                <a16:creationId xmlns:a16="http://schemas.microsoft.com/office/drawing/2014/main" id="{FF6FDB4D-442F-4502-ABF3-68F896BE7201}"/>
              </a:ext>
            </a:extLst>
          </p:cNvPr>
          <p:cNvSpPr txBox="1"/>
          <p:nvPr/>
        </p:nvSpPr>
        <p:spPr>
          <a:xfrm>
            <a:off x="173210" y="5515007"/>
            <a:ext cx="4426782" cy="1200329"/>
          </a:xfrm>
          <a:prstGeom prst="rect">
            <a:avLst/>
          </a:prstGeom>
          <a:solidFill>
            <a:schemeClr val="accent4">
              <a:lumMod val="20000"/>
              <a:lumOff val="80000"/>
            </a:schemeClr>
          </a:solidFill>
        </p:spPr>
        <p:txBody>
          <a:bodyPr wrap="square" rtlCol="0">
            <a:spAutoFit/>
          </a:bodyPr>
          <a:lstStyle/>
          <a:p>
            <a:r>
              <a:rPr lang="en-GB" sz="2400" dirty="0"/>
              <a:t>More hair grows</a:t>
            </a:r>
          </a:p>
          <a:p>
            <a:r>
              <a:rPr lang="en-GB" sz="2400" dirty="0"/>
              <a:t>e.g. underarms/by private parts/ legs</a:t>
            </a:r>
          </a:p>
        </p:txBody>
      </p:sp>
      <p:sp>
        <p:nvSpPr>
          <p:cNvPr id="19" name="TextBox 18">
            <a:extLst>
              <a:ext uri="{FF2B5EF4-FFF2-40B4-BE49-F238E27FC236}">
                <a16:creationId xmlns:a16="http://schemas.microsoft.com/office/drawing/2014/main" id="{306ED8AA-A1A7-4101-8318-50406147E073}"/>
              </a:ext>
            </a:extLst>
          </p:cNvPr>
          <p:cNvSpPr txBox="1"/>
          <p:nvPr/>
        </p:nvSpPr>
        <p:spPr>
          <a:xfrm>
            <a:off x="5851193" y="4807121"/>
            <a:ext cx="1872208" cy="830997"/>
          </a:xfrm>
          <a:prstGeom prst="rect">
            <a:avLst/>
          </a:prstGeom>
          <a:solidFill>
            <a:schemeClr val="accent4">
              <a:lumMod val="20000"/>
              <a:lumOff val="80000"/>
            </a:schemeClr>
          </a:solidFill>
        </p:spPr>
        <p:txBody>
          <a:bodyPr wrap="square" rtlCol="0">
            <a:spAutoFit/>
          </a:bodyPr>
          <a:lstStyle/>
          <a:p>
            <a:pPr algn="ctr"/>
            <a:r>
              <a:rPr lang="en-GB" sz="2400" dirty="0"/>
              <a:t>Sweat smells stronger</a:t>
            </a:r>
          </a:p>
        </p:txBody>
      </p:sp>
      <p:sp>
        <p:nvSpPr>
          <p:cNvPr id="20" name="TextBox 19">
            <a:extLst>
              <a:ext uri="{FF2B5EF4-FFF2-40B4-BE49-F238E27FC236}">
                <a16:creationId xmlns:a16="http://schemas.microsoft.com/office/drawing/2014/main" id="{8229FC3F-2444-4CE6-AE75-113A5D2822C4}"/>
              </a:ext>
            </a:extLst>
          </p:cNvPr>
          <p:cNvSpPr txBox="1"/>
          <p:nvPr/>
        </p:nvSpPr>
        <p:spPr>
          <a:xfrm>
            <a:off x="6654449" y="5905232"/>
            <a:ext cx="2512657" cy="830997"/>
          </a:xfrm>
          <a:prstGeom prst="rect">
            <a:avLst/>
          </a:prstGeom>
          <a:solidFill>
            <a:schemeClr val="accent4">
              <a:lumMod val="20000"/>
              <a:lumOff val="80000"/>
            </a:schemeClr>
          </a:solidFill>
        </p:spPr>
        <p:txBody>
          <a:bodyPr wrap="square" rtlCol="0">
            <a:spAutoFit/>
          </a:bodyPr>
          <a:lstStyle/>
          <a:p>
            <a:r>
              <a:rPr lang="en-GB" sz="2400" dirty="0"/>
              <a:t>Sexual feelings/thoughts </a:t>
            </a:r>
          </a:p>
        </p:txBody>
      </p:sp>
      <p:sp>
        <p:nvSpPr>
          <p:cNvPr id="21" name="TextBox 20">
            <a:extLst>
              <a:ext uri="{FF2B5EF4-FFF2-40B4-BE49-F238E27FC236}">
                <a16:creationId xmlns:a16="http://schemas.microsoft.com/office/drawing/2014/main" id="{395E5B6E-13D1-4FD0-8192-B9493A81E348}"/>
              </a:ext>
            </a:extLst>
          </p:cNvPr>
          <p:cNvSpPr txBox="1"/>
          <p:nvPr/>
        </p:nvSpPr>
        <p:spPr>
          <a:xfrm>
            <a:off x="9498510" y="5626434"/>
            <a:ext cx="2520280" cy="461665"/>
          </a:xfrm>
          <a:prstGeom prst="rect">
            <a:avLst/>
          </a:prstGeom>
          <a:solidFill>
            <a:schemeClr val="accent4">
              <a:lumMod val="20000"/>
              <a:lumOff val="80000"/>
            </a:schemeClr>
          </a:solidFill>
        </p:spPr>
        <p:txBody>
          <a:bodyPr wrap="square" rtlCol="0">
            <a:spAutoFit/>
          </a:bodyPr>
          <a:lstStyle/>
          <a:p>
            <a:r>
              <a:rPr lang="en-GB" sz="2400" dirty="0"/>
              <a:t>Wet dreams</a:t>
            </a:r>
          </a:p>
        </p:txBody>
      </p:sp>
      <p:sp>
        <p:nvSpPr>
          <p:cNvPr id="22" name="TextBox 21">
            <a:extLst>
              <a:ext uri="{FF2B5EF4-FFF2-40B4-BE49-F238E27FC236}">
                <a16:creationId xmlns:a16="http://schemas.microsoft.com/office/drawing/2014/main" id="{8FFE8952-1F4E-4E52-A64E-186417E94C06}"/>
              </a:ext>
            </a:extLst>
          </p:cNvPr>
          <p:cNvSpPr txBox="1"/>
          <p:nvPr/>
        </p:nvSpPr>
        <p:spPr>
          <a:xfrm>
            <a:off x="9242478" y="348606"/>
            <a:ext cx="2520280" cy="830997"/>
          </a:xfrm>
          <a:prstGeom prst="rect">
            <a:avLst/>
          </a:prstGeom>
          <a:solidFill>
            <a:schemeClr val="accent4">
              <a:lumMod val="20000"/>
              <a:lumOff val="80000"/>
            </a:schemeClr>
          </a:solidFill>
        </p:spPr>
        <p:txBody>
          <a:bodyPr wrap="square" rtlCol="0">
            <a:spAutoFit/>
          </a:bodyPr>
          <a:lstStyle/>
          <a:p>
            <a:r>
              <a:rPr lang="en-GB" sz="2400" dirty="0"/>
              <a:t>Sometimes hair grows on upper lip</a:t>
            </a:r>
          </a:p>
        </p:txBody>
      </p:sp>
    </p:spTree>
    <p:extLst>
      <p:ext uri="{BB962C8B-B14F-4D97-AF65-F5344CB8AC3E}">
        <p14:creationId xmlns:p14="http://schemas.microsoft.com/office/powerpoint/2010/main" val="160090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17" y="385255"/>
            <a:ext cx="8229600" cy="1207229"/>
          </a:xfrm>
          <a:solidFill>
            <a:srgbClr val="0000FF"/>
          </a:solidFill>
          <a:ln>
            <a:solidFill>
              <a:schemeClr val="tx1"/>
            </a:solidFill>
          </a:ln>
        </p:spPr>
        <p:txBody>
          <a:bodyPr>
            <a:normAutofit/>
          </a:bodyPr>
          <a:lstStyle/>
          <a:p>
            <a:pPr algn="ctr"/>
            <a:r>
              <a:rPr lang="en-GB" sz="5400" b="1" dirty="0">
                <a:solidFill>
                  <a:schemeClr val="bg1"/>
                </a:solidFill>
              </a:rPr>
              <a:t>Changes in Puberty…</a:t>
            </a:r>
          </a:p>
        </p:txBody>
      </p:sp>
      <p:sp>
        <p:nvSpPr>
          <p:cNvPr id="4" name="Oval 3"/>
          <p:cNvSpPr/>
          <p:nvPr/>
        </p:nvSpPr>
        <p:spPr>
          <a:xfrm>
            <a:off x="584616" y="1864301"/>
            <a:ext cx="6303472" cy="36529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763851" y="1820994"/>
            <a:ext cx="5963579" cy="36529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59696" y="2708920"/>
            <a:ext cx="1008112" cy="369332"/>
          </a:xfrm>
          <a:prstGeom prst="rect">
            <a:avLst/>
          </a:prstGeom>
          <a:solidFill>
            <a:schemeClr val="bg1"/>
          </a:solidFill>
          <a:ln>
            <a:solidFill>
              <a:schemeClr val="tx1"/>
            </a:solidFill>
          </a:ln>
        </p:spPr>
        <p:txBody>
          <a:bodyPr wrap="square" rtlCol="0">
            <a:spAutoFit/>
          </a:bodyPr>
          <a:lstStyle/>
          <a:p>
            <a:pPr algn="ctr"/>
            <a:r>
              <a:rPr lang="en-GB" b="1" dirty="0"/>
              <a:t>GIRLS</a:t>
            </a:r>
          </a:p>
        </p:txBody>
      </p:sp>
      <p:sp>
        <p:nvSpPr>
          <p:cNvPr id="8" name="TextBox 7"/>
          <p:cNvSpPr txBox="1"/>
          <p:nvPr/>
        </p:nvSpPr>
        <p:spPr>
          <a:xfrm>
            <a:off x="6888088" y="2780928"/>
            <a:ext cx="1008112" cy="369332"/>
          </a:xfrm>
          <a:prstGeom prst="rect">
            <a:avLst/>
          </a:prstGeom>
          <a:solidFill>
            <a:schemeClr val="bg1"/>
          </a:solidFill>
          <a:ln>
            <a:solidFill>
              <a:schemeClr val="tx1"/>
            </a:solidFill>
          </a:ln>
        </p:spPr>
        <p:txBody>
          <a:bodyPr wrap="square" rtlCol="0">
            <a:spAutoFit/>
          </a:bodyPr>
          <a:lstStyle/>
          <a:p>
            <a:pPr algn="ctr"/>
            <a:r>
              <a:rPr lang="en-GB" b="1" dirty="0"/>
              <a:t>BOYS</a:t>
            </a:r>
          </a:p>
        </p:txBody>
      </p:sp>
      <p:sp>
        <p:nvSpPr>
          <p:cNvPr id="9" name="TextBox 8"/>
          <p:cNvSpPr txBox="1"/>
          <p:nvPr/>
        </p:nvSpPr>
        <p:spPr>
          <a:xfrm>
            <a:off x="5303912" y="2691169"/>
            <a:ext cx="1008112" cy="369332"/>
          </a:xfrm>
          <a:prstGeom prst="rect">
            <a:avLst/>
          </a:prstGeom>
          <a:solidFill>
            <a:schemeClr val="bg1"/>
          </a:solidFill>
          <a:ln>
            <a:solidFill>
              <a:schemeClr val="tx1"/>
            </a:solidFill>
          </a:ln>
        </p:spPr>
        <p:txBody>
          <a:bodyPr wrap="square" rtlCol="0">
            <a:spAutoFit/>
          </a:bodyPr>
          <a:lstStyle/>
          <a:p>
            <a:pPr algn="ctr"/>
            <a:r>
              <a:rPr lang="en-GB" b="1" dirty="0"/>
              <a:t>BOTH</a:t>
            </a:r>
          </a:p>
        </p:txBody>
      </p:sp>
      <p:sp>
        <p:nvSpPr>
          <p:cNvPr id="5" name="TextBox 4"/>
          <p:cNvSpPr txBox="1"/>
          <p:nvPr/>
        </p:nvSpPr>
        <p:spPr>
          <a:xfrm>
            <a:off x="8148228" y="2901950"/>
            <a:ext cx="2152582" cy="646331"/>
          </a:xfrm>
          <a:prstGeom prst="rect">
            <a:avLst/>
          </a:prstGeom>
          <a:solidFill>
            <a:srgbClr val="FFFF00"/>
          </a:solidFill>
        </p:spPr>
        <p:txBody>
          <a:bodyPr wrap="square" rtlCol="0">
            <a:spAutoFit/>
          </a:bodyPr>
          <a:lstStyle/>
          <a:p>
            <a:r>
              <a:rPr lang="en-GB" dirty="0"/>
              <a:t>Voice gets a lot deeper and breaks</a:t>
            </a:r>
          </a:p>
        </p:txBody>
      </p:sp>
      <p:sp>
        <p:nvSpPr>
          <p:cNvPr id="10" name="TextBox 9"/>
          <p:cNvSpPr txBox="1"/>
          <p:nvPr/>
        </p:nvSpPr>
        <p:spPr>
          <a:xfrm>
            <a:off x="7896200" y="5596825"/>
            <a:ext cx="2520280" cy="369332"/>
          </a:xfrm>
          <a:prstGeom prst="rect">
            <a:avLst/>
          </a:prstGeom>
          <a:solidFill>
            <a:srgbClr val="FFFF00"/>
          </a:solidFill>
        </p:spPr>
        <p:txBody>
          <a:bodyPr wrap="square" rtlCol="0">
            <a:spAutoFit/>
          </a:bodyPr>
          <a:lstStyle/>
          <a:p>
            <a:r>
              <a:rPr lang="en-GB" dirty="0"/>
              <a:t>Hair grows on the face</a:t>
            </a:r>
          </a:p>
        </p:txBody>
      </p:sp>
      <p:sp>
        <p:nvSpPr>
          <p:cNvPr id="11" name="TextBox 10"/>
          <p:cNvSpPr txBox="1"/>
          <p:nvPr/>
        </p:nvSpPr>
        <p:spPr>
          <a:xfrm>
            <a:off x="4353665" y="3569959"/>
            <a:ext cx="2604717" cy="369332"/>
          </a:xfrm>
          <a:prstGeom prst="rect">
            <a:avLst/>
          </a:prstGeom>
          <a:solidFill>
            <a:srgbClr val="CCCCFF"/>
          </a:solidFill>
        </p:spPr>
        <p:txBody>
          <a:bodyPr wrap="square" rtlCol="0">
            <a:spAutoFit/>
          </a:bodyPr>
          <a:lstStyle/>
          <a:p>
            <a:pPr algn="ctr"/>
            <a:r>
              <a:rPr lang="en-GB" dirty="0"/>
              <a:t>Sweat smells stronger</a:t>
            </a:r>
          </a:p>
        </p:txBody>
      </p:sp>
      <p:sp>
        <p:nvSpPr>
          <p:cNvPr id="12" name="TextBox 11"/>
          <p:cNvSpPr txBox="1"/>
          <p:nvPr/>
        </p:nvSpPr>
        <p:spPr>
          <a:xfrm>
            <a:off x="4943159" y="3967265"/>
            <a:ext cx="1872208" cy="738664"/>
          </a:xfrm>
          <a:prstGeom prst="rect">
            <a:avLst/>
          </a:prstGeom>
          <a:solidFill>
            <a:srgbClr val="CCCCFF"/>
          </a:solidFill>
        </p:spPr>
        <p:txBody>
          <a:bodyPr wrap="square" rtlCol="0">
            <a:spAutoFit/>
          </a:bodyPr>
          <a:lstStyle/>
          <a:p>
            <a:r>
              <a:rPr lang="en-GB" dirty="0"/>
              <a:t>More hair grows</a:t>
            </a:r>
          </a:p>
          <a:p>
            <a:r>
              <a:rPr lang="en-GB" sz="1200" dirty="0"/>
              <a:t>e.g. underarms/by private parts/ legs</a:t>
            </a:r>
          </a:p>
        </p:txBody>
      </p:sp>
      <p:sp>
        <p:nvSpPr>
          <p:cNvPr id="13" name="TextBox 12"/>
          <p:cNvSpPr txBox="1"/>
          <p:nvPr/>
        </p:nvSpPr>
        <p:spPr>
          <a:xfrm>
            <a:off x="5489136" y="4816356"/>
            <a:ext cx="637665" cy="369332"/>
          </a:xfrm>
          <a:prstGeom prst="rect">
            <a:avLst/>
          </a:prstGeom>
          <a:solidFill>
            <a:srgbClr val="CCCCFF"/>
          </a:solidFill>
        </p:spPr>
        <p:txBody>
          <a:bodyPr wrap="square" rtlCol="0">
            <a:spAutoFit/>
          </a:bodyPr>
          <a:lstStyle/>
          <a:p>
            <a:r>
              <a:rPr lang="en-GB" dirty="0"/>
              <a:t>acne</a:t>
            </a:r>
          </a:p>
        </p:txBody>
      </p:sp>
      <p:sp>
        <p:nvSpPr>
          <p:cNvPr id="14" name="TextBox 13"/>
          <p:cNvSpPr txBox="1"/>
          <p:nvPr/>
        </p:nvSpPr>
        <p:spPr>
          <a:xfrm>
            <a:off x="2040779" y="3407513"/>
            <a:ext cx="1872208" cy="369332"/>
          </a:xfrm>
          <a:prstGeom prst="rect">
            <a:avLst/>
          </a:prstGeom>
          <a:solidFill>
            <a:srgbClr val="FFFF00"/>
          </a:solidFill>
        </p:spPr>
        <p:txBody>
          <a:bodyPr wrap="square" rtlCol="0">
            <a:spAutoFit/>
          </a:bodyPr>
          <a:lstStyle/>
          <a:p>
            <a:r>
              <a:rPr lang="en-GB" dirty="0"/>
              <a:t>Begin periods</a:t>
            </a:r>
          </a:p>
        </p:txBody>
      </p:sp>
      <p:sp>
        <p:nvSpPr>
          <p:cNvPr id="15" name="TextBox 14"/>
          <p:cNvSpPr txBox="1"/>
          <p:nvPr/>
        </p:nvSpPr>
        <p:spPr>
          <a:xfrm>
            <a:off x="2680169" y="4826084"/>
            <a:ext cx="1872208" cy="646331"/>
          </a:xfrm>
          <a:prstGeom prst="rect">
            <a:avLst/>
          </a:prstGeom>
          <a:solidFill>
            <a:srgbClr val="FFFF00"/>
          </a:solidFill>
        </p:spPr>
        <p:txBody>
          <a:bodyPr wrap="square" rtlCol="0">
            <a:spAutoFit/>
          </a:bodyPr>
          <a:lstStyle/>
          <a:p>
            <a:r>
              <a:rPr lang="en-GB" dirty="0"/>
              <a:t>Voice can deepen a little</a:t>
            </a:r>
          </a:p>
        </p:txBody>
      </p:sp>
      <p:sp>
        <p:nvSpPr>
          <p:cNvPr id="16" name="TextBox 15"/>
          <p:cNvSpPr txBox="1"/>
          <p:nvPr/>
        </p:nvSpPr>
        <p:spPr>
          <a:xfrm>
            <a:off x="1961417" y="3943147"/>
            <a:ext cx="1872208" cy="646331"/>
          </a:xfrm>
          <a:prstGeom prst="rect">
            <a:avLst/>
          </a:prstGeom>
          <a:solidFill>
            <a:srgbClr val="FFFF00"/>
          </a:solidFill>
        </p:spPr>
        <p:txBody>
          <a:bodyPr wrap="square" rtlCol="0">
            <a:spAutoFit/>
          </a:bodyPr>
          <a:lstStyle/>
          <a:p>
            <a:r>
              <a:rPr lang="en-GB" dirty="0"/>
              <a:t>Hips get broader, waist narrower</a:t>
            </a:r>
            <a:endParaRPr lang="en-GB" sz="1200" dirty="0"/>
          </a:p>
        </p:txBody>
      </p:sp>
      <p:sp>
        <p:nvSpPr>
          <p:cNvPr id="17" name="TextBox 16"/>
          <p:cNvSpPr txBox="1"/>
          <p:nvPr/>
        </p:nvSpPr>
        <p:spPr>
          <a:xfrm>
            <a:off x="4489052" y="3092927"/>
            <a:ext cx="2604717" cy="369332"/>
          </a:xfrm>
          <a:prstGeom prst="rect">
            <a:avLst/>
          </a:prstGeom>
          <a:solidFill>
            <a:srgbClr val="CCCCFF"/>
          </a:solidFill>
        </p:spPr>
        <p:txBody>
          <a:bodyPr wrap="square" rtlCol="0">
            <a:spAutoFit/>
          </a:bodyPr>
          <a:lstStyle/>
          <a:p>
            <a:r>
              <a:rPr lang="en-GB" dirty="0"/>
              <a:t>Sexual feelings/thoughts</a:t>
            </a:r>
          </a:p>
        </p:txBody>
      </p:sp>
      <p:sp>
        <p:nvSpPr>
          <p:cNvPr id="18" name="TextBox 17"/>
          <p:cNvSpPr txBox="1"/>
          <p:nvPr/>
        </p:nvSpPr>
        <p:spPr>
          <a:xfrm>
            <a:off x="7248485" y="3700498"/>
            <a:ext cx="1872208" cy="646331"/>
          </a:xfrm>
          <a:prstGeom prst="rect">
            <a:avLst/>
          </a:prstGeom>
          <a:solidFill>
            <a:srgbClr val="FFFF00"/>
          </a:solidFill>
        </p:spPr>
        <p:txBody>
          <a:bodyPr wrap="square" rtlCol="0">
            <a:spAutoFit/>
          </a:bodyPr>
          <a:lstStyle/>
          <a:p>
            <a:r>
              <a:rPr lang="en-GB" dirty="0"/>
              <a:t>Shoulders and chest grow</a:t>
            </a:r>
          </a:p>
        </p:txBody>
      </p:sp>
      <p:sp>
        <p:nvSpPr>
          <p:cNvPr id="20" name="TextBox 19">
            <a:extLst>
              <a:ext uri="{FF2B5EF4-FFF2-40B4-BE49-F238E27FC236}">
                <a16:creationId xmlns:a16="http://schemas.microsoft.com/office/drawing/2014/main" id="{4AF1A6C9-11A3-4AE6-BED9-884ED4159C87}"/>
              </a:ext>
            </a:extLst>
          </p:cNvPr>
          <p:cNvSpPr txBox="1"/>
          <p:nvPr/>
        </p:nvSpPr>
        <p:spPr>
          <a:xfrm>
            <a:off x="5153733" y="5312281"/>
            <a:ext cx="1382595" cy="369332"/>
          </a:xfrm>
          <a:prstGeom prst="rect">
            <a:avLst/>
          </a:prstGeom>
          <a:solidFill>
            <a:srgbClr val="CCCCFF"/>
          </a:solidFill>
        </p:spPr>
        <p:txBody>
          <a:bodyPr wrap="square" rtlCol="0">
            <a:spAutoFit/>
          </a:bodyPr>
          <a:lstStyle/>
          <a:p>
            <a:r>
              <a:rPr lang="en-GB" dirty="0"/>
              <a:t>Body grows</a:t>
            </a:r>
          </a:p>
        </p:txBody>
      </p:sp>
      <p:sp>
        <p:nvSpPr>
          <p:cNvPr id="21" name="TextBox 20">
            <a:extLst>
              <a:ext uri="{FF2B5EF4-FFF2-40B4-BE49-F238E27FC236}">
                <a16:creationId xmlns:a16="http://schemas.microsoft.com/office/drawing/2014/main" id="{05166F6F-FCBC-4B29-9150-EC8E1BB69716}"/>
              </a:ext>
            </a:extLst>
          </p:cNvPr>
          <p:cNvSpPr txBox="1"/>
          <p:nvPr/>
        </p:nvSpPr>
        <p:spPr>
          <a:xfrm>
            <a:off x="354570" y="4825230"/>
            <a:ext cx="1872208" cy="369332"/>
          </a:xfrm>
          <a:prstGeom prst="rect">
            <a:avLst/>
          </a:prstGeom>
          <a:solidFill>
            <a:srgbClr val="FFFF00"/>
          </a:solidFill>
        </p:spPr>
        <p:txBody>
          <a:bodyPr wrap="square" rtlCol="0">
            <a:spAutoFit/>
          </a:bodyPr>
          <a:lstStyle/>
          <a:p>
            <a:r>
              <a:rPr lang="en-GB" dirty="0"/>
              <a:t>Breasts grow</a:t>
            </a:r>
            <a:endParaRPr lang="en-GB" sz="1200" dirty="0"/>
          </a:p>
        </p:txBody>
      </p:sp>
      <p:sp>
        <p:nvSpPr>
          <p:cNvPr id="22" name="TextBox 21">
            <a:extLst>
              <a:ext uri="{FF2B5EF4-FFF2-40B4-BE49-F238E27FC236}">
                <a16:creationId xmlns:a16="http://schemas.microsoft.com/office/drawing/2014/main" id="{FE2EB499-D628-4F7A-8029-F279D06E15EC}"/>
              </a:ext>
            </a:extLst>
          </p:cNvPr>
          <p:cNvSpPr txBox="1"/>
          <p:nvPr/>
        </p:nvSpPr>
        <p:spPr>
          <a:xfrm>
            <a:off x="7392144" y="4560467"/>
            <a:ext cx="2520280" cy="369332"/>
          </a:xfrm>
          <a:prstGeom prst="rect">
            <a:avLst/>
          </a:prstGeom>
          <a:solidFill>
            <a:srgbClr val="FFFF00"/>
          </a:solidFill>
        </p:spPr>
        <p:txBody>
          <a:bodyPr wrap="square" rtlCol="0">
            <a:spAutoFit/>
          </a:bodyPr>
          <a:lstStyle/>
          <a:p>
            <a:r>
              <a:rPr lang="en-GB" dirty="0"/>
              <a:t>Erections happen</a:t>
            </a:r>
          </a:p>
        </p:txBody>
      </p:sp>
      <p:sp>
        <p:nvSpPr>
          <p:cNvPr id="23" name="TextBox 22">
            <a:extLst>
              <a:ext uri="{FF2B5EF4-FFF2-40B4-BE49-F238E27FC236}">
                <a16:creationId xmlns:a16="http://schemas.microsoft.com/office/drawing/2014/main" id="{1808430B-B83C-41D1-839B-A62B845D69EE}"/>
              </a:ext>
            </a:extLst>
          </p:cNvPr>
          <p:cNvSpPr txBox="1"/>
          <p:nvPr/>
        </p:nvSpPr>
        <p:spPr>
          <a:xfrm>
            <a:off x="5187966" y="5806154"/>
            <a:ext cx="1382595" cy="369332"/>
          </a:xfrm>
          <a:prstGeom prst="rect">
            <a:avLst/>
          </a:prstGeom>
          <a:solidFill>
            <a:srgbClr val="CCCCFF"/>
          </a:solidFill>
        </p:spPr>
        <p:txBody>
          <a:bodyPr wrap="square" rtlCol="0">
            <a:spAutoFit/>
          </a:bodyPr>
          <a:lstStyle/>
          <a:p>
            <a:r>
              <a:rPr lang="en-GB" dirty="0"/>
              <a:t>Hair greasy</a:t>
            </a:r>
          </a:p>
        </p:txBody>
      </p:sp>
      <p:sp>
        <p:nvSpPr>
          <p:cNvPr id="24" name="TextBox 23">
            <a:extLst>
              <a:ext uri="{FF2B5EF4-FFF2-40B4-BE49-F238E27FC236}">
                <a16:creationId xmlns:a16="http://schemas.microsoft.com/office/drawing/2014/main" id="{DF9B8CB3-5AD4-405A-BB07-834B32A2BEEC}"/>
              </a:ext>
            </a:extLst>
          </p:cNvPr>
          <p:cNvSpPr txBox="1"/>
          <p:nvPr/>
        </p:nvSpPr>
        <p:spPr>
          <a:xfrm>
            <a:off x="8478297" y="5073605"/>
            <a:ext cx="2520280" cy="369332"/>
          </a:xfrm>
          <a:prstGeom prst="rect">
            <a:avLst/>
          </a:prstGeom>
          <a:solidFill>
            <a:srgbClr val="FFFF00"/>
          </a:solidFill>
        </p:spPr>
        <p:txBody>
          <a:bodyPr wrap="square" rtlCol="0">
            <a:spAutoFit/>
          </a:bodyPr>
          <a:lstStyle/>
          <a:p>
            <a:r>
              <a:rPr lang="en-GB" dirty="0"/>
              <a:t>Sperm semen produced</a:t>
            </a:r>
          </a:p>
        </p:txBody>
      </p:sp>
      <p:sp>
        <p:nvSpPr>
          <p:cNvPr id="25" name="TextBox 24">
            <a:extLst>
              <a:ext uri="{FF2B5EF4-FFF2-40B4-BE49-F238E27FC236}">
                <a16:creationId xmlns:a16="http://schemas.microsoft.com/office/drawing/2014/main" id="{D1BA9CBF-660E-41D1-83DB-C5F43C7B4C01}"/>
              </a:ext>
            </a:extLst>
          </p:cNvPr>
          <p:cNvSpPr txBox="1"/>
          <p:nvPr/>
        </p:nvSpPr>
        <p:spPr>
          <a:xfrm>
            <a:off x="5278442" y="6280712"/>
            <a:ext cx="1382595" cy="369332"/>
          </a:xfrm>
          <a:prstGeom prst="rect">
            <a:avLst/>
          </a:prstGeom>
          <a:solidFill>
            <a:srgbClr val="CCCCFF"/>
          </a:solidFill>
        </p:spPr>
        <p:txBody>
          <a:bodyPr wrap="square" rtlCol="0">
            <a:spAutoFit/>
          </a:bodyPr>
          <a:lstStyle/>
          <a:p>
            <a:r>
              <a:rPr lang="en-GB" dirty="0"/>
              <a:t>Pubic hair</a:t>
            </a:r>
          </a:p>
        </p:txBody>
      </p:sp>
      <p:sp>
        <p:nvSpPr>
          <p:cNvPr id="26" name="TextBox 25">
            <a:extLst>
              <a:ext uri="{FF2B5EF4-FFF2-40B4-BE49-F238E27FC236}">
                <a16:creationId xmlns:a16="http://schemas.microsoft.com/office/drawing/2014/main" id="{0BA98315-7331-4CD8-BDD4-7EB2EB3A381D}"/>
              </a:ext>
            </a:extLst>
          </p:cNvPr>
          <p:cNvSpPr txBox="1"/>
          <p:nvPr/>
        </p:nvSpPr>
        <p:spPr>
          <a:xfrm>
            <a:off x="1405651" y="5712023"/>
            <a:ext cx="2520280" cy="369332"/>
          </a:xfrm>
          <a:prstGeom prst="rect">
            <a:avLst/>
          </a:prstGeom>
          <a:solidFill>
            <a:srgbClr val="FFFF00"/>
          </a:solidFill>
        </p:spPr>
        <p:txBody>
          <a:bodyPr wrap="square" rtlCol="0">
            <a:spAutoFit/>
          </a:bodyPr>
          <a:lstStyle/>
          <a:p>
            <a:r>
              <a:rPr lang="en-GB" dirty="0"/>
              <a:t>Hair on legs darker</a:t>
            </a:r>
          </a:p>
        </p:txBody>
      </p:sp>
      <p:sp>
        <p:nvSpPr>
          <p:cNvPr id="27" name="TextBox 26">
            <a:extLst>
              <a:ext uri="{FF2B5EF4-FFF2-40B4-BE49-F238E27FC236}">
                <a16:creationId xmlns:a16="http://schemas.microsoft.com/office/drawing/2014/main" id="{5B84B52D-DCA7-4A72-B21A-ECA8D9BDD100}"/>
              </a:ext>
            </a:extLst>
          </p:cNvPr>
          <p:cNvSpPr txBox="1"/>
          <p:nvPr/>
        </p:nvSpPr>
        <p:spPr>
          <a:xfrm>
            <a:off x="9313816" y="3700498"/>
            <a:ext cx="2152582" cy="369332"/>
          </a:xfrm>
          <a:prstGeom prst="rect">
            <a:avLst/>
          </a:prstGeom>
          <a:solidFill>
            <a:srgbClr val="FFFF00"/>
          </a:solidFill>
        </p:spPr>
        <p:txBody>
          <a:bodyPr wrap="square" rtlCol="0">
            <a:spAutoFit/>
          </a:bodyPr>
          <a:lstStyle/>
          <a:p>
            <a:r>
              <a:rPr lang="en-GB" dirty="0"/>
              <a:t>Wet dreams</a:t>
            </a:r>
          </a:p>
        </p:txBody>
      </p:sp>
      <p:sp>
        <p:nvSpPr>
          <p:cNvPr id="28" name="TextBox 27">
            <a:extLst>
              <a:ext uri="{FF2B5EF4-FFF2-40B4-BE49-F238E27FC236}">
                <a16:creationId xmlns:a16="http://schemas.microsoft.com/office/drawing/2014/main" id="{3C42DF11-E8B4-4979-B686-142AECDFDD35}"/>
              </a:ext>
            </a:extLst>
          </p:cNvPr>
          <p:cNvSpPr txBox="1"/>
          <p:nvPr/>
        </p:nvSpPr>
        <p:spPr>
          <a:xfrm>
            <a:off x="8698139" y="6133092"/>
            <a:ext cx="2520280" cy="369332"/>
          </a:xfrm>
          <a:prstGeom prst="rect">
            <a:avLst/>
          </a:prstGeom>
          <a:solidFill>
            <a:srgbClr val="FFFF00"/>
          </a:solidFill>
        </p:spPr>
        <p:txBody>
          <a:bodyPr wrap="square" rtlCol="0">
            <a:spAutoFit/>
          </a:bodyPr>
          <a:lstStyle/>
          <a:p>
            <a:r>
              <a:rPr lang="en-GB" dirty="0"/>
              <a:t>Hair on legs darker</a:t>
            </a:r>
          </a:p>
        </p:txBody>
      </p:sp>
      <p:sp>
        <p:nvSpPr>
          <p:cNvPr id="29" name="TextBox 28">
            <a:extLst>
              <a:ext uri="{FF2B5EF4-FFF2-40B4-BE49-F238E27FC236}">
                <a16:creationId xmlns:a16="http://schemas.microsoft.com/office/drawing/2014/main" id="{A7B276DE-A26B-4399-AEF8-88E8F1D9CFE5}"/>
              </a:ext>
            </a:extLst>
          </p:cNvPr>
          <p:cNvSpPr txBox="1"/>
          <p:nvPr/>
        </p:nvSpPr>
        <p:spPr>
          <a:xfrm>
            <a:off x="479019" y="2503929"/>
            <a:ext cx="2520280" cy="646331"/>
          </a:xfrm>
          <a:prstGeom prst="rect">
            <a:avLst/>
          </a:prstGeom>
          <a:solidFill>
            <a:srgbClr val="FFFF00"/>
          </a:solidFill>
        </p:spPr>
        <p:txBody>
          <a:bodyPr wrap="square" rtlCol="0">
            <a:spAutoFit/>
          </a:bodyPr>
          <a:lstStyle/>
          <a:p>
            <a:r>
              <a:rPr lang="en-GB" dirty="0"/>
              <a:t>Sometimes hair grows on upper lip</a:t>
            </a:r>
          </a:p>
        </p:txBody>
      </p:sp>
      <p:sp>
        <p:nvSpPr>
          <p:cNvPr id="30" name="TextBox 29">
            <a:extLst>
              <a:ext uri="{FF2B5EF4-FFF2-40B4-BE49-F238E27FC236}">
                <a16:creationId xmlns:a16="http://schemas.microsoft.com/office/drawing/2014/main" id="{6AEDE8FE-BFEC-4EBB-857C-9E5EEBBAA7F3}"/>
              </a:ext>
            </a:extLst>
          </p:cNvPr>
          <p:cNvSpPr txBox="1"/>
          <p:nvPr/>
        </p:nvSpPr>
        <p:spPr>
          <a:xfrm>
            <a:off x="316334" y="214832"/>
            <a:ext cx="1223528" cy="1384995"/>
          </a:xfrm>
          <a:prstGeom prst="rect">
            <a:avLst/>
          </a:prstGeom>
          <a:solidFill>
            <a:srgbClr val="FFFF00"/>
          </a:solidFill>
        </p:spPr>
        <p:txBody>
          <a:bodyPr wrap="square" rtlCol="0">
            <a:spAutoFit/>
          </a:bodyPr>
          <a:lstStyle/>
          <a:p>
            <a:r>
              <a:rPr lang="en-GB" sz="2800" dirty="0"/>
              <a:t>Re-cap from </a:t>
            </a:r>
            <a:r>
              <a:rPr lang="en-GB" sz="2800" dirty="0" err="1"/>
              <a:t>Yr</a:t>
            </a:r>
            <a:r>
              <a:rPr lang="en-GB" sz="2800" dirty="0"/>
              <a:t> 6</a:t>
            </a:r>
          </a:p>
        </p:txBody>
      </p:sp>
    </p:spTree>
    <p:extLst>
      <p:ext uri="{BB962C8B-B14F-4D97-AF65-F5344CB8AC3E}">
        <p14:creationId xmlns:p14="http://schemas.microsoft.com/office/powerpoint/2010/main" val="16679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B5523F-71F9-4997-897B-AE3342373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042488-AEC9-4FFD-BE81-6203D91139A7}"/>
              </a:ext>
            </a:extLst>
          </p:cNvPr>
          <p:cNvSpPr>
            <a:spLocks noGrp="1"/>
          </p:cNvSpPr>
          <p:nvPr>
            <p:ph type="title"/>
          </p:nvPr>
        </p:nvSpPr>
        <p:spPr>
          <a:xfrm>
            <a:off x="838200" y="1359038"/>
            <a:ext cx="10515600" cy="3063875"/>
          </a:xfrm>
          <a:solidFill>
            <a:srgbClr val="FFFF00"/>
          </a:solidFill>
        </p:spPr>
        <p:txBody>
          <a:bodyPr>
            <a:normAutofit/>
          </a:bodyPr>
          <a:lstStyle/>
          <a:p>
            <a:r>
              <a:rPr lang="en-GB" dirty="0"/>
              <a:t>We have re-capped the physical changes that happen in puberty, but now let’s explore the emotional changes that happen too.</a:t>
            </a:r>
          </a:p>
        </p:txBody>
      </p:sp>
    </p:spTree>
    <p:extLst>
      <p:ext uri="{BB962C8B-B14F-4D97-AF65-F5344CB8AC3E}">
        <p14:creationId xmlns:p14="http://schemas.microsoft.com/office/powerpoint/2010/main" val="197453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F70F-C467-4232-9ABD-C41947E44F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FA1BE6-0E52-4154-966C-E0E354C4A17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2403A86-6D83-492D-8DCE-28A22D641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88C278D-CEBA-46C5-871C-1D6A758D67CC}"/>
              </a:ext>
            </a:extLst>
          </p:cNvPr>
          <p:cNvSpPr txBox="1"/>
          <p:nvPr/>
        </p:nvSpPr>
        <p:spPr>
          <a:xfrm>
            <a:off x="543339" y="365125"/>
            <a:ext cx="9952383" cy="769441"/>
          </a:xfrm>
          <a:prstGeom prst="rect">
            <a:avLst/>
          </a:prstGeom>
          <a:solidFill>
            <a:srgbClr val="FFFF00"/>
          </a:solidFill>
        </p:spPr>
        <p:txBody>
          <a:bodyPr wrap="square" rtlCol="0">
            <a:spAutoFit/>
          </a:bodyPr>
          <a:lstStyle/>
          <a:p>
            <a:r>
              <a:rPr lang="en-GB" sz="4400" dirty="0"/>
              <a:t>Mood Swings and Puberty…</a:t>
            </a:r>
          </a:p>
        </p:txBody>
      </p:sp>
      <p:sp>
        <p:nvSpPr>
          <p:cNvPr id="6" name="TextBox 5">
            <a:extLst>
              <a:ext uri="{FF2B5EF4-FFF2-40B4-BE49-F238E27FC236}">
                <a16:creationId xmlns:a16="http://schemas.microsoft.com/office/drawing/2014/main" id="{356F8225-79B9-4C9A-B7A9-4B558D17CA67}"/>
              </a:ext>
            </a:extLst>
          </p:cNvPr>
          <p:cNvSpPr txBox="1"/>
          <p:nvPr/>
        </p:nvSpPr>
        <p:spPr>
          <a:xfrm>
            <a:off x="304801" y="1378226"/>
            <a:ext cx="11595652" cy="5386090"/>
          </a:xfrm>
          <a:prstGeom prst="rect">
            <a:avLst/>
          </a:prstGeom>
          <a:solidFill>
            <a:srgbClr val="CCFFFF"/>
          </a:solidFill>
        </p:spPr>
        <p:txBody>
          <a:bodyPr wrap="square" rtlCol="0">
            <a:spAutoFit/>
          </a:bodyPr>
          <a:lstStyle/>
          <a:p>
            <a:r>
              <a:rPr lang="en-GB" sz="3200" dirty="0"/>
              <a:t>The human body is amazing.  When you reach the age of puberty it sends special messengers throughout your body to tell it to grow and change.</a:t>
            </a:r>
          </a:p>
          <a:p>
            <a:endParaRPr lang="en-GB" sz="3200" dirty="0"/>
          </a:p>
          <a:p>
            <a:r>
              <a:rPr lang="en-GB" sz="3200" dirty="0"/>
              <a:t>These messengers are called hormones.</a:t>
            </a:r>
          </a:p>
          <a:p>
            <a:endParaRPr lang="en-GB" sz="3200" dirty="0"/>
          </a:p>
          <a:p>
            <a:endParaRPr lang="en-GB" sz="3200" dirty="0"/>
          </a:p>
          <a:p>
            <a:endParaRPr lang="en-GB" sz="3200" dirty="0"/>
          </a:p>
          <a:p>
            <a:r>
              <a:rPr lang="en-GB" sz="3200" dirty="0"/>
              <a:t>But because the hormones are working extra hard and doing a lot of jobs during puberty, it can create strong emotions in you.</a:t>
            </a:r>
          </a:p>
          <a:p>
            <a:endParaRPr lang="en-GB" sz="2400" dirty="0"/>
          </a:p>
        </p:txBody>
      </p:sp>
      <p:pic>
        <p:nvPicPr>
          <p:cNvPr id="8" name="Picture 7">
            <a:extLst>
              <a:ext uri="{FF2B5EF4-FFF2-40B4-BE49-F238E27FC236}">
                <a16:creationId xmlns:a16="http://schemas.microsoft.com/office/drawing/2014/main" id="{7DE31CCE-CB1F-4CAE-9355-95BE71595558}"/>
              </a:ext>
            </a:extLst>
          </p:cNvPr>
          <p:cNvPicPr>
            <a:picLocks noChangeAspect="1"/>
          </p:cNvPicPr>
          <p:nvPr/>
        </p:nvPicPr>
        <p:blipFill rotWithShape="1">
          <a:blip r:embed="rId3"/>
          <a:srcRect l="18044" t="36634" r="37609" b="20081"/>
          <a:stretch/>
        </p:blipFill>
        <p:spPr>
          <a:xfrm>
            <a:off x="7209182" y="2703789"/>
            <a:ext cx="4129044" cy="2265776"/>
          </a:xfrm>
          <a:prstGeom prst="rect">
            <a:avLst/>
          </a:prstGeom>
        </p:spPr>
      </p:pic>
    </p:spTree>
    <p:extLst>
      <p:ext uri="{BB962C8B-B14F-4D97-AF65-F5344CB8AC3E}">
        <p14:creationId xmlns:p14="http://schemas.microsoft.com/office/powerpoint/2010/main" val="22033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F70F-C467-4232-9ABD-C41947E44F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FA1BE6-0E52-4154-966C-E0E354C4A17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2403A86-6D83-492D-8DCE-28A22D641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88C278D-CEBA-46C5-871C-1D6A758D67CC}"/>
              </a:ext>
            </a:extLst>
          </p:cNvPr>
          <p:cNvSpPr txBox="1"/>
          <p:nvPr/>
        </p:nvSpPr>
        <p:spPr>
          <a:xfrm>
            <a:off x="543339" y="365125"/>
            <a:ext cx="9952383" cy="769441"/>
          </a:xfrm>
          <a:prstGeom prst="rect">
            <a:avLst/>
          </a:prstGeom>
          <a:solidFill>
            <a:srgbClr val="FFFF00"/>
          </a:solidFill>
        </p:spPr>
        <p:txBody>
          <a:bodyPr wrap="square" rtlCol="0">
            <a:spAutoFit/>
          </a:bodyPr>
          <a:lstStyle/>
          <a:p>
            <a:r>
              <a:rPr lang="en-GB" sz="4400" dirty="0"/>
              <a:t>Mood Swings and Puberty…</a:t>
            </a:r>
          </a:p>
        </p:txBody>
      </p:sp>
      <p:sp>
        <p:nvSpPr>
          <p:cNvPr id="6" name="TextBox 5">
            <a:extLst>
              <a:ext uri="{FF2B5EF4-FFF2-40B4-BE49-F238E27FC236}">
                <a16:creationId xmlns:a16="http://schemas.microsoft.com/office/drawing/2014/main" id="{356F8225-79B9-4C9A-B7A9-4B558D17CA67}"/>
              </a:ext>
            </a:extLst>
          </p:cNvPr>
          <p:cNvSpPr txBox="1"/>
          <p:nvPr/>
        </p:nvSpPr>
        <p:spPr>
          <a:xfrm>
            <a:off x="298174" y="5356182"/>
            <a:ext cx="11595652" cy="1200329"/>
          </a:xfrm>
          <a:prstGeom prst="rect">
            <a:avLst/>
          </a:prstGeom>
          <a:solidFill>
            <a:srgbClr val="CCFFFF"/>
          </a:solidFill>
        </p:spPr>
        <p:txBody>
          <a:bodyPr wrap="square" rtlCol="0">
            <a:spAutoFit/>
          </a:bodyPr>
          <a:lstStyle/>
          <a:p>
            <a:r>
              <a:rPr lang="en-GB" sz="2400" b="1" dirty="0">
                <a:solidFill>
                  <a:srgbClr val="FF0000"/>
                </a:solidFill>
              </a:rPr>
              <a:t>These mood swings are normal during puberty.  </a:t>
            </a:r>
            <a:r>
              <a:rPr lang="en-GB" sz="2400" b="1" dirty="0"/>
              <a:t>But we are going to explore many ways to help you deal with emotions in this topic and this will hopefully help you with mood swings as well.</a:t>
            </a:r>
          </a:p>
        </p:txBody>
      </p:sp>
      <p:sp>
        <p:nvSpPr>
          <p:cNvPr id="8" name="TextBox 7">
            <a:extLst>
              <a:ext uri="{FF2B5EF4-FFF2-40B4-BE49-F238E27FC236}">
                <a16:creationId xmlns:a16="http://schemas.microsoft.com/office/drawing/2014/main" id="{CD3F85D5-7CFA-423B-A314-F79A479AB3D4}"/>
              </a:ext>
            </a:extLst>
          </p:cNvPr>
          <p:cNvSpPr txBox="1"/>
          <p:nvPr/>
        </p:nvSpPr>
        <p:spPr>
          <a:xfrm>
            <a:off x="2138570" y="1281220"/>
            <a:ext cx="6096000" cy="3785652"/>
          </a:xfrm>
          <a:prstGeom prst="rect">
            <a:avLst/>
          </a:prstGeom>
          <a:solidFill>
            <a:schemeClr val="accent4">
              <a:lumMod val="20000"/>
              <a:lumOff val="80000"/>
            </a:schemeClr>
          </a:solidFill>
        </p:spPr>
        <p:txBody>
          <a:bodyPr wrap="square">
            <a:spAutoFit/>
          </a:bodyPr>
          <a:lstStyle/>
          <a:p>
            <a:r>
              <a:rPr lang="en-GB" sz="2400" dirty="0"/>
              <a:t>The hormones can then cause you to swing from one emotion to another very quickly and sometimes for no reason.</a:t>
            </a:r>
          </a:p>
          <a:p>
            <a:r>
              <a:rPr lang="en-GB" sz="2400" dirty="0"/>
              <a:t>For example you may be feeling really happy and confident but suddenly something small causes you to swing into anger.  Or you may be watching something very simple of the TV and suddenly you feel a lot of sadness.   </a:t>
            </a:r>
            <a:r>
              <a:rPr lang="en-GB" sz="2400" b="1" dirty="0"/>
              <a:t>Does anyone want to share another example of this?</a:t>
            </a:r>
          </a:p>
        </p:txBody>
      </p:sp>
      <p:pic>
        <p:nvPicPr>
          <p:cNvPr id="10" name="Picture 9">
            <a:extLst>
              <a:ext uri="{FF2B5EF4-FFF2-40B4-BE49-F238E27FC236}">
                <a16:creationId xmlns:a16="http://schemas.microsoft.com/office/drawing/2014/main" id="{B3B6E8F4-A05B-47B4-97CD-F195382AD177}"/>
              </a:ext>
            </a:extLst>
          </p:cNvPr>
          <p:cNvPicPr>
            <a:picLocks noChangeAspect="1"/>
          </p:cNvPicPr>
          <p:nvPr/>
        </p:nvPicPr>
        <p:blipFill rotWithShape="1">
          <a:blip r:embed="rId3"/>
          <a:srcRect l="69995" t="29967" r="22065" b="53818"/>
          <a:stretch/>
        </p:blipFill>
        <p:spPr>
          <a:xfrm>
            <a:off x="8653670" y="2055813"/>
            <a:ext cx="1948069" cy="2236467"/>
          </a:xfrm>
          <a:prstGeom prst="rect">
            <a:avLst/>
          </a:prstGeom>
        </p:spPr>
      </p:pic>
    </p:spTree>
    <p:extLst>
      <p:ext uri="{BB962C8B-B14F-4D97-AF65-F5344CB8AC3E}">
        <p14:creationId xmlns:p14="http://schemas.microsoft.com/office/powerpoint/2010/main" val="19169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4988-E6DF-4759-82D4-F996CFAF0C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93D285F-32D1-4127-8F16-2CA6B347853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5A1DAF2-B36C-41B1-A3AE-F874D396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A25C3EE-8BFF-4FF3-81BD-619452BEF33E}"/>
              </a:ext>
            </a:extLst>
          </p:cNvPr>
          <p:cNvSpPr txBox="1"/>
          <p:nvPr/>
        </p:nvSpPr>
        <p:spPr>
          <a:xfrm>
            <a:off x="569843" y="1266953"/>
            <a:ext cx="11092070" cy="2862322"/>
          </a:xfrm>
          <a:prstGeom prst="rect">
            <a:avLst/>
          </a:prstGeom>
          <a:solidFill>
            <a:srgbClr val="FFFF00"/>
          </a:solidFill>
        </p:spPr>
        <p:txBody>
          <a:bodyPr wrap="square" rtlCol="0">
            <a:spAutoFit/>
          </a:bodyPr>
          <a:lstStyle/>
          <a:p>
            <a:r>
              <a:rPr lang="en-GB" sz="3600" dirty="0"/>
              <a:t>Alongside mood swings, there are many other situations  caused by puberty that may cause difficult emotions.</a:t>
            </a:r>
          </a:p>
          <a:p>
            <a:endParaRPr lang="en-GB" sz="3600" dirty="0"/>
          </a:p>
          <a:p>
            <a:r>
              <a:rPr lang="en-GB" sz="3600" dirty="0"/>
              <a:t>We are going to explore some situations today and begin to think about how to deal with these emotions…</a:t>
            </a:r>
          </a:p>
        </p:txBody>
      </p:sp>
    </p:spTree>
    <p:extLst>
      <p:ext uri="{BB962C8B-B14F-4D97-AF65-F5344CB8AC3E}">
        <p14:creationId xmlns:p14="http://schemas.microsoft.com/office/powerpoint/2010/main" val="229466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1446550"/>
          </a:xfrm>
          <a:prstGeom prst="rect">
            <a:avLst/>
          </a:prstGeom>
          <a:solidFill>
            <a:srgbClr val="FFFF00"/>
          </a:solidFill>
        </p:spPr>
        <p:txBody>
          <a:bodyPr wrap="square" rtlCol="0">
            <a:spAutoFit/>
          </a:bodyPr>
          <a:lstStyle/>
          <a:p>
            <a:r>
              <a:rPr lang="en-GB" sz="4400" b="1" dirty="0"/>
              <a:t>Learning Review from our previous lesson:</a:t>
            </a:r>
          </a:p>
        </p:txBody>
      </p:sp>
      <p:sp>
        <p:nvSpPr>
          <p:cNvPr id="6" name="TextBox 5">
            <a:extLst>
              <a:ext uri="{FF2B5EF4-FFF2-40B4-BE49-F238E27FC236}">
                <a16:creationId xmlns:a16="http://schemas.microsoft.com/office/drawing/2014/main" id="{F16947FE-EAAD-4197-8707-9D991458B16C}"/>
              </a:ext>
            </a:extLst>
          </p:cNvPr>
          <p:cNvSpPr txBox="1"/>
          <p:nvPr/>
        </p:nvSpPr>
        <p:spPr>
          <a:xfrm>
            <a:off x="838200" y="2169319"/>
            <a:ext cx="9910970" cy="3477875"/>
          </a:xfrm>
          <a:prstGeom prst="rect">
            <a:avLst/>
          </a:prstGeom>
          <a:solidFill>
            <a:srgbClr val="FFFF00"/>
          </a:solidFill>
        </p:spPr>
        <p:txBody>
          <a:bodyPr wrap="square" rtlCol="0">
            <a:spAutoFit/>
          </a:bodyPr>
          <a:lstStyle/>
          <a:p>
            <a:pPr marL="742950" indent="-742950">
              <a:buAutoNum type="arabicParenR"/>
            </a:pPr>
            <a:r>
              <a:rPr lang="en-GB" sz="4400" dirty="0"/>
              <a:t>What is an emotion?</a:t>
            </a:r>
          </a:p>
          <a:p>
            <a:pPr marL="742950" indent="-742950">
              <a:buAutoNum type="arabicParenR"/>
            </a:pPr>
            <a:r>
              <a:rPr lang="en-GB" sz="4400" dirty="0"/>
              <a:t>What are the six main emotions?</a:t>
            </a:r>
          </a:p>
          <a:p>
            <a:pPr marL="742950" indent="-742950">
              <a:buAutoNum type="arabicParenR"/>
            </a:pPr>
            <a:r>
              <a:rPr lang="en-GB" sz="4400" dirty="0"/>
              <a:t>How can we recognise them in others?</a:t>
            </a:r>
          </a:p>
          <a:p>
            <a:pPr marL="742950" indent="-742950">
              <a:buAutoNum type="arabicParenR"/>
            </a:pPr>
            <a:r>
              <a:rPr lang="en-GB" sz="4400" dirty="0"/>
              <a:t>How can we recognise them in ourselves?</a:t>
            </a:r>
          </a:p>
        </p:txBody>
      </p:sp>
    </p:spTree>
    <p:extLst>
      <p:ext uri="{BB962C8B-B14F-4D97-AF65-F5344CB8AC3E}">
        <p14:creationId xmlns:p14="http://schemas.microsoft.com/office/powerpoint/2010/main" val="75522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13333"/>
            <a:ext cx="10515600" cy="986597"/>
          </a:xfrm>
          <a:solidFill>
            <a:srgbClr val="FFFF00"/>
          </a:solidFill>
        </p:spPr>
        <p:txBody>
          <a:bodyPr/>
          <a:lstStyle/>
          <a:p>
            <a:r>
              <a:rPr lang="en-GB" dirty="0"/>
              <a:t>To help us…</a:t>
            </a:r>
          </a:p>
        </p:txBody>
      </p:sp>
      <p:graphicFrame>
        <p:nvGraphicFramePr>
          <p:cNvPr id="4" name="Content Placeholder 3"/>
          <p:cNvGraphicFramePr>
            <a:graphicFrameLocks/>
          </p:cNvGraphicFramePr>
          <p:nvPr>
            <p:extLst>
              <p:ext uri="{D42A27DB-BD31-4B8C-83A1-F6EECF244321}">
                <p14:modId xmlns:p14="http://schemas.microsoft.com/office/powerpoint/2010/main" val="4053508338"/>
              </p:ext>
            </p:extLst>
          </p:nvPr>
        </p:nvGraphicFramePr>
        <p:xfrm>
          <a:off x="1894034" y="2209800"/>
          <a:ext cx="8690742" cy="2926080"/>
        </p:xfrm>
        <a:graphic>
          <a:graphicData uri="http://schemas.openxmlformats.org/drawingml/2006/table">
            <a:tbl>
              <a:tblPr firstRow="1" bandRow="1">
                <a:tableStyleId>{5940675A-B579-460E-94D1-54222C63F5DA}</a:tableStyleId>
              </a:tblPr>
              <a:tblGrid>
                <a:gridCol w="2896914">
                  <a:extLst>
                    <a:ext uri="{9D8B030D-6E8A-4147-A177-3AD203B41FA5}">
                      <a16:colId xmlns:a16="http://schemas.microsoft.com/office/drawing/2014/main" val="282521978"/>
                    </a:ext>
                  </a:extLst>
                </a:gridCol>
                <a:gridCol w="2896914">
                  <a:extLst>
                    <a:ext uri="{9D8B030D-6E8A-4147-A177-3AD203B41FA5}">
                      <a16:colId xmlns:a16="http://schemas.microsoft.com/office/drawing/2014/main" val="3804278153"/>
                    </a:ext>
                  </a:extLst>
                </a:gridCol>
                <a:gridCol w="2896914">
                  <a:extLst>
                    <a:ext uri="{9D8B030D-6E8A-4147-A177-3AD203B41FA5}">
                      <a16:colId xmlns:a16="http://schemas.microsoft.com/office/drawing/2014/main" val="3678895961"/>
                    </a:ext>
                  </a:extLst>
                </a:gridCol>
              </a:tblGrid>
              <a:tr h="958741">
                <a:tc>
                  <a:txBody>
                    <a:bodyPr/>
                    <a:lstStyle/>
                    <a:p>
                      <a:pPr algn="ctr"/>
                      <a:r>
                        <a:rPr lang="en-GB" sz="2800" b="1" dirty="0"/>
                        <a:t>ANGER</a:t>
                      </a:r>
                    </a:p>
                    <a:p>
                      <a:pPr algn="ctr"/>
                      <a:r>
                        <a:rPr lang="en-GB" sz="2800" b="1" dirty="0"/>
                        <a:t>-stress</a:t>
                      </a:r>
                    </a:p>
                  </a:txBody>
                  <a:tcPr>
                    <a:solidFill>
                      <a:schemeClr val="bg1"/>
                    </a:solidFill>
                  </a:tcPr>
                </a:tc>
                <a:tc>
                  <a:txBody>
                    <a:bodyPr/>
                    <a:lstStyle/>
                    <a:p>
                      <a:pPr algn="ctr"/>
                      <a:r>
                        <a:rPr lang="en-GB" sz="2800" b="1" dirty="0"/>
                        <a:t>SADNESS</a:t>
                      </a:r>
                    </a:p>
                    <a:p>
                      <a:pPr algn="ctr"/>
                      <a:r>
                        <a:rPr lang="en-GB" sz="2800" b="1" dirty="0"/>
                        <a:t>-rejected</a:t>
                      </a:r>
                    </a:p>
                    <a:p>
                      <a:pPr algn="ctr"/>
                      <a:r>
                        <a:rPr lang="en-GB" sz="2800" b="1" dirty="0"/>
                        <a:t>-lonely</a:t>
                      </a:r>
                    </a:p>
                    <a:p>
                      <a:pPr algn="ctr"/>
                      <a:endParaRPr lang="en-GB" sz="1200" b="1" dirty="0"/>
                    </a:p>
                  </a:txBody>
                  <a:tcPr>
                    <a:solidFill>
                      <a:schemeClr val="bg1"/>
                    </a:solidFill>
                  </a:tcPr>
                </a:tc>
                <a:tc>
                  <a:txBody>
                    <a:bodyPr/>
                    <a:lstStyle/>
                    <a:p>
                      <a:pPr algn="ctr"/>
                      <a:r>
                        <a:rPr lang="en-GB" sz="2800" b="1" dirty="0"/>
                        <a:t>FEAR</a:t>
                      </a:r>
                    </a:p>
                    <a:p>
                      <a:pPr algn="ctr"/>
                      <a:r>
                        <a:rPr lang="en-GB" sz="2800" b="1" dirty="0"/>
                        <a:t>-embarrassment</a:t>
                      </a:r>
                    </a:p>
                  </a:txBody>
                  <a:tcPr>
                    <a:solidFill>
                      <a:schemeClr val="bg1"/>
                    </a:solidFill>
                  </a:tcPr>
                </a:tc>
                <a:extLst>
                  <a:ext uri="{0D108BD9-81ED-4DB2-BD59-A6C34878D82A}">
                    <a16:rowId xmlns:a16="http://schemas.microsoft.com/office/drawing/2014/main" val="541159106"/>
                  </a:ext>
                </a:extLst>
              </a:tr>
              <a:tr h="1232667">
                <a:tc>
                  <a:txBody>
                    <a:bodyPr/>
                    <a:lstStyle/>
                    <a:p>
                      <a:pPr algn="ctr"/>
                      <a:r>
                        <a:rPr lang="en-GB" sz="2800" b="1" dirty="0"/>
                        <a:t>JOY</a:t>
                      </a:r>
                    </a:p>
                  </a:txBody>
                  <a:tcPr>
                    <a:solidFill>
                      <a:schemeClr val="bg1"/>
                    </a:solidFill>
                  </a:tcPr>
                </a:tc>
                <a:tc>
                  <a:txBody>
                    <a:bodyPr/>
                    <a:lstStyle/>
                    <a:p>
                      <a:pPr algn="ctr"/>
                      <a:r>
                        <a:rPr lang="en-GB" sz="2800" b="1" dirty="0"/>
                        <a:t>DISGUST</a:t>
                      </a:r>
                    </a:p>
                    <a:p>
                      <a:pPr algn="ctr"/>
                      <a:r>
                        <a:rPr lang="en-GB" sz="2800" b="1" dirty="0"/>
                        <a:t>-awkwardness</a:t>
                      </a:r>
                    </a:p>
                  </a:txBody>
                  <a:tcPr>
                    <a:solidFill>
                      <a:schemeClr val="bg1"/>
                    </a:solidFill>
                  </a:tcPr>
                </a:tc>
                <a:tc>
                  <a:txBody>
                    <a:bodyPr/>
                    <a:lstStyle/>
                    <a:p>
                      <a:pPr algn="ctr"/>
                      <a:r>
                        <a:rPr lang="en-GB" sz="2800" b="1" dirty="0"/>
                        <a:t>SURPRISE</a:t>
                      </a:r>
                    </a:p>
                    <a:p>
                      <a:pPr algn="ctr"/>
                      <a:endParaRPr lang="en-GB" sz="2800" b="1" dirty="0"/>
                    </a:p>
                    <a:p>
                      <a:pPr algn="ctr"/>
                      <a:endParaRPr lang="en-GB" sz="2800" b="1" dirty="0"/>
                    </a:p>
                  </a:txBody>
                  <a:tcPr>
                    <a:solidFill>
                      <a:schemeClr val="bg1"/>
                    </a:solidFill>
                  </a:tcPr>
                </a:tc>
                <a:extLst>
                  <a:ext uri="{0D108BD9-81ED-4DB2-BD59-A6C34878D82A}">
                    <a16:rowId xmlns:a16="http://schemas.microsoft.com/office/drawing/2014/main" val="402698373"/>
                  </a:ext>
                </a:extLst>
              </a:tr>
            </a:tbl>
          </a:graphicData>
        </a:graphic>
      </p:graphicFrame>
      <p:sp>
        <p:nvSpPr>
          <p:cNvPr id="5" name="TextBox 4"/>
          <p:cNvSpPr txBox="1"/>
          <p:nvPr/>
        </p:nvSpPr>
        <p:spPr>
          <a:xfrm>
            <a:off x="392828" y="1269057"/>
            <a:ext cx="11136561" cy="446276"/>
          </a:xfrm>
          <a:prstGeom prst="rect">
            <a:avLst/>
          </a:prstGeom>
          <a:solidFill>
            <a:schemeClr val="accent4">
              <a:lumMod val="40000"/>
              <a:lumOff val="60000"/>
            </a:schemeClr>
          </a:solidFill>
        </p:spPr>
        <p:txBody>
          <a:bodyPr wrap="square" rtlCol="0">
            <a:spAutoFit/>
          </a:bodyPr>
          <a:lstStyle/>
          <a:p>
            <a:r>
              <a:rPr lang="en-GB" sz="2300" dirty="0">
                <a:latin typeface="Accord Heavy SF" panose="020BE200000000000000" pitchFamily="34" charset="0"/>
              </a:rPr>
              <a:t>We are going to add some sub-headings to the emotions…</a:t>
            </a:r>
          </a:p>
        </p:txBody>
      </p:sp>
    </p:spTree>
    <p:extLst>
      <p:ext uri="{BB962C8B-B14F-4D97-AF65-F5344CB8AC3E}">
        <p14:creationId xmlns:p14="http://schemas.microsoft.com/office/powerpoint/2010/main" val="393338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60D0-A410-488C-956B-921114D7A600}"/>
              </a:ext>
            </a:extLst>
          </p:cNvPr>
          <p:cNvSpPr>
            <a:spLocks noGrp="1"/>
          </p:cNvSpPr>
          <p:nvPr>
            <p:ph type="title"/>
          </p:nvPr>
        </p:nvSpPr>
        <p:spPr>
          <a:solidFill>
            <a:srgbClr val="FFFF00"/>
          </a:solidFill>
        </p:spPr>
        <p:txBody>
          <a:bodyPr/>
          <a:lstStyle/>
          <a:p>
            <a:r>
              <a:rPr lang="en-GB" dirty="0"/>
              <a:t>Let’s look at a situation (moral dilemma)...</a:t>
            </a:r>
          </a:p>
        </p:txBody>
      </p:sp>
      <p:sp>
        <p:nvSpPr>
          <p:cNvPr id="3" name="Content Placeholder 2">
            <a:extLst>
              <a:ext uri="{FF2B5EF4-FFF2-40B4-BE49-F238E27FC236}">
                <a16:creationId xmlns:a16="http://schemas.microsoft.com/office/drawing/2014/main" id="{7B600BEC-3CCA-4E9E-876A-548EA244B088}"/>
              </a:ext>
            </a:extLst>
          </p:cNvPr>
          <p:cNvSpPr>
            <a:spLocks noGrp="1"/>
          </p:cNvSpPr>
          <p:nvPr>
            <p:ph idx="1"/>
          </p:nvPr>
        </p:nvSpPr>
        <p:spPr>
          <a:solidFill>
            <a:schemeClr val="accent4">
              <a:lumMod val="20000"/>
              <a:lumOff val="80000"/>
            </a:schemeClr>
          </a:solidFill>
        </p:spPr>
        <p:txBody>
          <a:bodyPr>
            <a:normAutofit fontScale="92500" lnSpcReduction="20000"/>
          </a:bodyPr>
          <a:lstStyle/>
          <a:p>
            <a:pPr marL="0" indent="0">
              <a:buNone/>
            </a:pPr>
            <a:r>
              <a:rPr lang="en-GB" b="1" dirty="0"/>
              <a:t>Tom wants to go out and see his friends at the park. It’s 10pm, his parents say no.  </a:t>
            </a:r>
          </a:p>
          <a:p>
            <a:pPr marL="0" indent="0">
              <a:buNone/>
            </a:pPr>
            <a:endParaRPr lang="en-GB" dirty="0"/>
          </a:p>
          <a:p>
            <a:pPr marL="0" indent="0">
              <a:buNone/>
            </a:pPr>
            <a:r>
              <a:rPr lang="en-GB" dirty="0"/>
              <a:t>His reaction (Ethical decision) = Tom screams at his parents, throws his bag on to the table, knocking their things on to the floor, storms up stairs and slams his door causing the handle to break.</a:t>
            </a:r>
          </a:p>
          <a:p>
            <a:pPr marL="0" indent="0">
              <a:buNone/>
            </a:pPr>
            <a:endParaRPr lang="en-GB" dirty="0"/>
          </a:p>
          <a:p>
            <a:pPr marL="0" indent="0">
              <a:buNone/>
            </a:pPr>
            <a:r>
              <a:rPr lang="en-GB" dirty="0"/>
              <a:t>Discuss – </a:t>
            </a:r>
          </a:p>
          <a:p>
            <a:pPr marL="0" indent="0">
              <a:buNone/>
            </a:pPr>
            <a:r>
              <a:rPr lang="en-GB" dirty="0"/>
              <a:t>1) What emotion is Tom experiencing here?   Why?</a:t>
            </a:r>
          </a:p>
          <a:p>
            <a:pPr marL="0" indent="0">
              <a:buNone/>
            </a:pPr>
            <a:r>
              <a:rPr lang="en-GB" dirty="0"/>
              <a:t>2) Is his </a:t>
            </a:r>
            <a:r>
              <a:rPr lang="en-GB" b="1" dirty="0"/>
              <a:t>reaction</a:t>
            </a:r>
            <a:r>
              <a:rPr lang="en-GB" dirty="0"/>
              <a:t> helpful for him? Unhelpful for him?  Why?</a:t>
            </a:r>
          </a:p>
          <a:p>
            <a:pPr marL="0" indent="0">
              <a:buNone/>
            </a:pPr>
            <a:r>
              <a:rPr lang="en-GB" dirty="0"/>
              <a:t>3) What could he DO that is more helpful for him?</a:t>
            </a:r>
          </a:p>
          <a:p>
            <a:pPr marL="0" indent="0">
              <a:buNone/>
            </a:pPr>
            <a:endParaRPr lang="en-GB" dirty="0"/>
          </a:p>
        </p:txBody>
      </p:sp>
    </p:spTree>
    <p:extLst>
      <p:ext uri="{BB962C8B-B14F-4D97-AF65-F5344CB8AC3E}">
        <p14:creationId xmlns:p14="http://schemas.microsoft.com/office/powerpoint/2010/main" val="22920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7095-CFF1-42E4-AB81-C9424BAE3B46}"/>
              </a:ext>
            </a:extLst>
          </p:cNvPr>
          <p:cNvSpPr>
            <a:spLocks noGrp="1"/>
          </p:cNvSpPr>
          <p:nvPr>
            <p:ph type="title"/>
          </p:nvPr>
        </p:nvSpPr>
        <p:spPr>
          <a:solidFill>
            <a:srgbClr val="FFFF00"/>
          </a:solidFill>
        </p:spPr>
        <p:txBody>
          <a:bodyPr/>
          <a:lstStyle/>
          <a:p>
            <a:r>
              <a:rPr lang="en-GB" dirty="0"/>
              <a:t>Group Challenge…</a:t>
            </a:r>
          </a:p>
        </p:txBody>
      </p:sp>
      <p:sp>
        <p:nvSpPr>
          <p:cNvPr id="3" name="Content Placeholder 2">
            <a:extLst>
              <a:ext uri="{FF2B5EF4-FFF2-40B4-BE49-F238E27FC236}">
                <a16:creationId xmlns:a16="http://schemas.microsoft.com/office/drawing/2014/main" id="{C7A5212C-3BA2-406E-9746-48DD86A2858F}"/>
              </a:ext>
            </a:extLst>
          </p:cNvPr>
          <p:cNvSpPr>
            <a:spLocks noGrp="1"/>
          </p:cNvSpPr>
          <p:nvPr>
            <p:ph idx="1"/>
          </p:nvPr>
        </p:nvSpPr>
        <p:spPr>
          <a:solidFill>
            <a:schemeClr val="accent4">
              <a:lumMod val="20000"/>
              <a:lumOff val="80000"/>
            </a:schemeClr>
          </a:solidFill>
        </p:spPr>
        <p:txBody>
          <a:bodyPr>
            <a:normAutofit fontScale="92500" lnSpcReduction="10000"/>
          </a:bodyPr>
          <a:lstStyle/>
          <a:p>
            <a:pPr marL="0" indent="0">
              <a:buNone/>
            </a:pPr>
            <a:r>
              <a:rPr lang="en-GB" b="1" dirty="0"/>
              <a:t>In groups:</a:t>
            </a:r>
          </a:p>
          <a:p>
            <a:pPr marL="514350" indent="-514350">
              <a:buAutoNum type="arabicParenR"/>
            </a:pPr>
            <a:r>
              <a:rPr lang="en-GB" dirty="0"/>
              <a:t>Read each of the situations.</a:t>
            </a:r>
          </a:p>
          <a:p>
            <a:pPr marL="514350" indent="-514350">
              <a:buAutoNum type="arabicParenR"/>
            </a:pPr>
            <a:r>
              <a:rPr lang="en-GB" dirty="0"/>
              <a:t>Answer the questions on the sheet together as a group trying to include everyone’s ideas. GO TO NEXT SLIDE TO SHOW EMOTIONS.</a:t>
            </a:r>
          </a:p>
          <a:p>
            <a:pPr marL="514350" indent="-514350">
              <a:buAutoNum type="arabicParenR"/>
            </a:pPr>
            <a:r>
              <a:rPr lang="en-GB" dirty="0"/>
              <a:t>Now come up with your own similar situation.</a:t>
            </a:r>
          </a:p>
          <a:p>
            <a:pPr marL="0" indent="0">
              <a:buNone/>
            </a:pPr>
            <a:r>
              <a:rPr lang="en-GB" b="1" i="1" dirty="0"/>
              <a:t>Discuss your own with the teacher before writing it to check if appropriate. </a:t>
            </a:r>
          </a:p>
          <a:p>
            <a:pPr marL="0" indent="0">
              <a:buNone/>
            </a:pPr>
            <a:r>
              <a:rPr lang="en-GB" i="1" dirty="0"/>
              <a:t>EXT:  (optional) as a group dramatize one of these situations and show two endings.  One with a helpful reaction and one with an unhelpful reaction.</a:t>
            </a:r>
          </a:p>
          <a:p>
            <a:pPr marL="514350" indent="-514350">
              <a:buAutoNum type="arabicParenR"/>
            </a:pPr>
            <a:endParaRPr lang="en-GB" dirty="0"/>
          </a:p>
          <a:p>
            <a:pPr marL="0" indent="0">
              <a:buNone/>
            </a:pPr>
            <a:r>
              <a:rPr lang="en-GB" b="1" dirty="0"/>
              <a:t>Now let’s go through these as a class.</a:t>
            </a:r>
          </a:p>
          <a:p>
            <a:pPr marL="0" indent="0">
              <a:buNone/>
            </a:pPr>
            <a:endParaRPr lang="en-GB" dirty="0"/>
          </a:p>
        </p:txBody>
      </p:sp>
    </p:spTree>
    <p:extLst>
      <p:ext uri="{BB962C8B-B14F-4D97-AF65-F5344CB8AC3E}">
        <p14:creationId xmlns:p14="http://schemas.microsoft.com/office/powerpoint/2010/main" val="382244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487680"/>
            <a:ext cx="10515600" cy="1354372"/>
          </a:xfrm>
          <a:solidFill>
            <a:srgbClr val="FFFF00"/>
          </a:solidFill>
        </p:spPr>
        <p:txBody>
          <a:bodyPr>
            <a:normAutofit/>
          </a:bodyPr>
          <a:lstStyle/>
          <a:p>
            <a:r>
              <a:rPr lang="en-GB" dirty="0"/>
              <a:t>To help us identify their emotions…</a:t>
            </a:r>
            <a:br>
              <a:rPr lang="en-GB" dirty="0"/>
            </a:br>
            <a:r>
              <a:rPr lang="en-GB" dirty="0"/>
              <a:t>(you can add others)</a:t>
            </a:r>
          </a:p>
        </p:txBody>
      </p:sp>
      <p:graphicFrame>
        <p:nvGraphicFramePr>
          <p:cNvPr id="4" name="Content Placeholder 3"/>
          <p:cNvGraphicFramePr>
            <a:graphicFrameLocks/>
          </p:cNvGraphicFramePr>
          <p:nvPr/>
        </p:nvGraphicFramePr>
        <p:xfrm>
          <a:off x="1894034" y="2209800"/>
          <a:ext cx="8690742" cy="2926080"/>
        </p:xfrm>
        <a:graphic>
          <a:graphicData uri="http://schemas.openxmlformats.org/drawingml/2006/table">
            <a:tbl>
              <a:tblPr firstRow="1" bandRow="1">
                <a:tableStyleId>{5940675A-B579-460E-94D1-54222C63F5DA}</a:tableStyleId>
              </a:tblPr>
              <a:tblGrid>
                <a:gridCol w="2896914">
                  <a:extLst>
                    <a:ext uri="{9D8B030D-6E8A-4147-A177-3AD203B41FA5}">
                      <a16:colId xmlns:a16="http://schemas.microsoft.com/office/drawing/2014/main" val="282521978"/>
                    </a:ext>
                  </a:extLst>
                </a:gridCol>
                <a:gridCol w="2896914">
                  <a:extLst>
                    <a:ext uri="{9D8B030D-6E8A-4147-A177-3AD203B41FA5}">
                      <a16:colId xmlns:a16="http://schemas.microsoft.com/office/drawing/2014/main" val="3804278153"/>
                    </a:ext>
                  </a:extLst>
                </a:gridCol>
                <a:gridCol w="2896914">
                  <a:extLst>
                    <a:ext uri="{9D8B030D-6E8A-4147-A177-3AD203B41FA5}">
                      <a16:colId xmlns:a16="http://schemas.microsoft.com/office/drawing/2014/main" val="3678895961"/>
                    </a:ext>
                  </a:extLst>
                </a:gridCol>
              </a:tblGrid>
              <a:tr h="958741">
                <a:tc>
                  <a:txBody>
                    <a:bodyPr/>
                    <a:lstStyle/>
                    <a:p>
                      <a:pPr algn="ctr"/>
                      <a:r>
                        <a:rPr lang="en-GB" sz="2800" b="1" dirty="0"/>
                        <a:t>ANGER</a:t>
                      </a:r>
                    </a:p>
                    <a:p>
                      <a:pPr algn="ctr"/>
                      <a:r>
                        <a:rPr lang="en-GB" sz="2800" b="1" dirty="0"/>
                        <a:t>-stress</a:t>
                      </a:r>
                    </a:p>
                  </a:txBody>
                  <a:tcPr>
                    <a:solidFill>
                      <a:schemeClr val="bg1"/>
                    </a:solidFill>
                  </a:tcPr>
                </a:tc>
                <a:tc>
                  <a:txBody>
                    <a:bodyPr/>
                    <a:lstStyle/>
                    <a:p>
                      <a:pPr algn="ctr"/>
                      <a:r>
                        <a:rPr lang="en-GB" sz="2800" b="1" dirty="0"/>
                        <a:t>SADNESS</a:t>
                      </a:r>
                    </a:p>
                    <a:p>
                      <a:pPr algn="ctr"/>
                      <a:r>
                        <a:rPr lang="en-GB" sz="2800" b="1" dirty="0"/>
                        <a:t>-rejected</a:t>
                      </a:r>
                    </a:p>
                    <a:p>
                      <a:pPr algn="ctr"/>
                      <a:r>
                        <a:rPr lang="en-GB" sz="2800" b="1" dirty="0"/>
                        <a:t>-lonely</a:t>
                      </a:r>
                    </a:p>
                    <a:p>
                      <a:pPr algn="ctr"/>
                      <a:endParaRPr lang="en-GB" sz="1200" b="1" dirty="0"/>
                    </a:p>
                  </a:txBody>
                  <a:tcPr>
                    <a:solidFill>
                      <a:schemeClr val="bg1"/>
                    </a:solidFill>
                  </a:tcPr>
                </a:tc>
                <a:tc>
                  <a:txBody>
                    <a:bodyPr/>
                    <a:lstStyle/>
                    <a:p>
                      <a:pPr algn="ctr"/>
                      <a:r>
                        <a:rPr lang="en-GB" sz="2800" b="1" dirty="0"/>
                        <a:t>FEAR</a:t>
                      </a:r>
                    </a:p>
                    <a:p>
                      <a:pPr algn="ctr"/>
                      <a:r>
                        <a:rPr lang="en-GB" sz="2800" b="1" dirty="0"/>
                        <a:t>-embarrassment</a:t>
                      </a:r>
                    </a:p>
                  </a:txBody>
                  <a:tcPr>
                    <a:solidFill>
                      <a:schemeClr val="bg1"/>
                    </a:solidFill>
                  </a:tcPr>
                </a:tc>
                <a:extLst>
                  <a:ext uri="{0D108BD9-81ED-4DB2-BD59-A6C34878D82A}">
                    <a16:rowId xmlns:a16="http://schemas.microsoft.com/office/drawing/2014/main" val="541159106"/>
                  </a:ext>
                </a:extLst>
              </a:tr>
              <a:tr h="1232667">
                <a:tc>
                  <a:txBody>
                    <a:bodyPr/>
                    <a:lstStyle/>
                    <a:p>
                      <a:pPr algn="ctr"/>
                      <a:r>
                        <a:rPr lang="en-GB" sz="2800" b="1" dirty="0"/>
                        <a:t>JOY</a:t>
                      </a:r>
                    </a:p>
                  </a:txBody>
                  <a:tcPr>
                    <a:solidFill>
                      <a:schemeClr val="bg1"/>
                    </a:solidFill>
                  </a:tcPr>
                </a:tc>
                <a:tc>
                  <a:txBody>
                    <a:bodyPr/>
                    <a:lstStyle/>
                    <a:p>
                      <a:pPr algn="ctr"/>
                      <a:r>
                        <a:rPr lang="en-GB" sz="2800" b="1" dirty="0"/>
                        <a:t>DISGUST</a:t>
                      </a:r>
                    </a:p>
                    <a:p>
                      <a:pPr algn="ctr"/>
                      <a:r>
                        <a:rPr lang="en-GB" sz="2800" b="1" dirty="0"/>
                        <a:t>-awkwardness</a:t>
                      </a:r>
                    </a:p>
                  </a:txBody>
                  <a:tcPr>
                    <a:solidFill>
                      <a:schemeClr val="bg1"/>
                    </a:solidFill>
                  </a:tcPr>
                </a:tc>
                <a:tc>
                  <a:txBody>
                    <a:bodyPr/>
                    <a:lstStyle/>
                    <a:p>
                      <a:pPr algn="ctr"/>
                      <a:r>
                        <a:rPr lang="en-GB" sz="2800" b="1" dirty="0"/>
                        <a:t>SURPRISE</a:t>
                      </a:r>
                    </a:p>
                    <a:p>
                      <a:pPr algn="ctr"/>
                      <a:endParaRPr lang="en-GB" sz="2800" b="1" dirty="0"/>
                    </a:p>
                    <a:p>
                      <a:pPr algn="ctr"/>
                      <a:endParaRPr lang="en-GB" sz="2800" b="1" dirty="0"/>
                    </a:p>
                  </a:txBody>
                  <a:tcPr>
                    <a:solidFill>
                      <a:schemeClr val="bg1"/>
                    </a:solidFill>
                  </a:tcPr>
                </a:tc>
                <a:extLst>
                  <a:ext uri="{0D108BD9-81ED-4DB2-BD59-A6C34878D82A}">
                    <a16:rowId xmlns:a16="http://schemas.microsoft.com/office/drawing/2014/main" val="402698373"/>
                  </a:ext>
                </a:extLst>
              </a:tr>
            </a:tbl>
          </a:graphicData>
        </a:graphic>
      </p:graphicFrame>
    </p:spTree>
    <p:extLst>
      <p:ext uri="{BB962C8B-B14F-4D97-AF65-F5344CB8AC3E}">
        <p14:creationId xmlns:p14="http://schemas.microsoft.com/office/powerpoint/2010/main" val="220814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3EE8-956B-4CF8-ACAE-728CF68E4486}"/>
              </a:ext>
            </a:extLst>
          </p:cNvPr>
          <p:cNvSpPr>
            <a:spLocks noGrp="1"/>
          </p:cNvSpPr>
          <p:nvPr>
            <p:ph type="title"/>
          </p:nvPr>
        </p:nvSpPr>
        <p:spPr>
          <a:xfrm>
            <a:off x="833643" y="183023"/>
            <a:ext cx="10515600" cy="946840"/>
          </a:xfrm>
          <a:solidFill>
            <a:srgbClr val="FFFF00"/>
          </a:solidFill>
        </p:spPr>
        <p:txBody>
          <a:bodyPr>
            <a:normAutofit fontScale="90000"/>
          </a:bodyPr>
          <a:lstStyle/>
          <a:p>
            <a:r>
              <a:rPr lang="en-GB" dirty="0"/>
              <a:t>Let’s now discuss the situations as a class.</a:t>
            </a:r>
            <a:br>
              <a:rPr lang="en-GB" dirty="0"/>
            </a:br>
            <a:r>
              <a:rPr lang="en-GB" dirty="0"/>
              <a:t>(Please remember you can disagree respectfully.)</a:t>
            </a:r>
          </a:p>
        </p:txBody>
      </p:sp>
      <p:sp>
        <p:nvSpPr>
          <p:cNvPr id="4" name="Text Box 2">
            <a:extLst>
              <a:ext uri="{FF2B5EF4-FFF2-40B4-BE49-F238E27FC236}">
                <a16:creationId xmlns:a16="http://schemas.microsoft.com/office/drawing/2014/main" id="{D5296679-181B-4EC9-9507-105D2F0997FF}"/>
              </a:ext>
            </a:extLst>
          </p:cNvPr>
          <p:cNvSpPr txBox="1">
            <a:spLocks noChangeArrowheads="1"/>
          </p:cNvSpPr>
          <p:nvPr/>
        </p:nvSpPr>
        <p:spPr bwMode="auto">
          <a:xfrm>
            <a:off x="612914" y="1578732"/>
            <a:ext cx="5032512" cy="5132687"/>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Situation 1</a:t>
            </a:r>
            <a:r>
              <a:rPr lang="en-GB" dirty="0">
                <a:effectLst/>
                <a:latin typeface="Comic Sans MS" panose="030F0702030302020204" pitchFamily="66" charset="0"/>
                <a:ea typeface="Calibri" panose="020F0502020204030204" pitchFamily="34" charset="0"/>
                <a:cs typeface="Times New Roman" panose="02020603050405020304" pitchFamily="18" charset="0"/>
              </a:rPr>
              <a:t>: Sarah has found out that her friends have been talking about her on a WhatsApp group she wasn’t invited to join.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Her reaction: </a:t>
            </a:r>
            <a:r>
              <a:rPr lang="en-GB" dirty="0">
                <a:effectLst/>
                <a:latin typeface="Comic Sans MS" panose="030F0702030302020204" pitchFamily="66" charset="0"/>
                <a:ea typeface="Calibri" panose="020F0502020204030204" pitchFamily="34" charset="0"/>
                <a:cs typeface="Times New Roman" panose="02020603050405020304" pitchFamily="18" charset="0"/>
              </a:rPr>
              <a:t>She approaches them at breaktime and starts a row which leads to her slapping one of them across the face.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1) What emotion is Sarah experiencing here?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2) Is her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dirty="0">
                <a:effectLst/>
                <a:latin typeface="Comic Sans MS" panose="030F0702030302020204" pitchFamily="66" charset="0"/>
                <a:ea typeface="Calibri" panose="020F0502020204030204" pitchFamily="34" charset="0"/>
                <a:cs typeface="Times New Roman" panose="02020603050405020304" pitchFamily="18" charset="0"/>
              </a:rPr>
              <a:t> helpful or unhelpful for her?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3) What could she DO that is more helpful for her?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2">
            <a:extLst>
              <a:ext uri="{FF2B5EF4-FFF2-40B4-BE49-F238E27FC236}">
                <a16:creationId xmlns:a16="http://schemas.microsoft.com/office/drawing/2014/main" id="{BA9A84F2-2D3E-45C0-9D6E-5D360136B695}"/>
              </a:ext>
            </a:extLst>
          </p:cNvPr>
          <p:cNvSpPr txBox="1">
            <a:spLocks noChangeArrowheads="1"/>
          </p:cNvSpPr>
          <p:nvPr/>
        </p:nvSpPr>
        <p:spPr bwMode="auto">
          <a:xfrm>
            <a:off x="6091443" y="1578732"/>
            <a:ext cx="5565087" cy="3320461"/>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r>
              <a:rPr lang="en-GB" b="1" dirty="0"/>
              <a:t>Situation 2:</a:t>
            </a:r>
            <a:r>
              <a:rPr lang="en-GB" dirty="0"/>
              <a:t> Amir (they/them) has a  Grandfather who has been rushed to hospital and Amir is really upset.  Their parents tell them that they has to go to school.  </a:t>
            </a:r>
          </a:p>
          <a:p>
            <a:r>
              <a:rPr lang="en-GB" b="1" dirty="0"/>
              <a:t>His reaction:</a:t>
            </a:r>
            <a:r>
              <a:rPr lang="en-GB" dirty="0"/>
              <a:t> They miss school and spend the day in the park with some older students, that they don’t know very well, underage drinking.</a:t>
            </a:r>
          </a:p>
          <a:p>
            <a:r>
              <a:rPr lang="en-GB" dirty="0"/>
              <a:t>1) What emotion is Amir experiencing here?   Why?</a:t>
            </a:r>
          </a:p>
          <a:p>
            <a:r>
              <a:rPr lang="en-GB" dirty="0"/>
              <a:t> </a:t>
            </a:r>
          </a:p>
          <a:p>
            <a:r>
              <a:rPr lang="en-GB" dirty="0"/>
              <a:t>2) Is their </a:t>
            </a:r>
            <a:r>
              <a:rPr lang="en-GB" b="1" dirty="0"/>
              <a:t>reaction</a:t>
            </a:r>
            <a:r>
              <a:rPr lang="en-GB" dirty="0"/>
              <a:t> helpful or unhelpful for them?  Why?</a:t>
            </a:r>
          </a:p>
          <a:p>
            <a:r>
              <a:rPr lang="en-GB" dirty="0"/>
              <a:t> </a:t>
            </a:r>
          </a:p>
          <a:p>
            <a:r>
              <a:rPr lang="en-GB" dirty="0"/>
              <a:t>3) What could they DO that is more helpful for them?</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684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2DA4-32BB-4AAF-A339-2F0A8747B6D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F7482A6-0595-4BC9-84AA-65578C55ACBC}"/>
              </a:ext>
            </a:extLst>
          </p:cNvPr>
          <p:cNvSpPr>
            <a:spLocks noGrp="1"/>
          </p:cNvSpPr>
          <p:nvPr>
            <p:ph idx="1"/>
          </p:nvPr>
        </p:nvSpPr>
        <p:spPr/>
        <p:txBody>
          <a:bodyPr/>
          <a:lstStyle/>
          <a:p>
            <a:endParaRPr lang="en-GB"/>
          </a:p>
        </p:txBody>
      </p:sp>
      <p:sp>
        <p:nvSpPr>
          <p:cNvPr id="4" name="Text Box 5">
            <a:extLst>
              <a:ext uri="{FF2B5EF4-FFF2-40B4-BE49-F238E27FC236}">
                <a16:creationId xmlns:a16="http://schemas.microsoft.com/office/drawing/2014/main" id="{44A2E7B5-BF00-4E3F-8FA4-0F8412792ED9}"/>
              </a:ext>
            </a:extLst>
          </p:cNvPr>
          <p:cNvSpPr txBox="1">
            <a:spLocks noChangeArrowheads="1"/>
          </p:cNvSpPr>
          <p:nvPr/>
        </p:nvSpPr>
        <p:spPr bwMode="auto">
          <a:xfrm>
            <a:off x="278295" y="787774"/>
            <a:ext cx="5671931" cy="5429050"/>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Situation 3: </a:t>
            </a:r>
            <a:r>
              <a:rPr lang="en-GB" dirty="0">
                <a:effectLst/>
                <a:latin typeface="Comic Sans MS" panose="030F0702030302020204" pitchFamily="66" charset="0"/>
                <a:ea typeface="Calibri" panose="020F0502020204030204" pitchFamily="34" charset="0"/>
                <a:cs typeface="Times New Roman" panose="02020603050405020304" pitchFamily="18" charset="0"/>
              </a:rPr>
              <a:t>Shannon’s one, and only, friend in school (Isla) has just told her that she is moving away and leaving the school next term.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Shannon’s reaction: </a:t>
            </a:r>
            <a:r>
              <a:rPr lang="en-GB" dirty="0">
                <a:effectLst/>
                <a:latin typeface="Comic Sans MS" panose="030F0702030302020204" pitchFamily="66" charset="0"/>
                <a:ea typeface="Calibri" panose="020F0502020204030204" pitchFamily="34" charset="0"/>
                <a:cs typeface="Times New Roman" panose="02020603050405020304" pitchFamily="18" charset="0"/>
              </a:rPr>
              <a:t>She doesn’t speak to Isla for the rest of the day and sits alone, then when at home, she blocks her from social media and eats chocolate until she feels sick.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1) What emotion is Shannon experiencing here?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2) Is her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dirty="0">
                <a:effectLst/>
                <a:latin typeface="Comic Sans MS" panose="030F0702030302020204" pitchFamily="66" charset="0"/>
                <a:ea typeface="Calibri" panose="020F0502020204030204" pitchFamily="34" charset="0"/>
                <a:cs typeface="Times New Roman" panose="02020603050405020304" pitchFamily="18" charset="0"/>
              </a:rPr>
              <a:t> helpful or unhelpful for her?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3) What could she DO that is more helpful for her?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6">
            <a:extLst>
              <a:ext uri="{FF2B5EF4-FFF2-40B4-BE49-F238E27FC236}">
                <a16:creationId xmlns:a16="http://schemas.microsoft.com/office/drawing/2014/main" id="{CBF382ED-E25B-4AC4-8CBC-47A494A0EC47}"/>
              </a:ext>
            </a:extLst>
          </p:cNvPr>
          <p:cNvSpPr txBox="1">
            <a:spLocks noChangeArrowheads="1"/>
          </p:cNvSpPr>
          <p:nvPr/>
        </p:nvSpPr>
        <p:spPr bwMode="auto">
          <a:xfrm>
            <a:off x="6339922" y="787774"/>
            <a:ext cx="5013878" cy="5495287"/>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r>
              <a:rPr lang="en-GB" b="1" dirty="0"/>
              <a:t>Situation 4:</a:t>
            </a:r>
            <a:r>
              <a:rPr lang="en-GB" dirty="0"/>
              <a:t> Danny finds the courage to ask out a boy that he has fancied for weeks.  The boy laughs at Danny, says no, walks away and tells the rest of the school.</a:t>
            </a:r>
          </a:p>
          <a:p>
            <a:r>
              <a:rPr lang="en-GB" b="1" dirty="0"/>
              <a:t>His reaction:</a:t>
            </a:r>
            <a:r>
              <a:rPr lang="en-GB" dirty="0"/>
              <a:t> He doesn’t tell anyone, he goes home and starts analysing his appearance negatively, he then games until 4am. </a:t>
            </a:r>
          </a:p>
          <a:p>
            <a:pPr>
              <a:lnSpc>
                <a:spcPct val="107000"/>
              </a:lnSpc>
              <a:spcAft>
                <a:spcPts val="800"/>
              </a:spcAft>
            </a:pPr>
            <a:endParaRPr lang="en-GB"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1</a:t>
            </a:r>
            <a:r>
              <a:rPr lang="en-GB" dirty="0">
                <a:effectLst/>
                <a:latin typeface="Comic Sans MS" panose="030F0702030302020204" pitchFamily="66" charset="0"/>
                <a:ea typeface="Calibri" panose="020F0502020204030204" pitchFamily="34" charset="0"/>
                <a:cs typeface="Times New Roman" panose="02020603050405020304" pitchFamily="18" charset="0"/>
              </a:rPr>
              <a:t>) What emotion is Danny experiencing here?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2) Is his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dirty="0">
                <a:effectLst/>
                <a:latin typeface="Comic Sans MS" panose="030F0702030302020204" pitchFamily="66" charset="0"/>
                <a:ea typeface="Calibri" panose="020F0502020204030204" pitchFamily="34" charset="0"/>
                <a:cs typeface="Times New Roman" panose="02020603050405020304" pitchFamily="18" charset="0"/>
              </a:rPr>
              <a:t> helpful or unhelpful for him?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3) What could he DO that is more helpful for him?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5450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FFFA-2B3D-46A6-B7B0-D31406B07E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191C3A-9F60-48BE-BAC5-54C0145CADDD}"/>
              </a:ext>
            </a:extLst>
          </p:cNvPr>
          <p:cNvSpPr>
            <a:spLocks noGrp="1"/>
          </p:cNvSpPr>
          <p:nvPr>
            <p:ph idx="1"/>
          </p:nvPr>
        </p:nvSpPr>
        <p:spPr/>
        <p:txBody>
          <a:bodyPr/>
          <a:lstStyle/>
          <a:p>
            <a:endParaRPr lang="en-GB" dirty="0"/>
          </a:p>
        </p:txBody>
      </p:sp>
      <p:sp>
        <p:nvSpPr>
          <p:cNvPr id="4" name="Text Box 3">
            <a:extLst>
              <a:ext uri="{FF2B5EF4-FFF2-40B4-BE49-F238E27FC236}">
                <a16:creationId xmlns:a16="http://schemas.microsoft.com/office/drawing/2014/main" id="{B062633F-57F8-4B1B-9ED0-3DA5F8E8A8AD}"/>
              </a:ext>
            </a:extLst>
          </p:cNvPr>
          <p:cNvSpPr txBox="1">
            <a:spLocks noChangeArrowheads="1"/>
          </p:cNvSpPr>
          <p:nvPr/>
        </p:nvSpPr>
        <p:spPr bwMode="auto">
          <a:xfrm>
            <a:off x="838200" y="365125"/>
            <a:ext cx="4532244" cy="6326155"/>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Situation 5: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Simon </a:t>
            </a:r>
            <a:r>
              <a:rPr lang="en-GB" dirty="0">
                <a:effectLst/>
                <a:latin typeface="Comic Sans MS" panose="030F0702030302020204" pitchFamily="66" charset="0"/>
                <a:ea typeface="Calibri" panose="020F0502020204030204" pitchFamily="34" charset="0"/>
                <a:cs typeface="Times New Roman" panose="02020603050405020304" pitchFamily="18" charset="0"/>
              </a:rPr>
              <a:t>is talking to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his friends</a:t>
            </a:r>
            <a:r>
              <a:rPr lang="en-GB" dirty="0">
                <a:effectLst/>
                <a:latin typeface="Comic Sans MS" panose="030F0702030302020204" pitchFamily="66" charset="0"/>
                <a:ea typeface="Calibri" panose="020F0502020204030204" pitchFamily="34" charset="0"/>
                <a:cs typeface="Times New Roman" panose="02020603050405020304" pitchFamily="18" charset="0"/>
              </a:rPr>
              <a:t>.  They start to compare who has had the most sexual experiences.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Simon </a:t>
            </a:r>
            <a:r>
              <a:rPr lang="en-GB" dirty="0">
                <a:effectLst/>
                <a:latin typeface="Comic Sans MS" panose="030F0702030302020204" pitchFamily="66" charset="0"/>
                <a:ea typeface="Calibri" panose="020F0502020204030204" pitchFamily="34" charset="0"/>
                <a:cs typeface="Times New Roman" panose="02020603050405020304" pitchFamily="18" charset="0"/>
              </a:rPr>
              <a:t>says that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dirty="0">
                <a:effectLst/>
                <a:latin typeface="Comic Sans MS" panose="030F0702030302020204" pitchFamily="66" charset="0"/>
                <a:ea typeface="Calibri" panose="020F0502020204030204" pitchFamily="34" charset="0"/>
                <a:cs typeface="Times New Roman" panose="02020603050405020304" pitchFamily="18" charset="0"/>
              </a:rPr>
              <a:t>has only kissed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his boyfriend. His mates laugh at him and tease him.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smtClean="0">
                <a:effectLst/>
                <a:latin typeface="Comic Sans MS" panose="030F0702030302020204" pitchFamily="66" charset="0"/>
                <a:ea typeface="Calibri" panose="020F0502020204030204" pitchFamily="34" charset="0"/>
                <a:cs typeface="Times New Roman" panose="02020603050405020304" pitchFamily="18" charset="0"/>
              </a:rPr>
              <a:t>His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  </a:t>
            </a:r>
            <a:r>
              <a:rPr lang="en-GB" dirty="0">
                <a:effectLst/>
                <a:latin typeface="Comic Sans MS" panose="030F0702030302020204" pitchFamily="66" charset="0"/>
                <a:ea typeface="Calibri" panose="020F0502020204030204" pitchFamily="34" charset="0"/>
                <a:cs typeface="Times New Roman" panose="02020603050405020304" pitchFamily="18" charset="0"/>
              </a:rPr>
              <a:t>When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his boyfriend </a:t>
            </a:r>
            <a:r>
              <a:rPr lang="en-GB" dirty="0">
                <a:effectLst/>
                <a:latin typeface="Comic Sans MS" panose="030F0702030302020204" pitchFamily="66" charset="0"/>
                <a:ea typeface="Calibri" panose="020F0502020204030204" pitchFamily="34" charset="0"/>
                <a:cs typeface="Times New Roman" panose="02020603050405020304" pitchFamily="18" charset="0"/>
              </a:rPr>
              <a:t>asks if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dirty="0">
                <a:effectLst/>
                <a:latin typeface="Comic Sans MS" panose="030F0702030302020204" pitchFamily="66" charset="0"/>
                <a:ea typeface="Calibri" panose="020F0502020204030204" pitchFamily="34" charset="0"/>
                <a:cs typeface="Times New Roman" panose="02020603050405020304" pitchFamily="18" charset="0"/>
              </a:rPr>
              <a:t>wants to go further sexually,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dirty="0">
                <a:effectLst/>
                <a:latin typeface="Comic Sans MS" panose="030F0702030302020204" pitchFamily="66" charset="0"/>
                <a:ea typeface="Calibri" panose="020F0502020204030204" pitchFamily="34" charset="0"/>
                <a:cs typeface="Times New Roman" panose="02020603050405020304" pitchFamily="18" charset="0"/>
              </a:rPr>
              <a:t>isn’t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sure. However, he says </a:t>
            </a:r>
            <a:r>
              <a:rPr lang="en-GB" dirty="0">
                <a:effectLst/>
                <a:latin typeface="Comic Sans MS" panose="030F0702030302020204" pitchFamily="66" charset="0"/>
                <a:ea typeface="Calibri" panose="020F0502020204030204" pitchFamily="34" charset="0"/>
                <a:cs typeface="Times New Roman" panose="02020603050405020304" pitchFamily="18" charset="0"/>
              </a:rPr>
              <a:t>yes so that </a:t>
            </a: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he </a:t>
            </a:r>
            <a:r>
              <a:rPr lang="en-GB" dirty="0">
                <a:effectLst/>
                <a:latin typeface="Comic Sans MS" panose="030F0702030302020204" pitchFamily="66" charset="0"/>
                <a:ea typeface="Calibri" panose="020F0502020204030204" pitchFamily="34" charset="0"/>
                <a:cs typeface="Times New Roman" panose="02020603050405020304" pitchFamily="18" charset="0"/>
              </a:rPr>
              <a:t>can </a:t>
            </a:r>
            <a:r>
              <a:rPr lang="en-GB" dirty="0">
                <a:latin typeface="Comic Sans MS" panose="030F0702030302020204" pitchFamily="66" charset="0"/>
                <a:ea typeface="Calibri" panose="020F0502020204030204" pitchFamily="34" charset="0"/>
                <a:cs typeface="Times New Roman" panose="02020603050405020304" pitchFamily="18" charset="0"/>
              </a:rPr>
              <a:t>impress</a:t>
            </a:r>
            <a:r>
              <a:rPr lang="en-GB" dirty="0">
                <a:effectLst/>
                <a:latin typeface="Comic Sans MS" panose="030F0702030302020204" pitchFamily="66" charset="0"/>
                <a:ea typeface="Calibri" panose="020F0502020204030204" pitchFamily="34" charset="0"/>
                <a:cs typeface="Times New Roman" panose="02020603050405020304" pitchFamily="18" charset="0"/>
              </a:rPr>
              <a:t> her friends.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1) What emotion is Simone experiencing here?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2) Is her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dirty="0">
                <a:effectLst/>
                <a:latin typeface="Comic Sans MS" panose="030F0702030302020204" pitchFamily="66" charset="0"/>
                <a:ea typeface="Calibri" panose="020F0502020204030204" pitchFamily="34" charset="0"/>
                <a:cs typeface="Times New Roman" panose="02020603050405020304" pitchFamily="18" charset="0"/>
              </a:rPr>
              <a:t> helpful or unhelpful for her?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3) What could she DO that is more helpful for her?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4">
            <a:extLst>
              <a:ext uri="{FF2B5EF4-FFF2-40B4-BE49-F238E27FC236}">
                <a16:creationId xmlns:a16="http://schemas.microsoft.com/office/drawing/2014/main" id="{25218A8E-0A59-4055-86AF-C36DBBF3C511}"/>
              </a:ext>
            </a:extLst>
          </p:cNvPr>
          <p:cNvSpPr txBox="1">
            <a:spLocks noChangeArrowheads="1"/>
          </p:cNvSpPr>
          <p:nvPr/>
        </p:nvSpPr>
        <p:spPr bwMode="auto">
          <a:xfrm>
            <a:off x="6714297" y="365125"/>
            <a:ext cx="3295650" cy="6021776"/>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Situation 6: </a:t>
            </a:r>
            <a:r>
              <a:rPr lang="en-GB" dirty="0">
                <a:effectLst/>
                <a:latin typeface="Comic Sans MS" panose="030F0702030302020204" pitchFamily="66" charset="0"/>
                <a:ea typeface="Calibri" panose="020F0502020204030204" pitchFamily="34" charset="0"/>
                <a:cs typeface="Times New Roman" panose="02020603050405020304" pitchFamily="18" charset="0"/>
              </a:rPr>
              <a:t>Grace realises she has come on her period while at school.  She doesn’t have any sanitary equipment.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Her reaction:  </a:t>
            </a:r>
            <a:r>
              <a:rPr lang="en-GB" dirty="0">
                <a:effectLst/>
                <a:latin typeface="Comic Sans MS" panose="030F0702030302020204" pitchFamily="66" charset="0"/>
                <a:ea typeface="Calibri" panose="020F0502020204030204" pitchFamily="34" charset="0"/>
                <a:cs typeface="Times New Roman" panose="02020603050405020304" pitchFamily="18" charset="0"/>
              </a:rPr>
              <a:t>She begins to cry and stays in the toilet hiding during the last lesson of the day.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1) What emotion is </a:t>
            </a:r>
            <a:r>
              <a:rPr lang="en-GB" dirty="0">
                <a:latin typeface="Comic Sans MS" panose="030F0702030302020204" pitchFamily="66" charset="0"/>
                <a:ea typeface="Calibri" panose="020F0502020204030204" pitchFamily="34" charset="0"/>
                <a:cs typeface="Times New Roman" panose="02020603050405020304" pitchFamily="18" charset="0"/>
              </a:rPr>
              <a:t>Grace</a:t>
            </a:r>
            <a:r>
              <a:rPr lang="en-GB" dirty="0">
                <a:effectLst/>
                <a:latin typeface="Comic Sans MS" panose="030F0702030302020204" pitchFamily="66" charset="0"/>
                <a:ea typeface="Calibri" panose="020F0502020204030204" pitchFamily="34" charset="0"/>
                <a:cs typeface="Times New Roman" panose="02020603050405020304" pitchFamily="18" charset="0"/>
              </a:rPr>
              <a:t> experiencing here?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2) Is her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dirty="0">
                <a:effectLst/>
                <a:latin typeface="Comic Sans MS" panose="030F0702030302020204" pitchFamily="66" charset="0"/>
                <a:ea typeface="Calibri" panose="020F0502020204030204" pitchFamily="34" charset="0"/>
                <a:cs typeface="Times New Roman" panose="02020603050405020304" pitchFamily="18" charset="0"/>
              </a:rPr>
              <a:t> helpful or unhelpful for her?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3) What could she DO that is more helpful for her?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661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8FDB5350-6ADF-4E23-942E-6FD901A8883C}"/>
              </a:ext>
            </a:extLst>
          </p:cNvPr>
          <p:cNvSpPr txBox="1">
            <a:spLocks noChangeArrowheads="1"/>
          </p:cNvSpPr>
          <p:nvPr/>
        </p:nvSpPr>
        <p:spPr bwMode="auto">
          <a:xfrm>
            <a:off x="387622" y="608131"/>
            <a:ext cx="4479236" cy="5597180"/>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Situation 7: </a:t>
            </a:r>
            <a:r>
              <a:rPr lang="en-GB" dirty="0">
                <a:effectLst/>
                <a:latin typeface="Comic Sans MS" panose="030F0702030302020204" pitchFamily="66" charset="0"/>
                <a:ea typeface="Calibri" panose="020F0502020204030204" pitchFamily="34" charset="0"/>
                <a:cs typeface="Times New Roman" panose="02020603050405020304" pitchFamily="18" charset="0"/>
              </a:rPr>
              <a:t>Levi keeps being asked out by a girl that lots of other boys like.  They laugh at him for not saying yes and call him, “gay.”  The truth is Levi thinks that he might be gay.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omic Sans MS" panose="030F0702030302020204" pitchFamily="66" charset="0"/>
                <a:ea typeface="Calibri" panose="020F0502020204030204" pitchFamily="34" charset="0"/>
                <a:cs typeface="Times New Roman" panose="02020603050405020304" pitchFamily="18" charset="0"/>
              </a:rPr>
              <a:t>His reaction:  </a:t>
            </a:r>
            <a:r>
              <a:rPr lang="en-GB" dirty="0">
                <a:effectLst/>
                <a:latin typeface="Comic Sans MS" panose="030F0702030302020204" pitchFamily="66" charset="0"/>
                <a:ea typeface="Calibri" panose="020F0502020204030204" pitchFamily="34" charset="0"/>
                <a:cs typeface="Times New Roman" panose="02020603050405020304" pitchFamily="18" charset="0"/>
              </a:rPr>
              <a:t>He says “yes” to the girl and goes out with her even though he doesn’t want to.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1) What emotion is Levi experiencing here?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2) Is his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dirty="0">
                <a:effectLst/>
                <a:latin typeface="Comic Sans MS" panose="030F0702030302020204" pitchFamily="66" charset="0"/>
                <a:ea typeface="Calibri" panose="020F0502020204030204" pitchFamily="34" charset="0"/>
                <a:cs typeface="Times New Roman" panose="02020603050405020304" pitchFamily="18" charset="0"/>
              </a:rPr>
              <a:t> helpful or unhelpful for him?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3) What could he DO that is more helpful for him?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481F227C-F59A-4CAA-B615-0DE3C67E9BD3}"/>
              </a:ext>
            </a:extLst>
          </p:cNvPr>
          <p:cNvSpPr txBox="1"/>
          <p:nvPr/>
        </p:nvSpPr>
        <p:spPr>
          <a:xfrm>
            <a:off x="10505665" y="4003099"/>
            <a:ext cx="1298713" cy="2246769"/>
          </a:xfrm>
          <a:prstGeom prst="rect">
            <a:avLst/>
          </a:prstGeom>
          <a:solidFill>
            <a:schemeClr val="accent4">
              <a:lumMod val="40000"/>
              <a:lumOff val="60000"/>
            </a:schemeClr>
          </a:solidFill>
        </p:spPr>
        <p:txBody>
          <a:bodyPr wrap="square" rtlCol="0">
            <a:spAutoFit/>
          </a:bodyPr>
          <a:lstStyle/>
          <a:p>
            <a:r>
              <a:rPr lang="en-GB" sz="2000" dirty="0"/>
              <a:t>If time, let’s share some of our own group examples…</a:t>
            </a:r>
          </a:p>
        </p:txBody>
      </p:sp>
      <p:sp>
        <p:nvSpPr>
          <p:cNvPr id="6" name="TextBox 5">
            <a:extLst>
              <a:ext uri="{FF2B5EF4-FFF2-40B4-BE49-F238E27FC236}">
                <a16:creationId xmlns:a16="http://schemas.microsoft.com/office/drawing/2014/main" id="{01FAB572-C6A0-4D03-8B49-A6AE8C9F8173}"/>
              </a:ext>
            </a:extLst>
          </p:cNvPr>
          <p:cNvSpPr txBox="1"/>
          <p:nvPr/>
        </p:nvSpPr>
        <p:spPr>
          <a:xfrm>
            <a:off x="5433390" y="608131"/>
            <a:ext cx="4827103" cy="5641737"/>
          </a:xfrm>
          <a:prstGeom prst="rect">
            <a:avLst/>
          </a:prstGeom>
          <a:solidFill>
            <a:schemeClr val="accent4">
              <a:lumMod val="20000"/>
              <a:lumOff val="80000"/>
            </a:schemeClr>
          </a:solidFill>
          <a:ln>
            <a:solidFill>
              <a:schemeClr val="tx1"/>
            </a:solidFill>
          </a:ln>
        </p:spPr>
        <p:txBody>
          <a:bodyPr wrap="square">
            <a:spAutoFit/>
          </a:bodyPr>
          <a:lstStyle/>
          <a:p>
            <a:pPr>
              <a:lnSpc>
                <a:spcPct val="107000"/>
              </a:lnSpc>
              <a:spcAft>
                <a:spcPts val="800"/>
              </a:spcAft>
            </a:pPr>
            <a:r>
              <a:rPr lang="en-GB" sz="1800" b="1" dirty="0">
                <a:effectLst/>
                <a:latin typeface="Comic Sans MS" panose="030F0702030302020204" pitchFamily="66" charset="0"/>
                <a:ea typeface="Calibri" panose="020F0502020204030204" pitchFamily="34" charset="0"/>
                <a:cs typeface="Times New Roman" panose="02020603050405020304" pitchFamily="18" charset="0"/>
              </a:rPr>
              <a:t>Situation 8: </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Tammy has important exams next week.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Her reaction:  She is obsessed with the idea that she is going to fail.  She begins to experience stress and begins to revise almost every hour she is awake.</a:t>
            </a:r>
          </a:p>
          <a:p>
            <a:pPr>
              <a:lnSpc>
                <a:spcPct val="107000"/>
              </a:lnSpc>
              <a:spcAft>
                <a:spcPts val="80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1) What emotion is Tammy experiencing here?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2) Is her </a:t>
            </a:r>
            <a:r>
              <a:rPr lang="en-GB" b="1" dirty="0">
                <a:effectLst/>
                <a:latin typeface="Comic Sans MS" panose="030F0702030302020204" pitchFamily="66" charset="0"/>
                <a:ea typeface="Calibri" panose="020F0502020204030204" pitchFamily="34" charset="0"/>
                <a:cs typeface="Times New Roman" panose="02020603050405020304" pitchFamily="18" charset="0"/>
              </a:rPr>
              <a:t>reaction</a:t>
            </a:r>
            <a:r>
              <a:rPr lang="en-GB" dirty="0">
                <a:effectLst/>
                <a:latin typeface="Comic Sans MS" panose="030F0702030302020204" pitchFamily="66" charset="0"/>
                <a:ea typeface="Calibri" panose="020F0502020204030204" pitchFamily="34" charset="0"/>
                <a:cs typeface="Times New Roman" panose="02020603050405020304" pitchFamily="18" charset="0"/>
              </a:rPr>
              <a:t> helpful or unhelpful for her?  Why?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Times New Roman" panose="02020603050405020304" pitchFamily="18" charset="0"/>
              </a:rPr>
              <a:t>3) What could she DO that is more helpful for her?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8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487680"/>
            <a:ext cx="10515600" cy="1354372"/>
          </a:xfrm>
          <a:solidFill>
            <a:srgbClr val="FFFF00"/>
          </a:solidFill>
        </p:spPr>
        <p:txBody>
          <a:bodyPr>
            <a:normAutofit fontScale="90000"/>
          </a:bodyPr>
          <a:lstStyle/>
          <a:p>
            <a:pPr algn="ctr"/>
            <a:r>
              <a:rPr lang="en-GB" dirty="0"/>
              <a:t>We have just explored situations that have provoked a range of the emotions listed below.</a:t>
            </a:r>
          </a:p>
        </p:txBody>
      </p:sp>
      <p:graphicFrame>
        <p:nvGraphicFramePr>
          <p:cNvPr id="4" name="Content Placeholder 3"/>
          <p:cNvGraphicFramePr>
            <a:graphicFrameLocks/>
          </p:cNvGraphicFramePr>
          <p:nvPr/>
        </p:nvGraphicFramePr>
        <p:xfrm>
          <a:off x="1894034" y="2209800"/>
          <a:ext cx="8690742" cy="2926080"/>
        </p:xfrm>
        <a:graphic>
          <a:graphicData uri="http://schemas.openxmlformats.org/drawingml/2006/table">
            <a:tbl>
              <a:tblPr firstRow="1" bandRow="1">
                <a:tableStyleId>{5940675A-B579-460E-94D1-54222C63F5DA}</a:tableStyleId>
              </a:tblPr>
              <a:tblGrid>
                <a:gridCol w="2896914">
                  <a:extLst>
                    <a:ext uri="{9D8B030D-6E8A-4147-A177-3AD203B41FA5}">
                      <a16:colId xmlns:a16="http://schemas.microsoft.com/office/drawing/2014/main" val="282521978"/>
                    </a:ext>
                  </a:extLst>
                </a:gridCol>
                <a:gridCol w="2896914">
                  <a:extLst>
                    <a:ext uri="{9D8B030D-6E8A-4147-A177-3AD203B41FA5}">
                      <a16:colId xmlns:a16="http://schemas.microsoft.com/office/drawing/2014/main" val="3804278153"/>
                    </a:ext>
                  </a:extLst>
                </a:gridCol>
                <a:gridCol w="2896914">
                  <a:extLst>
                    <a:ext uri="{9D8B030D-6E8A-4147-A177-3AD203B41FA5}">
                      <a16:colId xmlns:a16="http://schemas.microsoft.com/office/drawing/2014/main" val="3678895961"/>
                    </a:ext>
                  </a:extLst>
                </a:gridCol>
              </a:tblGrid>
              <a:tr h="958741">
                <a:tc>
                  <a:txBody>
                    <a:bodyPr/>
                    <a:lstStyle/>
                    <a:p>
                      <a:pPr algn="ctr"/>
                      <a:r>
                        <a:rPr lang="en-GB" sz="2800" b="1" dirty="0"/>
                        <a:t>ANGER</a:t>
                      </a:r>
                    </a:p>
                    <a:p>
                      <a:pPr algn="ctr"/>
                      <a:r>
                        <a:rPr lang="en-GB" sz="2800" b="1" dirty="0"/>
                        <a:t>-stress</a:t>
                      </a:r>
                    </a:p>
                  </a:txBody>
                  <a:tcPr>
                    <a:solidFill>
                      <a:schemeClr val="bg1"/>
                    </a:solidFill>
                  </a:tcPr>
                </a:tc>
                <a:tc>
                  <a:txBody>
                    <a:bodyPr/>
                    <a:lstStyle/>
                    <a:p>
                      <a:pPr algn="ctr"/>
                      <a:r>
                        <a:rPr lang="en-GB" sz="2800" b="1" dirty="0"/>
                        <a:t>SADNESS</a:t>
                      </a:r>
                    </a:p>
                    <a:p>
                      <a:pPr algn="ctr"/>
                      <a:r>
                        <a:rPr lang="en-GB" sz="2800" b="1" dirty="0"/>
                        <a:t>-rejected</a:t>
                      </a:r>
                    </a:p>
                    <a:p>
                      <a:pPr algn="ctr"/>
                      <a:r>
                        <a:rPr lang="en-GB" sz="2800" b="1" dirty="0"/>
                        <a:t>-lonely</a:t>
                      </a:r>
                    </a:p>
                    <a:p>
                      <a:pPr algn="ctr"/>
                      <a:endParaRPr lang="en-GB" sz="1200" b="1" dirty="0"/>
                    </a:p>
                  </a:txBody>
                  <a:tcPr>
                    <a:solidFill>
                      <a:schemeClr val="bg1"/>
                    </a:solidFill>
                  </a:tcPr>
                </a:tc>
                <a:tc>
                  <a:txBody>
                    <a:bodyPr/>
                    <a:lstStyle/>
                    <a:p>
                      <a:pPr algn="ctr"/>
                      <a:r>
                        <a:rPr lang="en-GB" sz="2800" b="1" dirty="0"/>
                        <a:t>FEAR</a:t>
                      </a:r>
                    </a:p>
                    <a:p>
                      <a:pPr algn="ctr"/>
                      <a:r>
                        <a:rPr lang="en-GB" sz="2800" b="1" dirty="0"/>
                        <a:t>-embarrassment</a:t>
                      </a:r>
                    </a:p>
                  </a:txBody>
                  <a:tcPr>
                    <a:solidFill>
                      <a:schemeClr val="bg1"/>
                    </a:solidFill>
                  </a:tcPr>
                </a:tc>
                <a:extLst>
                  <a:ext uri="{0D108BD9-81ED-4DB2-BD59-A6C34878D82A}">
                    <a16:rowId xmlns:a16="http://schemas.microsoft.com/office/drawing/2014/main" val="541159106"/>
                  </a:ext>
                </a:extLst>
              </a:tr>
              <a:tr h="1232667">
                <a:tc>
                  <a:txBody>
                    <a:bodyPr/>
                    <a:lstStyle/>
                    <a:p>
                      <a:pPr algn="ctr"/>
                      <a:r>
                        <a:rPr lang="en-GB" sz="2800" b="1" dirty="0"/>
                        <a:t>JOY</a:t>
                      </a:r>
                    </a:p>
                  </a:txBody>
                  <a:tcPr>
                    <a:solidFill>
                      <a:schemeClr val="bg1"/>
                    </a:solidFill>
                  </a:tcPr>
                </a:tc>
                <a:tc>
                  <a:txBody>
                    <a:bodyPr/>
                    <a:lstStyle/>
                    <a:p>
                      <a:pPr algn="ctr"/>
                      <a:r>
                        <a:rPr lang="en-GB" sz="2800" b="1" dirty="0"/>
                        <a:t>DISGUST</a:t>
                      </a:r>
                    </a:p>
                    <a:p>
                      <a:pPr algn="ctr"/>
                      <a:r>
                        <a:rPr lang="en-GB" sz="2800" b="1" dirty="0"/>
                        <a:t>-awkwardness</a:t>
                      </a:r>
                    </a:p>
                  </a:txBody>
                  <a:tcPr>
                    <a:solidFill>
                      <a:schemeClr val="bg1"/>
                    </a:solidFill>
                  </a:tcPr>
                </a:tc>
                <a:tc>
                  <a:txBody>
                    <a:bodyPr/>
                    <a:lstStyle/>
                    <a:p>
                      <a:pPr algn="ctr"/>
                      <a:r>
                        <a:rPr lang="en-GB" sz="2800" b="1" dirty="0"/>
                        <a:t>SURPRISE</a:t>
                      </a:r>
                    </a:p>
                    <a:p>
                      <a:pPr algn="ctr"/>
                      <a:endParaRPr lang="en-GB" sz="2800" b="1" dirty="0"/>
                    </a:p>
                    <a:p>
                      <a:pPr algn="ctr"/>
                      <a:endParaRPr lang="en-GB" sz="2800" b="1" dirty="0"/>
                    </a:p>
                  </a:txBody>
                  <a:tcPr>
                    <a:solidFill>
                      <a:schemeClr val="bg1"/>
                    </a:solidFill>
                  </a:tcPr>
                </a:tc>
                <a:extLst>
                  <a:ext uri="{0D108BD9-81ED-4DB2-BD59-A6C34878D82A}">
                    <a16:rowId xmlns:a16="http://schemas.microsoft.com/office/drawing/2014/main" val="402698373"/>
                  </a:ext>
                </a:extLst>
              </a:tr>
            </a:tbl>
          </a:graphicData>
        </a:graphic>
      </p:graphicFrame>
    </p:spTree>
    <p:extLst>
      <p:ext uri="{BB962C8B-B14F-4D97-AF65-F5344CB8AC3E}">
        <p14:creationId xmlns:p14="http://schemas.microsoft.com/office/powerpoint/2010/main" val="227667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A633-08D6-4C67-AB90-FB1B2EBCE71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37400F2-D75B-4E0C-8CD6-CA8A3570F94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E77990E-68B4-407B-A140-190B7C117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6AF6852-947C-46C5-9BE3-4D65F47734F1}"/>
              </a:ext>
            </a:extLst>
          </p:cNvPr>
          <p:cNvSpPr txBox="1"/>
          <p:nvPr/>
        </p:nvSpPr>
        <p:spPr>
          <a:xfrm>
            <a:off x="1205948" y="480884"/>
            <a:ext cx="10147852" cy="2554545"/>
          </a:xfrm>
          <a:prstGeom prst="rect">
            <a:avLst/>
          </a:prstGeom>
          <a:solidFill>
            <a:srgbClr val="FFFF00"/>
          </a:solidFill>
        </p:spPr>
        <p:txBody>
          <a:bodyPr wrap="square" rtlCol="0">
            <a:spAutoFit/>
          </a:bodyPr>
          <a:lstStyle/>
          <a:p>
            <a:pPr algn="ctr"/>
            <a:r>
              <a:rPr lang="en-GB" sz="4000" dirty="0"/>
              <a:t>During the rest of this topic, we are going to explore these situations in more detail and explore other helpful ways of dealing with these difficult emotions.</a:t>
            </a:r>
          </a:p>
        </p:txBody>
      </p:sp>
      <p:sp>
        <p:nvSpPr>
          <p:cNvPr id="6" name="TextBox 5">
            <a:extLst>
              <a:ext uri="{FF2B5EF4-FFF2-40B4-BE49-F238E27FC236}">
                <a16:creationId xmlns:a16="http://schemas.microsoft.com/office/drawing/2014/main" id="{8730063E-7516-4803-8102-C548FEF2B212}"/>
              </a:ext>
            </a:extLst>
          </p:cNvPr>
          <p:cNvSpPr txBox="1"/>
          <p:nvPr/>
        </p:nvSpPr>
        <p:spPr>
          <a:xfrm>
            <a:off x="1205948" y="3822571"/>
            <a:ext cx="10147852" cy="2554545"/>
          </a:xfrm>
          <a:prstGeom prst="rect">
            <a:avLst/>
          </a:prstGeom>
          <a:solidFill>
            <a:srgbClr val="FFFF00"/>
          </a:solidFill>
        </p:spPr>
        <p:txBody>
          <a:bodyPr wrap="square" rtlCol="0">
            <a:spAutoFit/>
          </a:bodyPr>
          <a:lstStyle/>
          <a:p>
            <a:pPr algn="ctr"/>
            <a:r>
              <a:rPr lang="en-GB" sz="4000" dirty="0"/>
              <a:t>At the end of the topic, we are going to look at this sheet again and see if we can add to it</a:t>
            </a:r>
          </a:p>
          <a:p>
            <a:pPr algn="ctr"/>
            <a:r>
              <a:rPr lang="en-GB" sz="4000" dirty="0"/>
              <a:t>(so please keep it safe in one of the group’s folder.) </a:t>
            </a:r>
          </a:p>
        </p:txBody>
      </p:sp>
    </p:spTree>
    <p:extLst>
      <p:ext uri="{BB962C8B-B14F-4D97-AF65-F5344CB8AC3E}">
        <p14:creationId xmlns:p14="http://schemas.microsoft.com/office/powerpoint/2010/main" val="178223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2001077" y="580963"/>
            <a:ext cx="7673009" cy="769441"/>
          </a:xfrm>
          <a:prstGeom prst="rect">
            <a:avLst/>
          </a:prstGeom>
          <a:solidFill>
            <a:srgbClr val="FFFF00"/>
          </a:solidFill>
        </p:spPr>
        <p:txBody>
          <a:bodyPr wrap="square" rtlCol="0">
            <a:spAutoFit/>
          </a:bodyPr>
          <a:lstStyle/>
          <a:p>
            <a:r>
              <a:rPr lang="en-GB" sz="4400" b="1" dirty="0"/>
              <a:t>Answers:</a:t>
            </a:r>
          </a:p>
        </p:txBody>
      </p:sp>
      <p:sp>
        <p:nvSpPr>
          <p:cNvPr id="6" name="TextBox 5">
            <a:extLst>
              <a:ext uri="{FF2B5EF4-FFF2-40B4-BE49-F238E27FC236}">
                <a16:creationId xmlns:a16="http://schemas.microsoft.com/office/drawing/2014/main" id="{F16947FE-EAAD-4197-8707-9D991458B16C}"/>
              </a:ext>
            </a:extLst>
          </p:cNvPr>
          <p:cNvSpPr txBox="1"/>
          <p:nvPr/>
        </p:nvSpPr>
        <p:spPr>
          <a:xfrm>
            <a:off x="1140515" y="1825625"/>
            <a:ext cx="9910970" cy="3970318"/>
          </a:xfrm>
          <a:prstGeom prst="rect">
            <a:avLst/>
          </a:prstGeom>
          <a:solidFill>
            <a:srgbClr val="FFFF00"/>
          </a:solidFill>
        </p:spPr>
        <p:txBody>
          <a:bodyPr wrap="square" rtlCol="0">
            <a:spAutoFit/>
          </a:bodyPr>
          <a:lstStyle/>
          <a:p>
            <a:pPr marL="742950" indent="-742950">
              <a:buAutoNum type="arabicParenR"/>
            </a:pPr>
            <a:r>
              <a:rPr lang="en-GB" sz="2800" b="1" dirty="0"/>
              <a:t>What is an emotion? </a:t>
            </a:r>
            <a:r>
              <a:rPr lang="en-GB" sz="2800" dirty="0"/>
              <a:t>A strong inner feeling that affects our body.</a:t>
            </a:r>
          </a:p>
          <a:p>
            <a:pPr marL="742950" indent="-742950">
              <a:buAutoNum type="arabicParenR"/>
            </a:pPr>
            <a:r>
              <a:rPr lang="en-GB" sz="2800" b="1" dirty="0"/>
              <a:t>What are the six main emotions?  </a:t>
            </a:r>
            <a:r>
              <a:rPr lang="en-GB" sz="2800" dirty="0"/>
              <a:t>Anger, joy, fear, surprise, disgust, sadness.</a:t>
            </a:r>
          </a:p>
          <a:p>
            <a:pPr marL="742950" indent="-742950">
              <a:buAutoNum type="arabicParenR"/>
            </a:pPr>
            <a:r>
              <a:rPr lang="en-GB" sz="2800" b="1" dirty="0"/>
              <a:t>How can we recognise them in others?  </a:t>
            </a:r>
            <a:r>
              <a:rPr lang="en-GB" sz="2800" dirty="0"/>
              <a:t>Facial expressions, body language, tone of voice.</a:t>
            </a:r>
          </a:p>
          <a:p>
            <a:pPr marL="742950" indent="-742950">
              <a:buAutoNum type="arabicParenR"/>
            </a:pPr>
            <a:r>
              <a:rPr lang="en-GB" sz="2800" b="1" dirty="0"/>
              <a:t>How can we recognise them in ourselves?  </a:t>
            </a:r>
            <a:r>
              <a:rPr lang="en-GB" sz="2800" dirty="0"/>
              <a:t>Our bodily sensations tell us how we feel.  Remember - we can have a mixture of emotions at the same time.</a:t>
            </a:r>
          </a:p>
        </p:txBody>
      </p:sp>
    </p:spTree>
    <p:extLst>
      <p:ext uri="{BB962C8B-B14F-4D97-AF65-F5344CB8AC3E}">
        <p14:creationId xmlns:p14="http://schemas.microsoft.com/office/powerpoint/2010/main" val="39364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1446550"/>
          </a:xfrm>
          <a:prstGeom prst="rect">
            <a:avLst/>
          </a:prstGeom>
          <a:solidFill>
            <a:srgbClr val="FFFF00"/>
          </a:solidFill>
        </p:spPr>
        <p:txBody>
          <a:bodyPr wrap="square" rtlCol="0">
            <a:spAutoFit/>
          </a:bodyPr>
          <a:lstStyle/>
          <a:p>
            <a:r>
              <a:rPr lang="en-GB" sz="4400" b="1" dirty="0"/>
              <a:t>Learning Review from our previous lesson:</a:t>
            </a:r>
          </a:p>
        </p:txBody>
      </p:sp>
      <p:sp>
        <p:nvSpPr>
          <p:cNvPr id="6" name="TextBox 5">
            <a:extLst>
              <a:ext uri="{FF2B5EF4-FFF2-40B4-BE49-F238E27FC236}">
                <a16:creationId xmlns:a16="http://schemas.microsoft.com/office/drawing/2014/main" id="{F16947FE-EAAD-4197-8707-9D991458B16C}"/>
              </a:ext>
            </a:extLst>
          </p:cNvPr>
          <p:cNvSpPr txBox="1"/>
          <p:nvPr/>
        </p:nvSpPr>
        <p:spPr>
          <a:xfrm>
            <a:off x="838200" y="2169319"/>
            <a:ext cx="9910970" cy="2800767"/>
          </a:xfrm>
          <a:prstGeom prst="rect">
            <a:avLst/>
          </a:prstGeom>
          <a:solidFill>
            <a:srgbClr val="FFFF00"/>
          </a:solidFill>
        </p:spPr>
        <p:txBody>
          <a:bodyPr wrap="square" rtlCol="0">
            <a:spAutoFit/>
          </a:bodyPr>
          <a:lstStyle/>
          <a:p>
            <a:pPr marL="742950" indent="-742950">
              <a:buAutoNum type="arabicParenR"/>
            </a:pPr>
            <a:r>
              <a:rPr lang="en-GB" sz="4400" dirty="0"/>
              <a:t>Why are emotions important for us to feel even if they are difficult?</a:t>
            </a:r>
          </a:p>
          <a:p>
            <a:pPr marL="742950" indent="-742950">
              <a:buAutoNum type="arabicParenR"/>
            </a:pPr>
            <a:r>
              <a:rPr lang="en-GB" sz="4400" dirty="0"/>
              <a:t>What are mood swings and what causes them in puberty?</a:t>
            </a:r>
          </a:p>
        </p:txBody>
      </p:sp>
    </p:spTree>
    <p:extLst>
      <p:ext uri="{BB962C8B-B14F-4D97-AF65-F5344CB8AC3E}">
        <p14:creationId xmlns:p14="http://schemas.microsoft.com/office/powerpoint/2010/main" val="395053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1446550"/>
          </a:xfrm>
          <a:prstGeom prst="rect">
            <a:avLst/>
          </a:prstGeom>
          <a:solidFill>
            <a:srgbClr val="FFFF00"/>
          </a:solidFill>
        </p:spPr>
        <p:txBody>
          <a:bodyPr wrap="square" rtlCol="0">
            <a:spAutoFit/>
          </a:bodyPr>
          <a:lstStyle/>
          <a:p>
            <a:r>
              <a:rPr lang="en-GB" sz="4400" b="1" dirty="0"/>
              <a:t>Learning Review from our previous lesson:</a:t>
            </a:r>
          </a:p>
        </p:txBody>
      </p:sp>
      <p:sp>
        <p:nvSpPr>
          <p:cNvPr id="6" name="TextBox 5">
            <a:extLst>
              <a:ext uri="{FF2B5EF4-FFF2-40B4-BE49-F238E27FC236}">
                <a16:creationId xmlns:a16="http://schemas.microsoft.com/office/drawing/2014/main" id="{F16947FE-EAAD-4197-8707-9D991458B16C}"/>
              </a:ext>
            </a:extLst>
          </p:cNvPr>
          <p:cNvSpPr txBox="1"/>
          <p:nvPr/>
        </p:nvSpPr>
        <p:spPr>
          <a:xfrm>
            <a:off x="838200" y="2169319"/>
            <a:ext cx="9910970" cy="3785652"/>
          </a:xfrm>
          <a:prstGeom prst="rect">
            <a:avLst/>
          </a:prstGeom>
          <a:solidFill>
            <a:srgbClr val="FFFF00"/>
          </a:solidFill>
        </p:spPr>
        <p:txBody>
          <a:bodyPr wrap="square" rtlCol="0">
            <a:spAutoFit/>
          </a:bodyPr>
          <a:lstStyle/>
          <a:p>
            <a:pPr marL="742950" indent="-742950">
              <a:buAutoNum type="arabicParenR"/>
            </a:pPr>
            <a:r>
              <a:rPr lang="en-GB" sz="3000" b="1" dirty="0"/>
              <a:t>Why are emotions important for us to feel even if they are difficult?</a:t>
            </a:r>
          </a:p>
          <a:p>
            <a:r>
              <a:rPr lang="en-GB" sz="3000" dirty="0"/>
              <a:t>They are messages/signals that something is right or wrong on our </a:t>
            </a:r>
            <a:r>
              <a:rPr lang="en-GB" sz="3000"/>
              <a:t>lives.</a:t>
            </a:r>
          </a:p>
          <a:p>
            <a:endParaRPr lang="en-GB" sz="3000" dirty="0"/>
          </a:p>
          <a:p>
            <a:r>
              <a:rPr lang="en-GB" sz="3000" b="1" dirty="0"/>
              <a:t>2) What are mood swings and what causes them in puberty?  </a:t>
            </a:r>
          </a:p>
          <a:p>
            <a:r>
              <a:rPr lang="en-GB" sz="3000" dirty="0"/>
              <a:t>When someone changes emotion quickly caused by hormones during puberty (although other ages may experience them.)</a:t>
            </a:r>
          </a:p>
        </p:txBody>
      </p:sp>
    </p:spTree>
    <p:extLst>
      <p:ext uri="{BB962C8B-B14F-4D97-AF65-F5344CB8AC3E}">
        <p14:creationId xmlns:p14="http://schemas.microsoft.com/office/powerpoint/2010/main" val="196465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A2BA-3CAC-4862-9AAF-DF0D6FA4B2D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DDDEDE-6CD2-4B34-95D2-9F2812C3563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A7876EC-B085-4C77-9C7C-E8CF5BA5E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81787C6-BB89-4CF9-B076-9FD2DD494513}"/>
              </a:ext>
            </a:extLst>
          </p:cNvPr>
          <p:cNvSpPr txBox="1"/>
          <p:nvPr/>
        </p:nvSpPr>
        <p:spPr>
          <a:xfrm>
            <a:off x="2001077" y="580963"/>
            <a:ext cx="7673009" cy="4154984"/>
          </a:xfrm>
          <a:prstGeom prst="rect">
            <a:avLst/>
          </a:prstGeom>
          <a:solidFill>
            <a:srgbClr val="FFFF00"/>
          </a:solidFill>
        </p:spPr>
        <p:txBody>
          <a:bodyPr wrap="square" rtlCol="0">
            <a:spAutoFit/>
          </a:bodyPr>
          <a:lstStyle/>
          <a:p>
            <a:r>
              <a:rPr lang="en-GB" sz="4400" b="1" dirty="0"/>
              <a:t>Today we are exploring:</a:t>
            </a:r>
          </a:p>
          <a:p>
            <a:endParaRPr lang="en-GB" sz="4400" b="1" dirty="0"/>
          </a:p>
          <a:p>
            <a:pPr marL="742950" indent="-742950">
              <a:buAutoNum type="arabicParenR"/>
            </a:pPr>
            <a:r>
              <a:rPr lang="en-GB" sz="4400" dirty="0"/>
              <a:t>Why do we have emotions?</a:t>
            </a:r>
          </a:p>
          <a:p>
            <a:pPr marL="742950" indent="-742950">
              <a:buAutoNum type="arabicParenR"/>
            </a:pPr>
            <a:endParaRPr lang="en-GB" sz="4400" dirty="0"/>
          </a:p>
          <a:p>
            <a:pPr marL="742950" indent="-742950">
              <a:buAutoNum type="arabicParenR"/>
            </a:pPr>
            <a:r>
              <a:rPr lang="en-GB" sz="4400" dirty="0"/>
              <a:t>How might puberty affect our emotions?</a:t>
            </a:r>
          </a:p>
        </p:txBody>
      </p:sp>
    </p:spTree>
    <p:extLst>
      <p:ext uri="{BB962C8B-B14F-4D97-AF65-F5344CB8AC3E}">
        <p14:creationId xmlns:p14="http://schemas.microsoft.com/office/powerpoint/2010/main" val="60616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solidFill>
            <a:srgbClr val="FFFF00"/>
          </a:solidFill>
        </p:spPr>
        <p:txBody>
          <a:bodyPr/>
          <a:lstStyle/>
          <a:p>
            <a:r>
              <a:rPr lang="en-GB" dirty="0"/>
              <a:t>Consider – which of these emotions are good and which are bad?  Discuss.</a:t>
            </a:r>
          </a:p>
        </p:txBody>
      </p:sp>
      <p:graphicFrame>
        <p:nvGraphicFramePr>
          <p:cNvPr id="4" name="Content Placeholder 3"/>
          <p:cNvGraphicFramePr>
            <a:graphicFrameLocks/>
          </p:cNvGraphicFramePr>
          <p:nvPr>
            <p:extLst>
              <p:ext uri="{D42A27DB-BD31-4B8C-83A1-F6EECF244321}">
                <p14:modId xmlns:p14="http://schemas.microsoft.com/office/powerpoint/2010/main" val="3284437306"/>
              </p:ext>
            </p:extLst>
          </p:nvPr>
        </p:nvGraphicFramePr>
        <p:xfrm>
          <a:off x="1750629" y="1954923"/>
          <a:ext cx="8690742" cy="2438400"/>
        </p:xfrm>
        <a:graphic>
          <a:graphicData uri="http://schemas.openxmlformats.org/drawingml/2006/table">
            <a:tbl>
              <a:tblPr firstRow="1" bandRow="1">
                <a:tableStyleId>{5940675A-B579-460E-94D1-54222C63F5DA}</a:tableStyleId>
              </a:tblPr>
              <a:tblGrid>
                <a:gridCol w="2896914">
                  <a:extLst>
                    <a:ext uri="{9D8B030D-6E8A-4147-A177-3AD203B41FA5}">
                      <a16:colId xmlns:a16="http://schemas.microsoft.com/office/drawing/2014/main" val="282521978"/>
                    </a:ext>
                  </a:extLst>
                </a:gridCol>
                <a:gridCol w="2896914">
                  <a:extLst>
                    <a:ext uri="{9D8B030D-6E8A-4147-A177-3AD203B41FA5}">
                      <a16:colId xmlns:a16="http://schemas.microsoft.com/office/drawing/2014/main" val="3804278153"/>
                    </a:ext>
                  </a:extLst>
                </a:gridCol>
                <a:gridCol w="2896914">
                  <a:extLst>
                    <a:ext uri="{9D8B030D-6E8A-4147-A177-3AD203B41FA5}">
                      <a16:colId xmlns:a16="http://schemas.microsoft.com/office/drawing/2014/main" val="3678895961"/>
                    </a:ext>
                  </a:extLst>
                </a:gridCol>
              </a:tblGrid>
              <a:tr h="958741">
                <a:tc>
                  <a:txBody>
                    <a:bodyPr/>
                    <a:lstStyle/>
                    <a:p>
                      <a:pPr algn="ctr"/>
                      <a:r>
                        <a:rPr lang="en-GB" sz="2800" b="1" dirty="0"/>
                        <a:t>ANGER</a:t>
                      </a:r>
                    </a:p>
                    <a:p>
                      <a:pPr algn="ctr"/>
                      <a:endParaRPr lang="en-GB" sz="2800" b="1" dirty="0"/>
                    </a:p>
                  </a:txBody>
                  <a:tcPr>
                    <a:solidFill>
                      <a:schemeClr val="bg1"/>
                    </a:solidFill>
                  </a:tcPr>
                </a:tc>
                <a:tc>
                  <a:txBody>
                    <a:bodyPr/>
                    <a:lstStyle/>
                    <a:p>
                      <a:pPr algn="ctr"/>
                      <a:r>
                        <a:rPr lang="en-GB" sz="2800" b="1" dirty="0"/>
                        <a:t>SADNESS</a:t>
                      </a:r>
                    </a:p>
                    <a:p>
                      <a:pPr algn="ctr"/>
                      <a:endParaRPr lang="en-GB" sz="1200" b="1" dirty="0"/>
                    </a:p>
                    <a:p>
                      <a:pPr algn="ctr"/>
                      <a:endParaRPr lang="en-GB" sz="1200" b="1" dirty="0"/>
                    </a:p>
                    <a:p>
                      <a:pPr algn="ctr"/>
                      <a:endParaRPr lang="en-GB" sz="1200" b="1" dirty="0"/>
                    </a:p>
                  </a:txBody>
                  <a:tcPr>
                    <a:solidFill>
                      <a:schemeClr val="bg1"/>
                    </a:solidFill>
                  </a:tcPr>
                </a:tc>
                <a:tc>
                  <a:txBody>
                    <a:bodyPr/>
                    <a:lstStyle/>
                    <a:p>
                      <a:pPr algn="ctr"/>
                      <a:r>
                        <a:rPr lang="en-GB" sz="2800" b="1" dirty="0"/>
                        <a:t>FEAR</a:t>
                      </a:r>
                    </a:p>
                  </a:txBody>
                  <a:tcPr>
                    <a:solidFill>
                      <a:schemeClr val="bg1"/>
                    </a:solidFill>
                  </a:tcPr>
                </a:tc>
                <a:extLst>
                  <a:ext uri="{0D108BD9-81ED-4DB2-BD59-A6C34878D82A}">
                    <a16:rowId xmlns:a16="http://schemas.microsoft.com/office/drawing/2014/main" val="541159106"/>
                  </a:ext>
                </a:extLst>
              </a:tr>
              <a:tr h="1232667">
                <a:tc>
                  <a:txBody>
                    <a:bodyPr/>
                    <a:lstStyle/>
                    <a:p>
                      <a:pPr algn="ctr"/>
                      <a:r>
                        <a:rPr lang="en-GB" sz="2800" b="1" dirty="0"/>
                        <a:t>JOY</a:t>
                      </a:r>
                    </a:p>
                  </a:txBody>
                  <a:tcPr>
                    <a:solidFill>
                      <a:schemeClr val="bg1"/>
                    </a:solidFill>
                  </a:tcPr>
                </a:tc>
                <a:tc>
                  <a:txBody>
                    <a:bodyPr/>
                    <a:lstStyle/>
                    <a:p>
                      <a:pPr algn="ctr"/>
                      <a:r>
                        <a:rPr lang="en-GB" sz="2800" b="1" dirty="0"/>
                        <a:t>DISGUST</a:t>
                      </a:r>
                    </a:p>
                  </a:txBody>
                  <a:tcPr>
                    <a:solidFill>
                      <a:schemeClr val="bg1"/>
                    </a:solidFill>
                  </a:tcPr>
                </a:tc>
                <a:tc>
                  <a:txBody>
                    <a:bodyPr/>
                    <a:lstStyle/>
                    <a:p>
                      <a:pPr algn="ctr"/>
                      <a:r>
                        <a:rPr lang="en-GB" sz="2800" b="1" dirty="0"/>
                        <a:t>SURPRISE</a:t>
                      </a:r>
                    </a:p>
                    <a:p>
                      <a:pPr algn="ctr"/>
                      <a:endParaRPr lang="en-GB" sz="2800" b="1" dirty="0"/>
                    </a:p>
                    <a:p>
                      <a:pPr algn="ctr"/>
                      <a:endParaRPr lang="en-GB" sz="2800" b="1" dirty="0"/>
                    </a:p>
                  </a:txBody>
                  <a:tcPr>
                    <a:solidFill>
                      <a:schemeClr val="bg1"/>
                    </a:solidFill>
                  </a:tcPr>
                </a:tc>
                <a:extLst>
                  <a:ext uri="{0D108BD9-81ED-4DB2-BD59-A6C34878D82A}">
                    <a16:rowId xmlns:a16="http://schemas.microsoft.com/office/drawing/2014/main" val="402698373"/>
                  </a:ext>
                </a:extLst>
              </a:tr>
            </a:tbl>
          </a:graphicData>
        </a:graphic>
      </p:graphicFrame>
      <p:sp>
        <p:nvSpPr>
          <p:cNvPr id="5" name="TextBox 4"/>
          <p:cNvSpPr txBox="1"/>
          <p:nvPr/>
        </p:nvSpPr>
        <p:spPr>
          <a:xfrm>
            <a:off x="525351" y="4657558"/>
            <a:ext cx="8208912" cy="1815882"/>
          </a:xfrm>
          <a:prstGeom prst="rect">
            <a:avLst/>
          </a:prstGeom>
          <a:solidFill>
            <a:schemeClr val="accent4">
              <a:lumMod val="40000"/>
              <a:lumOff val="60000"/>
            </a:schemeClr>
          </a:solidFill>
        </p:spPr>
        <p:txBody>
          <a:bodyPr wrap="square" rtlCol="0">
            <a:spAutoFit/>
          </a:bodyPr>
          <a:lstStyle/>
          <a:p>
            <a:r>
              <a:rPr lang="en-GB" sz="2800" b="1" dirty="0"/>
              <a:t>What might this quote mean?</a:t>
            </a:r>
          </a:p>
          <a:p>
            <a:endParaRPr lang="en-GB" sz="2800" dirty="0"/>
          </a:p>
          <a:p>
            <a:r>
              <a:rPr lang="en-GB" sz="2800" b="1" dirty="0">
                <a:latin typeface="Accord Heavy SF" panose="020BE200000000000000" pitchFamily="34" charset="0"/>
              </a:rPr>
              <a:t>“No emotions are good or bad, all are necessary for our survival.”</a:t>
            </a:r>
          </a:p>
        </p:txBody>
      </p:sp>
    </p:spTree>
    <p:extLst>
      <p:ext uri="{BB962C8B-B14F-4D97-AF65-F5344CB8AC3E}">
        <p14:creationId xmlns:p14="http://schemas.microsoft.com/office/powerpoint/2010/main" val="2417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242958"/>
          </a:xfrm>
          <a:solidFill>
            <a:srgbClr val="FFFF00"/>
          </a:solidFill>
        </p:spPr>
        <p:txBody>
          <a:bodyPr>
            <a:normAutofit fontScale="90000"/>
          </a:bodyPr>
          <a:lstStyle/>
          <a:p>
            <a:r>
              <a:rPr lang="en-GB" sz="3600" b="1" dirty="0"/>
              <a:t>All emotions are important because they gives us messages about what is good/ok/bad/wrong for us, for example…</a:t>
            </a:r>
          </a:p>
        </p:txBody>
      </p:sp>
      <p:sp>
        <p:nvSpPr>
          <p:cNvPr id="4" name="TextBox 3"/>
          <p:cNvSpPr txBox="1"/>
          <p:nvPr/>
        </p:nvSpPr>
        <p:spPr>
          <a:xfrm>
            <a:off x="457200" y="1923393"/>
            <a:ext cx="4335517" cy="954107"/>
          </a:xfrm>
          <a:prstGeom prst="rect">
            <a:avLst/>
          </a:prstGeom>
          <a:solidFill>
            <a:schemeClr val="accent4">
              <a:lumMod val="40000"/>
              <a:lumOff val="60000"/>
            </a:schemeClr>
          </a:solidFill>
        </p:spPr>
        <p:txBody>
          <a:bodyPr wrap="square" rtlCol="0">
            <a:spAutoFit/>
          </a:bodyPr>
          <a:lstStyle/>
          <a:p>
            <a:r>
              <a:rPr lang="en-GB" sz="2800" dirty="0"/>
              <a:t>Why may fear save our lives?</a:t>
            </a:r>
          </a:p>
        </p:txBody>
      </p:sp>
      <p:sp>
        <p:nvSpPr>
          <p:cNvPr id="5" name="TextBox 4"/>
          <p:cNvSpPr txBox="1"/>
          <p:nvPr/>
        </p:nvSpPr>
        <p:spPr>
          <a:xfrm>
            <a:off x="7641021" y="2575346"/>
            <a:ext cx="4335517" cy="954107"/>
          </a:xfrm>
          <a:prstGeom prst="rect">
            <a:avLst/>
          </a:prstGeom>
          <a:solidFill>
            <a:schemeClr val="accent4">
              <a:lumMod val="40000"/>
              <a:lumOff val="60000"/>
            </a:schemeClr>
          </a:solidFill>
        </p:spPr>
        <p:txBody>
          <a:bodyPr wrap="square" rtlCol="0">
            <a:spAutoFit/>
          </a:bodyPr>
          <a:lstStyle/>
          <a:p>
            <a:r>
              <a:rPr lang="en-GB" sz="2800" dirty="0"/>
              <a:t>How could anger lead us to not being bullied anymore?</a:t>
            </a:r>
          </a:p>
        </p:txBody>
      </p:sp>
      <p:sp>
        <p:nvSpPr>
          <p:cNvPr id="6" name="TextBox 5"/>
          <p:cNvSpPr txBox="1"/>
          <p:nvPr/>
        </p:nvSpPr>
        <p:spPr>
          <a:xfrm>
            <a:off x="1971564" y="5362523"/>
            <a:ext cx="4335517" cy="954107"/>
          </a:xfrm>
          <a:prstGeom prst="rect">
            <a:avLst/>
          </a:prstGeom>
          <a:solidFill>
            <a:schemeClr val="accent4">
              <a:lumMod val="40000"/>
              <a:lumOff val="60000"/>
            </a:schemeClr>
          </a:solidFill>
        </p:spPr>
        <p:txBody>
          <a:bodyPr wrap="square" rtlCol="0">
            <a:spAutoFit/>
          </a:bodyPr>
          <a:lstStyle/>
          <a:p>
            <a:r>
              <a:rPr lang="en-GB" sz="2800" dirty="0"/>
              <a:t>How could sadness lead us to asking for help?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8505"/>
          <a:stretch/>
        </p:blipFill>
        <p:spPr>
          <a:xfrm>
            <a:off x="2464633" y="2443938"/>
            <a:ext cx="2419385" cy="2171029"/>
          </a:xfrm>
          <a:prstGeom prst="rect">
            <a:avLst/>
          </a:prstGeom>
          <a:solidFill>
            <a:schemeClr val="tx1"/>
          </a:solidFill>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39233" y="4060977"/>
            <a:ext cx="1396577" cy="21116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8412" y="3832178"/>
            <a:ext cx="1846000" cy="17306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748" y="4556404"/>
            <a:ext cx="1819816" cy="1941137"/>
          </a:xfrm>
          <a:prstGeom prst="rect">
            <a:avLst/>
          </a:prstGeom>
        </p:spPr>
      </p:pic>
    </p:spTree>
    <p:extLst>
      <p:ext uri="{BB962C8B-B14F-4D97-AF65-F5344CB8AC3E}">
        <p14:creationId xmlns:p14="http://schemas.microsoft.com/office/powerpoint/2010/main" val="39835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98172" y="710067"/>
            <a:ext cx="8229600" cy="1498178"/>
          </a:xfrm>
          <a:solidFill>
            <a:srgbClr val="FFFF00"/>
          </a:solidFill>
        </p:spPr>
        <p:txBody>
          <a:bodyPr>
            <a:normAutofit/>
          </a:bodyPr>
          <a:lstStyle/>
          <a:p>
            <a:r>
              <a:rPr lang="en-GB" sz="3200" dirty="0"/>
              <a:t>So emotions are trying to give us important </a:t>
            </a:r>
            <a:r>
              <a:rPr lang="en-GB" sz="3200" b="1" dirty="0"/>
              <a:t>messages</a:t>
            </a:r>
            <a:r>
              <a:rPr lang="en-GB" sz="3200" dirty="0"/>
              <a:t>.  If we felt happy all of the time what could go wrong in our life? </a:t>
            </a:r>
          </a:p>
        </p:txBody>
      </p:sp>
      <p:sp>
        <p:nvSpPr>
          <p:cNvPr id="4" name="Rectangle 3"/>
          <p:cNvSpPr/>
          <p:nvPr/>
        </p:nvSpPr>
        <p:spPr>
          <a:xfrm>
            <a:off x="2019332" y="2763688"/>
            <a:ext cx="4572000" cy="2554545"/>
          </a:xfrm>
          <a:prstGeom prst="rect">
            <a:avLst/>
          </a:prstGeom>
          <a:solidFill>
            <a:schemeClr val="accent4">
              <a:lumMod val="20000"/>
              <a:lumOff val="80000"/>
            </a:schemeClr>
          </a:solidFill>
        </p:spPr>
        <p:txBody>
          <a:bodyPr>
            <a:spAutoFit/>
          </a:bodyPr>
          <a:lstStyle/>
          <a:p>
            <a:r>
              <a:rPr lang="en-GB" sz="3200" dirty="0"/>
              <a:t>Some examples - we might put ourselves in danger, allow a bully to keep hurting us or never ask for help.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26" y="2525149"/>
            <a:ext cx="3208851" cy="3756704"/>
          </a:xfrm>
          <a:prstGeom prst="rect">
            <a:avLst/>
          </a:prstGeom>
        </p:spPr>
      </p:pic>
    </p:spTree>
    <p:extLst>
      <p:ext uri="{BB962C8B-B14F-4D97-AF65-F5344CB8AC3E}">
        <p14:creationId xmlns:p14="http://schemas.microsoft.com/office/powerpoint/2010/main" val="102752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13333"/>
            <a:ext cx="10515600" cy="986597"/>
          </a:xfrm>
          <a:solidFill>
            <a:srgbClr val="FFFF00"/>
          </a:solidFill>
        </p:spPr>
        <p:txBody>
          <a:bodyPr/>
          <a:lstStyle/>
          <a:p>
            <a:r>
              <a:rPr lang="en-GB" dirty="0"/>
              <a:t>Drama Task – I’m important because…</a:t>
            </a:r>
          </a:p>
        </p:txBody>
      </p:sp>
      <p:graphicFrame>
        <p:nvGraphicFramePr>
          <p:cNvPr id="4" name="Content Placeholder 3"/>
          <p:cNvGraphicFramePr>
            <a:graphicFrameLocks/>
          </p:cNvGraphicFramePr>
          <p:nvPr>
            <p:extLst>
              <p:ext uri="{D42A27DB-BD31-4B8C-83A1-F6EECF244321}">
                <p14:modId xmlns:p14="http://schemas.microsoft.com/office/powerpoint/2010/main" val="3141987685"/>
              </p:ext>
            </p:extLst>
          </p:nvPr>
        </p:nvGraphicFramePr>
        <p:xfrm>
          <a:off x="1615738" y="4306267"/>
          <a:ext cx="8690742" cy="2438400"/>
        </p:xfrm>
        <a:graphic>
          <a:graphicData uri="http://schemas.openxmlformats.org/drawingml/2006/table">
            <a:tbl>
              <a:tblPr firstRow="1" bandRow="1">
                <a:tableStyleId>{5940675A-B579-460E-94D1-54222C63F5DA}</a:tableStyleId>
              </a:tblPr>
              <a:tblGrid>
                <a:gridCol w="2896914">
                  <a:extLst>
                    <a:ext uri="{9D8B030D-6E8A-4147-A177-3AD203B41FA5}">
                      <a16:colId xmlns:a16="http://schemas.microsoft.com/office/drawing/2014/main" val="282521978"/>
                    </a:ext>
                  </a:extLst>
                </a:gridCol>
                <a:gridCol w="2896914">
                  <a:extLst>
                    <a:ext uri="{9D8B030D-6E8A-4147-A177-3AD203B41FA5}">
                      <a16:colId xmlns:a16="http://schemas.microsoft.com/office/drawing/2014/main" val="3804278153"/>
                    </a:ext>
                  </a:extLst>
                </a:gridCol>
                <a:gridCol w="2896914">
                  <a:extLst>
                    <a:ext uri="{9D8B030D-6E8A-4147-A177-3AD203B41FA5}">
                      <a16:colId xmlns:a16="http://schemas.microsoft.com/office/drawing/2014/main" val="3678895961"/>
                    </a:ext>
                  </a:extLst>
                </a:gridCol>
              </a:tblGrid>
              <a:tr h="958741">
                <a:tc>
                  <a:txBody>
                    <a:bodyPr/>
                    <a:lstStyle/>
                    <a:p>
                      <a:pPr algn="ctr"/>
                      <a:r>
                        <a:rPr lang="en-GB" sz="2800" b="1" dirty="0"/>
                        <a:t>ANGER</a:t>
                      </a:r>
                    </a:p>
                    <a:p>
                      <a:pPr algn="ctr"/>
                      <a:endParaRPr lang="en-GB" sz="2800" b="1" dirty="0"/>
                    </a:p>
                  </a:txBody>
                  <a:tcPr>
                    <a:solidFill>
                      <a:schemeClr val="bg1"/>
                    </a:solidFill>
                  </a:tcPr>
                </a:tc>
                <a:tc>
                  <a:txBody>
                    <a:bodyPr/>
                    <a:lstStyle/>
                    <a:p>
                      <a:pPr algn="ctr"/>
                      <a:r>
                        <a:rPr lang="en-GB" sz="2800" b="1" dirty="0"/>
                        <a:t>SADNESS</a:t>
                      </a:r>
                    </a:p>
                    <a:p>
                      <a:pPr algn="ctr"/>
                      <a:endParaRPr lang="en-GB" sz="1200" b="1" dirty="0"/>
                    </a:p>
                    <a:p>
                      <a:pPr algn="ctr"/>
                      <a:endParaRPr lang="en-GB" sz="1200" b="1" dirty="0"/>
                    </a:p>
                    <a:p>
                      <a:pPr algn="ctr"/>
                      <a:endParaRPr lang="en-GB" sz="1200" b="1" dirty="0"/>
                    </a:p>
                  </a:txBody>
                  <a:tcPr>
                    <a:solidFill>
                      <a:schemeClr val="bg1"/>
                    </a:solidFill>
                  </a:tcPr>
                </a:tc>
                <a:tc>
                  <a:txBody>
                    <a:bodyPr/>
                    <a:lstStyle/>
                    <a:p>
                      <a:pPr algn="ctr"/>
                      <a:r>
                        <a:rPr lang="en-GB" sz="2800" b="1" dirty="0"/>
                        <a:t>FEAR</a:t>
                      </a:r>
                    </a:p>
                  </a:txBody>
                  <a:tcPr>
                    <a:solidFill>
                      <a:schemeClr val="bg1"/>
                    </a:solidFill>
                  </a:tcPr>
                </a:tc>
                <a:extLst>
                  <a:ext uri="{0D108BD9-81ED-4DB2-BD59-A6C34878D82A}">
                    <a16:rowId xmlns:a16="http://schemas.microsoft.com/office/drawing/2014/main" val="541159106"/>
                  </a:ext>
                </a:extLst>
              </a:tr>
              <a:tr h="1232667">
                <a:tc>
                  <a:txBody>
                    <a:bodyPr/>
                    <a:lstStyle/>
                    <a:p>
                      <a:pPr algn="ctr"/>
                      <a:r>
                        <a:rPr lang="en-GB" sz="2800" b="1" dirty="0"/>
                        <a:t>JOY</a:t>
                      </a:r>
                    </a:p>
                  </a:txBody>
                  <a:tcPr>
                    <a:solidFill>
                      <a:schemeClr val="bg1"/>
                    </a:solidFill>
                  </a:tcPr>
                </a:tc>
                <a:tc>
                  <a:txBody>
                    <a:bodyPr/>
                    <a:lstStyle/>
                    <a:p>
                      <a:pPr algn="ctr"/>
                      <a:r>
                        <a:rPr lang="en-GB" sz="2800" b="1" dirty="0"/>
                        <a:t>DISGUST</a:t>
                      </a:r>
                    </a:p>
                  </a:txBody>
                  <a:tcPr>
                    <a:solidFill>
                      <a:schemeClr val="bg1"/>
                    </a:solidFill>
                  </a:tcPr>
                </a:tc>
                <a:tc>
                  <a:txBody>
                    <a:bodyPr/>
                    <a:lstStyle/>
                    <a:p>
                      <a:pPr algn="ctr"/>
                      <a:r>
                        <a:rPr lang="en-GB" sz="2800" b="1" dirty="0"/>
                        <a:t>SURPRISE</a:t>
                      </a:r>
                    </a:p>
                    <a:p>
                      <a:pPr algn="ctr"/>
                      <a:endParaRPr lang="en-GB" sz="2800" b="1" dirty="0"/>
                    </a:p>
                    <a:p>
                      <a:pPr algn="ctr"/>
                      <a:endParaRPr lang="en-GB" sz="2800" b="1" dirty="0"/>
                    </a:p>
                  </a:txBody>
                  <a:tcPr>
                    <a:solidFill>
                      <a:schemeClr val="bg1"/>
                    </a:solidFill>
                  </a:tcPr>
                </a:tc>
                <a:extLst>
                  <a:ext uri="{0D108BD9-81ED-4DB2-BD59-A6C34878D82A}">
                    <a16:rowId xmlns:a16="http://schemas.microsoft.com/office/drawing/2014/main" val="402698373"/>
                  </a:ext>
                </a:extLst>
              </a:tr>
            </a:tbl>
          </a:graphicData>
        </a:graphic>
      </p:graphicFrame>
      <p:sp>
        <p:nvSpPr>
          <p:cNvPr id="5" name="TextBox 4"/>
          <p:cNvSpPr txBox="1"/>
          <p:nvPr/>
        </p:nvSpPr>
        <p:spPr>
          <a:xfrm>
            <a:off x="392828" y="1269057"/>
            <a:ext cx="11136561" cy="2923877"/>
          </a:xfrm>
          <a:prstGeom prst="rect">
            <a:avLst/>
          </a:prstGeom>
          <a:solidFill>
            <a:schemeClr val="accent4">
              <a:lumMod val="40000"/>
              <a:lumOff val="60000"/>
            </a:schemeClr>
          </a:solidFill>
        </p:spPr>
        <p:txBody>
          <a:bodyPr wrap="square" rtlCol="0">
            <a:spAutoFit/>
          </a:bodyPr>
          <a:lstStyle/>
          <a:p>
            <a:r>
              <a:rPr lang="en-GB" sz="2300" b="1" dirty="0"/>
              <a:t>Task 1 </a:t>
            </a:r>
            <a:r>
              <a:rPr lang="en-GB" sz="2300" dirty="0"/>
              <a:t>– In pairs, discuss what could go wrong in your life if you didn’t have this emotion e.g. if you didn’t have anger you might let someone continue to bully you and get really hurt.</a:t>
            </a:r>
          </a:p>
          <a:p>
            <a:r>
              <a:rPr lang="en-GB" sz="2300" b="1" dirty="0"/>
              <a:t>Task 2 </a:t>
            </a:r>
            <a:r>
              <a:rPr lang="en-GB" sz="2300" dirty="0"/>
              <a:t>– In pairs, each choose an emotion.  Now have a debate.</a:t>
            </a:r>
          </a:p>
          <a:p>
            <a:r>
              <a:rPr lang="en-GB" sz="2300" dirty="0"/>
              <a:t>Person 1: (starts) I am fear and I’m more important than you because…</a:t>
            </a:r>
          </a:p>
          <a:p>
            <a:r>
              <a:rPr lang="en-GB" sz="2300" dirty="0"/>
              <a:t>Person 2: (answers back) I am sadness and I’m more important because…</a:t>
            </a:r>
          </a:p>
          <a:p>
            <a:r>
              <a:rPr lang="en-GB" sz="2300" dirty="0"/>
              <a:t>Person 1: Well fear is also more important because…</a:t>
            </a:r>
          </a:p>
          <a:p>
            <a:r>
              <a:rPr lang="en-GB" sz="2300" dirty="0"/>
              <a:t>Keep going back and forth with more reasons until one of you runs out of ideas and the other wins. </a:t>
            </a:r>
            <a:endParaRPr lang="en-GB" sz="2300" dirty="0">
              <a:latin typeface="Accord Heavy SF" panose="020BE200000000000000" pitchFamily="34" charset="0"/>
            </a:endParaRPr>
          </a:p>
        </p:txBody>
      </p:sp>
    </p:spTree>
    <p:extLst>
      <p:ext uri="{BB962C8B-B14F-4D97-AF65-F5344CB8AC3E}">
        <p14:creationId xmlns:p14="http://schemas.microsoft.com/office/powerpoint/2010/main" val="14913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D694-2436-4354-993F-1379062806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F15BE1-2A7F-4CC2-8C6C-ACE283C14E9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C9619AC-FA1D-43D8-878B-9BEF2A0C0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36E0D42-AFE7-46BD-B280-60BCE39CC1C3}"/>
              </a:ext>
            </a:extLst>
          </p:cNvPr>
          <p:cNvSpPr txBox="1"/>
          <p:nvPr/>
        </p:nvSpPr>
        <p:spPr>
          <a:xfrm>
            <a:off x="5638800" y="2975113"/>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D32E8FB7-5494-4750-BBDA-5D2140EC0214}"/>
              </a:ext>
            </a:extLst>
          </p:cNvPr>
          <p:cNvSpPr txBox="1"/>
          <p:nvPr/>
        </p:nvSpPr>
        <p:spPr>
          <a:xfrm>
            <a:off x="838200" y="496371"/>
            <a:ext cx="10428624" cy="2308324"/>
          </a:xfrm>
          <a:prstGeom prst="rect">
            <a:avLst/>
          </a:prstGeom>
          <a:solidFill>
            <a:srgbClr val="FFFF00"/>
          </a:solidFill>
        </p:spPr>
        <p:txBody>
          <a:bodyPr wrap="none" rtlCol="0">
            <a:spAutoFit/>
          </a:bodyPr>
          <a:lstStyle/>
          <a:p>
            <a:pPr algn="ctr"/>
            <a:r>
              <a:rPr lang="en-GB" sz="3600" dirty="0"/>
              <a:t>So, just like our devices tell us when the battery is low, </a:t>
            </a:r>
          </a:p>
          <a:p>
            <a:pPr algn="ctr"/>
            <a:r>
              <a:rPr lang="en-GB" sz="3600" dirty="0"/>
              <a:t>or it is overheating, or something else is wrong, </a:t>
            </a:r>
          </a:p>
          <a:p>
            <a:pPr algn="ctr"/>
            <a:r>
              <a:rPr lang="en-GB" sz="3600" dirty="0"/>
              <a:t>our emotions are like warning lights, or important </a:t>
            </a:r>
          </a:p>
          <a:p>
            <a:pPr algn="ctr"/>
            <a:r>
              <a:rPr lang="en-GB" sz="3600" dirty="0"/>
              <a:t>messages trying to tell us something important.</a:t>
            </a:r>
          </a:p>
        </p:txBody>
      </p:sp>
      <p:pic>
        <p:nvPicPr>
          <p:cNvPr id="8" name="Picture 7">
            <a:extLst>
              <a:ext uri="{FF2B5EF4-FFF2-40B4-BE49-F238E27FC236}">
                <a16:creationId xmlns:a16="http://schemas.microsoft.com/office/drawing/2014/main" id="{B5667510-71E3-40A2-9639-954F46F1572B}"/>
              </a:ext>
            </a:extLst>
          </p:cNvPr>
          <p:cNvPicPr>
            <a:picLocks noChangeAspect="1"/>
          </p:cNvPicPr>
          <p:nvPr/>
        </p:nvPicPr>
        <p:blipFill rotWithShape="1">
          <a:blip r:embed="rId3"/>
          <a:srcRect l="6087" t="24642" r="38152" b="11879"/>
          <a:stretch/>
        </p:blipFill>
        <p:spPr>
          <a:xfrm>
            <a:off x="1961322" y="3607688"/>
            <a:ext cx="3140765" cy="2010267"/>
          </a:xfrm>
          <a:prstGeom prst="rect">
            <a:avLst/>
          </a:prstGeom>
        </p:spPr>
      </p:pic>
      <p:pic>
        <p:nvPicPr>
          <p:cNvPr id="10" name="Picture 9">
            <a:extLst>
              <a:ext uri="{FF2B5EF4-FFF2-40B4-BE49-F238E27FC236}">
                <a16:creationId xmlns:a16="http://schemas.microsoft.com/office/drawing/2014/main" id="{7B51A188-FB15-483E-9363-1E23F72DD7F0}"/>
              </a:ext>
            </a:extLst>
          </p:cNvPr>
          <p:cNvPicPr>
            <a:picLocks noChangeAspect="1"/>
          </p:cNvPicPr>
          <p:nvPr/>
        </p:nvPicPr>
        <p:blipFill rotWithShape="1">
          <a:blip r:embed="rId4"/>
          <a:srcRect l="24565" t="68433" r="64566" b="20179"/>
          <a:stretch/>
        </p:blipFill>
        <p:spPr>
          <a:xfrm>
            <a:off x="6427303" y="3767836"/>
            <a:ext cx="3233532" cy="1904765"/>
          </a:xfrm>
          <a:prstGeom prst="rect">
            <a:avLst/>
          </a:prstGeom>
        </p:spPr>
      </p:pic>
    </p:spTree>
    <p:extLst>
      <p:ext uri="{BB962C8B-B14F-4D97-AF65-F5344CB8AC3E}">
        <p14:creationId xmlns:p14="http://schemas.microsoft.com/office/powerpoint/2010/main" val="2652080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2533</Words>
  <Application>Microsoft Office PowerPoint</Application>
  <PresentationFormat>Widescreen</PresentationFormat>
  <Paragraphs>293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Accord Heavy SF</vt:lpstr>
      <vt:lpstr>Alegreya Sans SC</vt:lpstr>
      <vt:lpstr>Arial</vt:lpstr>
      <vt:lpstr>Calibri</vt:lpstr>
      <vt:lpstr>Calibri Light</vt:lpstr>
      <vt:lpstr>Comic Sans MS</vt:lpstr>
      <vt:lpstr>Times New Roman</vt:lpstr>
      <vt:lpstr>Office Theme</vt:lpstr>
      <vt:lpstr>Class Agreements</vt:lpstr>
      <vt:lpstr>PowerPoint Presentation</vt:lpstr>
      <vt:lpstr>PowerPoint Presentation</vt:lpstr>
      <vt:lpstr>PowerPoint Presentation</vt:lpstr>
      <vt:lpstr>Consider – which of these emotions are good and which are bad?  Discuss.</vt:lpstr>
      <vt:lpstr>All emotions are important because they gives us messages about what is good/ok/bad/wrong for us, for example…</vt:lpstr>
      <vt:lpstr>So emotions are trying to give us important messages.  If we felt happy all of the time what could go wrong in our life? </vt:lpstr>
      <vt:lpstr>Drama Task – I’m important because…</vt:lpstr>
      <vt:lpstr>PowerPoint Presentation</vt:lpstr>
      <vt:lpstr>PowerPoint Presentation</vt:lpstr>
      <vt:lpstr>Puberty is a special time of change for young people and it becomes possible for them to reproduce (have a baby.) These changes are both..</vt:lpstr>
      <vt:lpstr>PowerPoint Presentation</vt:lpstr>
      <vt:lpstr>What Changes Happen in Puberty? (Venn Diagram)</vt:lpstr>
      <vt:lpstr>Suggestion slide!</vt:lpstr>
      <vt:lpstr>Changes in Puberty…</vt:lpstr>
      <vt:lpstr>We have re-capped the physical changes that happen in puberty, but now let’s explore the emotional changes that happen too.</vt:lpstr>
      <vt:lpstr>PowerPoint Presentation</vt:lpstr>
      <vt:lpstr>PowerPoint Presentation</vt:lpstr>
      <vt:lpstr>PowerPoint Presentation</vt:lpstr>
      <vt:lpstr>To help us…</vt:lpstr>
      <vt:lpstr>Let’s look at a situation (moral dilemma)...</vt:lpstr>
      <vt:lpstr>Group Challenge…</vt:lpstr>
      <vt:lpstr>To help us identify their emotions… (you can add others)</vt:lpstr>
      <vt:lpstr>Let’s now discuss the situations as a class. (Please remember you can disagree respectfully.)</vt:lpstr>
      <vt:lpstr>PowerPoint Presentation</vt:lpstr>
      <vt:lpstr>PowerPoint Presentation</vt:lpstr>
      <vt:lpstr>PowerPoint Presentation</vt:lpstr>
      <vt:lpstr>We have just explored situations that have provoked a range of the emotions listed below.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Howell</dc:creator>
  <cp:lastModifiedBy>Oliver Crook-Wynn</cp:lastModifiedBy>
  <cp:revision>24</cp:revision>
  <dcterms:created xsi:type="dcterms:W3CDTF">2023-04-11T13:54:30Z</dcterms:created>
  <dcterms:modified xsi:type="dcterms:W3CDTF">2023-06-22T11:21:18Z</dcterms:modified>
</cp:coreProperties>
</file>