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6" r:id="rId3"/>
    <p:sldId id="260" r:id="rId4"/>
    <p:sldId id="261" r:id="rId5"/>
    <p:sldId id="257" r:id="rId6"/>
    <p:sldId id="272" r:id="rId7"/>
    <p:sldId id="273" r:id="rId8"/>
    <p:sldId id="270" r:id="rId9"/>
    <p:sldId id="275" r:id="rId10"/>
    <p:sldId id="274" r:id="rId11"/>
    <p:sldId id="283" r:id="rId12"/>
    <p:sldId id="276" r:id="rId13"/>
    <p:sldId id="277" r:id="rId14"/>
    <p:sldId id="278" r:id="rId15"/>
    <p:sldId id="279" r:id="rId16"/>
    <p:sldId id="280" r:id="rId17"/>
    <p:sldId id="281"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478-82BE-4D22-A2B8-B9B781582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78387-4672-4879-9112-814A75384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01BEE7-A693-48EC-BB92-D1B29748C081}"/>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982154FB-1129-422A-BB07-12B5688E61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8230BA-E5AD-4D01-9594-B3A121CE2BD0}"/>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142591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D0F4-B21E-45F5-B957-5B462F62DD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B5594A-13C7-4F17-BB63-1DA3D6975D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61CD5-C34C-4C4F-9F9F-524510DFEC78}"/>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3D1A418D-AA0F-45AD-BCEB-CFEDE054B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FB5E3-E969-47F0-9FCE-9DAB1C09520E}"/>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21751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CCC70-D9B3-40FF-A4F3-5D6FAE1800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23866A-0BB7-4FD0-907A-38B2F3E166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D7D854-B082-45F4-88AA-CD9019BDAD74}"/>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F4DC9CF1-FC62-46DE-BB52-1EA802284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D23B4-369D-4D58-8CD7-9EE3FC9F33B9}"/>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57202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69E1-1C50-4959-8DD0-0B65BCBB0B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6B99D5-620A-4841-AD60-8537320F81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DCA13-6862-43CB-BD27-681B1678BD81}"/>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4F71D16A-8A52-45B5-832C-72193B9BD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5D663-FBAF-4191-A9D4-914EE1BD9A24}"/>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386021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A9E4-8936-4B83-A4A2-B699D24F6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313A45-2DA2-427C-A716-E33225F9B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09CF10-6C98-42F2-BC4B-4BA6A2363CD3}"/>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3ADE815B-4CF1-45DB-8088-A179686C0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12249-C53B-4D2E-97F4-191FA1042266}"/>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250846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0923A-92B6-428B-897C-CEAD26D7F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ACDE75-2514-4827-ACF0-F5166308CC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CB9A1-42EC-476C-BDE5-A3DD323AE4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2F4735-286C-4787-B4F1-4C2276F2390A}"/>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6" name="Footer Placeholder 5">
            <a:extLst>
              <a:ext uri="{FF2B5EF4-FFF2-40B4-BE49-F238E27FC236}">
                <a16:creationId xmlns:a16="http://schemas.microsoft.com/office/drawing/2014/main" id="{C77C5B43-EAD8-4D80-A2AB-2D97A78EBC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F32ADE-782B-4306-8C1D-3A3E65E3D59F}"/>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41595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6E92-19FA-4977-9FDC-090D249A94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A6A40-C746-4B40-B95D-AFD7D9D30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EAC40E-7105-4BAC-8B37-83BF71DDA8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F47DF5-7626-460E-952F-38DCA701C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396DC2-ACD1-4DDB-9365-16477D7F98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29A3E8-F471-4FF9-9F61-B5152F2B435A}"/>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8" name="Footer Placeholder 7">
            <a:extLst>
              <a:ext uri="{FF2B5EF4-FFF2-40B4-BE49-F238E27FC236}">
                <a16:creationId xmlns:a16="http://schemas.microsoft.com/office/drawing/2014/main" id="{DCB18406-1FBA-4410-8FF6-2E22270DB6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06303E-7047-426A-B743-1A84ECD844E7}"/>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338921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8977-C122-4DD9-88F0-7F29C8B5B4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6DF136-3C9D-4355-B43F-52D76092EF5B}"/>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4" name="Footer Placeholder 3">
            <a:extLst>
              <a:ext uri="{FF2B5EF4-FFF2-40B4-BE49-F238E27FC236}">
                <a16:creationId xmlns:a16="http://schemas.microsoft.com/office/drawing/2014/main" id="{E325F225-C3F9-450A-8A8B-CDBC8D09D2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5D1269-C370-4AB7-A10D-1D8A891F49FC}"/>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287938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F3093-2278-47E3-8BA1-00FED907F431}"/>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3" name="Footer Placeholder 2">
            <a:extLst>
              <a:ext uri="{FF2B5EF4-FFF2-40B4-BE49-F238E27FC236}">
                <a16:creationId xmlns:a16="http://schemas.microsoft.com/office/drawing/2014/main" id="{5744685E-DBB9-40C6-B333-79CCD2CD33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AA76E3-D055-4390-BE24-4500B65056E7}"/>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192017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6DF5-5DC9-4725-A748-DEF6FAA3C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0DDAB8-086D-4AA3-A484-485DCCB63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71B078-D862-4616-926F-7AEC24A2B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55A324-1104-433B-9028-9AD5AA60F314}"/>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6" name="Footer Placeholder 5">
            <a:extLst>
              <a:ext uri="{FF2B5EF4-FFF2-40B4-BE49-F238E27FC236}">
                <a16:creationId xmlns:a16="http://schemas.microsoft.com/office/drawing/2014/main" id="{7D0E2011-A96E-4C0D-ABBA-9626AD2A8D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2ACB5-A461-4A09-8ADC-513BD7D8F9C8}"/>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120925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46EE-AC79-487E-87D1-6EBAC45E5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EE10CD-4B72-4CBE-9795-3A5FA966C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916F1E-8EBC-4B1C-BF24-4BD59802F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746DA2-7887-4586-8009-D7897DCE5054}"/>
              </a:ext>
            </a:extLst>
          </p:cNvPr>
          <p:cNvSpPr>
            <a:spLocks noGrp="1"/>
          </p:cNvSpPr>
          <p:nvPr>
            <p:ph type="dt" sz="half" idx="10"/>
          </p:nvPr>
        </p:nvSpPr>
        <p:spPr/>
        <p:txBody>
          <a:bodyPr/>
          <a:lstStyle/>
          <a:p>
            <a:fld id="{60A02239-06E0-47B3-B57D-E212AFAF1AA8}" type="datetimeFigureOut">
              <a:rPr lang="en-GB" smtClean="0"/>
              <a:t>24/03/2023</a:t>
            </a:fld>
            <a:endParaRPr lang="en-GB"/>
          </a:p>
        </p:txBody>
      </p:sp>
      <p:sp>
        <p:nvSpPr>
          <p:cNvPr id="6" name="Footer Placeholder 5">
            <a:extLst>
              <a:ext uri="{FF2B5EF4-FFF2-40B4-BE49-F238E27FC236}">
                <a16:creationId xmlns:a16="http://schemas.microsoft.com/office/drawing/2014/main" id="{20A93AD7-26DD-4B8E-9FA4-8B3D7A5FD0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27C6BA-7CB4-49B7-B9B0-44681E721324}"/>
              </a:ext>
            </a:extLst>
          </p:cNvPr>
          <p:cNvSpPr>
            <a:spLocks noGrp="1"/>
          </p:cNvSpPr>
          <p:nvPr>
            <p:ph type="sldNum" sz="quarter" idx="12"/>
          </p:nvPr>
        </p:nvSpPr>
        <p:spPr/>
        <p:txBody>
          <a:bodyPr/>
          <a:lstStyle/>
          <a:p>
            <a:fld id="{9B136604-2CA3-41BD-A662-8DACC3A70578}" type="slidenum">
              <a:rPr lang="en-GB" smtClean="0"/>
              <a:t>‹#›</a:t>
            </a:fld>
            <a:endParaRPr lang="en-GB"/>
          </a:p>
        </p:txBody>
      </p:sp>
    </p:spTree>
    <p:extLst>
      <p:ext uri="{BB962C8B-B14F-4D97-AF65-F5344CB8AC3E}">
        <p14:creationId xmlns:p14="http://schemas.microsoft.com/office/powerpoint/2010/main" val="268474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58E8E-8FB9-486F-8729-9732110C5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E6639A-B49E-4985-A75F-FC2E4DBD4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37A0F-2DAD-46A3-8A1F-AED1933D4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02239-06E0-47B3-B57D-E212AFAF1AA8}" type="datetimeFigureOut">
              <a:rPr lang="en-GB" smtClean="0"/>
              <a:t>24/03/2023</a:t>
            </a:fld>
            <a:endParaRPr lang="en-GB"/>
          </a:p>
        </p:txBody>
      </p:sp>
      <p:sp>
        <p:nvSpPr>
          <p:cNvPr id="5" name="Footer Placeholder 4">
            <a:extLst>
              <a:ext uri="{FF2B5EF4-FFF2-40B4-BE49-F238E27FC236}">
                <a16:creationId xmlns:a16="http://schemas.microsoft.com/office/drawing/2014/main" id="{890FA018-EA72-434F-A497-EDD6C2762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87A529-6472-4C19-AADB-7AF392663A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36604-2CA3-41BD-A662-8DACC3A70578}" type="slidenum">
              <a:rPr lang="en-GB" smtClean="0"/>
              <a:t>‹#›</a:t>
            </a:fld>
            <a:endParaRPr lang="en-GB"/>
          </a:p>
        </p:txBody>
      </p:sp>
    </p:spTree>
    <p:extLst>
      <p:ext uri="{BB962C8B-B14F-4D97-AF65-F5344CB8AC3E}">
        <p14:creationId xmlns:p14="http://schemas.microsoft.com/office/powerpoint/2010/main" val="4071957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47AiatNv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H2Eitt6kG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q1XIq43LLZ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zGauky20t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109057" y="-15400"/>
            <a:ext cx="12382151" cy="6850063"/>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10000"/>
          </a:bodyPr>
          <a:lstStyle/>
          <a:p>
            <a:pPr marL="514350" indent="-514350">
              <a:buAutoNum type="arabicParenR"/>
            </a:pPr>
            <a:r>
              <a:rPr lang="en-GB" dirty="0"/>
              <a:t>No put downs of self or others.</a:t>
            </a:r>
          </a:p>
          <a:p>
            <a:pPr marL="514350" indent="-514350">
              <a:buAutoNum type="arabicParenR"/>
            </a:pPr>
            <a:r>
              <a:rPr lang="en-GB" dirty="0"/>
              <a:t>Listen well.</a:t>
            </a:r>
          </a:p>
          <a:p>
            <a:pPr marL="514350" indent="-514350">
              <a:buAutoNum type="arabicParenR"/>
            </a:pPr>
            <a:r>
              <a:rPr lang="en-GB" dirty="0"/>
              <a:t>Be willing to try new things.</a:t>
            </a:r>
          </a:p>
          <a:p>
            <a:pPr marL="514350" indent="-514350">
              <a:buAutoNum type="arabicParenR"/>
            </a:pPr>
            <a:r>
              <a:rPr lang="en-GB" dirty="0"/>
              <a:t>Participate fully (but you have a right to PASS if you don’t want to share something.)</a:t>
            </a:r>
          </a:p>
          <a:p>
            <a:pPr marL="514350" indent="-514350">
              <a:buAutoNum type="arabicParenR"/>
            </a:pPr>
            <a:r>
              <a:rPr lang="en-GB" dirty="0"/>
              <a:t>No gossip about anyone in the classroom, or outside.  This includes not telling us stories/information about people we may know.  </a:t>
            </a:r>
          </a:p>
          <a:p>
            <a:pPr marL="514350" indent="-514350">
              <a:buAutoNum type="arabicParenR"/>
            </a:pPr>
            <a:r>
              <a:rPr lang="en-GB" dirty="0"/>
              <a:t>No gossip following the lesson. </a:t>
            </a:r>
          </a:p>
          <a:p>
            <a:pPr marL="0" indent="0">
              <a:buNone/>
            </a:pPr>
            <a:r>
              <a:rPr lang="en-GB" dirty="0"/>
              <a:t>Others?   Questions about any?</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D2090C-691B-4CA6-AD67-10E6CEFC28BC}"/>
              </a:ext>
            </a:extLst>
          </p:cNvPr>
          <p:cNvPicPr>
            <a:picLocks noChangeAspect="1"/>
          </p:cNvPicPr>
          <p:nvPr/>
        </p:nvPicPr>
        <p:blipFill rotWithShape="1">
          <a:blip r:embed="rId2"/>
          <a:srcRect l="1955" t="22682" r="78479" b="54616"/>
          <a:stretch/>
        </p:blipFill>
        <p:spPr>
          <a:xfrm>
            <a:off x="0" y="0"/>
            <a:ext cx="12192000" cy="6859785"/>
          </a:xfrm>
          <a:prstGeom prst="rect">
            <a:avLst/>
          </a:prstGeom>
        </p:spPr>
      </p:pic>
      <p:sp>
        <p:nvSpPr>
          <p:cNvPr id="2" name="Title 1">
            <a:extLst>
              <a:ext uri="{FF2B5EF4-FFF2-40B4-BE49-F238E27FC236}">
                <a16:creationId xmlns:a16="http://schemas.microsoft.com/office/drawing/2014/main" id="{EB94C7BA-2A3A-41BC-BB7D-BA26A0B678B9}"/>
              </a:ext>
            </a:extLst>
          </p:cNvPr>
          <p:cNvSpPr>
            <a:spLocks noGrp="1"/>
          </p:cNvSpPr>
          <p:nvPr>
            <p:ph type="title"/>
          </p:nvPr>
        </p:nvSpPr>
        <p:spPr>
          <a:solidFill>
            <a:srgbClr val="FFFF00"/>
          </a:solidFill>
        </p:spPr>
        <p:txBody>
          <a:bodyPr/>
          <a:lstStyle/>
          <a:p>
            <a:pPr algn="ctr"/>
            <a:r>
              <a:rPr lang="en-GB" b="1" dirty="0"/>
              <a:t>Time for a quiz!</a:t>
            </a:r>
          </a:p>
        </p:txBody>
      </p:sp>
      <p:sp>
        <p:nvSpPr>
          <p:cNvPr id="5" name="TextBox 4">
            <a:extLst>
              <a:ext uri="{FF2B5EF4-FFF2-40B4-BE49-F238E27FC236}">
                <a16:creationId xmlns:a16="http://schemas.microsoft.com/office/drawing/2014/main" id="{7F1A2502-DA08-4BA3-B00E-2B7097F76D58}"/>
              </a:ext>
            </a:extLst>
          </p:cNvPr>
          <p:cNvSpPr txBox="1"/>
          <p:nvPr/>
        </p:nvSpPr>
        <p:spPr>
          <a:xfrm>
            <a:off x="838200" y="1987826"/>
            <a:ext cx="10515600" cy="4401205"/>
          </a:xfrm>
          <a:prstGeom prst="rect">
            <a:avLst/>
          </a:prstGeom>
          <a:solidFill>
            <a:srgbClr val="FFFF00"/>
          </a:solidFill>
        </p:spPr>
        <p:txBody>
          <a:bodyPr wrap="square" rtlCol="0">
            <a:spAutoFit/>
          </a:bodyPr>
          <a:lstStyle/>
          <a:p>
            <a:r>
              <a:rPr lang="en-GB" sz="4000" dirty="0"/>
              <a:t>As you watch the following clip, try to complete the quiz!</a:t>
            </a:r>
          </a:p>
          <a:p>
            <a:endParaRPr lang="en-GB" sz="4000" dirty="0"/>
          </a:p>
          <a:p>
            <a:r>
              <a:rPr lang="en-GB" sz="4000" dirty="0">
                <a:hlinkClick r:id="rId3"/>
              </a:rPr>
              <a:t>https://www.youtube.com/watch?v=k47AiatNvoM</a:t>
            </a:r>
            <a:endParaRPr lang="en-GB" sz="4000" dirty="0"/>
          </a:p>
          <a:p>
            <a:endParaRPr lang="en-GB" sz="4000" dirty="0"/>
          </a:p>
          <a:p>
            <a:endParaRPr lang="en-GB" sz="4000" dirty="0"/>
          </a:p>
        </p:txBody>
      </p:sp>
    </p:spTree>
    <p:extLst>
      <p:ext uri="{BB962C8B-B14F-4D97-AF65-F5344CB8AC3E}">
        <p14:creationId xmlns:p14="http://schemas.microsoft.com/office/powerpoint/2010/main" val="42511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321EC-58D8-4F91-99F9-86BDE9AF066D}"/>
              </a:ext>
            </a:extLst>
          </p:cNvPr>
          <p:cNvSpPr>
            <a:spLocks noGrp="1"/>
          </p:cNvSpPr>
          <p:nvPr>
            <p:ph idx="1"/>
          </p:nvPr>
        </p:nvSpPr>
        <p:spPr>
          <a:xfrm>
            <a:off x="692427" y="1401554"/>
            <a:ext cx="10515600" cy="5648601"/>
          </a:xfrm>
        </p:spPr>
        <p:txBody>
          <a:bodyPr>
            <a:normAutofit fontScale="77500" lnSpcReduction="20000"/>
          </a:bodyPr>
          <a:lstStyle/>
          <a:p>
            <a:pPr marL="0" lvl="0" indent="0">
              <a:buNone/>
            </a:pPr>
            <a:r>
              <a:rPr lang="en-GB" sz="3400" b="1" dirty="0"/>
              <a:t> 1) What does (biological) sex mean?     </a:t>
            </a:r>
            <a:r>
              <a:rPr lang="en-GB" sz="3400" dirty="0">
                <a:solidFill>
                  <a:srgbClr val="FF0000"/>
                </a:solidFill>
              </a:rPr>
              <a:t>Whether your body is a boy or girl.</a:t>
            </a:r>
          </a:p>
          <a:p>
            <a:pPr marL="0" indent="0">
              <a:buNone/>
            </a:pPr>
            <a:r>
              <a:rPr lang="en-GB" sz="3400" b="1" dirty="0"/>
              <a:t> 2) What does gender mean?      </a:t>
            </a:r>
            <a:r>
              <a:rPr lang="en-GB" sz="3400" dirty="0">
                <a:solidFill>
                  <a:srgbClr val="FF0000"/>
                </a:solidFill>
              </a:rPr>
              <a:t>Whether you feel like a boy or girl.</a:t>
            </a:r>
          </a:p>
          <a:p>
            <a:pPr marL="0" lvl="0" indent="0">
              <a:buNone/>
            </a:pPr>
            <a:r>
              <a:rPr lang="en-GB" sz="3400" b="1" dirty="0"/>
              <a:t> 3) What is the name for someone who feels their gender is different to   </a:t>
            </a:r>
          </a:p>
          <a:p>
            <a:pPr marL="0" lvl="0" indent="0">
              <a:buNone/>
            </a:pPr>
            <a:r>
              <a:rPr lang="en-GB" sz="3400" b="1" dirty="0"/>
              <a:t>      their sex  </a:t>
            </a:r>
            <a:r>
              <a:rPr lang="en-GB" sz="3400" dirty="0">
                <a:solidFill>
                  <a:srgbClr val="FF0000"/>
                </a:solidFill>
              </a:rPr>
              <a:t>Transgender.</a:t>
            </a:r>
          </a:p>
          <a:p>
            <a:pPr marL="0" indent="0">
              <a:buNone/>
            </a:pPr>
            <a:r>
              <a:rPr lang="en-GB" sz="3400" b="1" dirty="0"/>
              <a:t> 4) What is the word for someone who feels like different genders on  </a:t>
            </a:r>
          </a:p>
          <a:p>
            <a:pPr marL="0" indent="0">
              <a:buNone/>
            </a:pPr>
            <a:r>
              <a:rPr lang="en-GB" sz="3400" b="1" dirty="0"/>
              <a:t>      different days or no gender?    </a:t>
            </a:r>
            <a:r>
              <a:rPr lang="en-GB" sz="3400" dirty="0">
                <a:solidFill>
                  <a:srgbClr val="FF0000"/>
                </a:solidFill>
              </a:rPr>
              <a:t>Non-binary.</a:t>
            </a:r>
          </a:p>
          <a:p>
            <a:pPr marL="0" indent="0">
              <a:buNone/>
            </a:pPr>
            <a:r>
              <a:rPr lang="en-GB" sz="3400" b="1" dirty="0"/>
              <a:t> 5) What does sexuality mean?  </a:t>
            </a:r>
            <a:r>
              <a:rPr lang="en-GB" sz="3400" dirty="0">
                <a:solidFill>
                  <a:srgbClr val="FF0000"/>
                </a:solidFill>
              </a:rPr>
              <a:t>Who you are sexually attracted to.</a:t>
            </a:r>
          </a:p>
          <a:p>
            <a:pPr marL="0" lvl="0" indent="0">
              <a:buNone/>
            </a:pPr>
            <a:r>
              <a:rPr lang="en-GB" sz="3400" b="1" dirty="0"/>
              <a:t> 6) What does being straight mean?  </a:t>
            </a:r>
            <a:r>
              <a:rPr lang="en-GB" sz="3400" dirty="0">
                <a:solidFill>
                  <a:srgbClr val="FF0000"/>
                </a:solidFill>
              </a:rPr>
              <a:t>You are sexually attracted to the   </a:t>
            </a:r>
          </a:p>
          <a:p>
            <a:pPr marL="0" lvl="0" indent="0">
              <a:buNone/>
            </a:pPr>
            <a:r>
              <a:rPr lang="en-GB" sz="3400" dirty="0">
                <a:solidFill>
                  <a:srgbClr val="FF0000"/>
                </a:solidFill>
              </a:rPr>
              <a:t>      opposite sex.</a:t>
            </a:r>
          </a:p>
          <a:p>
            <a:pPr marL="0" indent="0">
              <a:buNone/>
            </a:pPr>
            <a:r>
              <a:rPr lang="en-GB" sz="3400" b="1" dirty="0"/>
              <a:t> 7) What does being gay mean?  </a:t>
            </a:r>
            <a:r>
              <a:rPr lang="en-GB" sz="3400" dirty="0">
                <a:solidFill>
                  <a:srgbClr val="FF0000"/>
                </a:solidFill>
              </a:rPr>
              <a:t>You are sexually attracted to the same sex.</a:t>
            </a:r>
          </a:p>
          <a:p>
            <a:pPr marL="0" indent="0">
              <a:buNone/>
            </a:pPr>
            <a:r>
              <a:rPr lang="en-GB" sz="3400" dirty="0"/>
              <a:t> </a:t>
            </a:r>
            <a:r>
              <a:rPr lang="en-GB" sz="3400" b="1" dirty="0"/>
              <a:t>8) What does being bi-sexual mean?  </a:t>
            </a:r>
            <a:r>
              <a:rPr lang="en-GB" sz="3400" dirty="0">
                <a:solidFill>
                  <a:srgbClr val="FF0000"/>
                </a:solidFill>
              </a:rPr>
              <a:t>You are sexually attracted to both sexes.</a:t>
            </a:r>
          </a:p>
          <a:p>
            <a:pPr marL="0" indent="0">
              <a:buNone/>
            </a:pPr>
            <a:r>
              <a:rPr lang="en-GB" b="1" dirty="0"/>
              <a:t> </a:t>
            </a:r>
            <a:endParaRPr lang="en-GB" dirty="0"/>
          </a:p>
        </p:txBody>
      </p:sp>
      <p:sp>
        <p:nvSpPr>
          <p:cNvPr id="5" name="TextBox 4">
            <a:extLst>
              <a:ext uri="{FF2B5EF4-FFF2-40B4-BE49-F238E27FC236}">
                <a16:creationId xmlns:a16="http://schemas.microsoft.com/office/drawing/2014/main" id="{8CE43AFE-D3F4-49C9-9E51-1059CEEBF074}"/>
              </a:ext>
            </a:extLst>
          </p:cNvPr>
          <p:cNvSpPr txBox="1"/>
          <p:nvPr/>
        </p:nvSpPr>
        <p:spPr>
          <a:xfrm>
            <a:off x="2915478" y="238539"/>
            <a:ext cx="2517913" cy="707886"/>
          </a:xfrm>
          <a:prstGeom prst="rect">
            <a:avLst/>
          </a:prstGeom>
          <a:solidFill>
            <a:srgbClr val="FFFF00"/>
          </a:solidFill>
        </p:spPr>
        <p:txBody>
          <a:bodyPr wrap="square" rtlCol="0">
            <a:spAutoFit/>
          </a:bodyPr>
          <a:lstStyle/>
          <a:p>
            <a:r>
              <a:rPr lang="en-GB" sz="4000" dirty="0"/>
              <a:t>ANSWERS:</a:t>
            </a:r>
          </a:p>
        </p:txBody>
      </p:sp>
    </p:spTree>
    <p:extLst>
      <p:ext uri="{BB962C8B-B14F-4D97-AF65-F5344CB8AC3E}">
        <p14:creationId xmlns:p14="http://schemas.microsoft.com/office/powerpoint/2010/main" val="30389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5E45-685A-4784-8A5A-EA9B06087109}"/>
              </a:ext>
            </a:extLst>
          </p:cNvPr>
          <p:cNvSpPr>
            <a:spLocks noGrp="1"/>
          </p:cNvSpPr>
          <p:nvPr>
            <p:ph type="title"/>
          </p:nvPr>
        </p:nvSpPr>
        <p:spPr>
          <a:solidFill>
            <a:srgbClr val="FFFF00"/>
          </a:solidFill>
        </p:spPr>
        <p:txBody>
          <a:bodyPr/>
          <a:lstStyle/>
          <a:p>
            <a:r>
              <a:rPr lang="en-GB" dirty="0"/>
              <a:t>Now let’s play a game!</a:t>
            </a:r>
          </a:p>
        </p:txBody>
      </p:sp>
      <p:sp>
        <p:nvSpPr>
          <p:cNvPr id="3" name="Content Placeholder 2">
            <a:extLst>
              <a:ext uri="{FF2B5EF4-FFF2-40B4-BE49-F238E27FC236}">
                <a16:creationId xmlns:a16="http://schemas.microsoft.com/office/drawing/2014/main" id="{9375820C-2CE3-4822-9326-78078AE61566}"/>
              </a:ext>
            </a:extLst>
          </p:cNvPr>
          <p:cNvSpPr>
            <a:spLocks noGrp="1"/>
          </p:cNvSpPr>
          <p:nvPr>
            <p:ph idx="1"/>
          </p:nvPr>
        </p:nvSpPr>
        <p:spPr>
          <a:solidFill>
            <a:schemeClr val="accent4">
              <a:lumMod val="20000"/>
              <a:lumOff val="80000"/>
            </a:schemeClr>
          </a:solidFill>
        </p:spPr>
        <p:txBody>
          <a:bodyPr/>
          <a:lstStyle/>
          <a:p>
            <a:pPr marL="0" indent="0" algn="ctr">
              <a:buNone/>
            </a:pPr>
            <a:r>
              <a:rPr lang="en-GB" dirty="0"/>
              <a:t>Your teacher will give you a sheet of cards in pairs.</a:t>
            </a:r>
          </a:p>
          <a:p>
            <a:pPr marL="514350" indent="-514350" algn="ctr">
              <a:buAutoNum type="arabicParenR"/>
            </a:pPr>
            <a:r>
              <a:rPr lang="en-GB" dirty="0"/>
              <a:t>Cut them up.</a:t>
            </a:r>
          </a:p>
          <a:p>
            <a:pPr marL="514350" indent="-514350" algn="ctr">
              <a:buAutoNum type="arabicParenR"/>
            </a:pPr>
            <a:r>
              <a:rPr lang="en-GB" dirty="0"/>
              <a:t>Try to match the words to it’s definition with picture.</a:t>
            </a:r>
          </a:p>
          <a:p>
            <a:pPr marL="514350" indent="-514350" algn="ctr">
              <a:buAutoNum type="arabicParenR"/>
            </a:pPr>
            <a:r>
              <a:rPr lang="en-GB" dirty="0"/>
              <a:t>Now split the cards in to two piles.</a:t>
            </a:r>
          </a:p>
          <a:p>
            <a:pPr marL="0" indent="0" algn="ctr">
              <a:buNone/>
            </a:pPr>
            <a:r>
              <a:rPr lang="en-GB" dirty="0"/>
              <a:t>Pile 1 = words</a:t>
            </a:r>
          </a:p>
          <a:p>
            <a:pPr marL="0" indent="0" algn="ctr">
              <a:buNone/>
            </a:pPr>
            <a:r>
              <a:rPr lang="en-GB" dirty="0"/>
              <a:t>Pile = pictures</a:t>
            </a:r>
          </a:p>
          <a:p>
            <a:pPr marL="0" indent="0" algn="ctr">
              <a:buNone/>
            </a:pPr>
            <a:r>
              <a:rPr lang="en-GB" dirty="0"/>
              <a:t>(Shuffle the cards and play snap with your partner.)</a:t>
            </a:r>
          </a:p>
        </p:txBody>
      </p:sp>
    </p:spTree>
    <p:extLst>
      <p:ext uri="{BB962C8B-B14F-4D97-AF65-F5344CB8AC3E}">
        <p14:creationId xmlns:p14="http://schemas.microsoft.com/office/powerpoint/2010/main" val="374499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5C339-3A13-4141-8AE8-71BE122BDE5B}"/>
              </a:ext>
            </a:extLst>
          </p:cNvPr>
          <p:cNvSpPr>
            <a:spLocks noGrp="1"/>
          </p:cNvSpPr>
          <p:nvPr>
            <p:ph type="title"/>
          </p:nvPr>
        </p:nvSpPr>
        <p:spPr>
          <a:solidFill>
            <a:srgbClr val="FFFF00"/>
          </a:solidFill>
        </p:spPr>
        <p:txBody>
          <a:bodyPr/>
          <a:lstStyle/>
          <a:p>
            <a:r>
              <a:rPr lang="en-GB" dirty="0"/>
              <a:t>Learning Check!</a:t>
            </a:r>
          </a:p>
        </p:txBody>
      </p:sp>
      <p:sp>
        <p:nvSpPr>
          <p:cNvPr id="3" name="Content Placeholder 2">
            <a:extLst>
              <a:ext uri="{FF2B5EF4-FFF2-40B4-BE49-F238E27FC236}">
                <a16:creationId xmlns:a16="http://schemas.microsoft.com/office/drawing/2014/main" id="{8339C608-1C24-490A-81ED-6950C6A2EF1F}"/>
              </a:ext>
            </a:extLst>
          </p:cNvPr>
          <p:cNvSpPr>
            <a:spLocks noGrp="1"/>
          </p:cNvSpPr>
          <p:nvPr>
            <p:ph idx="1"/>
          </p:nvPr>
        </p:nvSpPr>
        <p:spPr>
          <a:solidFill>
            <a:schemeClr val="accent4">
              <a:lumMod val="20000"/>
              <a:lumOff val="80000"/>
            </a:schemeClr>
          </a:solidFill>
        </p:spPr>
        <p:txBody>
          <a:bodyPr/>
          <a:lstStyle/>
          <a:p>
            <a:pPr marL="0" indent="0">
              <a:buNone/>
            </a:pPr>
            <a:r>
              <a:rPr lang="en-GB" dirty="0"/>
              <a:t>What are the meaning of the following words:</a:t>
            </a:r>
          </a:p>
          <a:p>
            <a:pPr marL="0" indent="0">
              <a:buNone/>
            </a:pPr>
            <a:endParaRPr lang="en-GB" dirty="0"/>
          </a:p>
          <a:p>
            <a:pPr marL="0" indent="0">
              <a:buNone/>
            </a:pPr>
            <a:r>
              <a:rPr lang="en-GB" dirty="0"/>
              <a:t>(Biological) sex = </a:t>
            </a:r>
          </a:p>
          <a:p>
            <a:pPr marL="0" indent="0">
              <a:buNone/>
            </a:pPr>
            <a:endParaRPr lang="en-GB" dirty="0"/>
          </a:p>
          <a:p>
            <a:pPr marL="0" indent="0">
              <a:buNone/>
            </a:pPr>
            <a:r>
              <a:rPr lang="en-GB" dirty="0"/>
              <a:t>Gender =</a:t>
            </a:r>
          </a:p>
          <a:p>
            <a:pPr marL="0" indent="0">
              <a:buNone/>
            </a:pPr>
            <a:endParaRPr lang="en-GB" dirty="0"/>
          </a:p>
          <a:p>
            <a:pPr marL="0" indent="0">
              <a:buNone/>
            </a:pPr>
            <a:r>
              <a:rPr lang="en-GB" dirty="0"/>
              <a:t>Sexuality = </a:t>
            </a:r>
          </a:p>
        </p:txBody>
      </p:sp>
    </p:spTree>
    <p:extLst>
      <p:ext uri="{BB962C8B-B14F-4D97-AF65-F5344CB8AC3E}">
        <p14:creationId xmlns:p14="http://schemas.microsoft.com/office/powerpoint/2010/main" val="3121192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D820-8B7A-4069-9A22-84424221DC28}"/>
              </a:ext>
            </a:extLst>
          </p:cNvPr>
          <p:cNvSpPr>
            <a:spLocks noGrp="1"/>
          </p:cNvSpPr>
          <p:nvPr>
            <p:ph type="title"/>
          </p:nvPr>
        </p:nvSpPr>
        <p:spPr>
          <a:solidFill>
            <a:srgbClr val="FFFF00"/>
          </a:solidFill>
        </p:spPr>
        <p:txBody>
          <a:bodyPr/>
          <a:lstStyle/>
          <a:p>
            <a:r>
              <a:rPr lang="en-GB" b="1" u="sng" dirty="0"/>
              <a:t>A quick exploration of crushes…</a:t>
            </a:r>
          </a:p>
        </p:txBody>
      </p:sp>
      <p:sp>
        <p:nvSpPr>
          <p:cNvPr id="3" name="Content Placeholder 2">
            <a:extLst>
              <a:ext uri="{FF2B5EF4-FFF2-40B4-BE49-F238E27FC236}">
                <a16:creationId xmlns:a16="http://schemas.microsoft.com/office/drawing/2014/main" id="{A64B5E6E-8581-4080-AC5B-1FAC1CB887FB}"/>
              </a:ext>
            </a:extLst>
          </p:cNvPr>
          <p:cNvSpPr>
            <a:spLocks noGrp="1"/>
          </p:cNvSpPr>
          <p:nvPr>
            <p:ph idx="1"/>
          </p:nvPr>
        </p:nvSpPr>
        <p:spPr>
          <a:solidFill>
            <a:schemeClr val="accent4">
              <a:lumMod val="20000"/>
              <a:lumOff val="80000"/>
            </a:schemeClr>
          </a:solidFill>
        </p:spPr>
        <p:txBody>
          <a:bodyPr/>
          <a:lstStyle/>
          <a:p>
            <a:pPr marL="0" indent="0" algn="ctr">
              <a:buNone/>
            </a:pPr>
            <a:r>
              <a:rPr lang="en-GB" sz="4000" dirty="0"/>
              <a:t>L.O:  How do we know we are attracted to someone and what can we do about it?</a:t>
            </a:r>
          </a:p>
          <a:p>
            <a:pPr marL="0" indent="0" algn="ctr">
              <a:buNone/>
            </a:pPr>
            <a:endParaRPr lang="en-GB" sz="4000" dirty="0"/>
          </a:p>
          <a:p>
            <a:pPr marL="0" indent="0" algn="ctr">
              <a:buNone/>
            </a:pPr>
            <a:r>
              <a:rPr lang="en-GB" sz="4000" dirty="0"/>
              <a:t>Success criteria:  You can complete a quick roleplay answering these questions in pairs.</a:t>
            </a:r>
          </a:p>
          <a:p>
            <a:pPr marL="0" indent="0">
              <a:buNone/>
            </a:pPr>
            <a:endParaRPr lang="en-GB" dirty="0"/>
          </a:p>
        </p:txBody>
      </p:sp>
    </p:spTree>
    <p:extLst>
      <p:ext uri="{BB962C8B-B14F-4D97-AF65-F5344CB8AC3E}">
        <p14:creationId xmlns:p14="http://schemas.microsoft.com/office/powerpoint/2010/main" val="189669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D4F9-A87A-40E8-A10D-3294FA29E779}"/>
              </a:ext>
            </a:extLst>
          </p:cNvPr>
          <p:cNvSpPr>
            <a:spLocks noGrp="1"/>
          </p:cNvSpPr>
          <p:nvPr>
            <p:ph type="title"/>
          </p:nvPr>
        </p:nvSpPr>
        <p:spPr>
          <a:solidFill>
            <a:srgbClr val="FFFF00"/>
          </a:solidFill>
        </p:spPr>
        <p:txBody>
          <a:bodyPr/>
          <a:lstStyle/>
          <a:p>
            <a:r>
              <a:rPr lang="en-GB" dirty="0"/>
              <a:t>Watch this clip from Encanto…</a:t>
            </a:r>
          </a:p>
        </p:txBody>
      </p:sp>
      <p:sp>
        <p:nvSpPr>
          <p:cNvPr id="3" name="Content Placeholder 2">
            <a:extLst>
              <a:ext uri="{FF2B5EF4-FFF2-40B4-BE49-F238E27FC236}">
                <a16:creationId xmlns:a16="http://schemas.microsoft.com/office/drawing/2014/main" id="{5F2F76EC-5D78-468D-BDD1-A80904AB48E9}"/>
              </a:ext>
            </a:extLst>
          </p:cNvPr>
          <p:cNvSpPr>
            <a:spLocks noGrp="1"/>
          </p:cNvSpPr>
          <p:nvPr>
            <p:ph idx="1"/>
          </p:nvPr>
        </p:nvSpPr>
        <p:spPr>
          <a:solidFill>
            <a:schemeClr val="accent4">
              <a:lumMod val="40000"/>
              <a:lumOff val="60000"/>
            </a:schemeClr>
          </a:solidFill>
        </p:spPr>
        <p:txBody>
          <a:bodyPr/>
          <a:lstStyle/>
          <a:p>
            <a:pPr marL="0" indent="0">
              <a:buNone/>
            </a:pPr>
            <a:r>
              <a:rPr lang="en-GB" dirty="0">
                <a:hlinkClick r:id="rId2"/>
              </a:rPr>
              <a:t>https://www.youtube.com/watch?v=vH2Eitt6kGQ</a:t>
            </a:r>
            <a:endParaRPr lang="en-GB" dirty="0"/>
          </a:p>
          <a:p>
            <a:pPr marL="0" indent="0">
              <a:buNone/>
            </a:pPr>
            <a:endParaRPr lang="en-GB" dirty="0"/>
          </a:p>
          <a:p>
            <a:pPr marL="0" indent="0">
              <a:buNone/>
            </a:pPr>
            <a:r>
              <a:rPr lang="en-GB" dirty="0"/>
              <a:t>Who is Dolores sexually attracted to?</a:t>
            </a:r>
          </a:p>
          <a:p>
            <a:pPr marL="0" indent="0">
              <a:buNone/>
            </a:pPr>
            <a:r>
              <a:rPr lang="en-GB" dirty="0"/>
              <a:t>Answer: Mariano.</a:t>
            </a:r>
          </a:p>
          <a:p>
            <a:pPr marL="0" indent="0">
              <a:buNone/>
            </a:pPr>
            <a:endParaRPr lang="en-GB" dirty="0"/>
          </a:p>
          <a:p>
            <a:pPr marL="0" indent="0">
              <a:buNone/>
            </a:pPr>
            <a:r>
              <a:rPr lang="en-GB" dirty="0"/>
              <a:t>What is her sexuality?</a:t>
            </a:r>
          </a:p>
          <a:p>
            <a:pPr marL="0" indent="0">
              <a:buNone/>
            </a:pPr>
            <a:r>
              <a:rPr lang="en-GB" dirty="0"/>
              <a:t>Answer:  Probably heterosexual (straight) but she could be bisexual (bi)</a:t>
            </a:r>
          </a:p>
          <a:p>
            <a:pPr marL="0" indent="0">
              <a:buNone/>
            </a:pPr>
            <a:endParaRPr lang="en-GB" dirty="0"/>
          </a:p>
        </p:txBody>
      </p:sp>
      <p:pic>
        <p:nvPicPr>
          <p:cNvPr id="4" name="Picture 3">
            <a:extLst>
              <a:ext uri="{FF2B5EF4-FFF2-40B4-BE49-F238E27FC236}">
                <a16:creationId xmlns:a16="http://schemas.microsoft.com/office/drawing/2014/main" id="{F3F295FE-6B1D-490C-AD24-5AFBADD42E6E}"/>
              </a:ext>
            </a:extLst>
          </p:cNvPr>
          <p:cNvPicPr>
            <a:picLocks noChangeAspect="1"/>
          </p:cNvPicPr>
          <p:nvPr/>
        </p:nvPicPr>
        <p:blipFill rotWithShape="1">
          <a:blip r:embed="rId3"/>
          <a:srcRect l="59891" t="28783" r="9674" b="41638"/>
          <a:stretch/>
        </p:blipFill>
        <p:spPr>
          <a:xfrm>
            <a:off x="6745357" y="2478157"/>
            <a:ext cx="4015408" cy="2194134"/>
          </a:xfrm>
          <a:prstGeom prst="rect">
            <a:avLst/>
          </a:prstGeom>
        </p:spPr>
      </p:pic>
    </p:spTree>
    <p:extLst>
      <p:ext uri="{BB962C8B-B14F-4D97-AF65-F5344CB8AC3E}">
        <p14:creationId xmlns:p14="http://schemas.microsoft.com/office/powerpoint/2010/main" val="3538102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F0CB2-ABA8-4ECF-AD0C-CACDF2D86613}"/>
              </a:ext>
            </a:extLst>
          </p:cNvPr>
          <p:cNvSpPr>
            <a:spLocks noGrp="1"/>
          </p:cNvSpPr>
          <p:nvPr>
            <p:ph type="title"/>
          </p:nvPr>
        </p:nvSpPr>
        <p:spPr>
          <a:solidFill>
            <a:srgbClr val="FFFF00"/>
          </a:solidFill>
        </p:spPr>
        <p:txBody>
          <a:bodyPr>
            <a:normAutofit fontScale="90000"/>
          </a:bodyPr>
          <a:lstStyle/>
          <a:p>
            <a:r>
              <a:rPr lang="en-GB" b="1" dirty="0"/>
              <a:t>Another word for when you feel sexual attraction to someone is called “having a crush.”</a:t>
            </a:r>
          </a:p>
        </p:txBody>
      </p:sp>
      <p:sp>
        <p:nvSpPr>
          <p:cNvPr id="3" name="Content Placeholder 2">
            <a:extLst>
              <a:ext uri="{FF2B5EF4-FFF2-40B4-BE49-F238E27FC236}">
                <a16:creationId xmlns:a16="http://schemas.microsoft.com/office/drawing/2014/main" id="{7E52D712-C3E5-4B54-AFA0-208B461E011A}"/>
              </a:ext>
            </a:extLst>
          </p:cNvPr>
          <p:cNvSpPr>
            <a:spLocks noGrp="1"/>
          </p:cNvSpPr>
          <p:nvPr>
            <p:ph idx="1"/>
          </p:nvPr>
        </p:nvSpPr>
        <p:spPr>
          <a:solidFill>
            <a:schemeClr val="accent4">
              <a:lumMod val="40000"/>
              <a:lumOff val="60000"/>
            </a:schemeClr>
          </a:solidFill>
        </p:spPr>
        <p:txBody>
          <a:bodyPr>
            <a:normAutofit fontScale="92500" lnSpcReduction="20000"/>
          </a:bodyPr>
          <a:lstStyle/>
          <a:p>
            <a:pPr marL="0" indent="0" algn="ctr">
              <a:buNone/>
            </a:pPr>
            <a:r>
              <a:rPr lang="en-GB" sz="3200" b="1" dirty="0"/>
              <a:t>How might she know that has a crush on Mariano?</a:t>
            </a:r>
          </a:p>
          <a:p>
            <a:pPr marL="0" indent="0" algn="ctr">
              <a:buNone/>
            </a:pPr>
            <a:r>
              <a:rPr lang="en-GB" sz="3200" b="1" dirty="0"/>
              <a:t>(Talk to the person next to you then as a class.)</a:t>
            </a:r>
          </a:p>
          <a:p>
            <a:pPr marL="0" indent="0">
              <a:buNone/>
            </a:pPr>
            <a:endParaRPr lang="en-GB" dirty="0"/>
          </a:p>
          <a:p>
            <a:pPr marL="0" indent="0">
              <a:buNone/>
            </a:pPr>
            <a:r>
              <a:rPr lang="en-GB" b="1" dirty="0"/>
              <a:t>Ideas:</a:t>
            </a:r>
          </a:p>
          <a:p>
            <a:pPr marL="0" indent="0">
              <a:buNone/>
            </a:pPr>
            <a:r>
              <a:rPr lang="en-GB" dirty="0"/>
              <a:t>&gt;She thinks about him a lot.</a:t>
            </a:r>
          </a:p>
          <a:p>
            <a:pPr marL="0" indent="0">
              <a:buNone/>
            </a:pPr>
            <a:r>
              <a:rPr lang="en-GB" dirty="0"/>
              <a:t>&gt;She may feel like she has butterflies in her stomach.</a:t>
            </a:r>
          </a:p>
          <a:p>
            <a:pPr marL="0" indent="0">
              <a:buNone/>
            </a:pPr>
            <a:r>
              <a:rPr lang="en-GB" dirty="0"/>
              <a:t>&gt;Her heart may feel like it does a leap when she sees him.</a:t>
            </a:r>
          </a:p>
          <a:p>
            <a:pPr marL="0" indent="0">
              <a:buNone/>
            </a:pPr>
            <a:r>
              <a:rPr lang="en-GB" dirty="0"/>
              <a:t>&gt;She may feel warm and giddy when around him.</a:t>
            </a:r>
          </a:p>
          <a:p>
            <a:pPr marL="0" indent="0">
              <a:buNone/>
            </a:pPr>
            <a:r>
              <a:rPr lang="en-GB" dirty="0"/>
              <a:t>&gt;She might feel that she wants to be close to him and spend a lot of time with him.</a:t>
            </a:r>
          </a:p>
        </p:txBody>
      </p:sp>
    </p:spTree>
    <p:extLst>
      <p:ext uri="{BB962C8B-B14F-4D97-AF65-F5344CB8AC3E}">
        <p14:creationId xmlns:p14="http://schemas.microsoft.com/office/powerpoint/2010/main" val="25632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9E3F-AD64-4E76-B57A-308C826B003C}"/>
              </a:ext>
            </a:extLst>
          </p:cNvPr>
          <p:cNvSpPr>
            <a:spLocks noGrp="1"/>
          </p:cNvSpPr>
          <p:nvPr>
            <p:ph type="title"/>
          </p:nvPr>
        </p:nvSpPr>
        <p:spPr>
          <a:xfrm>
            <a:off x="838200" y="365125"/>
            <a:ext cx="10515600" cy="1635953"/>
          </a:xfrm>
          <a:solidFill>
            <a:srgbClr val="FFFF00"/>
          </a:solidFill>
        </p:spPr>
        <p:txBody>
          <a:bodyPr>
            <a:normAutofit/>
          </a:bodyPr>
          <a:lstStyle/>
          <a:p>
            <a:r>
              <a:rPr lang="en-GB" sz="3200" b="1" dirty="0"/>
              <a:t>Imagine Delores comes to you and asks you for advice.   She has realised Marino is no longer getting married to her cousin.  But she feels really embarrassed and nervous about talking to him.</a:t>
            </a:r>
          </a:p>
        </p:txBody>
      </p:sp>
      <p:sp>
        <p:nvSpPr>
          <p:cNvPr id="4" name="TextBox 3">
            <a:extLst>
              <a:ext uri="{FF2B5EF4-FFF2-40B4-BE49-F238E27FC236}">
                <a16:creationId xmlns:a16="http://schemas.microsoft.com/office/drawing/2014/main" id="{13F8D4A6-37FD-43C6-BBFA-D8ED4560F320}"/>
              </a:ext>
            </a:extLst>
          </p:cNvPr>
          <p:cNvSpPr txBox="1"/>
          <p:nvPr/>
        </p:nvSpPr>
        <p:spPr>
          <a:xfrm>
            <a:off x="294861" y="2321004"/>
            <a:ext cx="3071191" cy="1846659"/>
          </a:xfrm>
          <a:prstGeom prst="rect">
            <a:avLst/>
          </a:prstGeom>
          <a:solidFill>
            <a:schemeClr val="accent4">
              <a:lumMod val="40000"/>
              <a:lumOff val="60000"/>
            </a:schemeClr>
          </a:solidFill>
        </p:spPr>
        <p:txBody>
          <a:bodyPr wrap="square" rtlCol="0">
            <a:spAutoFit/>
          </a:bodyPr>
          <a:lstStyle/>
          <a:p>
            <a:r>
              <a:rPr lang="en-GB" sz="3200" dirty="0"/>
              <a:t>Watch this and consider what may help her…</a:t>
            </a:r>
          </a:p>
          <a:p>
            <a:endParaRPr lang="en-GB" dirty="0"/>
          </a:p>
        </p:txBody>
      </p:sp>
      <p:sp>
        <p:nvSpPr>
          <p:cNvPr id="5" name="TextBox 4">
            <a:extLst>
              <a:ext uri="{FF2B5EF4-FFF2-40B4-BE49-F238E27FC236}">
                <a16:creationId xmlns:a16="http://schemas.microsoft.com/office/drawing/2014/main" id="{104B6A23-0362-482B-8427-3CC4A73F3163}"/>
              </a:ext>
            </a:extLst>
          </p:cNvPr>
          <p:cNvSpPr txBox="1"/>
          <p:nvPr/>
        </p:nvSpPr>
        <p:spPr>
          <a:xfrm>
            <a:off x="3644349" y="2321004"/>
            <a:ext cx="8362122" cy="4216539"/>
          </a:xfrm>
          <a:prstGeom prst="rect">
            <a:avLst/>
          </a:prstGeom>
          <a:solidFill>
            <a:schemeClr val="accent4">
              <a:lumMod val="20000"/>
              <a:lumOff val="80000"/>
            </a:schemeClr>
          </a:solidFill>
          <a:ln>
            <a:solidFill>
              <a:schemeClr val="tx1"/>
            </a:solidFill>
          </a:ln>
        </p:spPr>
        <p:txBody>
          <a:bodyPr wrap="square" rtlCol="0">
            <a:spAutoFit/>
          </a:bodyPr>
          <a:lstStyle/>
          <a:p>
            <a:r>
              <a:rPr lang="en-GB" sz="2500" b="1" dirty="0"/>
              <a:t>Things that could help Delores:</a:t>
            </a:r>
          </a:p>
          <a:p>
            <a:r>
              <a:rPr lang="en-GB" sz="2500" dirty="0"/>
              <a:t>*Know that it’s normal to have a crush.  </a:t>
            </a:r>
          </a:p>
          <a:p>
            <a:r>
              <a:rPr lang="en-GB" sz="2500" dirty="0"/>
              <a:t>*People start having crushes at different ages.</a:t>
            </a:r>
          </a:p>
          <a:p>
            <a:r>
              <a:rPr lang="en-GB" sz="2500" dirty="0"/>
              <a:t>*You may only want to tell people you trust about the trust.</a:t>
            </a:r>
          </a:p>
          <a:p>
            <a:r>
              <a:rPr lang="en-GB" sz="2500" dirty="0"/>
              <a:t>*If people tease you, you can ask them to stop.</a:t>
            </a:r>
          </a:p>
          <a:p>
            <a:r>
              <a:rPr lang="en-GB" sz="2500" dirty="0"/>
              <a:t>*If people notice you have a crush don’t panic, most people have them too!</a:t>
            </a:r>
          </a:p>
          <a:p>
            <a:r>
              <a:rPr lang="en-GB" sz="2500" dirty="0"/>
              <a:t>*Only speak to your crush when you are ready.</a:t>
            </a:r>
          </a:p>
          <a:p>
            <a:r>
              <a:rPr lang="en-GB" sz="2500" dirty="0"/>
              <a:t>*If your crush doesn’t like you back, there are many other people who will.  (We will explore this more in another topic.)</a:t>
            </a:r>
          </a:p>
          <a:p>
            <a:endParaRPr lang="en-GB" dirty="0"/>
          </a:p>
        </p:txBody>
      </p:sp>
      <p:sp>
        <p:nvSpPr>
          <p:cNvPr id="6" name="Rectangle 5">
            <a:extLst>
              <a:ext uri="{FF2B5EF4-FFF2-40B4-BE49-F238E27FC236}">
                <a16:creationId xmlns:a16="http://schemas.microsoft.com/office/drawing/2014/main" id="{E680D39C-43D9-40FD-9093-FD30CDD7F85B}"/>
              </a:ext>
            </a:extLst>
          </p:cNvPr>
          <p:cNvSpPr/>
          <p:nvPr/>
        </p:nvSpPr>
        <p:spPr>
          <a:xfrm>
            <a:off x="294861" y="4429273"/>
            <a:ext cx="2769604" cy="646331"/>
          </a:xfrm>
          <a:prstGeom prst="rect">
            <a:avLst/>
          </a:prstGeom>
          <a:solidFill>
            <a:srgbClr val="FFFF00"/>
          </a:solidFill>
        </p:spPr>
        <p:txBody>
          <a:bodyPr wrap="none">
            <a:spAutoFit/>
          </a:bodyPr>
          <a:lstStyle/>
          <a:p>
            <a:r>
              <a:rPr lang="en-GB" dirty="0">
                <a:hlinkClick r:id="rId2"/>
              </a:rPr>
              <a:t>https://www.youtube.com/</a:t>
            </a:r>
          </a:p>
          <a:p>
            <a:r>
              <a:rPr lang="en-GB" dirty="0" err="1">
                <a:hlinkClick r:id="rId2"/>
              </a:rPr>
              <a:t>watch?v</a:t>
            </a:r>
            <a:r>
              <a:rPr lang="en-GB" dirty="0">
                <a:hlinkClick r:id="rId2"/>
              </a:rPr>
              <a:t>=q1XIq43LLZg</a:t>
            </a:r>
            <a:endParaRPr lang="en-GB" dirty="0"/>
          </a:p>
        </p:txBody>
      </p:sp>
      <p:pic>
        <p:nvPicPr>
          <p:cNvPr id="7" name="Picture 6">
            <a:extLst>
              <a:ext uri="{FF2B5EF4-FFF2-40B4-BE49-F238E27FC236}">
                <a16:creationId xmlns:a16="http://schemas.microsoft.com/office/drawing/2014/main" id="{CA9EA467-C265-4B0B-9079-10E3B82FB90B}"/>
              </a:ext>
            </a:extLst>
          </p:cNvPr>
          <p:cNvPicPr>
            <a:picLocks noChangeAspect="1"/>
          </p:cNvPicPr>
          <p:nvPr/>
        </p:nvPicPr>
        <p:blipFill rotWithShape="1">
          <a:blip r:embed="rId3"/>
          <a:srcRect l="59891" t="28783" r="9674" b="41638"/>
          <a:stretch/>
        </p:blipFill>
        <p:spPr>
          <a:xfrm>
            <a:off x="666594" y="5191440"/>
            <a:ext cx="2687813" cy="1468698"/>
          </a:xfrm>
          <a:prstGeom prst="rect">
            <a:avLst/>
          </a:prstGeom>
        </p:spPr>
      </p:pic>
    </p:spTree>
    <p:extLst>
      <p:ext uri="{BB962C8B-B14F-4D97-AF65-F5344CB8AC3E}">
        <p14:creationId xmlns:p14="http://schemas.microsoft.com/office/powerpoint/2010/main" val="38209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69DD-5457-4FFD-BEDB-F38A38C49D9F}"/>
              </a:ext>
            </a:extLst>
          </p:cNvPr>
          <p:cNvSpPr>
            <a:spLocks noGrp="1"/>
          </p:cNvSpPr>
          <p:nvPr>
            <p:ph type="title"/>
          </p:nvPr>
        </p:nvSpPr>
        <p:spPr>
          <a:solidFill>
            <a:srgbClr val="FFFF00"/>
          </a:solidFill>
        </p:spPr>
        <p:txBody>
          <a:bodyPr/>
          <a:lstStyle/>
          <a:p>
            <a:r>
              <a:rPr lang="en-GB" dirty="0"/>
              <a:t>In pairs roleplay this conversation finishing the sentence starters…</a:t>
            </a:r>
          </a:p>
        </p:txBody>
      </p:sp>
      <p:sp>
        <p:nvSpPr>
          <p:cNvPr id="4" name="Speech Bubble: Oval 3">
            <a:extLst>
              <a:ext uri="{FF2B5EF4-FFF2-40B4-BE49-F238E27FC236}">
                <a16:creationId xmlns:a16="http://schemas.microsoft.com/office/drawing/2014/main" id="{2F219A5D-B90E-465A-8D1A-0205F84AC2B5}"/>
              </a:ext>
            </a:extLst>
          </p:cNvPr>
          <p:cNvSpPr/>
          <p:nvPr/>
        </p:nvSpPr>
        <p:spPr>
          <a:xfrm>
            <a:off x="212035" y="1961322"/>
            <a:ext cx="5698435" cy="3803374"/>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3A6F9A6-72B3-4B50-A2CD-26079BE5BD4F}"/>
              </a:ext>
            </a:extLst>
          </p:cNvPr>
          <p:cNvSpPr txBox="1"/>
          <p:nvPr/>
        </p:nvSpPr>
        <p:spPr>
          <a:xfrm>
            <a:off x="1199321" y="2527494"/>
            <a:ext cx="3843131" cy="2246769"/>
          </a:xfrm>
          <a:prstGeom prst="rect">
            <a:avLst/>
          </a:prstGeom>
          <a:noFill/>
        </p:spPr>
        <p:txBody>
          <a:bodyPr wrap="square" rtlCol="0">
            <a:spAutoFit/>
          </a:bodyPr>
          <a:lstStyle/>
          <a:p>
            <a:r>
              <a:rPr lang="en-GB" sz="2800" dirty="0"/>
              <a:t>Delores (person 1):  I have a crush on Mariano.  I know because I feel….</a:t>
            </a:r>
          </a:p>
          <a:p>
            <a:r>
              <a:rPr lang="en-GB" sz="2800" dirty="0"/>
              <a:t>I don’t know what to do, any advice?</a:t>
            </a:r>
          </a:p>
        </p:txBody>
      </p:sp>
      <p:sp>
        <p:nvSpPr>
          <p:cNvPr id="6" name="Speech Bubble: Oval 5">
            <a:extLst>
              <a:ext uri="{FF2B5EF4-FFF2-40B4-BE49-F238E27FC236}">
                <a16:creationId xmlns:a16="http://schemas.microsoft.com/office/drawing/2014/main" id="{05F5BCDD-D82F-4D82-A056-14CE4C66FE70}"/>
              </a:ext>
            </a:extLst>
          </p:cNvPr>
          <p:cNvSpPr/>
          <p:nvPr/>
        </p:nvSpPr>
        <p:spPr>
          <a:xfrm>
            <a:off x="5473148" y="2411896"/>
            <a:ext cx="5698435" cy="3803374"/>
          </a:xfrm>
          <a:prstGeom prst="wedgeEllipseCallout">
            <a:avLst>
              <a:gd name="adj1" fmla="val 44051"/>
              <a:gd name="adj2" fmla="val 57970"/>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4AF9418-E759-4CB8-B32A-8C9579AB2589}"/>
              </a:ext>
            </a:extLst>
          </p:cNvPr>
          <p:cNvSpPr txBox="1"/>
          <p:nvPr/>
        </p:nvSpPr>
        <p:spPr>
          <a:xfrm>
            <a:off x="6460434" y="2974755"/>
            <a:ext cx="3843131" cy="1077218"/>
          </a:xfrm>
          <a:prstGeom prst="rect">
            <a:avLst/>
          </a:prstGeom>
          <a:noFill/>
        </p:spPr>
        <p:txBody>
          <a:bodyPr wrap="square" rtlCol="0">
            <a:spAutoFit/>
          </a:bodyPr>
          <a:lstStyle/>
          <a:p>
            <a:r>
              <a:rPr lang="en-GB" sz="3200" dirty="0"/>
              <a:t>Person 2:  Well, my advice is…</a:t>
            </a:r>
          </a:p>
        </p:txBody>
      </p:sp>
    </p:spTree>
    <p:extLst>
      <p:ext uri="{BB962C8B-B14F-4D97-AF65-F5344CB8AC3E}">
        <p14:creationId xmlns:p14="http://schemas.microsoft.com/office/powerpoint/2010/main" val="414744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6A23-2204-4A09-8229-C4B1598016A6}"/>
              </a:ext>
            </a:extLst>
          </p:cNvPr>
          <p:cNvSpPr>
            <a:spLocks noGrp="1"/>
          </p:cNvSpPr>
          <p:nvPr>
            <p:ph type="ctrTitle"/>
          </p:nvPr>
        </p:nvSpPr>
        <p:spPr>
          <a:xfrm>
            <a:off x="1630017" y="702365"/>
            <a:ext cx="9144000" cy="992050"/>
          </a:xfrm>
          <a:solidFill>
            <a:srgbClr val="FFFF00"/>
          </a:solidFill>
        </p:spPr>
        <p:txBody>
          <a:bodyPr/>
          <a:lstStyle/>
          <a:p>
            <a:r>
              <a:rPr lang="en-GB" dirty="0"/>
              <a:t>Re-cap:</a:t>
            </a:r>
          </a:p>
        </p:txBody>
      </p:sp>
      <p:sp>
        <p:nvSpPr>
          <p:cNvPr id="3" name="Subtitle 2">
            <a:extLst>
              <a:ext uri="{FF2B5EF4-FFF2-40B4-BE49-F238E27FC236}">
                <a16:creationId xmlns:a16="http://schemas.microsoft.com/office/drawing/2014/main" id="{9AC12E5F-46D0-4218-88F6-5D9D73208304}"/>
              </a:ext>
            </a:extLst>
          </p:cNvPr>
          <p:cNvSpPr>
            <a:spLocks noGrp="1"/>
          </p:cNvSpPr>
          <p:nvPr>
            <p:ph type="subTitle" idx="1"/>
          </p:nvPr>
        </p:nvSpPr>
        <p:spPr>
          <a:xfrm>
            <a:off x="1630017" y="1890471"/>
            <a:ext cx="9144000" cy="3077058"/>
          </a:xfrm>
          <a:solidFill>
            <a:schemeClr val="accent4">
              <a:lumMod val="40000"/>
              <a:lumOff val="60000"/>
            </a:schemeClr>
          </a:solidFill>
        </p:spPr>
        <p:txBody>
          <a:bodyPr>
            <a:noAutofit/>
          </a:bodyPr>
          <a:lstStyle/>
          <a:p>
            <a:r>
              <a:rPr lang="en-GB" sz="3200" dirty="0"/>
              <a:t>2 minute challenge:</a:t>
            </a:r>
          </a:p>
          <a:p>
            <a:r>
              <a:rPr lang="en-GB" sz="3200" dirty="0"/>
              <a:t>Discuss all the different types of family that may live together!</a:t>
            </a:r>
          </a:p>
          <a:p>
            <a:endParaRPr lang="en-GB" sz="3200" dirty="0"/>
          </a:p>
          <a:p>
            <a:r>
              <a:rPr lang="en-GB" sz="3200" dirty="0"/>
              <a:t>Let’s share our ideas.</a:t>
            </a:r>
          </a:p>
        </p:txBody>
      </p:sp>
    </p:spTree>
    <p:extLst>
      <p:ext uri="{BB962C8B-B14F-4D97-AF65-F5344CB8AC3E}">
        <p14:creationId xmlns:p14="http://schemas.microsoft.com/office/powerpoint/2010/main" val="136857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323F-C997-4085-A345-D64336C5BF22}"/>
              </a:ext>
            </a:extLst>
          </p:cNvPr>
          <p:cNvSpPr>
            <a:spLocks noGrp="1"/>
          </p:cNvSpPr>
          <p:nvPr>
            <p:ph type="title"/>
          </p:nvPr>
        </p:nvSpPr>
        <p:spPr>
          <a:solidFill>
            <a:srgbClr val="FFFF00"/>
          </a:solidFill>
        </p:spPr>
        <p:txBody>
          <a:bodyPr/>
          <a:lstStyle/>
          <a:p>
            <a:pPr algn="ctr"/>
            <a:r>
              <a:rPr lang="en-GB" dirty="0"/>
              <a:t>There are lots of different types of families.</a:t>
            </a:r>
          </a:p>
        </p:txBody>
      </p:sp>
      <p:pic>
        <p:nvPicPr>
          <p:cNvPr id="4" name="Picture 3">
            <a:extLst>
              <a:ext uri="{FF2B5EF4-FFF2-40B4-BE49-F238E27FC236}">
                <a16:creationId xmlns:a16="http://schemas.microsoft.com/office/drawing/2014/main" id="{0666D4F5-7CCB-485E-88FF-71492EBF2AE9}"/>
              </a:ext>
            </a:extLst>
          </p:cNvPr>
          <p:cNvPicPr>
            <a:picLocks noChangeAspect="1"/>
          </p:cNvPicPr>
          <p:nvPr/>
        </p:nvPicPr>
        <p:blipFill rotWithShape="1">
          <a:blip r:embed="rId2"/>
          <a:srcRect l="57778" t="28632" r="6875" b="27396"/>
          <a:stretch/>
        </p:blipFill>
        <p:spPr>
          <a:xfrm>
            <a:off x="7044267" y="1964267"/>
            <a:ext cx="3228115" cy="2257777"/>
          </a:xfrm>
          <a:prstGeom prst="rect">
            <a:avLst/>
          </a:prstGeom>
        </p:spPr>
      </p:pic>
      <p:pic>
        <p:nvPicPr>
          <p:cNvPr id="5" name="Picture 4">
            <a:extLst>
              <a:ext uri="{FF2B5EF4-FFF2-40B4-BE49-F238E27FC236}">
                <a16:creationId xmlns:a16="http://schemas.microsoft.com/office/drawing/2014/main" id="{196EE1E9-E675-4243-AF86-F7A8FE94A31C}"/>
              </a:ext>
            </a:extLst>
          </p:cNvPr>
          <p:cNvPicPr>
            <a:picLocks noChangeAspect="1"/>
          </p:cNvPicPr>
          <p:nvPr/>
        </p:nvPicPr>
        <p:blipFill rotWithShape="1">
          <a:blip r:embed="rId3"/>
          <a:srcRect l="62037" t="30443" r="13240" b="29208"/>
          <a:stretch/>
        </p:blipFill>
        <p:spPr>
          <a:xfrm>
            <a:off x="4233601" y="4299256"/>
            <a:ext cx="2390597" cy="2193619"/>
          </a:xfrm>
          <a:prstGeom prst="rect">
            <a:avLst/>
          </a:prstGeom>
        </p:spPr>
      </p:pic>
      <p:pic>
        <p:nvPicPr>
          <p:cNvPr id="6" name="Picture 5">
            <a:extLst>
              <a:ext uri="{FF2B5EF4-FFF2-40B4-BE49-F238E27FC236}">
                <a16:creationId xmlns:a16="http://schemas.microsoft.com/office/drawing/2014/main" id="{4978B9B4-F35D-41A9-A559-BF8A4DD5B168}"/>
              </a:ext>
            </a:extLst>
          </p:cNvPr>
          <p:cNvPicPr>
            <a:picLocks noChangeAspect="1"/>
          </p:cNvPicPr>
          <p:nvPr/>
        </p:nvPicPr>
        <p:blipFill rotWithShape="1">
          <a:blip r:embed="rId4"/>
          <a:srcRect l="55370" t="28632" r="7593" b="27561"/>
          <a:stretch/>
        </p:blipFill>
        <p:spPr>
          <a:xfrm>
            <a:off x="7441165" y="4495623"/>
            <a:ext cx="2831217" cy="1882759"/>
          </a:xfrm>
          <a:prstGeom prst="rect">
            <a:avLst/>
          </a:prstGeom>
        </p:spPr>
      </p:pic>
      <p:pic>
        <p:nvPicPr>
          <p:cNvPr id="7" name="Picture 6">
            <a:extLst>
              <a:ext uri="{FF2B5EF4-FFF2-40B4-BE49-F238E27FC236}">
                <a16:creationId xmlns:a16="http://schemas.microsoft.com/office/drawing/2014/main" id="{8097EB57-7613-4113-81C8-B72FD8C38194}"/>
              </a:ext>
            </a:extLst>
          </p:cNvPr>
          <p:cNvPicPr>
            <a:picLocks noChangeAspect="1"/>
          </p:cNvPicPr>
          <p:nvPr/>
        </p:nvPicPr>
        <p:blipFill rotWithShape="1">
          <a:blip r:embed="rId5"/>
          <a:srcRect l="66852" t="24641" r="14537" b="51276"/>
          <a:stretch/>
        </p:blipFill>
        <p:spPr>
          <a:xfrm>
            <a:off x="3657599" y="1855568"/>
            <a:ext cx="3252735" cy="2366476"/>
          </a:xfrm>
          <a:prstGeom prst="rect">
            <a:avLst/>
          </a:prstGeom>
        </p:spPr>
      </p:pic>
      <p:pic>
        <p:nvPicPr>
          <p:cNvPr id="8" name="Picture 7">
            <a:extLst>
              <a:ext uri="{FF2B5EF4-FFF2-40B4-BE49-F238E27FC236}">
                <a16:creationId xmlns:a16="http://schemas.microsoft.com/office/drawing/2014/main" id="{084BDC21-2571-4DF9-AF40-223674571DFF}"/>
              </a:ext>
            </a:extLst>
          </p:cNvPr>
          <p:cNvPicPr>
            <a:picLocks noChangeAspect="1"/>
          </p:cNvPicPr>
          <p:nvPr/>
        </p:nvPicPr>
        <p:blipFill rotWithShape="1">
          <a:blip r:embed="rId6"/>
          <a:srcRect l="57778" t="28632" r="6875" b="26079"/>
          <a:stretch/>
        </p:blipFill>
        <p:spPr>
          <a:xfrm>
            <a:off x="838200" y="4073479"/>
            <a:ext cx="3416285" cy="2460977"/>
          </a:xfrm>
          <a:prstGeom prst="rect">
            <a:avLst/>
          </a:prstGeom>
        </p:spPr>
      </p:pic>
      <p:pic>
        <p:nvPicPr>
          <p:cNvPr id="9" name="Picture 8">
            <a:extLst>
              <a:ext uri="{FF2B5EF4-FFF2-40B4-BE49-F238E27FC236}">
                <a16:creationId xmlns:a16="http://schemas.microsoft.com/office/drawing/2014/main" id="{6B8D6805-ECB3-4402-A54C-D1C344B4A4F5}"/>
              </a:ext>
            </a:extLst>
          </p:cNvPr>
          <p:cNvPicPr>
            <a:picLocks noChangeAspect="1"/>
          </p:cNvPicPr>
          <p:nvPr/>
        </p:nvPicPr>
        <p:blipFill rotWithShape="1">
          <a:blip r:embed="rId7"/>
          <a:srcRect l="61413" t="33572" r="10836" b="26079"/>
          <a:stretch/>
        </p:blipFill>
        <p:spPr>
          <a:xfrm>
            <a:off x="1041797" y="1964267"/>
            <a:ext cx="2316521" cy="1893624"/>
          </a:xfrm>
          <a:prstGeom prst="rect">
            <a:avLst/>
          </a:prstGeom>
        </p:spPr>
      </p:pic>
    </p:spTree>
    <p:extLst>
      <p:ext uri="{BB962C8B-B14F-4D97-AF65-F5344CB8AC3E}">
        <p14:creationId xmlns:p14="http://schemas.microsoft.com/office/powerpoint/2010/main" val="4906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5F68-CA8F-4974-8248-7C541E20BFBA}"/>
              </a:ext>
            </a:extLst>
          </p:cNvPr>
          <p:cNvSpPr>
            <a:spLocks noGrp="1"/>
          </p:cNvSpPr>
          <p:nvPr>
            <p:ph type="title"/>
          </p:nvPr>
        </p:nvSpPr>
        <p:spPr>
          <a:solidFill>
            <a:srgbClr val="FFFF00"/>
          </a:solidFill>
        </p:spPr>
        <p:txBody>
          <a:bodyPr/>
          <a:lstStyle/>
          <a:p>
            <a:pPr algn="ctr"/>
            <a:r>
              <a:rPr lang="en-GB" dirty="0"/>
              <a:t>Can you remember who the ? Could stand for in the Family Game?</a:t>
            </a:r>
          </a:p>
        </p:txBody>
      </p:sp>
      <p:sp>
        <p:nvSpPr>
          <p:cNvPr id="3" name="Content Placeholder 2">
            <a:extLst>
              <a:ext uri="{FF2B5EF4-FFF2-40B4-BE49-F238E27FC236}">
                <a16:creationId xmlns:a16="http://schemas.microsoft.com/office/drawing/2014/main" id="{58051405-4E0F-4D73-BF6A-9CA570FE0127}"/>
              </a:ext>
            </a:extLst>
          </p:cNvPr>
          <p:cNvSpPr>
            <a:spLocks noGrp="1"/>
          </p:cNvSpPr>
          <p:nvPr>
            <p:ph idx="1"/>
          </p:nvPr>
        </p:nvSpPr>
        <p:spPr>
          <a:solidFill>
            <a:schemeClr val="accent4">
              <a:lumMod val="40000"/>
              <a:lumOff val="60000"/>
            </a:schemeClr>
          </a:solidFill>
        </p:spPr>
        <p:txBody>
          <a:bodyPr>
            <a:normAutofit/>
          </a:bodyPr>
          <a:lstStyle/>
          <a:p>
            <a:pPr marL="0" indent="0">
              <a:buNone/>
            </a:pPr>
            <a:r>
              <a:rPr lang="en-GB" sz="3600" dirty="0"/>
              <a:t>A Grandparent/family member</a:t>
            </a:r>
          </a:p>
          <a:p>
            <a:pPr marL="0" indent="0">
              <a:buNone/>
            </a:pPr>
            <a:r>
              <a:rPr lang="en-GB" sz="3600" dirty="0"/>
              <a:t>Another mum or dad</a:t>
            </a:r>
          </a:p>
          <a:p>
            <a:pPr marL="0" indent="0">
              <a:buNone/>
            </a:pPr>
            <a:r>
              <a:rPr lang="en-GB" sz="3600" dirty="0"/>
              <a:t>Someone who is non-binary.</a:t>
            </a:r>
          </a:p>
          <a:p>
            <a:pPr marL="0" indent="0">
              <a:buNone/>
            </a:pPr>
            <a:endParaRPr lang="en-GB" sz="3600" dirty="0"/>
          </a:p>
          <a:p>
            <a:pPr marL="0" indent="0" algn="ctr">
              <a:buNone/>
            </a:pPr>
            <a:r>
              <a:rPr lang="en-GB" sz="3600" b="1" dirty="0"/>
              <a:t>Last week, we began to explore the terms (biological) sex, gender and sexuality.  Today we are going to look at these terms in more detail.</a:t>
            </a:r>
          </a:p>
        </p:txBody>
      </p:sp>
      <p:sp>
        <p:nvSpPr>
          <p:cNvPr id="4" name="TextBox 3">
            <a:extLst>
              <a:ext uri="{FF2B5EF4-FFF2-40B4-BE49-F238E27FC236}">
                <a16:creationId xmlns:a16="http://schemas.microsoft.com/office/drawing/2014/main" id="{3255C196-5C00-4221-B621-DA962CEE7D5D}"/>
              </a:ext>
            </a:extLst>
          </p:cNvPr>
          <p:cNvSpPr txBox="1"/>
          <p:nvPr/>
        </p:nvSpPr>
        <p:spPr>
          <a:xfrm>
            <a:off x="7354957" y="381575"/>
            <a:ext cx="384314" cy="646331"/>
          </a:xfrm>
          <a:prstGeom prst="rect">
            <a:avLst/>
          </a:prstGeom>
          <a:solidFill>
            <a:schemeClr val="accent4">
              <a:lumMod val="40000"/>
              <a:lumOff val="60000"/>
            </a:schemeClr>
          </a:solidFill>
        </p:spPr>
        <p:txBody>
          <a:bodyPr wrap="square" rtlCol="0">
            <a:spAutoFit/>
          </a:bodyPr>
          <a:lstStyle/>
          <a:p>
            <a:pPr algn="ctr"/>
            <a:r>
              <a:rPr lang="en-GB" sz="3600" dirty="0"/>
              <a:t>?</a:t>
            </a:r>
          </a:p>
        </p:txBody>
      </p:sp>
    </p:spTree>
    <p:extLst>
      <p:ext uri="{BB962C8B-B14F-4D97-AF65-F5344CB8AC3E}">
        <p14:creationId xmlns:p14="http://schemas.microsoft.com/office/powerpoint/2010/main" val="25961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E3D2-6101-4BFC-A45E-005E71104524}"/>
              </a:ext>
            </a:extLst>
          </p:cNvPr>
          <p:cNvSpPr>
            <a:spLocks noGrp="1"/>
          </p:cNvSpPr>
          <p:nvPr>
            <p:ph type="title"/>
          </p:nvPr>
        </p:nvSpPr>
        <p:spPr>
          <a:solidFill>
            <a:srgbClr val="FFFF00"/>
          </a:solidFill>
        </p:spPr>
        <p:txBody>
          <a:bodyPr/>
          <a:lstStyle/>
          <a:p>
            <a:pPr algn="ctr"/>
            <a:r>
              <a:rPr lang="en-GB" b="1" dirty="0"/>
              <a:t>L.O:  What is the difference between (biological) sex, gender and sexuality?</a:t>
            </a:r>
          </a:p>
        </p:txBody>
      </p:sp>
      <p:sp>
        <p:nvSpPr>
          <p:cNvPr id="3" name="Content Placeholder 2">
            <a:extLst>
              <a:ext uri="{FF2B5EF4-FFF2-40B4-BE49-F238E27FC236}">
                <a16:creationId xmlns:a16="http://schemas.microsoft.com/office/drawing/2014/main" id="{F3A96DFD-59BC-4E62-A2D1-6383B9BFBDBA}"/>
              </a:ext>
            </a:extLst>
          </p:cNvPr>
          <p:cNvSpPr>
            <a:spLocks noGrp="1"/>
          </p:cNvSpPr>
          <p:nvPr>
            <p:ph idx="1"/>
          </p:nvPr>
        </p:nvSpPr>
        <p:spPr>
          <a:xfrm>
            <a:off x="838200" y="2329208"/>
            <a:ext cx="10515600" cy="1603375"/>
          </a:xfrm>
          <a:solidFill>
            <a:schemeClr val="accent4">
              <a:lumMod val="20000"/>
              <a:lumOff val="80000"/>
            </a:schemeClr>
          </a:solidFill>
        </p:spPr>
        <p:txBody>
          <a:bodyPr>
            <a:normAutofit/>
          </a:bodyPr>
          <a:lstStyle/>
          <a:p>
            <a:pPr marL="0" indent="0" algn="ctr">
              <a:buNone/>
            </a:pPr>
            <a:r>
              <a:rPr lang="en-GB" sz="4800" dirty="0"/>
              <a:t>Success criteria:  You can define these words.</a:t>
            </a:r>
          </a:p>
        </p:txBody>
      </p:sp>
    </p:spTree>
    <p:extLst>
      <p:ext uri="{BB962C8B-B14F-4D97-AF65-F5344CB8AC3E}">
        <p14:creationId xmlns:p14="http://schemas.microsoft.com/office/powerpoint/2010/main" val="82174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1892-EC3A-4832-B922-585556A44446}"/>
              </a:ext>
            </a:extLst>
          </p:cNvPr>
          <p:cNvSpPr>
            <a:spLocks noGrp="1"/>
          </p:cNvSpPr>
          <p:nvPr>
            <p:ph type="title"/>
          </p:nvPr>
        </p:nvSpPr>
        <p:spPr>
          <a:xfrm>
            <a:off x="798442" y="127832"/>
            <a:ext cx="10942983" cy="823010"/>
          </a:xfrm>
          <a:solidFill>
            <a:srgbClr val="FFFF00"/>
          </a:solidFill>
        </p:spPr>
        <p:txBody>
          <a:bodyPr>
            <a:noAutofit/>
          </a:bodyPr>
          <a:lstStyle/>
          <a:p>
            <a:r>
              <a:rPr lang="en-GB" sz="3500" dirty="0"/>
              <a:t>What is the difference between (biological) sex and gender.</a:t>
            </a:r>
          </a:p>
        </p:txBody>
      </p:sp>
      <p:sp>
        <p:nvSpPr>
          <p:cNvPr id="3" name="Content Placeholder 2">
            <a:extLst>
              <a:ext uri="{FF2B5EF4-FFF2-40B4-BE49-F238E27FC236}">
                <a16:creationId xmlns:a16="http://schemas.microsoft.com/office/drawing/2014/main" id="{899D0728-1E5B-4D12-8496-4B8094D2621F}"/>
              </a:ext>
            </a:extLst>
          </p:cNvPr>
          <p:cNvSpPr>
            <a:spLocks noGrp="1"/>
          </p:cNvSpPr>
          <p:nvPr>
            <p:ph idx="1"/>
          </p:nvPr>
        </p:nvSpPr>
        <p:spPr>
          <a:xfrm>
            <a:off x="798443" y="1018432"/>
            <a:ext cx="10515600" cy="5387630"/>
          </a:xfrm>
          <a:solidFill>
            <a:schemeClr val="accent4">
              <a:lumMod val="20000"/>
              <a:lumOff val="80000"/>
            </a:schemeClr>
          </a:solidFill>
        </p:spPr>
        <p:txBody>
          <a:bodyPr>
            <a:normAutofit fontScale="92500" lnSpcReduction="10000"/>
          </a:bodyPr>
          <a:lstStyle/>
          <a:p>
            <a:pPr marL="0" indent="0">
              <a:buNone/>
            </a:pPr>
            <a:r>
              <a:rPr lang="en-GB" b="1" dirty="0"/>
              <a:t>(Biological) Sex</a:t>
            </a:r>
            <a:r>
              <a:rPr lang="en-GB" dirty="0"/>
              <a:t> = whether your body is a male or female.</a:t>
            </a:r>
          </a:p>
          <a:p>
            <a:pPr marL="0" indent="0">
              <a:buNone/>
            </a:pPr>
            <a:r>
              <a:rPr lang="en-GB" b="1" dirty="0"/>
              <a:t>Gender</a:t>
            </a:r>
            <a:r>
              <a:rPr lang="en-GB" dirty="0"/>
              <a:t> = whether you feel like a male (boy/man) or female (girl/woman.)</a:t>
            </a:r>
          </a:p>
          <a:p>
            <a:pPr marL="0" indent="0">
              <a:buNone/>
            </a:pPr>
            <a:r>
              <a:rPr lang="en-GB" b="1" dirty="0"/>
              <a:t>Transgender</a:t>
            </a:r>
            <a:r>
              <a:rPr lang="en-GB" dirty="0"/>
              <a:t> = when someone doesn’t feel the same gender as their sex.</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Some people realise that their gender is </a:t>
            </a:r>
            <a:r>
              <a:rPr lang="en-GB" b="1" dirty="0"/>
              <a:t>non-binary.  </a:t>
            </a:r>
          </a:p>
          <a:p>
            <a:pPr marL="0" indent="0">
              <a:buNone/>
            </a:pPr>
            <a:r>
              <a:rPr lang="en-GB" b="1" dirty="0"/>
              <a:t>Non-binary</a:t>
            </a:r>
            <a:r>
              <a:rPr lang="en-GB" dirty="0"/>
              <a:t> can mean two things:</a:t>
            </a:r>
          </a:p>
          <a:p>
            <a:pPr marL="0" indent="0">
              <a:buNone/>
            </a:pPr>
            <a:r>
              <a:rPr lang="en-GB" dirty="0"/>
              <a:t>*that they sometimes feel like a boy/man and sometimes like a girl/woman.   </a:t>
            </a:r>
          </a:p>
          <a:p>
            <a:pPr marL="0" indent="0">
              <a:buNone/>
            </a:pPr>
            <a:r>
              <a:rPr lang="en-GB" dirty="0"/>
              <a:t>*that they don’t feel like either.</a:t>
            </a:r>
          </a:p>
        </p:txBody>
      </p:sp>
      <p:pic>
        <p:nvPicPr>
          <p:cNvPr id="4" name="Picture 3">
            <a:extLst>
              <a:ext uri="{FF2B5EF4-FFF2-40B4-BE49-F238E27FC236}">
                <a16:creationId xmlns:a16="http://schemas.microsoft.com/office/drawing/2014/main" id="{2F2FB1D8-2152-4FE9-8B2E-92F3C68A571F}"/>
              </a:ext>
            </a:extLst>
          </p:cNvPr>
          <p:cNvPicPr>
            <a:picLocks noChangeAspect="1"/>
          </p:cNvPicPr>
          <p:nvPr/>
        </p:nvPicPr>
        <p:blipFill rotWithShape="1">
          <a:blip r:embed="rId2"/>
          <a:srcRect l="68152" t="25688" r="16195" b="23659"/>
          <a:stretch/>
        </p:blipFill>
        <p:spPr>
          <a:xfrm>
            <a:off x="3074503" y="2343977"/>
            <a:ext cx="1192697" cy="2170046"/>
          </a:xfrm>
          <a:prstGeom prst="rect">
            <a:avLst/>
          </a:prstGeom>
        </p:spPr>
      </p:pic>
      <p:sp>
        <p:nvSpPr>
          <p:cNvPr id="5" name="TextBox 4">
            <a:extLst>
              <a:ext uri="{FF2B5EF4-FFF2-40B4-BE49-F238E27FC236}">
                <a16:creationId xmlns:a16="http://schemas.microsoft.com/office/drawing/2014/main" id="{98C7032B-D371-45C3-905C-1661A138B203}"/>
              </a:ext>
            </a:extLst>
          </p:cNvPr>
          <p:cNvSpPr txBox="1"/>
          <p:nvPr/>
        </p:nvSpPr>
        <p:spPr>
          <a:xfrm>
            <a:off x="1987826" y="2968487"/>
            <a:ext cx="954157" cy="369332"/>
          </a:xfrm>
          <a:prstGeom prst="rect">
            <a:avLst/>
          </a:prstGeom>
          <a:solidFill>
            <a:srgbClr val="FFFF00"/>
          </a:solidFill>
        </p:spPr>
        <p:txBody>
          <a:bodyPr wrap="square" rtlCol="0">
            <a:spAutoFit/>
          </a:bodyPr>
          <a:lstStyle/>
          <a:p>
            <a:pPr algn="ctr"/>
            <a:r>
              <a:rPr lang="en-GB" dirty="0"/>
              <a:t>SEX</a:t>
            </a:r>
          </a:p>
        </p:txBody>
      </p:sp>
      <p:sp>
        <p:nvSpPr>
          <p:cNvPr id="6" name="TextBox 5">
            <a:extLst>
              <a:ext uri="{FF2B5EF4-FFF2-40B4-BE49-F238E27FC236}">
                <a16:creationId xmlns:a16="http://schemas.microsoft.com/office/drawing/2014/main" id="{44F81C6A-3CB8-41FF-98B4-09A921243D11}"/>
              </a:ext>
            </a:extLst>
          </p:cNvPr>
          <p:cNvSpPr txBox="1"/>
          <p:nvPr/>
        </p:nvSpPr>
        <p:spPr>
          <a:xfrm>
            <a:off x="4469294" y="2936221"/>
            <a:ext cx="1192697" cy="369332"/>
          </a:xfrm>
          <a:prstGeom prst="rect">
            <a:avLst/>
          </a:prstGeom>
          <a:solidFill>
            <a:srgbClr val="FF99CC"/>
          </a:solidFill>
        </p:spPr>
        <p:txBody>
          <a:bodyPr wrap="square" rtlCol="0">
            <a:spAutoFit/>
          </a:bodyPr>
          <a:lstStyle/>
          <a:p>
            <a:pPr algn="ctr"/>
            <a:r>
              <a:rPr lang="en-GB" dirty="0"/>
              <a:t>GENDER</a:t>
            </a:r>
          </a:p>
        </p:txBody>
      </p:sp>
      <p:sp>
        <p:nvSpPr>
          <p:cNvPr id="7" name="Heart 6">
            <a:extLst>
              <a:ext uri="{FF2B5EF4-FFF2-40B4-BE49-F238E27FC236}">
                <a16:creationId xmlns:a16="http://schemas.microsoft.com/office/drawing/2014/main" id="{24BB5CBE-2E2C-404C-8C55-EC5FE23C0783}"/>
              </a:ext>
            </a:extLst>
          </p:cNvPr>
          <p:cNvSpPr/>
          <p:nvPr/>
        </p:nvSpPr>
        <p:spPr>
          <a:xfrm>
            <a:off x="3657599" y="3022215"/>
            <a:ext cx="225287" cy="272534"/>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C333B9F-D669-456C-B857-255881CEF08A}"/>
              </a:ext>
            </a:extLst>
          </p:cNvPr>
          <p:cNvCxnSpPr>
            <a:cxnSpLocks/>
          </p:cNvCxnSpPr>
          <p:nvPr/>
        </p:nvCxnSpPr>
        <p:spPr>
          <a:xfrm>
            <a:off x="2690191" y="3337819"/>
            <a:ext cx="689113" cy="2932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EE11CC3-C36D-4F7D-969D-35F1FE8AD493}"/>
              </a:ext>
            </a:extLst>
          </p:cNvPr>
          <p:cNvCxnSpPr>
            <a:cxnSpLocks/>
            <a:stCxn id="6" idx="1"/>
            <a:endCxn id="7" idx="0"/>
          </p:cNvCxnSpPr>
          <p:nvPr/>
        </p:nvCxnSpPr>
        <p:spPr>
          <a:xfrm flipH="1" flipV="1">
            <a:off x="3770243" y="3090349"/>
            <a:ext cx="699051" cy="30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7CC56D-49AD-4E68-9A72-07C57958756C}"/>
              </a:ext>
            </a:extLst>
          </p:cNvPr>
          <p:cNvPicPr>
            <a:picLocks noChangeAspect="1"/>
          </p:cNvPicPr>
          <p:nvPr/>
        </p:nvPicPr>
        <p:blipFill rotWithShape="1">
          <a:blip r:embed="rId2"/>
          <a:srcRect l="68152" t="25688" r="16195" b="23659"/>
          <a:stretch/>
        </p:blipFill>
        <p:spPr>
          <a:xfrm>
            <a:off x="7268815" y="2399434"/>
            <a:ext cx="1192697" cy="2170046"/>
          </a:xfrm>
          <a:prstGeom prst="rect">
            <a:avLst/>
          </a:prstGeom>
        </p:spPr>
      </p:pic>
      <p:pic>
        <p:nvPicPr>
          <p:cNvPr id="15" name="Picture 14">
            <a:extLst>
              <a:ext uri="{FF2B5EF4-FFF2-40B4-BE49-F238E27FC236}">
                <a16:creationId xmlns:a16="http://schemas.microsoft.com/office/drawing/2014/main" id="{22E717D0-1D75-45E6-B071-2FB40E1F01E0}"/>
              </a:ext>
            </a:extLst>
          </p:cNvPr>
          <p:cNvPicPr>
            <a:picLocks noChangeAspect="1"/>
          </p:cNvPicPr>
          <p:nvPr/>
        </p:nvPicPr>
        <p:blipFill rotWithShape="1">
          <a:blip r:embed="rId2"/>
          <a:srcRect l="68152" t="25688" r="16195" b="23659"/>
          <a:stretch/>
        </p:blipFill>
        <p:spPr>
          <a:xfrm>
            <a:off x="9213569" y="2343977"/>
            <a:ext cx="1192697" cy="2170046"/>
          </a:xfrm>
          <a:prstGeom prst="rect">
            <a:avLst/>
          </a:prstGeom>
        </p:spPr>
      </p:pic>
      <p:sp>
        <p:nvSpPr>
          <p:cNvPr id="16" name="Heart 15">
            <a:extLst>
              <a:ext uri="{FF2B5EF4-FFF2-40B4-BE49-F238E27FC236}">
                <a16:creationId xmlns:a16="http://schemas.microsoft.com/office/drawing/2014/main" id="{E7F22B4C-1B87-4EB5-AD57-4DD174D47418}"/>
              </a:ext>
            </a:extLst>
          </p:cNvPr>
          <p:cNvSpPr/>
          <p:nvPr/>
        </p:nvSpPr>
        <p:spPr>
          <a:xfrm>
            <a:off x="7722695" y="3105618"/>
            <a:ext cx="225287" cy="272534"/>
          </a:xfrm>
          <a:prstGeom prst="hear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art 16">
            <a:extLst>
              <a:ext uri="{FF2B5EF4-FFF2-40B4-BE49-F238E27FC236}">
                <a16:creationId xmlns:a16="http://schemas.microsoft.com/office/drawing/2014/main" id="{76255B02-AECB-4A2E-8D3E-81F3B4587744}"/>
              </a:ext>
            </a:extLst>
          </p:cNvPr>
          <p:cNvSpPr/>
          <p:nvPr/>
        </p:nvSpPr>
        <p:spPr>
          <a:xfrm>
            <a:off x="7836995" y="3105618"/>
            <a:ext cx="225287" cy="272534"/>
          </a:xfrm>
          <a:prstGeom prst="hear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art 17">
            <a:extLst>
              <a:ext uri="{FF2B5EF4-FFF2-40B4-BE49-F238E27FC236}">
                <a16:creationId xmlns:a16="http://schemas.microsoft.com/office/drawing/2014/main" id="{E0B397C4-9A25-484B-8FB0-BC00B289F7F4}"/>
              </a:ext>
            </a:extLst>
          </p:cNvPr>
          <p:cNvSpPr/>
          <p:nvPr/>
        </p:nvSpPr>
        <p:spPr>
          <a:xfrm>
            <a:off x="9748630" y="3115989"/>
            <a:ext cx="225287" cy="27253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156B2CB-0939-4DAD-8E6B-FA1FD96CF4F7}"/>
              </a:ext>
            </a:extLst>
          </p:cNvPr>
          <p:cNvSpPr/>
          <p:nvPr/>
        </p:nvSpPr>
        <p:spPr>
          <a:xfrm>
            <a:off x="4119768" y="2343977"/>
            <a:ext cx="147432" cy="1606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64209A-AF96-4B9E-A08D-AAD7D966A3CB}"/>
              </a:ext>
            </a:extLst>
          </p:cNvPr>
          <p:cNvSpPr/>
          <p:nvPr/>
        </p:nvSpPr>
        <p:spPr>
          <a:xfrm>
            <a:off x="7268815" y="6406062"/>
            <a:ext cx="4864024" cy="369332"/>
          </a:xfrm>
          <a:prstGeom prst="rect">
            <a:avLst/>
          </a:prstGeom>
        </p:spPr>
        <p:txBody>
          <a:bodyPr wrap="none">
            <a:spAutoFit/>
          </a:bodyPr>
          <a:lstStyle/>
          <a:p>
            <a:r>
              <a:rPr lang="en-GB" dirty="0">
                <a:hlinkClick r:id="rId3"/>
              </a:rPr>
              <a:t>https://www.youtube.com/watch?v=PzGauky20tc</a:t>
            </a:r>
            <a:endParaRPr lang="en-GB" dirty="0"/>
          </a:p>
        </p:txBody>
      </p:sp>
      <p:sp>
        <p:nvSpPr>
          <p:cNvPr id="11" name="TextBox 10">
            <a:extLst>
              <a:ext uri="{FF2B5EF4-FFF2-40B4-BE49-F238E27FC236}">
                <a16:creationId xmlns:a16="http://schemas.microsoft.com/office/drawing/2014/main" id="{65F4B612-9907-498B-9E10-66204602119C}"/>
              </a:ext>
            </a:extLst>
          </p:cNvPr>
          <p:cNvSpPr txBox="1"/>
          <p:nvPr/>
        </p:nvSpPr>
        <p:spPr>
          <a:xfrm>
            <a:off x="5864085" y="6221396"/>
            <a:ext cx="1404730" cy="369332"/>
          </a:xfrm>
          <a:prstGeom prst="rect">
            <a:avLst/>
          </a:prstGeom>
          <a:solidFill>
            <a:srgbClr val="FFFF00"/>
          </a:solidFill>
        </p:spPr>
        <p:txBody>
          <a:bodyPr wrap="square" rtlCol="0">
            <a:spAutoFit/>
          </a:bodyPr>
          <a:lstStyle/>
          <a:p>
            <a:r>
              <a:rPr lang="en-GB" dirty="0"/>
              <a:t>Watch this…</a:t>
            </a:r>
          </a:p>
        </p:txBody>
      </p:sp>
    </p:spTree>
    <p:extLst>
      <p:ext uri="{BB962C8B-B14F-4D97-AF65-F5344CB8AC3E}">
        <p14:creationId xmlns:p14="http://schemas.microsoft.com/office/powerpoint/2010/main" val="241951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7" grpId="0" animBg="1"/>
      <p:bldP spid="18" grpId="0" animBg="1"/>
      <p:bldP spid="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A6C6-D8CA-476A-9FBC-7B9C54393BDE}"/>
              </a:ext>
            </a:extLst>
          </p:cNvPr>
          <p:cNvSpPr>
            <a:spLocks noGrp="1"/>
          </p:cNvSpPr>
          <p:nvPr>
            <p:ph type="title"/>
          </p:nvPr>
        </p:nvSpPr>
        <p:spPr>
          <a:solidFill>
            <a:srgbClr val="00B0F0"/>
          </a:solidFill>
        </p:spPr>
        <p:txBody>
          <a:bodyPr/>
          <a:lstStyle/>
          <a:p>
            <a:r>
              <a:rPr lang="en-GB" b="1" dirty="0"/>
              <a:t>Important point!</a:t>
            </a:r>
          </a:p>
        </p:txBody>
      </p:sp>
      <p:sp>
        <p:nvSpPr>
          <p:cNvPr id="3" name="Content Placeholder 2">
            <a:extLst>
              <a:ext uri="{FF2B5EF4-FFF2-40B4-BE49-F238E27FC236}">
                <a16:creationId xmlns:a16="http://schemas.microsoft.com/office/drawing/2014/main" id="{4991A6FF-FFC8-4457-9D96-FE431288AF30}"/>
              </a:ext>
            </a:extLst>
          </p:cNvPr>
          <p:cNvSpPr>
            <a:spLocks noGrp="1"/>
          </p:cNvSpPr>
          <p:nvPr>
            <p:ph idx="1"/>
          </p:nvPr>
        </p:nvSpPr>
        <p:spPr>
          <a:solidFill>
            <a:schemeClr val="accent1">
              <a:lumMod val="20000"/>
              <a:lumOff val="80000"/>
            </a:schemeClr>
          </a:solidFill>
        </p:spPr>
        <p:txBody>
          <a:bodyPr/>
          <a:lstStyle/>
          <a:p>
            <a:pPr marL="0" indent="0">
              <a:buNone/>
            </a:pPr>
            <a:r>
              <a:rPr lang="en-GB" dirty="0"/>
              <a:t>Some of these words and meanings are quite new.  So you may meet some people who still think gender and sex mean the same thing.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You also may notice that on questionnaires you are asked for your just your gender or sex.  This shows that not everything has caught up with the new meanings of these words yet.    </a:t>
            </a:r>
          </a:p>
        </p:txBody>
      </p:sp>
      <p:pic>
        <p:nvPicPr>
          <p:cNvPr id="4" name="Picture 3">
            <a:extLst>
              <a:ext uri="{FF2B5EF4-FFF2-40B4-BE49-F238E27FC236}">
                <a16:creationId xmlns:a16="http://schemas.microsoft.com/office/drawing/2014/main" id="{85E51E52-E3EA-414B-9F2B-873A20046B30}"/>
              </a:ext>
            </a:extLst>
          </p:cNvPr>
          <p:cNvPicPr>
            <a:picLocks noChangeAspect="1"/>
          </p:cNvPicPr>
          <p:nvPr/>
        </p:nvPicPr>
        <p:blipFill rotWithShape="1">
          <a:blip r:embed="rId2"/>
          <a:srcRect l="68152" t="25688" r="16195" b="23659"/>
          <a:stretch/>
        </p:blipFill>
        <p:spPr>
          <a:xfrm>
            <a:off x="4439478" y="2912241"/>
            <a:ext cx="954156" cy="1736034"/>
          </a:xfrm>
          <a:prstGeom prst="rect">
            <a:avLst/>
          </a:prstGeom>
        </p:spPr>
      </p:pic>
      <p:sp>
        <p:nvSpPr>
          <p:cNvPr id="5" name="Heart 4">
            <a:extLst>
              <a:ext uri="{FF2B5EF4-FFF2-40B4-BE49-F238E27FC236}">
                <a16:creationId xmlns:a16="http://schemas.microsoft.com/office/drawing/2014/main" id="{6644A4C0-BD79-45DB-9411-D3ABC1F9AC84}"/>
              </a:ext>
            </a:extLst>
          </p:cNvPr>
          <p:cNvSpPr/>
          <p:nvPr/>
        </p:nvSpPr>
        <p:spPr>
          <a:xfrm>
            <a:off x="4826441" y="3429000"/>
            <a:ext cx="180229" cy="215739"/>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hought Bubble: Cloud 6">
            <a:extLst>
              <a:ext uri="{FF2B5EF4-FFF2-40B4-BE49-F238E27FC236}">
                <a16:creationId xmlns:a16="http://schemas.microsoft.com/office/drawing/2014/main" id="{20377E58-2D7F-47C2-8C0B-E617AC59D478}"/>
              </a:ext>
            </a:extLst>
          </p:cNvPr>
          <p:cNvSpPr/>
          <p:nvPr/>
        </p:nvSpPr>
        <p:spPr>
          <a:xfrm>
            <a:off x="6241774" y="2912241"/>
            <a:ext cx="2001078" cy="1366052"/>
          </a:xfrm>
          <a:prstGeom prst="cloudCallout">
            <a:avLst>
              <a:gd name="adj1" fmla="val 59299"/>
              <a:gd name="adj2" fmla="val 51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83321B-776D-4695-8799-663480356741}"/>
              </a:ext>
            </a:extLst>
          </p:cNvPr>
          <p:cNvSpPr/>
          <p:nvPr/>
        </p:nvSpPr>
        <p:spPr>
          <a:xfrm>
            <a:off x="6904968" y="3077964"/>
            <a:ext cx="61266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1171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AA66-ED7D-4C33-88FF-EB2FCC76C19F}"/>
              </a:ext>
            </a:extLst>
          </p:cNvPr>
          <p:cNvSpPr>
            <a:spLocks noGrp="1"/>
          </p:cNvSpPr>
          <p:nvPr>
            <p:ph type="title"/>
          </p:nvPr>
        </p:nvSpPr>
        <p:spPr>
          <a:xfrm>
            <a:off x="874655" y="63229"/>
            <a:ext cx="10515600" cy="873954"/>
          </a:xfrm>
          <a:solidFill>
            <a:srgbClr val="FFFF00"/>
          </a:solidFill>
        </p:spPr>
        <p:txBody>
          <a:bodyPr/>
          <a:lstStyle/>
          <a:p>
            <a:r>
              <a:rPr lang="en-GB" dirty="0"/>
              <a:t>What does the word “sexuality” mean?</a:t>
            </a:r>
          </a:p>
        </p:txBody>
      </p:sp>
      <p:sp>
        <p:nvSpPr>
          <p:cNvPr id="3" name="Content Placeholder 2">
            <a:extLst>
              <a:ext uri="{FF2B5EF4-FFF2-40B4-BE49-F238E27FC236}">
                <a16:creationId xmlns:a16="http://schemas.microsoft.com/office/drawing/2014/main" id="{D1CD7C1E-FFBE-4160-8F69-5494E96230E4}"/>
              </a:ext>
            </a:extLst>
          </p:cNvPr>
          <p:cNvSpPr>
            <a:spLocks noGrp="1"/>
          </p:cNvSpPr>
          <p:nvPr>
            <p:ph idx="1"/>
          </p:nvPr>
        </p:nvSpPr>
        <p:spPr>
          <a:xfrm>
            <a:off x="268132" y="1031277"/>
            <a:ext cx="11729071" cy="5763493"/>
          </a:xfrm>
          <a:solidFill>
            <a:schemeClr val="accent4">
              <a:lumMod val="20000"/>
              <a:lumOff val="80000"/>
            </a:schemeClr>
          </a:solidFill>
        </p:spPr>
        <p:txBody>
          <a:bodyPr>
            <a:normAutofit fontScale="77500" lnSpcReduction="20000"/>
          </a:bodyPr>
          <a:lstStyle/>
          <a:p>
            <a:pPr marL="0" indent="0">
              <a:buNone/>
            </a:pPr>
            <a:r>
              <a:rPr lang="en-GB" b="1" dirty="0"/>
              <a:t>Sexuality</a:t>
            </a:r>
            <a:r>
              <a:rPr lang="en-GB" dirty="0"/>
              <a:t> = who you are sexually attracted to which can lead to a relationship and/or marriage.</a:t>
            </a:r>
          </a:p>
          <a:p>
            <a:pPr marL="0" indent="0">
              <a:buNone/>
            </a:pPr>
            <a:endParaRPr lang="en-GB" dirty="0"/>
          </a:p>
          <a:p>
            <a:pPr marL="0" indent="0">
              <a:buNone/>
            </a:pPr>
            <a:r>
              <a:rPr lang="en-GB" dirty="0"/>
              <a:t>Some people are sexually attracted to the opposite sex.  They are called </a:t>
            </a:r>
            <a:r>
              <a:rPr lang="en-GB" b="1" dirty="0"/>
              <a:t>heterosexual (straight.)</a:t>
            </a:r>
          </a:p>
          <a:p>
            <a:pPr marL="0" indent="0">
              <a:buNone/>
            </a:pPr>
            <a:endParaRPr lang="en-GB" b="1" dirty="0"/>
          </a:p>
          <a:p>
            <a:pPr marL="0" indent="0">
              <a:buNone/>
            </a:pPr>
            <a:r>
              <a:rPr lang="en-GB" dirty="0"/>
              <a:t>Some people are sexually attracted to the same sex.  They are called </a:t>
            </a:r>
            <a:r>
              <a:rPr lang="en-GB" b="1" dirty="0"/>
              <a:t>homosexual (preferred word “gay.”)</a:t>
            </a:r>
          </a:p>
          <a:p>
            <a:pPr marL="0" indent="0">
              <a:buNone/>
            </a:pPr>
            <a:endParaRPr lang="en-GB" b="1" dirty="0"/>
          </a:p>
          <a:p>
            <a:pPr marL="0" indent="0">
              <a:buNone/>
            </a:pPr>
            <a:r>
              <a:rPr lang="en-GB" dirty="0"/>
              <a:t>Some people are attracted to both </a:t>
            </a:r>
            <a:r>
              <a:rPr lang="en-GB" b="1" dirty="0"/>
              <a:t>bi-sexual (bi)</a:t>
            </a:r>
          </a:p>
          <a:p>
            <a:pPr marL="0" indent="0">
              <a:buNone/>
            </a:pPr>
            <a:endParaRPr lang="en-GB" dirty="0"/>
          </a:p>
          <a:p>
            <a:pPr marL="0" indent="0">
              <a:buNone/>
            </a:pPr>
            <a:endParaRPr lang="en-GB" dirty="0"/>
          </a:p>
          <a:p>
            <a:pPr marL="0" indent="0">
              <a:buNone/>
            </a:pPr>
            <a:endParaRPr lang="en-GB" dirty="0"/>
          </a:p>
          <a:p>
            <a:pPr marL="0" indent="0" algn="ctr">
              <a:buNone/>
            </a:pPr>
            <a:endParaRPr lang="en-GB" dirty="0"/>
          </a:p>
          <a:p>
            <a:pPr marL="0" indent="0" algn="ctr">
              <a:buNone/>
            </a:pPr>
            <a:endParaRPr lang="en-GB" dirty="0"/>
          </a:p>
          <a:p>
            <a:pPr marL="0" indent="0">
              <a:buNone/>
            </a:pPr>
            <a:r>
              <a:rPr lang="en-GB" dirty="0"/>
              <a:t>This means that in some families two women may be living together/married and may have children, and the same for men.</a:t>
            </a:r>
          </a:p>
        </p:txBody>
      </p:sp>
      <p:pic>
        <p:nvPicPr>
          <p:cNvPr id="4" name="Picture 3">
            <a:extLst>
              <a:ext uri="{FF2B5EF4-FFF2-40B4-BE49-F238E27FC236}">
                <a16:creationId xmlns:a16="http://schemas.microsoft.com/office/drawing/2014/main" id="{F81D24AC-C2EA-471D-9CAD-BBC622FE66B4}"/>
              </a:ext>
            </a:extLst>
          </p:cNvPr>
          <p:cNvPicPr>
            <a:picLocks noChangeAspect="1"/>
          </p:cNvPicPr>
          <p:nvPr/>
        </p:nvPicPr>
        <p:blipFill rotWithShape="1">
          <a:blip r:embed="rId2"/>
          <a:srcRect l="69674" t="24640" r="17609" b="24046"/>
          <a:stretch/>
        </p:blipFill>
        <p:spPr>
          <a:xfrm>
            <a:off x="1059077" y="3987808"/>
            <a:ext cx="625058" cy="1417982"/>
          </a:xfrm>
          <a:prstGeom prst="rect">
            <a:avLst/>
          </a:prstGeom>
        </p:spPr>
      </p:pic>
      <p:pic>
        <p:nvPicPr>
          <p:cNvPr id="5" name="Picture 4">
            <a:extLst>
              <a:ext uri="{FF2B5EF4-FFF2-40B4-BE49-F238E27FC236}">
                <a16:creationId xmlns:a16="http://schemas.microsoft.com/office/drawing/2014/main" id="{B7109C50-7A3D-4589-A9BB-2F96F1572A29}"/>
              </a:ext>
            </a:extLst>
          </p:cNvPr>
          <p:cNvPicPr>
            <a:picLocks noChangeAspect="1"/>
          </p:cNvPicPr>
          <p:nvPr/>
        </p:nvPicPr>
        <p:blipFill rotWithShape="1">
          <a:blip r:embed="rId3"/>
          <a:srcRect l="70000" t="26609" r="17500" b="20759"/>
          <a:stretch/>
        </p:blipFill>
        <p:spPr>
          <a:xfrm>
            <a:off x="1773141" y="3941570"/>
            <a:ext cx="625058" cy="1479700"/>
          </a:xfrm>
          <a:prstGeom prst="rect">
            <a:avLst/>
          </a:prstGeom>
        </p:spPr>
      </p:pic>
      <p:pic>
        <p:nvPicPr>
          <p:cNvPr id="6" name="Picture 5">
            <a:extLst>
              <a:ext uri="{FF2B5EF4-FFF2-40B4-BE49-F238E27FC236}">
                <a16:creationId xmlns:a16="http://schemas.microsoft.com/office/drawing/2014/main" id="{7D6FCD37-57FC-43C8-B6B5-A494A4080ACD}"/>
              </a:ext>
            </a:extLst>
          </p:cNvPr>
          <p:cNvPicPr>
            <a:picLocks noChangeAspect="1"/>
          </p:cNvPicPr>
          <p:nvPr/>
        </p:nvPicPr>
        <p:blipFill rotWithShape="1">
          <a:blip r:embed="rId2"/>
          <a:srcRect l="69674" t="24640" r="17609" b="24046"/>
          <a:stretch/>
        </p:blipFill>
        <p:spPr>
          <a:xfrm>
            <a:off x="4143972" y="3941570"/>
            <a:ext cx="625058" cy="1417982"/>
          </a:xfrm>
          <a:prstGeom prst="rect">
            <a:avLst/>
          </a:prstGeom>
        </p:spPr>
      </p:pic>
      <p:pic>
        <p:nvPicPr>
          <p:cNvPr id="7" name="Picture 6">
            <a:extLst>
              <a:ext uri="{FF2B5EF4-FFF2-40B4-BE49-F238E27FC236}">
                <a16:creationId xmlns:a16="http://schemas.microsoft.com/office/drawing/2014/main" id="{7F557C36-35C9-4048-B527-61B22F97CB18}"/>
              </a:ext>
            </a:extLst>
          </p:cNvPr>
          <p:cNvPicPr>
            <a:picLocks noChangeAspect="1"/>
          </p:cNvPicPr>
          <p:nvPr/>
        </p:nvPicPr>
        <p:blipFill rotWithShape="1">
          <a:blip r:embed="rId2"/>
          <a:srcRect l="69674" t="24640" r="17609" b="24046"/>
          <a:stretch/>
        </p:blipFill>
        <p:spPr>
          <a:xfrm>
            <a:off x="3467300" y="3972429"/>
            <a:ext cx="625058" cy="1417982"/>
          </a:xfrm>
          <a:prstGeom prst="rect">
            <a:avLst/>
          </a:prstGeom>
        </p:spPr>
      </p:pic>
      <p:pic>
        <p:nvPicPr>
          <p:cNvPr id="8" name="Picture 7">
            <a:extLst>
              <a:ext uri="{FF2B5EF4-FFF2-40B4-BE49-F238E27FC236}">
                <a16:creationId xmlns:a16="http://schemas.microsoft.com/office/drawing/2014/main" id="{D144C39D-2EAC-4E70-900D-E3AAAA707C14}"/>
              </a:ext>
            </a:extLst>
          </p:cNvPr>
          <p:cNvPicPr>
            <a:picLocks noChangeAspect="1"/>
          </p:cNvPicPr>
          <p:nvPr/>
        </p:nvPicPr>
        <p:blipFill rotWithShape="1">
          <a:blip r:embed="rId3"/>
          <a:srcRect l="70000" t="26609" r="17500" b="20759"/>
          <a:stretch/>
        </p:blipFill>
        <p:spPr>
          <a:xfrm>
            <a:off x="5381983" y="3926090"/>
            <a:ext cx="625058" cy="1479700"/>
          </a:xfrm>
          <a:prstGeom prst="rect">
            <a:avLst/>
          </a:prstGeom>
        </p:spPr>
      </p:pic>
      <p:pic>
        <p:nvPicPr>
          <p:cNvPr id="9" name="Picture 8">
            <a:extLst>
              <a:ext uri="{FF2B5EF4-FFF2-40B4-BE49-F238E27FC236}">
                <a16:creationId xmlns:a16="http://schemas.microsoft.com/office/drawing/2014/main" id="{69C1135C-4662-43DF-9E4D-2DBCFADD7047}"/>
              </a:ext>
            </a:extLst>
          </p:cNvPr>
          <p:cNvPicPr>
            <a:picLocks noChangeAspect="1"/>
          </p:cNvPicPr>
          <p:nvPr/>
        </p:nvPicPr>
        <p:blipFill rotWithShape="1">
          <a:blip r:embed="rId3"/>
          <a:srcRect l="70000" t="26609" r="17500" b="20759"/>
          <a:stretch/>
        </p:blipFill>
        <p:spPr>
          <a:xfrm>
            <a:off x="6112772" y="3910711"/>
            <a:ext cx="625058" cy="1479700"/>
          </a:xfrm>
          <a:prstGeom prst="rect">
            <a:avLst/>
          </a:prstGeom>
        </p:spPr>
      </p:pic>
      <p:pic>
        <p:nvPicPr>
          <p:cNvPr id="10" name="Picture 9">
            <a:extLst>
              <a:ext uri="{FF2B5EF4-FFF2-40B4-BE49-F238E27FC236}">
                <a16:creationId xmlns:a16="http://schemas.microsoft.com/office/drawing/2014/main" id="{9A82D569-FA19-439B-98D9-AAD4190EC381}"/>
              </a:ext>
            </a:extLst>
          </p:cNvPr>
          <p:cNvPicPr>
            <a:picLocks noChangeAspect="1"/>
          </p:cNvPicPr>
          <p:nvPr/>
        </p:nvPicPr>
        <p:blipFill rotWithShape="1">
          <a:blip r:embed="rId2"/>
          <a:srcRect l="69674" t="24640" r="17609" b="24046"/>
          <a:stretch/>
        </p:blipFill>
        <p:spPr>
          <a:xfrm>
            <a:off x="8053196" y="3910711"/>
            <a:ext cx="625058" cy="1417982"/>
          </a:xfrm>
          <a:prstGeom prst="rect">
            <a:avLst/>
          </a:prstGeom>
        </p:spPr>
      </p:pic>
      <p:pic>
        <p:nvPicPr>
          <p:cNvPr id="11" name="Picture 10">
            <a:extLst>
              <a:ext uri="{FF2B5EF4-FFF2-40B4-BE49-F238E27FC236}">
                <a16:creationId xmlns:a16="http://schemas.microsoft.com/office/drawing/2014/main" id="{69A02B35-E794-40B9-B991-B6E64FE4CCC8}"/>
              </a:ext>
            </a:extLst>
          </p:cNvPr>
          <p:cNvPicPr>
            <a:picLocks noChangeAspect="1"/>
          </p:cNvPicPr>
          <p:nvPr/>
        </p:nvPicPr>
        <p:blipFill rotWithShape="1">
          <a:blip r:embed="rId3"/>
          <a:srcRect l="70000" t="26609" r="17500" b="20759"/>
          <a:stretch/>
        </p:blipFill>
        <p:spPr>
          <a:xfrm>
            <a:off x="8621277" y="3879852"/>
            <a:ext cx="625058" cy="1479700"/>
          </a:xfrm>
          <a:prstGeom prst="rect">
            <a:avLst/>
          </a:prstGeom>
        </p:spPr>
      </p:pic>
      <p:pic>
        <p:nvPicPr>
          <p:cNvPr id="12" name="Picture 11">
            <a:extLst>
              <a:ext uri="{FF2B5EF4-FFF2-40B4-BE49-F238E27FC236}">
                <a16:creationId xmlns:a16="http://schemas.microsoft.com/office/drawing/2014/main" id="{8BFDB4D7-3C05-4518-AB1F-2E2A93B2AB19}"/>
              </a:ext>
            </a:extLst>
          </p:cNvPr>
          <p:cNvPicPr>
            <a:picLocks noChangeAspect="1"/>
          </p:cNvPicPr>
          <p:nvPr/>
        </p:nvPicPr>
        <p:blipFill rotWithShape="1">
          <a:blip r:embed="rId3"/>
          <a:srcRect l="70000" t="26609" r="17500" b="20759"/>
          <a:stretch/>
        </p:blipFill>
        <p:spPr>
          <a:xfrm>
            <a:off x="9755379" y="3875911"/>
            <a:ext cx="625058" cy="1479700"/>
          </a:xfrm>
          <a:prstGeom prst="rect">
            <a:avLst/>
          </a:prstGeom>
        </p:spPr>
      </p:pic>
      <p:pic>
        <p:nvPicPr>
          <p:cNvPr id="13" name="Picture 12">
            <a:extLst>
              <a:ext uri="{FF2B5EF4-FFF2-40B4-BE49-F238E27FC236}">
                <a16:creationId xmlns:a16="http://schemas.microsoft.com/office/drawing/2014/main" id="{507A3D3F-9CE3-4A4E-8577-D326D7C493B4}"/>
              </a:ext>
            </a:extLst>
          </p:cNvPr>
          <p:cNvPicPr>
            <a:picLocks noChangeAspect="1"/>
          </p:cNvPicPr>
          <p:nvPr/>
        </p:nvPicPr>
        <p:blipFill rotWithShape="1">
          <a:blip r:embed="rId3"/>
          <a:srcRect l="70000" t="26609" r="17500" b="20759"/>
          <a:stretch/>
        </p:blipFill>
        <p:spPr>
          <a:xfrm>
            <a:off x="11099968" y="3875911"/>
            <a:ext cx="625058" cy="1479700"/>
          </a:xfrm>
          <a:prstGeom prst="rect">
            <a:avLst/>
          </a:prstGeom>
        </p:spPr>
      </p:pic>
      <p:pic>
        <p:nvPicPr>
          <p:cNvPr id="14" name="Picture 13">
            <a:extLst>
              <a:ext uri="{FF2B5EF4-FFF2-40B4-BE49-F238E27FC236}">
                <a16:creationId xmlns:a16="http://schemas.microsoft.com/office/drawing/2014/main" id="{C5E3F4EB-83DB-4A33-8895-FAC9864D0A1D}"/>
              </a:ext>
            </a:extLst>
          </p:cNvPr>
          <p:cNvPicPr>
            <a:picLocks noChangeAspect="1"/>
          </p:cNvPicPr>
          <p:nvPr/>
        </p:nvPicPr>
        <p:blipFill rotWithShape="1">
          <a:blip r:embed="rId2"/>
          <a:srcRect l="69674" t="24640" r="17609" b="24046"/>
          <a:stretch/>
        </p:blipFill>
        <p:spPr>
          <a:xfrm>
            <a:off x="7338679" y="3907816"/>
            <a:ext cx="625058" cy="1417982"/>
          </a:xfrm>
          <a:prstGeom prst="rect">
            <a:avLst/>
          </a:prstGeom>
        </p:spPr>
      </p:pic>
      <p:pic>
        <p:nvPicPr>
          <p:cNvPr id="15" name="Picture 14">
            <a:extLst>
              <a:ext uri="{FF2B5EF4-FFF2-40B4-BE49-F238E27FC236}">
                <a16:creationId xmlns:a16="http://schemas.microsoft.com/office/drawing/2014/main" id="{DCAAB773-4184-4A98-B07D-41DF13EE205F}"/>
              </a:ext>
            </a:extLst>
          </p:cNvPr>
          <p:cNvPicPr>
            <a:picLocks noChangeAspect="1"/>
          </p:cNvPicPr>
          <p:nvPr/>
        </p:nvPicPr>
        <p:blipFill rotWithShape="1">
          <a:blip r:embed="rId2"/>
          <a:srcRect l="69674" t="24640" r="17609" b="24046"/>
          <a:stretch/>
        </p:blipFill>
        <p:spPr>
          <a:xfrm>
            <a:off x="10474910" y="3906770"/>
            <a:ext cx="625058" cy="1417982"/>
          </a:xfrm>
          <a:prstGeom prst="rect">
            <a:avLst/>
          </a:prstGeom>
        </p:spPr>
      </p:pic>
    </p:spTree>
    <p:extLst>
      <p:ext uri="{BB962C8B-B14F-4D97-AF65-F5344CB8AC3E}">
        <p14:creationId xmlns:p14="http://schemas.microsoft.com/office/powerpoint/2010/main" val="36879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362D-BAEB-4F84-BB5D-5B769194474D}"/>
              </a:ext>
            </a:extLst>
          </p:cNvPr>
          <p:cNvSpPr>
            <a:spLocks noGrp="1"/>
          </p:cNvSpPr>
          <p:nvPr>
            <p:ph type="title"/>
          </p:nvPr>
        </p:nvSpPr>
        <p:spPr>
          <a:solidFill>
            <a:srgbClr val="FFFF00"/>
          </a:solidFill>
        </p:spPr>
        <p:txBody>
          <a:bodyPr/>
          <a:lstStyle/>
          <a:p>
            <a:r>
              <a:rPr lang="en-GB" dirty="0"/>
              <a:t>The LGBTQ+ community refer to anyone who does not identify as straight (heterosexual.) </a:t>
            </a:r>
          </a:p>
        </p:txBody>
      </p:sp>
      <p:sp>
        <p:nvSpPr>
          <p:cNvPr id="3" name="Content Placeholder 2">
            <a:extLst>
              <a:ext uri="{FF2B5EF4-FFF2-40B4-BE49-F238E27FC236}">
                <a16:creationId xmlns:a16="http://schemas.microsoft.com/office/drawing/2014/main" id="{8F4F338F-4191-4665-887A-B98A07BC2603}"/>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200" dirty="0"/>
              <a:t>Lesbian </a:t>
            </a:r>
          </a:p>
          <a:p>
            <a:pPr marL="0" indent="0">
              <a:buNone/>
            </a:pPr>
            <a:r>
              <a:rPr lang="en-GB" sz="3200" dirty="0"/>
              <a:t>Gay</a:t>
            </a:r>
          </a:p>
          <a:p>
            <a:pPr marL="0" indent="0">
              <a:buNone/>
            </a:pPr>
            <a:r>
              <a:rPr lang="en-GB" sz="3200" dirty="0"/>
              <a:t>Bi-sexual</a:t>
            </a:r>
          </a:p>
          <a:p>
            <a:pPr marL="0" indent="0">
              <a:buNone/>
            </a:pPr>
            <a:r>
              <a:rPr lang="en-GB" sz="3200" dirty="0"/>
              <a:t>Transgender</a:t>
            </a:r>
          </a:p>
          <a:p>
            <a:pPr marL="0" indent="0">
              <a:buNone/>
            </a:pPr>
            <a:r>
              <a:rPr lang="en-GB" sz="3200" dirty="0"/>
              <a:t>Queer</a:t>
            </a:r>
          </a:p>
          <a:p>
            <a:pPr marL="0" indent="0">
              <a:buNone/>
            </a:pPr>
            <a:r>
              <a:rPr lang="en-GB" sz="3200" dirty="0"/>
              <a:t>+ (anyone else who is not straight.)</a:t>
            </a:r>
          </a:p>
        </p:txBody>
      </p:sp>
      <p:sp>
        <p:nvSpPr>
          <p:cNvPr id="6" name="TextBox 5">
            <a:extLst>
              <a:ext uri="{FF2B5EF4-FFF2-40B4-BE49-F238E27FC236}">
                <a16:creationId xmlns:a16="http://schemas.microsoft.com/office/drawing/2014/main" id="{FD252B57-E1E6-4935-9C55-FEA6E0C84641}"/>
              </a:ext>
            </a:extLst>
          </p:cNvPr>
          <p:cNvSpPr txBox="1"/>
          <p:nvPr/>
        </p:nvSpPr>
        <p:spPr>
          <a:xfrm>
            <a:off x="5390323" y="5405213"/>
            <a:ext cx="5963477" cy="954107"/>
          </a:xfrm>
          <a:prstGeom prst="rect">
            <a:avLst/>
          </a:prstGeom>
          <a:solidFill>
            <a:srgbClr val="FFFF00"/>
          </a:solidFill>
        </p:spPr>
        <p:txBody>
          <a:bodyPr wrap="square" rtlCol="0">
            <a:spAutoFit/>
          </a:bodyPr>
          <a:lstStyle/>
          <a:p>
            <a:r>
              <a:rPr lang="en-GB" sz="2800" dirty="0"/>
              <a:t>This is a  well-known symbol that represent the LGBTQ+ community.</a:t>
            </a:r>
          </a:p>
        </p:txBody>
      </p:sp>
      <p:pic>
        <p:nvPicPr>
          <p:cNvPr id="8" name="Picture 7">
            <a:extLst>
              <a:ext uri="{FF2B5EF4-FFF2-40B4-BE49-F238E27FC236}">
                <a16:creationId xmlns:a16="http://schemas.microsoft.com/office/drawing/2014/main" id="{9F6FF8B0-91CD-46A6-B3F7-00BE587AE043}"/>
              </a:ext>
            </a:extLst>
          </p:cNvPr>
          <p:cNvPicPr>
            <a:picLocks noChangeAspect="1"/>
          </p:cNvPicPr>
          <p:nvPr/>
        </p:nvPicPr>
        <p:blipFill rotWithShape="1">
          <a:blip r:embed="rId2"/>
          <a:srcRect l="1955" t="22682" r="78479" b="54616"/>
          <a:stretch/>
        </p:blipFill>
        <p:spPr>
          <a:xfrm>
            <a:off x="7089913" y="2579792"/>
            <a:ext cx="3392557" cy="2213113"/>
          </a:xfrm>
          <a:prstGeom prst="rect">
            <a:avLst/>
          </a:prstGeom>
        </p:spPr>
      </p:pic>
    </p:spTree>
    <p:extLst>
      <p:ext uri="{BB962C8B-B14F-4D97-AF65-F5344CB8AC3E}">
        <p14:creationId xmlns:p14="http://schemas.microsoft.com/office/powerpoint/2010/main" val="28686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1212</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Alegreya Sans SC</vt:lpstr>
      <vt:lpstr>Arial</vt:lpstr>
      <vt:lpstr>Calibri</vt:lpstr>
      <vt:lpstr>Calibri Light</vt:lpstr>
      <vt:lpstr>Office Theme</vt:lpstr>
      <vt:lpstr>Class Agreements</vt:lpstr>
      <vt:lpstr>Re-cap:</vt:lpstr>
      <vt:lpstr>There are lots of different types of families.</vt:lpstr>
      <vt:lpstr>Can you remember who the ? Could stand for in the Family Game?</vt:lpstr>
      <vt:lpstr>L.O:  What is the difference between (biological) sex, gender and sexuality?</vt:lpstr>
      <vt:lpstr>What is the difference between (biological) sex and gender.</vt:lpstr>
      <vt:lpstr>Important point!</vt:lpstr>
      <vt:lpstr>What does the word “sexuality” mean?</vt:lpstr>
      <vt:lpstr>The LGBTQ+ community refer to anyone who does not identify as straight (heterosexual.) </vt:lpstr>
      <vt:lpstr>Time for a quiz!</vt:lpstr>
      <vt:lpstr>PowerPoint Presentation</vt:lpstr>
      <vt:lpstr>Now let’s play a game!</vt:lpstr>
      <vt:lpstr>Learning Check!</vt:lpstr>
      <vt:lpstr>A quick exploration of crushes…</vt:lpstr>
      <vt:lpstr>Watch this clip from Encanto…</vt:lpstr>
      <vt:lpstr>Another word for when you feel sexual attraction to someone is called “having a crush.”</vt:lpstr>
      <vt:lpstr>Imagine Delores comes to you and asks you for advice.   She has realised Marino is no longer getting married to her cousin.  But she feels really embarrassed and nervous about talking to him.</vt:lpstr>
      <vt:lpstr>In pairs roleplay this conversation finishing the sentence starters…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dc:title>
  <dc:creator>Jennifer Howell</dc:creator>
  <cp:lastModifiedBy>Jemimah Pearce</cp:lastModifiedBy>
  <cp:revision>23</cp:revision>
  <dcterms:created xsi:type="dcterms:W3CDTF">2022-02-10T11:40:05Z</dcterms:created>
  <dcterms:modified xsi:type="dcterms:W3CDTF">2023-03-24T13:01:41Z</dcterms:modified>
</cp:coreProperties>
</file>