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5" r:id="rId17"/>
    <p:sldId id="324" r:id="rId18"/>
    <p:sldId id="326" r:id="rId19"/>
    <p:sldId id="327" r:id="rId20"/>
    <p:sldId id="328" r:id="rId21"/>
    <p:sldId id="329" r:id="rId22"/>
    <p:sldId id="330" r:id="rId23"/>
    <p:sldId id="331" r:id="rId24"/>
    <p:sldId id="332" r:id="rId25"/>
    <p:sldId id="333" r:id="rId26"/>
    <p:sldId id="334" r:id="rId27"/>
    <p:sldId id="33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9" autoAdjust="0"/>
    <p:restoredTop sz="94660"/>
  </p:normalViewPr>
  <p:slideViewPr>
    <p:cSldViewPr snapToGrid="0">
      <p:cViewPr varScale="1">
        <p:scale>
          <a:sx n="72" d="100"/>
          <a:sy n="72" d="100"/>
        </p:scale>
        <p:origin x="6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CB0A-BFD8-4DFC-ABCC-1A520970B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2D2D6B-6347-46AF-86B1-EC3D9D68C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F35FE0-E12F-4C07-8432-42309D67754F}"/>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5" name="Footer Placeholder 4">
            <a:extLst>
              <a:ext uri="{FF2B5EF4-FFF2-40B4-BE49-F238E27FC236}">
                <a16:creationId xmlns:a16="http://schemas.microsoft.com/office/drawing/2014/main" id="{FCBBC8D2-8BF4-4C06-9F5B-DF9B02D50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A6EACC-F97B-4CB1-ACB8-608275522F9E}"/>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37433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DCC4-78D7-4717-B90E-70E337C4FD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1A508E-A986-4EEE-A7A5-76969D4A3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6739ED-690D-4FAD-927E-C9A1C0967DC9}"/>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5" name="Footer Placeholder 4">
            <a:extLst>
              <a:ext uri="{FF2B5EF4-FFF2-40B4-BE49-F238E27FC236}">
                <a16:creationId xmlns:a16="http://schemas.microsoft.com/office/drawing/2014/main" id="{A21AC375-25F4-471C-82A5-41B7BD4687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8A8F8-8047-4269-A1D1-94D866845758}"/>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29472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8D2973-5733-4A8F-B9C4-5B337FB6A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706C37-FFD9-40C8-AA96-06B2CADBA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80723A-924C-42FF-9B4C-661AAF24F064}"/>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5" name="Footer Placeholder 4">
            <a:extLst>
              <a:ext uri="{FF2B5EF4-FFF2-40B4-BE49-F238E27FC236}">
                <a16:creationId xmlns:a16="http://schemas.microsoft.com/office/drawing/2014/main" id="{83E56318-F3C5-4ABF-BEC8-4E18C9E25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3F417F-0342-4E7D-9EF2-35FCB08A5DCA}"/>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81059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DBB7-ABC7-4592-B44B-18A54F8390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E2E3E5-6FE5-41E7-BC63-78561ABE0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32FC9-D776-4230-BAF1-082C4D89553D}"/>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5" name="Footer Placeholder 4">
            <a:extLst>
              <a:ext uri="{FF2B5EF4-FFF2-40B4-BE49-F238E27FC236}">
                <a16:creationId xmlns:a16="http://schemas.microsoft.com/office/drawing/2014/main" id="{4D6CFE13-4372-40F3-8EED-7492E1E0E0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39297D-6ECF-4DE9-8832-C2B86FBFB14D}"/>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100341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72EE-9B99-4C7C-B4DB-5C8726B5D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810F67-6FD7-4587-AAA2-C6819B7E70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3A162-EC94-4C01-8958-474D8DE1A12C}"/>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5" name="Footer Placeholder 4">
            <a:extLst>
              <a:ext uri="{FF2B5EF4-FFF2-40B4-BE49-F238E27FC236}">
                <a16:creationId xmlns:a16="http://schemas.microsoft.com/office/drawing/2014/main" id="{BCFAEA6F-980B-459D-BBF8-702DCD004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05602-0B64-463D-AF4A-40C6FE33208A}"/>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109552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361D-0F1F-46E4-9A57-A6B04C2AD2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458D5D-B80B-48F3-A012-CCD8648FCF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9C534-B617-4861-9B09-1A53E1C70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22C081-D4E0-4DCF-9E87-390F50315F4C}"/>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6" name="Footer Placeholder 5">
            <a:extLst>
              <a:ext uri="{FF2B5EF4-FFF2-40B4-BE49-F238E27FC236}">
                <a16:creationId xmlns:a16="http://schemas.microsoft.com/office/drawing/2014/main" id="{A6D8471B-CBD9-4EE5-A4F7-E56B1D25A7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1B1AEE-5857-4390-B034-40525D4E2170}"/>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404158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AA97-B8DD-4CFE-8B7E-FAF723A2C1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229A09-70CD-404E-AE1F-8338F696A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6EFE4-F75C-4203-8603-A976CFAEC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B2C4EA-FE41-4C81-A427-78680D87B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ABED4-B1C4-4583-B918-765A6997AF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C3FB8-378B-4A91-899F-DE1DBA981DE8}"/>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8" name="Footer Placeholder 7">
            <a:extLst>
              <a:ext uri="{FF2B5EF4-FFF2-40B4-BE49-F238E27FC236}">
                <a16:creationId xmlns:a16="http://schemas.microsoft.com/office/drawing/2014/main" id="{D8CF3DD9-86CF-4A65-AA6A-5DBCE0ED59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B9B13A-B205-461C-9175-7FE4EB8F5475}"/>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231228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91B9-D4FA-4CEB-99DB-65A2CF223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3BAE5F-B2FB-4AE0-B5C5-D66954E02C50}"/>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4" name="Footer Placeholder 3">
            <a:extLst>
              <a:ext uri="{FF2B5EF4-FFF2-40B4-BE49-F238E27FC236}">
                <a16:creationId xmlns:a16="http://schemas.microsoft.com/office/drawing/2014/main" id="{5C81A0C5-D061-443E-96AF-FBB3CB2BC2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9A56EE-3B02-4743-A102-1DDAA4B7E294}"/>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308349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D7FF6-5E10-4E02-8D91-1E58FE512985}"/>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3" name="Footer Placeholder 2">
            <a:extLst>
              <a:ext uri="{FF2B5EF4-FFF2-40B4-BE49-F238E27FC236}">
                <a16:creationId xmlns:a16="http://schemas.microsoft.com/office/drawing/2014/main" id="{2DB10F22-F31E-484E-BB47-F4624850E6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C6AFC2-87A6-47E5-AA18-1C483B331D6E}"/>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416012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ADC4-6218-4CBE-8D70-AEA898AFF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E9CE75-35EE-49D8-93DF-6C01214AA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A8D883-1FD5-4D79-805C-2581D1BC6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AC994-4FAF-412B-8499-ED3509BABF26}"/>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6" name="Footer Placeholder 5">
            <a:extLst>
              <a:ext uri="{FF2B5EF4-FFF2-40B4-BE49-F238E27FC236}">
                <a16:creationId xmlns:a16="http://schemas.microsoft.com/office/drawing/2014/main" id="{6226D1E3-13FE-4742-9C41-851C33814A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F84C9F-D5FF-43BA-BB68-56C2E927DF84}"/>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352081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F587-F64C-4552-9F2F-D30550CEC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EF8435-E555-4F69-8BCE-16016E17F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CB6B73-1451-4B01-97A7-0E903D3DE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65250-B743-4C52-ACB3-F9A1D98BF07D}"/>
              </a:ext>
            </a:extLst>
          </p:cNvPr>
          <p:cNvSpPr>
            <a:spLocks noGrp="1"/>
          </p:cNvSpPr>
          <p:nvPr>
            <p:ph type="dt" sz="half" idx="10"/>
          </p:nvPr>
        </p:nvSpPr>
        <p:spPr/>
        <p:txBody>
          <a:bodyPr/>
          <a:lstStyle/>
          <a:p>
            <a:fld id="{E60F69CB-CA49-4B22-BC6C-F90257FF675F}" type="datetimeFigureOut">
              <a:rPr lang="en-GB" smtClean="0"/>
              <a:t>16/04/2023</a:t>
            </a:fld>
            <a:endParaRPr lang="en-GB"/>
          </a:p>
        </p:txBody>
      </p:sp>
      <p:sp>
        <p:nvSpPr>
          <p:cNvPr id="6" name="Footer Placeholder 5">
            <a:extLst>
              <a:ext uri="{FF2B5EF4-FFF2-40B4-BE49-F238E27FC236}">
                <a16:creationId xmlns:a16="http://schemas.microsoft.com/office/drawing/2014/main" id="{C561CE9A-2523-45F4-955A-62F046EC0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C50863-93F8-4C64-B2CE-6A80121DA6DB}"/>
              </a:ext>
            </a:extLst>
          </p:cNvPr>
          <p:cNvSpPr>
            <a:spLocks noGrp="1"/>
          </p:cNvSpPr>
          <p:nvPr>
            <p:ph type="sldNum" sz="quarter" idx="12"/>
          </p:nvPr>
        </p:nvSpPr>
        <p:spPr/>
        <p:txBody>
          <a:bodyPr/>
          <a:lstStyle/>
          <a:p>
            <a:fld id="{D5ADA9FD-E2AD-436F-B257-10D6660EFF7C}" type="slidenum">
              <a:rPr lang="en-GB" smtClean="0"/>
              <a:t>‹#›</a:t>
            </a:fld>
            <a:endParaRPr lang="en-GB"/>
          </a:p>
        </p:txBody>
      </p:sp>
    </p:spTree>
    <p:extLst>
      <p:ext uri="{BB962C8B-B14F-4D97-AF65-F5344CB8AC3E}">
        <p14:creationId xmlns:p14="http://schemas.microsoft.com/office/powerpoint/2010/main" val="67587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13113-B612-46EB-A3D9-06705830E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914B22-7F65-4B2D-8760-2B2CB3107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E8FC8-934F-418D-92D9-3F3DEA3EBA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F69CB-CA49-4B22-BC6C-F90257FF675F}" type="datetimeFigureOut">
              <a:rPr lang="en-GB" smtClean="0"/>
              <a:t>16/04/2023</a:t>
            </a:fld>
            <a:endParaRPr lang="en-GB"/>
          </a:p>
        </p:txBody>
      </p:sp>
      <p:sp>
        <p:nvSpPr>
          <p:cNvPr id="5" name="Footer Placeholder 4">
            <a:extLst>
              <a:ext uri="{FF2B5EF4-FFF2-40B4-BE49-F238E27FC236}">
                <a16:creationId xmlns:a16="http://schemas.microsoft.com/office/drawing/2014/main" id="{EB77FD1F-7905-4CA4-8653-DDB76E8AD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82C536-E029-48B7-B550-AFE1BD92F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DA9FD-E2AD-436F-B257-10D6660EFF7C}" type="slidenum">
              <a:rPr lang="en-GB" smtClean="0"/>
              <a:t>‹#›</a:t>
            </a:fld>
            <a:endParaRPr lang="en-GB"/>
          </a:p>
        </p:txBody>
      </p:sp>
    </p:spTree>
    <p:extLst>
      <p:ext uri="{BB962C8B-B14F-4D97-AF65-F5344CB8AC3E}">
        <p14:creationId xmlns:p14="http://schemas.microsoft.com/office/powerpoint/2010/main" val="248137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2xeDcPBD5F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HQIg3ZwAs0"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463826" y="-171400"/>
            <a:ext cx="13291929" cy="7200799"/>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20000"/>
          </a:bodyPr>
          <a:lstStyle/>
          <a:p>
            <a:pPr marL="289322" indent="-289322">
              <a:buAutoNum type="arabicParenR"/>
            </a:pPr>
            <a:r>
              <a:rPr lang="en-GB" dirty="0"/>
              <a:t>No put downs of self or others.</a:t>
            </a:r>
          </a:p>
          <a:p>
            <a:pPr marL="289322" indent="-289322">
              <a:buAutoNum type="arabicParenR"/>
            </a:pPr>
            <a:r>
              <a:rPr lang="en-GB" dirty="0"/>
              <a:t>Listen well.</a:t>
            </a:r>
          </a:p>
          <a:p>
            <a:pPr marL="289322" indent="-289322">
              <a:buAutoNum type="arabicParenR"/>
            </a:pPr>
            <a:r>
              <a:rPr lang="en-GB" dirty="0"/>
              <a:t>Be willing to try new things.</a:t>
            </a:r>
          </a:p>
          <a:p>
            <a:pPr marL="289322" indent="-289322">
              <a:buAutoNum type="arabicParenR"/>
            </a:pPr>
            <a:r>
              <a:rPr lang="en-GB" dirty="0"/>
              <a:t>Participate fully (but you have a right to PASS if you don’t want to share something.)</a:t>
            </a:r>
          </a:p>
          <a:p>
            <a:pPr marL="289322" indent="-289322">
              <a:buAutoNum type="arabicParenR"/>
            </a:pPr>
            <a:r>
              <a:rPr lang="en-GB" dirty="0"/>
              <a:t>No gossip about anyone in the classroom, or outside.  This includes not telling us stories/information about people we may know.  </a:t>
            </a:r>
          </a:p>
          <a:p>
            <a:pPr marL="289322" indent="-289322">
              <a:buAutoNum type="arabicParenR"/>
            </a:pPr>
            <a:r>
              <a:rPr lang="en-GB" dirty="0"/>
              <a:t>No gossip following the lesson. </a:t>
            </a:r>
          </a:p>
          <a:p>
            <a:pPr marL="0" indent="0">
              <a:buNone/>
            </a:pPr>
            <a:r>
              <a:rPr lang="en-GB" dirty="0"/>
              <a:t>7)  If you have any questions relating to puberty, please use a post-it note and put them in the brown envelope, these will be answered in a way that is appropriate to your age.</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85F78-4708-4F87-9E19-FB9FA1A9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0C12A45-AE1B-44D1-8F9A-2BD58577E18C}"/>
              </a:ext>
            </a:extLst>
          </p:cNvPr>
          <p:cNvSpPr>
            <a:spLocks noGrp="1"/>
          </p:cNvSpPr>
          <p:nvPr>
            <p:ph type="title"/>
          </p:nvPr>
        </p:nvSpPr>
        <p:spPr>
          <a:solidFill>
            <a:srgbClr val="FFFF00"/>
          </a:solidFill>
        </p:spPr>
        <p:txBody>
          <a:bodyPr/>
          <a:lstStyle/>
          <a:p>
            <a:r>
              <a:rPr lang="en-GB" b="1" dirty="0"/>
              <a:t>So why might people think anger is a ‘bad’ emotion?</a:t>
            </a:r>
          </a:p>
        </p:txBody>
      </p:sp>
      <p:sp>
        <p:nvSpPr>
          <p:cNvPr id="7" name="TextBox 6">
            <a:extLst>
              <a:ext uri="{FF2B5EF4-FFF2-40B4-BE49-F238E27FC236}">
                <a16:creationId xmlns:a16="http://schemas.microsoft.com/office/drawing/2014/main" id="{21696451-1EBB-4388-8FF8-AE858C7B613F}"/>
              </a:ext>
            </a:extLst>
          </p:cNvPr>
          <p:cNvSpPr txBox="1"/>
          <p:nvPr/>
        </p:nvSpPr>
        <p:spPr>
          <a:xfrm>
            <a:off x="6195388" y="2101638"/>
            <a:ext cx="5280991" cy="4524315"/>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GB" sz="2400" b="1" dirty="0">
                <a:latin typeface="Comic Sans MS" panose="030F0702030302020204" pitchFamily="66" charset="0"/>
              </a:rPr>
              <a:t>Tom’s reaction</a:t>
            </a:r>
            <a:r>
              <a:rPr lang="en-GB" sz="2400" dirty="0">
                <a:latin typeface="Comic Sans MS" panose="030F0702030302020204" pitchFamily="66" charset="0"/>
              </a:rPr>
              <a:t>: Tom screams at his parents, throws his bag on to the table, knocking their things on to the floor, storms up stairs and slams his door causing the handle to break.</a:t>
            </a:r>
          </a:p>
          <a:p>
            <a:pPr marL="0" indent="0">
              <a:buNone/>
            </a:pPr>
            <a:endParaRPr lang="en-GB" sz="2400" dirty="0">
              <a:latin typeface="Comic Sans MS" panose="030F0702030302020204" pitchFamily="66" charset="0"/>
            </a:endParaRPr>
          </a:p>
          <a:p>
            <a:r>
              <a:rPr lang="en-GB" sz="2400" b="1" dirty="0">
                <a:latin typeface="Comic Sans MS" panose="030F0702030302020204" pitchFamily="66" charset="0"/>
                <a:ea typeface="Calibri" panose="020F0502020204030204" pitchFamily="34" charset="0"/>
                <a:cs typeface="Times New Roman" panose="02020603050405020304" pitchFamily="18" charset="0"/>
              </a:rPr>
              <a:t>Sarah’s</a:t>
            </a: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 reaction: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She approaches them at breaktime and starts a row which leads to her slapping one of them across the face.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latin typeface="Comic Sans MS" panose="030F0702030302020204" pitchFamily="66" charset="0"/>
            </a:endParaRPr>
          </a:p>
        </p:txBody>
      </p:sp>
      <p:sp>
        <p:nvSpPr>
          <p:cNvPr id="5" name="TextBox 4">
            <a:extLst>
              <a:ext uri="{FF2B5EF4-FFF2-40B4-BE49-F238E27FC236}">
                <a16:creationId xmlns:a16="http://schemas.microsoft.com/office/drawing/2014/main" id="{393F7695-6EA3-4A15-BAAA-F948EB85259E}"/>
              </a:ext>
            </a:extLst>
          </p:cNvPr>
          <p:cNvSpPr txBox="1"/>
          <p:nvPr/>
        </p:nvSpPr>
        <p:spPr>
          <a:xfrm>
            <a:off x="516835" y="2419690"/>
            <a:ext cx="4359965" cy="3046988"/>
          </a:xfrm>
          <a:prstGeom prst="rect">
            <a:avLst/>
          </a:prstGeom>
          <a:solidFill>
            <a:srgbClr val="FFFF00"/>
          </a:solidFill>
        </p:spPr>
        <p:txBody>
          <a:bodyPr wrap="square" rtlCol="0">
            <a:spAutoFit/>
          </a:bodyPr>
          <a:lstStyle/>
          <a:p>
            <a:r>
              <a:rPr lang="en-GB" sz="3200" dirty="0"/>
              <a:t>Notice that in the situations we explored last lesson, it wasn’t the anger that was unhelpful ‘bad’ but their REACTION to the anger.</a:t>
            </a:r>
          </a:p>
        </p:txBody>
      </p:sp>
      <p:sp>
        <p:nvSpPr>
          <p:cNvPr id="8" name="Arrow: Right 7">
            <a:extLst>
              <a:ext uri="{FF2B5EF4-FFF2-40B4-BE49-F238E27FC236}">
                <a16:creationId xmlns:a16="http://schemas.microsoft.com/office/drawing/2014/main" id="{00426755-D823-47BA-BC1E-BCF9D487851E}"/>
              </a:ext>
            </a:extLst>
          </p:cNvPr>
          <p:cNvSpPr/>
          <p:nvPr/>
        </p:nvSpPr>
        <p:spPr>
          <a:xfrm>
            <a:off x="4982817" y="3829878"/>
            <a:ext cx="1113183" cy="5565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95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1445-2C56-40C1-9FBA-226EC8FD7E8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DEDC09-6CC3-44EC-8678-2F4EBD64DE3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31F8600-2F52-4A94-A9BD-CB486C8A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52064297-8868-482A-9C88-8BEDB01FF0EC}"/>
              </a:ext>
            </a:extLst>
          </p:cNvPr>
          <p:cNvSpPr txBox="1"/>
          <p:nvPr/>
        </p:nvSpPr>
        <p:spPr>
          <a:xfrm>
            <a:off x="838200" y="466559"/>
            <a:ext cx="10187609" cy="2554545"/>
          </a:xfrm>
          <a:prstGeom prst="rect">
            <a:avLst/>
          </a:prstGeom>
          <a:solidFill>
            <a:srgbClr val="FFFF00"/>
          </a:solidFill>
        </p:spPr>
        <p:txBody>
          <a:bodyPr wrap="square" rtlCol="0">
            <a:spAutoFit/>
          </a:bodyPr>
          <a:lstStyle/>
          <a:p>
            <a:pPr algn="ctr"/>
            <a:r>
              <a:rPr lang="en-GB" sz="3200" dirty="0"/>
              <a:t>So anger is a very useful emotion because it tells you if you are being treated badly.</a:t>
            </a:r>
          </a:p>
          <a:p>
            <a:pPr algn="ctr"/>
            <a:endParaRPr lang="en-GB" sz="3200" dirty="0"/>
          </a:p>
          <a:p>
            <a:pPr algn="ctr"/>
            <a:r>
              <a:rPr lang="en-GB" sz="3200" dirty="0"/>
              <a:t>But it’s what you do with the anger that is good/bad or helpful/unhelpful.</a:t>
            </a:r>
          </a:p>
        </p:txBody>
      </p:sp>
      <p:pic>
        <p:nvPicPr>
          <p:cNvPr id="7" name="Picture 6">
            <a:extLst>
              <a:ext uri="{FF2B5EF4-FFF2-40B4-BE49-F238E27FC236}">
                <a16:creationId xmlns:a16="http://schemas.microsoft.com/office/drawing/2014/main" id="{8166A5F6-BB0C-41FE-8548-9B7C1FD0CFBF}"/>
              </a:ext>
            </a:extLst>
          </p:cNvPr>
          <p:cNvPicPr>
            <a:picLocks noChangeAspect="1"/>
          </p:cNvPicPr>
          <p:nvPr/>
        </p:nvPicPr>
        <p:blipFill rotWithShape="1">
          <a:blip r:embed="rId3"/>
          <a:srcRect l="19783" t="38835" r="32282" b="13219"/>
          <a:stretch/>
        </p:blipFill>
        <p:spPr>
          <a:xfrm>
            <a:off x="2809461" y="3320394"/>
            <a:ext cx="5844208" cy="3286539"/>
          </a:xfrm>
          <a:prstGeom prst="rect">
            <a:avLst/>
          </a:prstGeom>
        </p:spPr>
      </p:pic>
    </p:spTree>
    <p:extLst>
      <p:ext uri="{BB962C8B-B14F-4D97-AF65-F5344CB8AC3E}">
        <p14:creationId xmlns:p14="http://schemas.microsoft.com/office/powerpoint/2010/main" val="38714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8DA3-118F-4C25-80CB-081CA99AED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8FFB2A-8E2A-45D6-A5CD-65614ADC072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9FF538-BAB2-4C40-B902-2F3B329A7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72E8D78C-531C-48FA-9AB3-7E1BE90DB7CD}"/>
              </a:ext>
            </a:extLst>
          </p:cNvPr>
          <p:cNvSpPr txBox="1"/>
          <p:nvPr/>
        </p:nvSpPr>
        <p:spPr>
          <a:xfrm>
            <a:off x="1643270" y="2169319"/>
            <a:ext cx="9183756" cy="1754326"/>
          </a:xfrm>
          <a:prstGeom prst="rect">
            <a:avLst/>
          </a:prstGeom>
          <a:solidFill>
            <a:srgbClr val="FFFF00"/>
          </a:solidFill>
        </p:spPr>
        <p:txBody>
          <a:bodyPr wrap="square" rtlCol="0">
            <a:spAutoFit/>
          </a:bodyPr>
          <a:lstStyle/>
          <a:p>
            <a:pPr algn="ctr"/>
            <a:r>
              <a:rPr lang="en-GB" sz="5400" dirty="0"/>
              <a:t>So how can we deal with anger in a helpful way?</a:t>
            </a:r>
          </a:p>
        </p:txBody>
      </p:sp>
    </p:spTree>
    <p:extLst>
      <p:ext uri="{BB962C8B-B14F-4D97-AF65-F5344CB8AC3E}">
        <p14:creationId xmlns:p14="http://schemas.microsoft.com/office/powerpoint/2010/main" val="295270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8DA3-118F-4C25-80CB-081CA99AED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8FFB2A-8E2A-45D6-A5CD-65614ADC072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9FF538-BAB2-4C40-B902-2F3B329A7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72E8D78C-531C-48FA-9AB3-7E1BE90DB7CD}"/>
              </a:ext>
            </a:extLst>
          </p:cNvPr>
          <p:cNvSpPr txBox="1"/>
          <p:nvPr/>
        </p:nvSpPr>
        <p:spPr>
          <a:xfrm>
            <a:off x="407504" y="308803"/>
            <a:ext cx="10946296" cy="3416320"/>
          </a:xfrm>
          <a:prstGeom prst="rect">
            <a:avLst/>
          </a:prstGeom>
          <a:solidFill>
            <a:srgbClr val="FFFF00"/>
          </a:solidFill>
        </p:spPr>
        <p:txBody>
          <a:bodyPr wrap="square" rtlCol="0">
            <a:spAutoFit/>
          </a:bodyPr>
          <a:lstStyle/>
          <a:p>
            <a:pPr algn="ctr"/>
            <a:r>
              <a:rPr lang="en-GB" sz="3600" dirty="0"/>
              <a:t>It can be a difficult emotion to handle in a helpful way but it is very powerful and causes our brain to actually change. </a:t>
            </a:r>
          </a:p>
          <a:p>
            <a:pPr algn="ctr"/>
            <a:endParaRPr lang="en-GB" sz="3600" dirty="0"/>
          </a:p>
          <a:p>
            <a:pPr algn="ctr"/>
            <a:r>
              <a:rPr lang="en-GB" sz="3600" dirty="0"/>
              <a:t>Watch this example using the hand model to show how anger takes over and can cause us to “flip our lid.”</a:t>
            </a:r>
          </a:p>
        </p:txBody>
      </p:sp>
      <p:sp>
        <p:nvSpPr>
          <p:cNvPr id="7" name="TextBox 6">
            <a:extLst>
              <a:ext uri="{FF2B5EF4-FFF2-40B4-BE49-F238E27FC236}">
                <a16:creationId xmlns:a16="http://schemas.microsoft.com/office/drawing/2014/main" id="{E8D28F28-9AA6-4C4D-A6E0-D985C6A090A4}"/>
              </a:ext>
            </a:extLst>
          </p:cNvPr>
          <p:cNvSpPr txBox="1"/>
          <p:nvPr/>
        </p:nvSpPr>
        <p:spPr>
          <a:xfrm>
            <a:off x="722245" y="4581711"/>
            <a:ext cx="3465442" cy="646331"/>
          </a:xfrm>
          <a:prstGeom prst="rect">
            <a:avLst/>
          </a:prstGeom>
          <a:solidFill>
            <a:srgbClr val="FFFF00"/>
          </a:solidFill>
        </p:spPr>
        <p:txBody>
          <a:bodyPr wrap="square">
            <a:spAutoFit/>
          </a:bodyPr>
          <a:lstStyle/>
          <a:p>
            <a:r>
              <a:rPr lang="en-GB" b="0" i="0" dirty="0">
                <a:effectLst/>
                <a:latin typeface="Segoe UI" panose="020B0502040204020203" pitchFamily="34" charset="0"/>
                <a:hlinkClick r:id="rId3"/>
              </a:rPr>
              <a:t>https://youtu.be/2xeDcPBD5Fk</a:t>
            </a:r>
            <a:endParaRPr lang="en-GB" b="0" i="0" dirty="0">
              <a:effectLst/>
              <a:latin typeface="Segoe UI" panose="020B0502040204020203" pitchFamily="34" charset="0"/>
            </a:endParaRPr>
          </a:p>
          <a:p>
            <a:r>
              <a:rPr lang="en-GB" b="0" i="0" dirty="0">
                <a:solidFill>
                  <a:srgbClr val="242424"/>
                </a:solidFill>
                <a:effectLst/>
                <a:latin typeface="Segoe UI" panose="020B0502040204020203" pitchFamily="34" charset="0"/>
              </a:rPr>
              <a:t> </a:t>
            </a:r>
            <a:endParaRPr lang="en-GB" dirty="0"/>
          </a:p>
        </p:txBody>
      </p:sp>
      <p:pic>
        <p:nvPicPr>
          <p:cNvPr id="9" name="Picture 8">
            <a:extLst>
              <a:ext uri="{FF2B5EF4-FFF2-40B4-BE49-F238E27FC236}">
                <a16:creationId xmlns:a16="http://schemas.microsoft.com/office/drawing/2014/main" id="{AD114D25-2E3F-445E-95AD-82D7525B3973}"/>
              </a:ext>
            </a:extLst>
          </p:cNvPr>
          <p:cNvPicPr>
            <a:picLocks noChangeAspect="1"/>
          </p:cNvPicPr>
          <p:nvPr/>
        </p:nvPicPr>
        <p:blipFill rotWithShape="1">
          <a:blip r:embed="rId4"/>
          <a:srcRect l="12826" t="26609" r="54239" b="26559"/>
          <a:stretch/>
        </p:blipFill>
        <p:spPr>
          <a:xfrm>
            <a:off x="5128591" y="3898404"/>
            <a:ext cx="3670852" cy="2934738"/>
          </a:xfrm>
          <a:prstGeom prst="rect">
            <a:avLst/>
          </a:prstGeom>
        </p:spPr>
      </p:pic>
    </p:spTree>
    <p:extLst>
      <p:ext uri="{BB962C8B-B14F-4D97-AF65-F5344CB8AC3E}">
        <p14:creationId xmlns:p14="http://schemas.microsoft.com/office/powerpoint/2010/main" val="395761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02A976-4526-4277-AC98-DBCA5A100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0DA4272C-9268-4070-A0E7-A91E7E9B8B10}"/>
              </a:ext>
            </a:extLst>
          </p:cNvPr>
          <p:cNvSpPr>
            <a:spLocks noGrp="1"/>
          </p:cNvSpPr>
          <p:nvPr>
            <p:ph type="title"/>
          </p:nvPr>
        </p:nvSpPr>
        <p:spPr>
          <a:solidFill>
            <a:srgbClr val="FFFF00"/>
          </a:solidFill>
        </p:spPr>
        <p:txBody>
          <a:bodyPr/>
          <a:lstStyle/>
          <a:p>
            <a:r>
              <a:rPr lang="en-GB" dirty="0"/>
              <a:t>So when our lid is flipped, and anger has taken over, we may do things we later regret!</a:t>
            </a:r>
          </a:p>
        </p:txBody>
      </p:sp>
      <p:sp>
        <p:nvSpPr>
          <p:cNvPr id="3" name="Content Placeholder 2">
            <a:extLst>
              <a:ext uri="{FF2B5EF4-FFF2-40B4-BE49-F238E27FC236}">
                <a16:creationId xmlns:a16="http://schemas.microsoft.com/office/drawing/2014/main" id="{9F0B4AFD-FA08-4382-96C0-34EA358BB2CA}"/>
              </a:ext>
            </a:extLst>
          </p:cNvPr>
          <p:cNvSpPr>
            <a:spLocks noGrp="1"/>
          </p:cNvSpPr>
          <p:nvPr>
            <p:ph idx="1"/>
          </p:nvPr>
        </p:nvSpPr>
        <p:spPr>
          <a:xfrm>
            <a:off x="838200" y="4851399"/>
            <a:ext cx="10515600" cy="939801"/>
          </a:xfrm>
          <a:solidFill>
            <a:srgbClr val="FFFF00"/>
          </a:solidFill>
        </p:spPr>
        <p:txBody>
          <a:bodyPr>
            <a:normAutofit/>
          </a:bodyPr>
          <a:lstStyle/>
          <a:p>
            <a:pPr marL="0" indent="0" algn="ctr">
              <a:buNone/>
            </a:pPr>
            <a:r>
              <a:rPr lang="en-GB" sz="3600" dirty="0"/>
              <a:t>Discuss – who relates to this?  Give examples if able.</a:t>
            </a:r>
          </a:p>
        </p:txBody>
      </p:sp>
      <p:pic>
        <p:nvPicPr>
          <p:cNvPr id="5" name="Picture 4">
            <a:extLst>
              <a:ext uri="{FF2B5EF4-FFF2-40B4-BE49-F238E27FC236}">
                <a16:creationId xmlns:a16="http://schemas.microsoft.com/office/drawing/2014/main" id="{A7179167-5479-4BBC-B0B2-1997CD948E3C}"/>
              </a:ext>
            </a:extLst>
          </p:cNvPr>
          <p:cNvPicPr>
            <a:picLocks noChangeAspect="1"/>
          </p:cNvPicPr>
          <p:nvPr/>
        </p:nvPicPr>
        <p:blipFill rotWithShape="1">
          <a:blip r:embed="rId3"/>
          <a:srcRect l="42609" t="41929" r="46521" b="44360"/>
          <a:stretch/>
        </p:blipFill>
        <p:spPr>
          <a:xfrm>
            <a:off x="4028661" y="2204369"/>
            <a:ext cx="3008244" cy="2133348"/>
          </a:xfrm>
          <a:prstGeom prst="rect">
            <a:avLst/>
          </a:prstGeom>
        </p:spPr>
      </p:pic>
    </p:spTree>
    <p:extLst>
      <p:ext uri="{BB962C8B-B14F-4D97-AF65-F5344CB8AC3E}">
        <p14:creationId xmlns:p14="http://schemas.microsoft.com/office/powerpoint/2010/main" val="39186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DB5D-4FE4-4D74-8E4A-08D4AF7B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C60CEFB3-545D-4F84-9FDB-9EBF71D6AB1B}"/>
              </a:ext>
            </a:extLst>
          </p:cNvPr>
          <p:cNvSpPr>
            <a:spLocks noGrp="1"/>
          </p:cNvSpPr>
          <p:nvPr>
            <p:ph type="title"/>
          </p:nvPr>
        </p:nvSpPr>
        <p:spPr>
          <a:xfrm>
            <a:off x="626165" y="185532"/>
            <a:ext cx="10515600" cy="1675710"/>
          </a:xfrm>
          <a:solidFill>
            <a:srgbClr val="FFFF00"/>
          </a:solidFill>
        </p:spPr>
        <p:txBody>
          <a:bodyPr>
            <a:normAutofit fontScale="90000"/>
          </a:bodyPr>
          <a:lstStyle/>
          <a:p>
            <a:r>
              <a:rPr lang="en-GB" dirty="0"/>
              <a:t>There is an acronym that might help you remember how to deal with anger in a helpful way – CARE.</a:t>
            </a:r>
          </a:p>
        </p:txBody>
      </p:sp>
      <p:sp>
        <p:nvSpPr>
          <p:cNvPr id="10" name="TextBox 9">
            <a:extLst>
              <a:ext uri="{FF2B5EF4-FFF2-40B4-BE49-F238E27FC236}">
                <a16:creationId xmlns:a16="http://schemas.microsoft.com/office/drawing/2014/main" id="{8BD2BC7A-2FDF-4FBD-AFBF-C04BC5FE88B3}"/>
              </a:ext>
            </a:extLst>
          </p:cNvPr>
          <p:cNvSpPr txBox="1"/>
          <p:nvPr/>
        </p:nvSpPr>
        <p:spPr>
          <a:xfrm>
            <a:off x="5045765" y="2531277"/>
            <a:ext cx="6096000" cy="374358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lnSpc>
                <a:spcPct val="107000"/>
              </a:lnSpc>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How to deal with anger…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C =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A =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R =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E = </a:t>
            </a:r>
          </a:p>
          <a:p>
            <a:pPr>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B51A87C-4B52-4B59-871F-C29D36ACCC0B}"/>
              </a:ext>
            </a:extLst>
          </p:cNvPr>
          <p:cNvSpPr txBox="1"/>
          <p:nvPr/>
        </p:nvSpPr>
        <p:spPr>
          <a:xfrm>
            <a:off x="626165" y="2305878"/>
            <a:ext cx="3932583" cy="3970318"/>
          </a:xfrm>
          <a:prstGeom prst="rect">
            <a:avLst/>
          </a:prstGeom>
          <a:solidFill>
            <a:schemeClr val="accent4">
              <a:lumMod val="20000"/>
              <a:lumOff val="80000"/>
            </a:schemeClr>
          </a:solidFill>
        </p:spPr>
        <p:txBody>
          <a:bodyPr wrap="square" rtlCol="0">
            <a:spAutoFit/>
          </a:bodyPr>
          <a:lstStyle/>
          <a:p>
            <a:pPr algn="ctr"/>
            <a:r>
              <a:rPr lang="en-GB" sz="2800" dirty="0"/>
              <a:t>Your teacher is going to give you a small card with these letters on.</a:t>
            </a:r>
          </a:p>
          <a:p>
            <a:pPr algn="ctr"/>
            <a:endParaRPr lang="en-GB" sz="2800" dirty="0"/>
          </a:p>
          <a:p>
            <a:pPr algn="ctr"/>
            <a:r>
              <a:rPr lang="en-GB" sz="2800" dirty="0"/>
              <a:t>As we go through the slides, write down what each letter stands for and add notes to help you deal with anger.</a:t>
            </a:r>
          </a:p>
        </p:txBody>
      </p:sp>
    </p:spTree>
    <p:extLst>
      <p:ext uri="{BB962C8B-B14F-4D97-AF65-F5344CB8AC3E}">
        <p14:creationId xmlns:p14="http://schemas.microsoft.com/office/powerpoint/2010/main" val="195167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DB5D-4FE4-4D74-8E4A-08D4AF7B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3" name="Content Placeholder 2">
            <a:extLst>
              <a:ext uri="{FF2B5EF4-FFF2-40B4-BE49-F238E27FC236}">
                <a16:creationId xmlns:a16="http://schemas.microsoft.com/office/drawing/2014/main" id="{63E02C89-3D11-4500-BF28-414838A56E6D}"/>
              </a:ext>
            </a:extLst>
          </p:cNvPr>
          <p:cNvSpPr>
            <a:spLocks noGrp="1"/>
          </p:cNvSpPr>
          <p:nvPr>
            <p:ph idx="1"/>
          </p:nvPr>
        </p:nvSpPr>
        <p:spPr>
          <a:xfrm>
            <a:off x="533400" y="185532"/>
            <a:ext cx="11311597" cy="1163719"/>
          </a:xfrm>
          <a:solidFill>
            <a:schemeClr val="accent4">
              <a:lumMod val="40000"/>
              <a:lumOff val="60000"/>
            </a:schemeClr>
          </a:solidFill>
        </p:spPr>
        <p:txBody>
          <a:bodyPr>
            <a:noAutofit/>
          </a:bodyPr>
          <a:lstStyle/>
          <a:p>
            <a:pPr marL="0" indent="0">
              <a:buNone/>
            </a:pPr>
            <a:r>
              <a:rPr lang="en-GB" sz="3600" dirty="0"/>
              <a:t>Because anger causes you to flip your lid, it is important to calm it down first so you can make helpful decisions.</a:t>
            </a:r>
          </a:p>
        </p:txBody>
      </p:sp>
      <p:sp>
        <p:nvSpPr>
          <p:cNvPr id="4" name="TextBox 3">
            <a:extLst>
              <a:ext uri="{FF2B5EF4-FFF2-40B4-BE49-F238E27FC236}">
                <a16:creationId xmlns:a16="http://schemas.microsoft.com/office/drawing/2014/main" id="{AD812701-6DA3-4C26-B2B7-950A5D639301}"/>
              </a:ext>
            </a:extLst>
          </p:cNvPr>
          <p:cNvSpPr txBox="1"/>
          <p:nvPr/>
        </p:nvSpPr>
        <p:spPr>
          <a:xfrm>
            <a:off x="477130" y="3141574"/>
            <a:ext cx="10973972" cy="523220"/>
          </a:xfrm>
          <a:prstGeom prst="rect">
            <a:avLst/>
          </a:prstGeom>
          <a:solidFill>
            <a:srgbClr val="FFFF00"/>
          </a:solidFill>
        </p:spPr>
        <p:txBody>
          <a:bodyPr wrap="square" rtlCol="0">
            <a:spAutoFit/>
          </a:bodyPr>
          <a:lstStyle/>
          <a:p>
            <a:r>
              <a:rPr lang="en-GB" sz="2800" dirty="0"/>
              <a:t>Now add (in brackets) ways you could calm down, here are some ideas…</a:t>
            </a:r>
          </a:p>
        </p:txBody>
      </p:sp>
      <p:sp>
        <p:nvSpPr>
          <p:cNvPr id="5" name="TextBox 4">
            <a:extLst>
              <a:ext uri="{FF2B5EF4-FFF2-40B4-BE49-F238E27FC236}">
                <a16:creationId xmlns:a16="http://schemas.microsoft.com/office/drawing/2014/main" id="{C24D5625-D50D-4E91-A941-19D172588ADA}"/>
              </a:ext>
            </a:extLst>
          </p:cNvPr>
          <p:cNvSpPr txBox="1"/>
          <p:nvPr/>
        </p:nvSpPr>
        <p:spPr>
          <a:xfrm>
            <a:off x="477130" y="4122527"/>
            <a:ext cx="10973972" cy="2015936"/>
          </a:xfrm>
          <a:prstGeom prst="rect">
            <a:avLst/>
          </a:prstGeom>
          <a:solidFill>
            <a:schemeClr val="accent4">
              <a:lumMod val="20000"/>
              <a:lumOff val="80000"/>
            </a:schemeClr>
          </a:solidFill>
        </p:spPr>
        <p:txBody>
          <a:bodyPr wrap="square" rtlCol="0">
            <a:spAutoFit/>
          </a:bodyPr>
          <a:lstStyle/>
          <a:p>
            <a:r>
              <a:rPr lang="en-GB" sz="2500" dirty="0"/>
              <a:t>Take TIME OUT from the person causing the anger.                    Use a stress ball.</a:t>
            </a:r>
          </a:p>
          <a:p>
            <a:endParaRPr lang="en-GB" sz="2500" dirty="0"/>
          </a:p>
          <a:p>
            <a:r>
              <a:rPr lang="en-GB" sz="2500" dirty="0"/>
              <a:t>Do a breathing method.                 Do a five sense re-focus.               Exercise.</a:t>
            </a:r>
          </a:p>
          <a:p>
            <a:endParaRPr lang="en-GB" sz="2500" dirty="0"/>
          </a:p>
          <a:p>
            <a:r>
              <a:rPr lang="en-GB" sz="2500" dirty="0"/>
              <a:t>Write/draw how you feel.               Listen to calm music.           Scream in a pillow.</a:t>
            </a:r>
          </a:p>
        </p:txBody>
      </p:sp>
      <p:sp>
        <p:nvSpPr>
          <p:cNvPr id="10" name="TextBox 9">
            <a:extLst>
              <a:ext uri="{FF2B5EF4-FFF2-40B4-BE49-F238E27FC236}">
                <a16:creationId xmlns:a16="http://schemas.microsoft.com/office/drawing/2014/main" id="{5C7E2346-5BFA-408B-B56B-4CFC4212F694}"/>
              </a:ext>
            </a:extLst>
          </p:cNvPr>
          <p:cNvSpPr txBox="1"/>
          <p:nvPr/>
        </p:nvSpPr>
        <p:spPr>
          <a:xfrm>
            <a:off x="1630681" y="1568304"/>
            <a:ext cx="8666870" cy="1354217"/>
          </a:xfrm>
          <a:prstGeom prst="rect">
            <a:avLst/>
          </a:prstGeom>
          <a:solidFill>
            <a:schemeClr val="bg1"/>
          </a:solidFill>
        </p:spPr>
        <p:txBody>
          <a:bodyPr wrap="square">
            <a:spAutoFit/>
          </a:bodyPr>
          <a:lstStyle/>
          <a:p>
            <a:pPr algn="ct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So C stands for…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C = </a:t>
            </a:r>
            <a:r>
              <a:rPr lang="en-GB" sz="3600" dirty="0">
                <a:latin typeface="Calibri" panose="020F0502020204030204" pitchFamily="34" charset="0"/>
                <a:ea typeface="Calibri" panose="020F0502020204030204" pitchFamily="34" charset="0"/>
                <a:cs typeface="Times New Roman" panose="02020603050405020304" pitchFamily="18" charset="0"/>
              </a:rPr>
              <a:t>C</a:t>
            </a:r>
            <a:r>
              <a:rPr lang="en-GB" sz="3600" dirty="0">
                <a:effectLst/>
                <a:latin typeface="Calibri" panose="020F0502020204030204" pitchFamily="34" charset="0"/>
                <a:ea typeface="Calibri" panose="020F0502020204030204" pitchFamily="34" charset="0"/>
                <a:cs typeface="Times New Roman" panose="02020603050405020304" pitchFamily="18" charset="0"/>
              </a:rPr>
              <a:t>alm down first.</a:t>
            </a:r>
          </a:p>
        </p:txBody>
      </p:sp>
    </p:spTree>
    <p:extLst>
      <p:ext uri="{BB962C8B-B14F-4D97-AF65-F5344CB8AC3E}">
        <p14:creationId xmlns:p14="http://schemas.microsoft.com/office/powerpoint/2010/main" val="3303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91D0-4E97-46F3-BBD7-11C72DF129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760E89-1D14-4907-ABF2-E88607B5182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4C188DA-6A76-4B3C-9672-C78801EF3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9CD834F4-81B4-4B2A-B77D-C77AD12B4145}"/>
              </a:ext>
            </a:extLst>
          </p:cNvPr>
          <p:cNvSpPr txBox="1"/>
          <p:nvPr/>
        </p:nvSpPr>
        <p:spPr>
          <a:xfrm>
            <a:off x="389206" y="41568"/>
            <a:ext cx="11057206" cy="5262979"/>
          </a:xfrm>
          <a:prstGeom prst="rect">
            <a:avLst/>
          </a:prstGeom>
          <a:solidFill>
            <a:schemeClr val="accent4">
              <a:lumMod val="20000"/>
              <a:lumOff val="80000"/>
            </a:schemeClr>
          </a:solidFill>
        </p:spPr>
        <p:txBody>
          <a:bodyPr wrap="square" rtlCol="0">
            <a:spAutoFit/>
          </a:bodyPr>
          <a:lstStyle/>
          <a:p>
            <a:r>
              <a:rPr lang="en-GB" sz="2800" dirty="0"/>
              <a:t>Once you have calmed down, you may need to TAKE ACTION because they anger has told you something is wrong.</a:t>
            </a:r>
          </a:p>
          <a:p>
            <a:endParaRPr lang="en-GB" sz="2800" dirty="0"/>
          </a:p>
          <a:p>
            <a:r>
              <a:rPr lang="en-GB" sz="2800" dirty="0"/>
              <a:t>But what is a helpful way to take action?</a:t>
            </a:r>
          </a:p>
          <a:p>
            <a:endParaRPr lang="en-GB" sz="2800" dirty="0"/>
          </a:p>
          <a:p>
            <a:r>
              <a:rPr lang="en-GB" sz="2800" dirty="0"/>
              <a:t>In pairs act out this scene:</a:t>
            </a:r>
          </a:p>
          <a:p>
            <a:endParaRPr lang="en-GB" sz="2800" dirty="0"/>
          </a:p>
          <a:p>
            <a:r>
              <a:rPr lang="en-GB" sz="2800" dirty="0"/>
              <a:t>Situation:</a:t>
            </a:r>
          </a:p>
          <a:p>
            <a:r>
              <a:rPr lang="en-GB" sz="2800" dirty="0"/>
              <a:t>(Person 1 walks towards Person 2.)</a:t>
            </a:r>
          </a:p>
          <a:p>
            <a:r>
              <a:rPr lang="en-GB" sz="2800" dirty="0"/>
              <a:t>Person 2:  Stop! </a:t>
            </a:r>
          </a:p>
          <a:p>
            <a:r>
              <a:rPr lang="en-GB" sz="2800" dirty="0"/>
              <a:t>Person 1:  No! (they keep walking.)</a:t>
            </a:r>
          </a:p>
          <a:p>
            <a:r>
              <a:rPr lang="en-GB" sz="2800" dirty="0"/>
              <a:t>Person 2:  I SAID STOP YOU STUPID IDIOT!  (Puts up fists.)</a:t>
            </a:r>
          </a:p>
        </p:txBody>
      </p:sp>
      <p:sp>
        <p:nvSpPr>
          <p:cNvPr id="6" name="TextBox 5">
            <a:extLst>
              <a:ext uri="{FF2B5EF4-FFF2-40B4-BE49-F238E27FC236}">
                <a16:creationId xmlns:a16="http://schemas.microsoft.com/office/drawing/2014/main" id="{DEC3AE75-E8C4-4BB7-8BB3-6266E7E24AA1}"/>
              </a:ext>
            </a:extLst>
          </p:cNvPr>
          <p:cNvSpPr txBox="1"/>
          <p:nvPr/>
        </p:nvSpPr>
        <p:spPr>
          <a:xfrm>
            <a:off x="766103" y="5459621"/>
            <a:ext cx="10303412" cy="1200329"/>
          </a:xfrm>
          <a:prstGeom prst="rect">
            <a:avLst/>
          </a:prstGeom>
          <a:solidFill>
            <a:schemeClr val="accent4">
              <a:lumMod val="60000"/>
              <a:lumOff val="40000"/>
            </a:schemeClr>
          </a:solidFill>
        </p:spPr>
        <p:txBody>
          <a:bodyPr wrap="square" rtlCol="0">
            <a:spAutoFit/>
          </a:bodyPr>
          <a:lstStyle/>
          <a:p>
            <a:r>
              <a:rPr lang="en-GB" sz="2400" dirty="0"/>
              <a:t>Is Person 1’s reaction helpful?  What could go wrong?</a:t>
            </a:r>
          </a:p>
          <a:p>
            <a:r>
              <a:rPr lang="en-GB" sz="2400" dirty="0"/>
              <a:t>Person 2’s reaction is AGGRESSIVE.  Aggression is shown by what you say, but also how you say it (including tone of voice and body language.)</a:t>
            </a:r>
          </a:p>
        </p:txBody>
      </p:sp>
    </p:spTree>
    <p:extLst>
      <p:ext uri="{BB962C8B-B14F-4D97-AF65-F5344CB8AC3E}">
        <p14:creationId xmlns:p14="http://schemas.microsoft.com/office/powerpoint/2010/main" val="78407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91D0-4E97-46F3-BBD7-11C72DF129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760E89-1D14-4907-ABF2-E88607B5182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4C188DA-6A76-4B3C-9672-C78801EF3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9CD834F4-81B4-4B2A-B77D-C77AD12B4145}"/>
              </a:ext>
            </a:extLst>
          </p:cNvPr>
          <p:cNvSpPr txBox="1"/>
          <p:nvPr/>
        </p:nvSpPr>
        <p:spPr>
          <a:xfrm>
            <a:off x="389206" y="41568"/>
            <a:ext cx="11057206" cy="3539430"/>
          </a:xfrm>
          <a:prstGeom prst="rect">
            <a:avLst/>
          </a:prstGeom>
          <a:solidFill>
            <a:schemeClr val="accent4">
              <a:lumMod val="20000"/>
              <a:lumOff val="80000"/>
            </a:schemeClr>
          </a:solidFill>
        </p:spPr>
        <p:txBody>
          <a:bodyPr wrap="square" rtlCol="0">
            <a:spAutoFit/>
          </a:bodyPr>
          <a:lstStyle/>
          <a:p>
            <a:r>
              <a:rPr lang="en-GB" sz="2800" dirty="0"/>
              <a:t>Now act out this:</a:t>
            </a:r>
          </a:p>
          <a:p>
            <a:endParaRPr lang="en-GB" sz="2800" dirty="0"/>
          </a:p>
          <a:p>
            <a:r>
              <a:rPr lang="en-GB" sz="2800" dirty="0"/>
              <a:t>Situation:</a:t>
            </a:r>
          </a:p>
          <a:p>
            <a:r>
              <a:rPr lang="en-GB" sz="2800" dirty="0"/>
              <a:t>(Person 1 walks towards Person 2.)</a:t>
            </a:r>
          </a:p>
          <a:p>
            <a:r>
              <a:rPr lang="en-GB" sz="2800" dirty="0"/>
              <a:t>Person 2:  Stop! </a:t>
            </a:r>
          </a:p>
          <a:p>
            <a:r>
              <a:rPr lang="en-GB" sz="2800" dirty="0"/>
              <a:t>Person 1:  No! (they keep walking.)</a:t>
            </a:r>
          </a:p>
          <a:p>
            <a:r>
              <a:rPr lang="en-GB" sz="2800" dirty="0"/>
              <a:t>Person 2:  (Puts up hand, speaks firmly) Please stop you are too close, I feel uncomfortable.</a:t>
            </a:r>
          </a:p>
        </p:txBody>
      </p:sp>
      <p:sp>
        <p:nvSpPr>
          <p:cNvPr id="6" name="TextBox 5">
            <a:extLst>
              <a:ext uri="{FF2B5EF4-FFF2-40B4-BE49-F238E27FC236}">
                <a16:creationId xmlns:a16="http://schemas.microsoft.com/office/drawing/2014/main" id="{DEC3AE75-E8C4-4BB7-8BB3-6266E7E24AA1}"/>
              </a:ext>
            </a:extLst>
          </p:cNvPr>
          <p:cNvSpPr txBox="1"/>
          <p:nvPr/>
        </p:nvSpPr>
        <p:spPr>
          <a:xfrm>
            <a:off x="960120" y="4277900"/>
            <a:ext cx="10303412" cy="2492990"/>
          </a:xfrm>
          <a:prstGeom prst="rect">
            <a:avLst/>
          </a:prstGeom>
          <a:solidFill>
            <a:srgbClr val="FFFF00"/>
          </a:solidFill>
        </p:spPr>
        <p:txBody>
          <a:bodyPr wrap="square" rtlCol="0">
            <a:spAutoFit/>
          </a:bodyPr>
          <a:lstStyle/>
          <a:p>
            <a:r>
              <a:rPr lang="en-GB" sz="2600" dirty="0"/>
              <a:t>How is Person 2’s reaction different here?</a:t>
            </a:r>
          </a:p>
          <a:p>
            <a:r>
              <a:rPr lang="en-GB" sz="2600" dirty="0"/>
              <a:t>Why might this be a more helpful reaction?</a:t>
            </a:r>
          </a:p>
          <a:p>
            <a:endParaRPr lang="en-GB" sz="2600" dirty="0"/>
          </a:p>
          <a:p>
            <a:r>
              <a:rPr lang="en-GB" sz="2600" dirty="0"/>
              <a:t>In this situation Person 2 is being ASSERTIVE.</a:t>
            </a:r>
          </a:p>
          <a:p>
            <a:endParaRPr lang="en-GB" sz="2600" dirty="0"/>
          </a:p>
          <a:p>
            <a:r>
              <a:rPr lang="en-GB" sz="2600" b="1" dirty="0"/>
              <a:t>ASSERTIVE = STANDING UP FOR YOURSELF WITHOUT BEING AGGRESSIVE</a:t>
            </a:r>
            <a:r>
              <a:rPr lang="en-GB" sz="2600" dirty="0"/>
              <a:t>.</a:t>
            </a:r>
          </a:p>
        </p:txBody>
      </p:sp>
    </p:spTree>
    <p:extLst>
      <p:ext uri="{BB962C8B-B14F-4D97-AF65-F5344CB8AC3E}">
        <p14:creationId xmlns:p14="http://schemas.microsoft.com/office/powerpoint/2010/main" val="8714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CAA41-1F73-4656-9D49-47C46450A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8A71A2D-30E3-4556-9316-1B1307F4DB6A}"/>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85DEDEBF-CD59-4634-9960-0EE532A60450}"/>
              </a:ext>
            </a:extLst>
          </p:cNvPr>
          <p:cNvSpPr txBox="1"/>
          <p:nvPr/>
        </p:nvSpPr>
        <p:spPr>
          <a:xfrm>
            <a:off x="343801" y="117465"/>
            <a:ext cx="11121368" cy="2677656"/>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GB" sz="2400" dirty="0">
                <a:latin typeface="Comic Sans MS" panose="030F0702030302020204" pitchFamily="66" charset="0"/>
              </a:rPr>
              <a:t>Tips for being assertive:</a:t>
            </a:r>
          </a:p>
          <a:p>
            <a:pPr marL="0" indent="0">
              <a:buNone/>
            </a:pPr>
            <a:r>
              <a:rPr lang="en-GB" sz="2400" dirty="0">
                <a:latin typeface="Comic Sans MS" panose="030F0702030302020204" pitchFamily="66" charset="0"/>
              </a:rPr>
              <a:t>*Stay calm</a:t>
            </a:r>
          </a:p>
          <a:p>
            <a:pPr marL="0" indent="0">
              <a:buNone/>
            </a:pPr>
            <a:r>
              <a:rPr lang="en-GB" sz="2400" dirty="0">
                <a:latin typeface="Comic Sans MS" panose="030F0702030302020204" pitchFamily="66" charset="0"/>
              </a:rPr>
              <a:t>*Use a firm and confident tone</a:t>
            </a:r>
          </a:p>
          <a:p>
            <a:pPr marL="0" indent="0">
              <a:buNone/>
            </a:pPr>
            <a:r>
              <a:rPr lang="en-GB" sz="2400" dirty="0">
                <a:latin typeface="Comic Sans MS" panose="030F0702030302020204" pitchFamily="66" charset="0"/>
              </a:rPr>
              <a:t>*Force yourself to have confident body language and look them in the eye</a:t>
            </a:r>
          </a:p>
          <a:p>
            <a:pPr marL="0" indent="0">
              <a:buNone/>
            </a:pPr>
            <a:r>
              <a:rPr lang="en-GB" sz="2400" dirty="0">
                <a:latin typeface="Comic Sans MS" panose="030F0702030302020204" pitchFamily="66" charset="0"/>
              </a:rPr>
              <a:t>*Be polite</a:t>
            </a:r>
          </a:p>
          <a:p>
            <a:pPr marL="0" indent="0">
              <a:buNone/>
            </a:pPr>
            <a:r>
              <a:rPr lang="en-GB" sz="2400" dirty="0">
                <a:latin typeface="Comic Sans MS" panose="030F0702030302020204" pitchFamily="66" charset="0"/>
              </a:rPr>
              <a:t>*(You may want to say what you need.)</a:t>
            </a:r>
          </a:p>
          <a:p>
            <a:pPr marL="0" indent="0">
              <a:buNone/>
            </a:pPr>
            <a:r>
              <a:rPr lang="en-GB" sz="2400" dirty="0">
                <a:latin typeface="Comic Sans MS" panose="030F0702030302020204" pitchFamily="66" charset="0"/>
              </a:rPr>
              <a:t>*(You may want to say how you feel)</a:t>
            </a:r>
          </a:p>
        </p:txBody>
      </p:sp>
      <p:sp>
        <p:nvSpPr>
          <p:cNvPr id="6" name="TextBox 5">
            <a:extLst>
              <a:ext uri="{FF2B5EF4-FFF2-40B4-BE49-F238E27FC236}">
                <a16:creationId xmlns:a16="http://schemas.microsoft.com/office/drawing/2014/main" id="{BC0A1DB0-A100-4731-AB35-4662E8B4A181}"/>
              </a:ext>
            </a:extLst>
          </p:cNvPr>
          <p:cNvSpPr txBox="1"/>
          <p:nvPr/>
        </p:nvSpPr>
        <p:spPr>
          <a:xfrm>
            <a:off x="741642" y="2902299"/>
            <a:ext cx="10325686" cy="1384995"/>
          </a:xfrm>
          <a:prstGeom prst="rect">
            <a:avLst/>
          </a:prstGeom>
          <a:solidFill>
            <a:srgbClr val="FFFF00"/>
          </a:solidFill>
        </p:spPr>
        <p:txBody>
          <a:bodyPr wrap="square" rtlCol="0">
            <a:spAutoFit/>
          </a:bodyPr>
          <a:lstStyle/>
          <a:p>
            <a:r>
              <a:rPr lang="en-GB" sz="2800" dirty="0"/>
              <a:t>Challenge – in pairs, choose and act out, one of the situations below and try to show Tom or Sarah responding in an assertive way using the tips above.   </a:t>
            </a:r>
            <a:r>
              <a:rPr lang="en-GB" sz="2800" b="1" dirty="0"/>
              <a:t>Then let’s watch some examples.</a:t>
            </a:r>
          </a:p>
        </p:txBody>
      </p:sp>
      <p:sp>
        <p:nvSpPr>
          <p:cNvPr id="7" name="TextBox 6">
            <a:extLst>
              <a:ext uri="{FF2B5EF4-FFF2-40B4-BE49-F238E27FC236}">
                <a16:creationId xmlns:a16="http://schemas.microsoft.com/office/drawing/2014/main" id="{86C4A707-CE14-45FD-B7EB-739E552E5825}"/>
              </a:ext>
            </a:extLst>
          </p:cNvPr>
          <p:cNvSpPr txBox="1"/>
          <p:nvPr/>
        </p:nvSpPr>
        <p:spPr>
          <a:xfrm>
            <a:off x="470410" y="4495967"/>
            <a:ext cx="5280991" cy="1938992"/>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GB" sz="2400" dirty="0">
                <a:latin typeface="Comic Sans MS" panose="030F0702030302020204" pitchFamily="66" charset="0"/>
              </a:rPr>
              <a:t>Tom wants to go out and see his friends at the park. It’s 10pm, his parents say no.  </a:t>
            </a:r>
          </a:p>
          <a:p>
            <a:pPr marL="0" indent="0">
              <a:buNone/>
            </a:pPr>
            <a:endParaRPr lang="en-GB" sz="2400" b="1" dirty="0">
              <a:latin typeface="Comic Sans MS" panose="030F0702030302020204" pitchFamily="66" charset="0"/>
            </a:endParaRPr>
          </a:p>
          <a:p>
            <a:pPr marL="0" indent="0">
              <a:buNone/>
            </a:pPr>
            <a:r>
              <a:rPr lang="en-GB" sz="2400" b="1" dirty="0">
                <a:latin typeface="Comic Sans MS" panose="030F0702030302020204" pitchFamily="66" charset="0"/>
              </a:rPr>
              <a:t>His reaction</a:t>
            </a:r>
            <a:r>
              <a:rPr lang="en-GB" sz="2400" dirty="0">
                <a:latin typeface="Comic Sans MS" panose="030F0702030302020204" pitchFamily="66" charset="0"/>
              </a:rPr>
              <a:t>:</a:t>
            </a:r>
          </a:p>
        </p:txBody>
      </p:sp>
      <p:sp>
        <p:nvSpPr>
          <p:cNvPr id="8" name="Text Box 2">
            <a:extLst>
              <a:ext uri="{FF2B5EF4-FFF2-40B4-BE49-F238E27FC236}">
                <a16:creationId xmlns:a16="http://schemas.microsoft.com/office/drawing/2014/main" id="{FE61666F-B305-4280-9AC4-7DEC7F52E772}"/>
              </a:ext>
            </a:extLst>
          </p:cNvPr>
          <p:cNvSpPr txBox="1">
            <a:spLocks noChangeArrowheads="1"/>
          </p:cNvSpPr>
          <p:nvPr/>
        </p:nvSpPr>
        <p:spPr bwMode="auto">
          <a:xfrm>
            <a:off x="6321288" y="4343569"/>
            <a:ext cx="5032512" cy="2149306"/>
          </a:xfrm>
          <a:prstGeom prst="rect">
            <a:avLst/>
          </a:prstGeom>
          <a:solidFill>
            <a:schemeClr val="accent4">
              <a:lumMod val="20000"/>
              <a:lumOff val="80000"/>
            </a:schemeClr>
          </a:solidFill>
          <a:ln w="9525">
            <a:solidFill>
              <a:schemeClr val="tx1"/>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Sarah has found out that her friends have been talking about her on a WhatsApp group she wasn’t invited to join.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Her reaction: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601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769441"/>
          </a:xfrm>
          <a:prstGeom prst="rect">
            <a:avLst/>
          </a:prstGeom>
          <a:solidFill>
            <a:srgbClr val="FFFF00"/>
          </a:solidFill>
        </p:spPr>
        <p:txBody>
          <a:bodyPr wrap="square" rtlCol="0">
            <a:spAutoFit/>
          </a:bodyPr>
          <a:lstStyle/>
          <a:p>
            <a:r>
              <a:rPr lang="en-GB" sz="4400" b="1" dirty="0"/>
              <a:t>Emotions Quiz!</a:t>
            </a:r>
          </a:p>
        </p:txBody>
      </p:sp>
      <p:sp>
        <p:nvSpPr>
          <p:cNvPr id="6" name="TextBox 5">
            <a:extLst>
              <a:ext uri="{FF2B5EF4-FFF2-40B4-BE49-F238E27FC236}">
                <a16:creationId xmlns:a16="http://schemas.microsoft.com/office/drawing/2014/main" id="{F16947FE-EAAD-4197-8707-9D991458B16C}"/>
              </a:ext>
            </a:extLst>
          </p:cNvPr>
          <p:cNvSpPr txBox="1"/>
          <p:nvPr/>
        </p:nvSpPr>
        <p:spPr>
          <a:xfrm>
            <a:off x="718930" y="1484794"/>
            <a:ext cx="9910970" cy="4401205"/>
          </a:xfrm>
          <a:prstGeom prst="rect">
            <a:avLst/>
          </a:prstGeom>
          <a:solidFill>
            <a:srgbClr val="FFFF00"/>
          </a:solidFill>
        </p:spPr>
        <p:txBody>
          <a:bodyPr wrap="square" rtlCol="0">
            <a:spAutoFit/>
          </a:bodyPr>
          <a:lstStyle/>
          <a:p>
            <a:pPr marL="742950" indent="-742950">
              <a:buAutoNum type="arabicParenR"/>
            </a:pPr>
            <a:r>
              <a:rPr lang="en-GB" sz="3500" dirty="0"/>
              <a:t>What is an emotion?</a:t>
            </a:r>
          </a:p>
          <a:p>
            <a:pPr marL="742950" indent="-742950">
              <a:buAutoNum type="arabicParenR"/>
            </a:pPr>
            <a:r>
              <a:rPr lang="en-GB" sz="3500" dirty="0"/>
              <a:t>What are the six main emotions?</a:t>
            </a:r>
          </a:p>
          <a:p>
            <a:pPr marL="742950" indent="-742950">
              <a:buAutoNum type="arabicParenR"/>
            </a:pPr>
            <a:r>
              <a:rPr lang="en-GB" sz="3500" dirty="0"/>
              <a:t>How can we recognise them in others?</a:t>
            </a:r>
          </a:p>
          <a:p>
            <a:pPr marL="742950" indent="-742950">
              <a:buAutoNum type="arabicParenR"/>
            </a:pPr>
            <a:r>
              <a:rPr lang="en-GB" sz="3500" dirty="0"/>
              <a:t>How can we recognise them in ourselves?</a:t>
            </a:r>
          </a:p>
          <a:p>
            <a:pPr marL="742950" indent="-742950">
              <a:buAutoNum type="arabicParenR"/>
            </a:pPr>
            <a:r>
              <a:rPr lang="en-GB" sz="3500" dirty="0"/>
              <a:t>Why are emotions important for us to feel even if they are difficult?</a:t>
            </a:r>
          </a:p>
          <a:p>
            <a:pPr marL="742950" indent="-742950">
              <a:buAutoNum type="arabicParenR"/>
            </a:pPr>
            <a:r>
              <a:rPr lang="en-GB" sz="3500" dirty="0"/>
              <a:t>What are mood swings and what causes them in puberty?</a:t>
            </a:r>
          </a:p>
        </p:txBody>
      </p:sp>
    </p:spTree>
    <p:extLst>
      <p:ext uri="{BB962C8B-B14F-4D97-AF65-F5344CB8AC3E}">
        <p14:creationId xmlns:p14="http://schemas.microsoft.com/office/powerpoint/2010/main" val="75522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CAA41-1F73-4656-9D49-47C46450A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8A71A2D-30E3-4556-9316-1B1307F4DB6A}"/>
              </a:ext>
            </a:extLst>
          </p:cNvPr>
          <p:cNvSpPr>
            <a:spLocks noGrp="1"/>
          </p:cNvSpPr>
          <p:nvPr>
            <p:ph type="title"/>
          </p:nvPr>
        </p:nvSpPr>
        <p:spPr>
          <a:solidFill>
            <a:srgbClr val="FFFF00"/>
          </a:solidFill>
        </p:spPr>
        <p:txBody>
          <a:bodyPr/>
          <a:lstStyle/>
          <a:p>
            <a:r>
              <a:rPr lang="en-GB" dirty="0"/>
              <a:t>Example… (notice how Tom is assertive here.)</a:t>
            </a:r>
          </a:p>
        </p:txBody>
      </p:sp>
      <p:sp>
        <p:nvSpPr>
          <p:cNvPr id="3" name="Content Placeholder 2">
            <a:extLst>
              <a:ext uri="{FF2B5EF4-FFF2-40B4-BE49-F238E27FC236}">
                <a16:creationId xmlns:a16="http://schemas.microsoft.com/office/drawing/2014/main" id="{ADCBE2CF-CC32-4A23-B23F-C77E43C3C02C}"/>
              </a:ext>
            </a:extLst>
          </p:cNvPr>
          <p:cNvSpPr>
            <a:spLocks noGrp="1"/>
          </p:cNvSpPr>
          <p:nvPr>
            <p:ph idx="1"/>
          </p:nvPr>
        </p:nvSpPr>
        <p:spPr>
          <a:solidFill>
            <a:schemeClr val="accent4">
              <a:lumMod val="20000"/>
              <a:lumOff val="80000"/>
            </a:schemeClr>
          </a:solidFill>
        </p:spPr>
        <p:txBody>
          <a:bodyPr/>
          <a:lstStyle/>
          <a:p>
            <a:pPr marL="0" indent="0">
              <a:buNone/>
            </a:pPr>
            <a:r>
              <a:rPr lang="en-GB" dirty="0"/>
              <a:t>Mum:  No you’re not going out it’s 10pm!</a:t>
            </a:r>
          </a:p>
          <a:p>
            <a:pPr marL="0" indent="0">
              <a:buNone/>
            </a:pPr>
            <a:r>
              <a:rPr lang="en-GB" dirty="0"/>
              <a:t>Tom:  It’s not fair! (takes a few deep breaths.)</a:t>
            </a:r>
          </a:p>
          <a:p>
            <a:pPr marL="0" indent="0">
              <a:buNone/>
            </a:pPr>
            <a:r>
              <a:rPr lang="en-GB" dirty="0"/>
              <a:t>Dad:  But it’s dangerous.</a:t>
            </a:r>
          </a:p>
          <a:p>
            <a:pPr marL="0" indent="0">
              <a:buNone/>
            </a:pPr>
            <a:r>
              <a:rPr lang="en-GB" dirty="0"/>
              <a:t>Tom:  But all of my other friends are going, I feel left out not going.</a:t>
            </a:r>
          </a:p>
          <a:p>
            <a:pPr marL="0" indent="0">
              <a:buNone/>
            </a:pPr>
            <a:r>
              <a:rPr lang="en-GB" dirty="0"/>
              <a:t>Dad: Ok, sorry..</a:t>
            </a:r>
          </a:p>
          <a:p>
            <a:pPr marL="0" indent="0">
              <a:buNone/>
            </a:pPr>
            <a:r>
              <a:rPr lang="en-GB" dirty="0"/>
              <a:t>Tom: Well can I invite them over tomorrow after school?</a:t>
            </a:r>
          </a:p>
          <a:p>
            <a:pPr marL="0" indent="0">
              <a:buNone/>
            </a:pPr>
            <a:r>
              <a:rPr lang="en-GB" dirty="0"/>
              <a:t>Dad:  Sure of course you can.</a:t>
            </a:r>
          </a:p>
          <a:p>
            <a:pPr marL="0" indent="0">
              <a:buNone/>
            </a:pPr>
            <a:r>
              <a:rPr lang="en-GB" dirty="0"/>
              <a:t>Tom: Ok I’ll message them.</a:t>
            </a:r>
          </a:p>
        </p:txBody>
      </p:sp>
    </p:spTree>
    <p:extLst>
      <p:ext uri="{BB962C8B-B14F-4D97-AF65-F5344CB8AC3E}">
        <p14:creationId xmlns:p14="http://schemas.microsoft.com/office/powerpoint/2010/main" val="116958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DB5D-4FE4-4D74-8E4A-08D4AF7B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3" name="Content Placeholder 2">
            <a:extLst>
              <a:ext uri="{FF2B5EF4-FFF2-40B4-BE49-F238E27FC236}">
                <a16:creationId xmlns:a16="http://schemas.microsoft.com/office/drawing/2014/main" id="{63E02C89-3D11-4500-BF28-414838A56E6D}"/>
              </a:ext>
            </a:extLst>
          </p:cNvPr>
          <p:cNvSpPr>
            <a:spLocks noGrp="1"/>
          </p:cNvSpPr>
          <p:nvPr>
            <p:ph idx="1"/>
          </p:nvPr>
        </p:nvSpPr>
        <p:spPr>
          <a:xfrm>
            <a:off x="603738" y="790443"/>
            <a:ext cx="11311597" cy="714800"/>
          </a:xfrm>
          <a:solidFill>
            <a:schemeClr val="accent4">
              <a:lumMod val="40000"/>
              <a:lumOff val="60000"/>
            </a:schemeClr>
          </a:solidFill>
        </p:spPr>
        <p:txBody>
          <a:bodyPr>
            <a:noAutofit/>
          </a:bodyPr>
          <a:lstStyle/>
          <a:p>
            <a:pPr marL="0" indent="0">
              <a:buNone/>
            </a:pPr>
            <a:r>
              <a:rPr lang="en-GB" sz="3600" dirty="0"/>
              <a:t>Go back to your card.</a:t>
            </a:r>
          </a:p>
        </p:txBody>
      </p:sp>
      <p:sp>
        <p:nvSpPr>
          <p:cNvPr id="10" name="TextBox 9">
            <a:extLst>
              <a:ext uri="{FF2B5EF4-FFF2-40B4-BE49-F238E27FC236}">
                <a16:creationId xmlns:a16="http://schemas.microsoft.com/office/drawing/2014/main" id="{5C7E2346-5BFA-408B-B56B-4CFC4212F694}"/>
              </a:ext>
            </a:extLst>
          </p:cNvPr>
          <p:cNvSpPr txBox="1"/>
          <p:nvPr/>
        </p:nvSpPr>
        <p:spPr>
          <a:xfrm>
            <a:off x="1658816" y="2107482"/>
            <a:ext cx="8666870" cy="1354217"/>
          </a:xfrm>
          <a:prstGeom prst="rect">
            <a:avLst/>
          </a:prstGeom>
          <a:solidFill>
            <a:schemeClr val="bg1"/>
          </a:solidFill>
        </p:spPr>
        <p:txBody>
          <a:bodyPr wrap="square">
            <a:spAutoFit/>
          </a:bodyPr>
          <a:lstStyle/>
          <a:p>
            <a:pPr algn="ct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So A stands for…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latin typeface="Calibri" panose="020F0502020204030204" pitchFamily="34" charset="0"/>
                <a:ea typeface="Calibri" panose="020F0502020204030204" pitchFamily="34" charset="0"/>
                <a:cs typeface="Times New Roman" panose="02020603050405020304" pitchFamily="18" charset="0"/>
              </a:rPr>
              <a:t>A = Assert yourself</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5D0E561-FB81-41E2-954F-AAEBDAF4F864}"/>
              </a:ext>
            </a:extLst>
          </p:cNvPr>
          <p:cNvSpPr txBox="1"/>
          <p:nvPr/>
        </p:nvSpPr>
        <p:spPr>
          <a:xfrm>
            <a:off x="431567" y="4063938"/>
            <a:ext cx="11121368" cy="2677656"/>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GB" sz="2400" dirty="0">
                <a:latin typeface="Comic Sans MS" panose="030F0702030302020204" pitchFamily="66" charset="0"/>
              </a:rPr>
              <a:t>Choose a few tips to add (in brackets.)</a:t>
            </a:r>
          </a:p>
          <a:p>
            <a:pPr marL="0" indent="0">
              <a:buNone/>
            </a:pPr>
            <a:r>
              <a:rPr lang="en-GB" sz="2400" dirty="0">
                <a:latin typeface="Comic Sans MS" panose="030F0702030302020204" pitchFamily="66" charset="0"/>
              </a:rPr>
              <a:t>*Stay calm</a:t>
            </a:r>
          </a:p>
          <a:p>
            <a:pPr marL="0" indent="0">
              <a:buNone/>
            </a:pPr>
            <a:r>
              <a:rPr lang="en-GB" sz="2400" dirty="0">
                <a:latin typeface="Comic Sans MS" panose="030F0702030302020204" pitchFamily="66" charset="0"/>
              </a:rPr>
              <a:t>*Use a firm and confident tone</a:t>
            </a:r>
          </a:p>
          <a:p>
            <a:pPr marL="0" indent="0">
              <a:buNone/>
            </a:pPr>
            <a:r>
              <a:rPr lang="en-GB" sz="2400" dirty="0">
                <a:latin typeface="Comic Sans MS" panose="030F0702030302020204" pitchFamily="66" charset="0"/>
              </a:rPr>
              <a:t>*Force yourself to have confident body language and look them in the eye</a:t>
            </a:r>
          </a:p>
          <a:p>
            <a:pPr marL="0" indent="0">
              <a:buNone/>
            </a:pPr>
            <a:r>
              <a:rPr lang="en-GB" sz="2400" dirty="0">
                <a:latin typeface="Comic Sans MS" panose="030F0702030302020204" pitchFamily="66" charset="0"/>
              </a:rPr>
              <a:t>*Be polite</a:t>
            </a:r>
          </a:p>
          <a:p>
            <a:pPr marL="0" indent="0">
              <a:buNone/>
            </a:pPr>
            <a:r>
              <a:rPr lang="en-GB" sz="2400" dirty="0">
                <a:latin typeface="Comic Sans MS" panose="030F0702030302020204" pitchFamily="66" charset="0"/>
              </a:rPr>
              <a:t>*(You may want to say what you need.)</a:t>
            </a:r>
          </a:p>
          <a:p>
            <a:pPr marL="0" indent="0">
              <a:buNone/>
            </a:pPr>
            <a:r>
              <a:rPr lang="en-GB" sz="2400" dirty="0">
                <a:latin typeface="Comic Sans MS" panose="030F0702030302020204" pitchFamily="66" charset="0"/>
              </a:rPr>
              <a:t>*(You may want to say how you feel)</a:t>
            </a:r>
          </a:p>
        </p:txBody>
      </p:sp>
    </p:spTree>
    <p:extLst>
      <p:ext uri="{BB962C8B-B14F-4D97-AF65-F5344CB8AC3E}">
        <p14:creationId xmlns:p14="http://schemas.microsoft.com/office/powerpoint/2010/main" val="107598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DB5D-4FE4-4D74-8E4A-08D4AF7B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3" name="Content Placeholder 2">
            <a:extLst>
              <a:ext uri="{FF2B5EF4-FFF2-40B4-BE49-F238E27FC236}">
                <a16:creationId xmlns:a16="http://schemas.microsoft.com/office/drawing/2014/main" id="{63E02C89-3D11-4500-BF28-414838A56E6D}"/>
              </a:ext>
            </a:extLst>
          </p:cNvPr>
          <p:cNvSpPr>
            <a:spLocks noGrp="1"/>
          </p:cNvSpPr>
          <p:nvPr>
            <p:ph idx="1"/>
          </p:nvPr>
        </p:nvSpPr>
        <p:spPr>
          <a:xfrm>
            <a:off x="603738" y="790443"/>
            <a:ext cx="11311597" cy="714800"/>
          </a:xfrm>
          <a:solidFill>
            <a:schemeClr val="accent4">
              <a:lumMod val="40000"/>
              <a:lumOff val="60000"/>
            </a:schemeClr>
          </a:solidFill>
        </p:spPr>
        <p:txBody>
          <a:bodyPr>
            <a:noAutofit/>
          </a:bodyPr>
          <a:lstStyle/>
          <a:p>
            <a:pPr marL="0" indent="0">
              <a:buNone/>
            </a:pPr>
            <a:r>
              <a:rPr lang="en-GB" sz="3600" dirty="0"/>
              <a:t>If it doesn’t work, you can try calmly repeating yourself.</a:t>
            </a:r>
          </a:p>
        </p:txBody>
      </p:sp>
      <p:sp>
        <p:nvSpPr>
          <p:cNvPr id="10" name="TextBox 9">
            <a:extLst>
              <a:ext uri="{FF2B5EF4-FFF2-40B4-BE49-F238E27FC236}">
                <a16:creationId xmlns:a16="http://schemas.microsoft.com/office/drawing/2014/main" id="{5C7E2346-5BFA-408B-B56B-4CFC4212F694}"/>
              </a:ext>
            </a:extLst>
          </p:cNvPr>
          <p:cNvSpPr txBox="1"/>
          <p:nvPr/>
        </p:nvSpPr>
        <p:spPr>
          <a:xfrm>
            <a:off x="1658816" y="2107482"/>
            <a:ext cx="8666870" cy="1354217"/>
          </a:xfrm>
          <a:prstGeom prst="rect">
            <a:avLst/>
          </a:prstGeom>
          <a:solidFill>
            <a:schemeClr val="bg1"/>
          </a:solidFill>
        </p:spPr>
        <p:txBody>
          <a:bodyPr wrap="square">
            <a:spAutoFit/>
          </a:bodyPr>
          <a:lstStyle/>
          <a:p>
            <a:pPr algn="ct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So R stands for…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latin typeface="Calibri" panose="020F0502020204030204" pitchFamily="34" charset="0"/>
                <a:ea typeface="Calibri" panose="020F0502020204030204" pitchFamily="34" charset="0"/>
                <a:cs typeface="Times New Roman" panose="02020603050405020304" pitchFamily="18" charset="0"/>
              </a:rPr>
              <a:t>R = Repeat yourself if needed.</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5D0E561-FB81-41E2-954F-AAEBDAF4F864}"/>
              </a:ext>
            </a:extLst>
          </p:cNvPr>
          <p:cNvSpPr txBox="1"/>
          <p:nvPr/>
        </p:nvSpPr>
        <p:spPr>
          <a:xfrm>
            <a:off x="431567" y="4063938"/>
            <a:ext cx="11121368" cy="2677656"/>
          </a:xfrm>
          <a:prstGeom prst="rect">
            <a:avLst/>
          </a:prstGeom>
          <a:solidFill>
            <a:schemeClr val="accent4">
              <a:lumMod val="20000"/>
              <a:lumOff val="80000"/>
            </a:schemeClr>
          </a:solidFill>
          <a:ln>
            <a:solidFill>
              <a:schemeClr val="tx1"/>
            </a:solidFill>
          </a:ln>
        </p:spPr>
        <p:txBody>
          <a:bodyPr wrap="square">
            <a:spAutoFit/>
          </a:bodyPr>
          <a:lstStyle/>
          <a:p>
            <a:r>
              <a:rPr lang="en-GB" sz="2400" b="1" dirty="0"/>
              <a:t>Example…</a:t>
            </a:r>
          </a:p>
          <a:p>
            <a:r>
              <a:rPr lang="en-GB" sz="2400" dirty="0"/>
              <a:t>Person 2:  Stop! </a:t>
            </a:r>
          </a:p>
          <a:p>
            <a:r>
              <a:rPr lang="en-GB" sz="2400" dirty="0"/>
              <a:t>Person 1:  No! (they keep walking.)</a:t>
            </a:r>
          </a:p>
          <a:p>
            <a:r>
              <a:rPr lang="en-GB" sz="2400" dirty="0"/>
              <a:t>Person 2:  (Puts up hand, speaks firmly) Please stop you are too close, I feel uncomfortable.</a:t>
            </a:r>
          </a:p>
          <a:p>
            <a:r>
              <a:rPr lang="en-GB" sz="2400" dirty="0"/>
              <a:t>Person 1: No, I’m not!</a:t>
            </a:r>
          </a:p>
          <a:p>
            <a:r>
              <a:rPr lang="en-GB" sz="2400" dirty="0"/>
              <a:t>Person 2:  Please stop, you are too close.  </a:t>
            </a:r>
          </a:p>
        </p:txBody>
      </p:sp>
    </p:spTree>
    <p:extLst>
      <p:ext uri="{BB962C8B-B14F-4D97-AF65-F5344CB8AC3E}">
        <p14:creationId xmlns:p14="http://schemas.microsoft.com/office/powerpoint/2010/main" val="17160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DB5D-4FE4-4D74-8E4A-08D4AF7B1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3" name="Content Placeholder 2">
            <a:extLst>
              <a:ext uri="{FF2B5EF4-FFF2-40B4-BE49-F238E27FC236}">
                <a16:creationId xmlns:a16="http://schemas.microsoft.com/office/drawing/2014/main" id="{63E02C89-3D11-4500-BF28-414838A56E6D}"/>
              </a:ext>
            </a:extLst>
          </p:cNvPr>
          <p:cNvSpPr>
            <a:spLocks noGrp="1"/>
          </p:cNvSpPr>
          <p:nvPr>
            <p:ph idx="1"/>
          </p:nvPr>
        </p:nvSpPr>
        <p:spPr>
          <a:xfrm>
            <a:off x="431567" y="273769"/>
            <a:ext cx="11311597" cy="1021729"/>
          </a:xfrm>
          <a:solidFill>
            <a:schemeClr val="accent4">
              <a:lumMod val="40000"/>
              <a:lumOff val="60000"/>
            </a:schemeClr>
          </a:solidFill>
        </p:spPr>
        <p:txBody>
          <a:bodyPr>
            <a:noAutofit/>
          </a:bodyPr>
          <a:lstStyle/>
          <a:p>
            <a:pPr marL="0" indent="0">
              <a:buNone/>
            </a:pPr>
            <a:r>
              <a:rPr lang="en-GB" sz="3600" dirty="0"/>
              <a:t>If it doesn’t work, it would be wise to leave (exit) and seek more help.</a:t>
            </a:r>
          </a:p>
        </p:txBody>
      </p:sp>
      <p:sp>
        <p:nvSpPr>
          <p:cNvPr id="10" name="TextBox 9">
            <a:extLst>
              <a:ext uri="{FF2B5EF4-FFF2-40B4-BE49-F238E27FC236}">
                <a16:creationId xmlns:a16="http://schemas.microsoft.com/office/drawing/2014/main" id="{5C7E2346-5BFA-408B-B56B-4CFC4212F694}"/>
              </a:ext>
            </a:extLst>
          </p:cNvPr>
          <p:cNvSpPr txBox="1"/>
          <p:nvPr/>
        </p:nvSpPr>
        <p:spPr>
          <a:xfrm>
            <a:off x="1658816" y="2107482"/>
            <a:ext cx="8666870" cy="1354217"/>
          </a:xfrm>
          <a:prstGeom prst="rect">
            <a:avLst/>
          </a:prstGeom>
          <a:solidFill>
            <a:schemeClr val="bg1"/>
          </a:solidFill>
        </p:spPr>
        <p:txBody>
          <a:bodyPr wrap="square">
            <a:spAutoFit/>
          </a:bodyPr>
          <a:lstStyle/>
          <a:p>
            <a:pPr algn="ct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So E stands for…</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E = Exit </a:t>
            </a:r>
            <a:r>
              <a:rPr lang="en-GB" sz="3600" dirty="0">
                <a:latin typeface="Calibri" panose="020F0502020204030204" pitchFamily="34" charset="0"/>
                <a:ea typeface="Calibri" panose="020F0502020204030204" pitchFamily="34" charset="0"/>
                <a:cs typeface="Times New Roman" panose="02020603050405020304" pitchFamily="18" charset="0"/>
              </a:rPr>
              <a:t>and if needed ask for help.</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5D0E561-FB81-41E2-954F-AAEBDAF4F864}"/>
              </a:ext>
            </a:extLst>
          </p:cNvPr>
          <p:cNvSpPr txBox="1"/>
          <p:nvPr/>
        </p:nvSpPr>
        <p:spPr>
          <a:xfrm>
            <a:off x="431567" y="4063938"/>
            <a:ext cx="11121368" cy="2308324"/>
          </a:xfrm>
          <a:prstGeom prst="rect">
            <a:avLst/>
          </a:prstGeom>
          <a:solidFill>
            <a:schemeClr val="accent4">
              <a:lumMod val="20000"/>
              <a:lumOff val="80000"/>
            </a:schemeClr>
          </a:solidFill>
          <a:ln>
            <a:solidFill>
              <a:schemeClr val="tx1"/>
            </a:solidFill>
          </a:ln>
        </p:spPr>
        <p:txBody>
          <a:bodyPr wrap="square">
            <a:spAutoFit/>
          </a:bodyPr>
          <a:lstStyle/>
          <a:p>
            <a:r>
              <a:rPr lang="en-GB" sz="2400" b="1" dirty="0"/>
              <a:t>Example…</a:t>
            </a:r>
          </a:p>
          <a:p>
            <a:r>
              <a:rPr lang="en-GB" sz="2400" dirty="0"/>
              <a:t>Person 2:  (Puts up hand, speaks firmly) Please stop you are too close, I feel uncomfortable.</a:t>
            </a:r>
          </a:p>
          <a:p>
            <a:r>
              <a:rPr lang="en-GB" sz="2400" dirty="0"/>
              <a:t>Person 1: No, I’m not!</a:t>
            </a:r>
          </a:p>
          <a:p>
            <a:r>
              <a:rPr lang="en-GB" sz="2400" dirty="0"/>
              <a:t>Person 2:  Please stop, you are too close.</a:t>
            </a:r>
          </a:p>
          <a:p>
            <a:r>
              <a:rPr lang="en-GB" sz="2400" dirty="0"/>
              <a:t>(Walks away, reports them to the teacher.)  </a:t>
            </a:r>
          </a:p>
        </p:txBody>
      </p:sp>
    </p:spTree>
    <p:extLst>
      <p:ext uri="{BB962C8B-B14F-4D97-AF65-F5344CB8AC3E}">
        <p14:creationId xmlns:p14="http://schemas.microsoft.com/office/powerpoint/2010/main" val="121509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3343-4573-4EDD-B655-A444AE5DAF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050F9CF-703C-480F-A389-804759F46DD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60F36C6-E08F-4729-8DE3-D9DEAA07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ED95A7D3-8BD1-46D7-97D1-9381CE8EEC73}"/>
              </a:ext>
            </a:extLst>
          </p:cNvPr>
          <p:cNvSpPr txBox="1"/>
          <p:nvPr/>
        </p:nvSpPr>
        <p:spPr>
          <a:xfrm>
            <a:off x="647115" y="130033"/>
            <a:ext cx="11139266" cy="769441"/>
          </a:xfrm>
          <a:prstGeom prst="rect">
            <a:avLst/>
          </a:prstGeom>
          <a:solidFill>
            <a:srgbClr val="FFFF00"/>
          </a:solidFill>
        </p:spPr>
        <p:txBody>
          <a:bodyPr wrap="square" rtlCol="0">
            <a:spAutoFit/>
          </a:bodyPr>
          <a:lstStyle/>
          <a:p>
            <a:r>
              <a:rPr lang="en-GB" sz="4400" dirty="0"/>
              <a:t>Where to go for help. </a:t>
            </a:r>
            <a:r>
              <a:rPr lang="en-GB" sz="2400" dirty="0"/>
              <a:t>Make note on the front or back of your card.</a:t>
            </a:r>
          </a:p>
        </p:txBody>
      </p:sp>
      <p:sp>
        <p:nvSpPr>
          <p:cNvPr id="6" name="TextBox 5">
            <a:extLst>
              <a:ext uri="{FF2B5EF4-FFF2-40B4-BE49-F238E27FC236}">
                <a16:creationId xmlns:a16="http://schemas.microsoft.com/office/drawing/2014/main" id="{5C29E304-68E3-4C63-812C-DF6C49B17A74}"/>
              </a:ext>
            </a:extLst>
          </p:cNvPr>
          <p:cNvSpPr txBox="1"/>
          <p:nvPr/>
        </p:nvSpPr>
        <p:spPr>
          <a:xfrm>
            <a:off x="405619" y="1143013"/>
            <a:ext cx="11380762" cy="6001643"/>
          </a:xfrm>
          <a:prstGeom prst="rect">
            <a:avLst/>
          </a:prstGeom>
          <a:solidFill>
            <a:schemeClr val="accent4">
              <a:lumMod val="20000"/>
              <a:lumOff val="80000"/>
            </a:schemeClr>
          </a:solidFill>
        </p:spPr>
        <p:txBody>
          <a:bodyPr wrap="square" rtlCol="0">
            <a:spAutoFit/>
          </a:bodyPr>
          <a:lstStyle/>
          <a:p>
            <a:r>
              <a:rPr lang="en-GB" sz="2400" dirty="0"/>
              <a:t>*Although speaking to a friend is important, also speak to an adult that you trust e.g. a family member, your tutor.</a:t>
            </a:r>
          </a:p>
          <a:p>
            <a:endParaRPr lang="en-GB" sz="2400" dirty="0"/>
          </a:p>
          <a:p>
            <a:r>
              <a:rPr lang="en-GB" sz="2400" dirty="0"/>
              <a:t>*</a:t>
            </a:r>
            <a:r>
              <a:rPr lang="en-GB" sz="2400" b="1" dirty="0"/>
              <a:t>Childline</a:t>
            </a:r>
            <a:r>
              <a:rPr lang="en-GB" sz="2400" dirty="0"/>
              <a:t> 0800 1111.  (Open 24 hours a day, free number and free support from counsellors for any issue up to 18 years of age.)</a:t>
            </a:r>
          </a:p>
          <a:p>
            <a:r>
              <a:rPr lang="en-GB" sz="2400" dirty="0"/>
              <a:t>*</a:t>
            </a:r>
            <a:r>
              <a:rPr lang="en-GB" sz="2400" b="1" dirty="0"/>
              <a:t>SHOUT</a:t>
            </a:r>
            <a:r>
              <a:rPr lang="en-GB" sz="2400" dirty="0"/>
              <a:t>.  A free text service for anyone needing emotional help 85258.</a:t>
            </a:r>
          </a:p>
          <a:p>
            <a:r>
              <a:rPr lang="en-GB" sz="2400" dirty="0"/>
              <a:t>*</a:t>
            </a:r>
            <a:r>
              <a:rPr lang="en-GB" sz="2400" b="1" dirty="0"/>
              <a:t>LGBTQ support </a:t>
            </a:r>
            <a:r>
              <a:rPr lang="en-GB" sz="2400" dirty="0"/>
              <a:t>10am-10pm 0300 330 0630</a:t>
            </a:r>
          </a:p>
          <a:p>
            <a:r>
              <a:rPr lang="en-GB" sz="2400" dirty="0"/>
              <a:t>*</a:t>
            </a:r>
            <a:r>
              <a:rPr lang="en-GB" sz="2400" b="1" dirty="0"/>
              <a:t>Winston’s Wish  </a:t>
            </a:r>
            <a:r>
              <a:rPr lang="en-GB" sz="2400" dirty="0"/>
              <a:t>text WW to </a:t>
            </a:r>
            <a:r>
              <a:rPr lang="en-GB" sz="2400" b="1" dirty="0"/>
              <a:t>85258</a:t>
            </a:r>
            <a:r>
              <a:rPr lang="en-GB" sz="2400" dirty="0"/>
              <a:t>. (Free number for anyone who has lost someone.)</a:t>
            </a:r>
          </a:p>
          <a:p>
            <a:endParaRPr lang="en-GB" sz="2400" dirty="0"/>
          </a:p>
          <a:p>
            <a:r>
              <a:rPr lang="en-GB" sz="2400" b="1" dirty="0"/>
              <a:t>Wellbeing Apps:</a:t>
            </a:r>
          </a:p>
          <a:p>
            <a:r>
              <a:rPr lang="en-GB" sz="2400" dirty="0"/>
              <a:t>*</a:t>
            </a:r>
            <a:r>
              <a:rPr lang="en-GB" sz="2400" dirty="0">
                <a:highlight>
                  <a:srgbClr val="FFFF00"/>
                </a:highlight>
              </a:rPr>
              <a:t>Smiling minds </a:t>
            </a:r>
            <a:r>
              <a:rPr lang="en-GB" sz="2400" dirty="0"/>
              <a:t>(calming)</a:t>
            </a:r>
          </a:p>
          <a:p>
            <a:r>
              <a:rPr lang="en-GB" sz="2400" dirty="0"/>
              <a:t>*</a:t>
            </a:r>
            <a:r>
              <a:rPr lang="en-GB" sz="2400" dirty="0">
                <a:highlight>
                  <a:srgbClr val="00FF00"/>
                </a:highlight>
              </a:rPr>
              <a:t>Happify</a:t>
            </a:r>
            <a:r>
              <a:rPr lang="en-GB" sz="2400" dirty="0"/>
              <a:t> (games etc.)</a:t>
            </a:r>
          </a:p>
          <a:p>
            <a:r>
              <a:rPr lang="en-GB" sz="2400" dirty="0"/>
              <a:t>*</a:t>
            </a:r>
            <a:r>
              <a:rPr lang="en-GB" sz="2400" dirty="0" err="1">
                <a:highlight>
                  <a:srgbClr val="00FFFF"/>
                </a:highlight>
              </a:rPr>
              <a:t>Meetwo</a:t>
            </a:r>
            <a:r>
              <a:rPr lang="en-GB" sz="2400" dirty="0"/>
              <a:t> (securely share with others.)</a:t>
            </a:r>
          </a:p>
          <a:p>
            <a:r>
              <a:rPr lang="en-GB" sz="2400" dirty="0"/>
              <a:t>*</a:t>
            </a:r>
            <a:r>
              <a:rPr lang="en-GB" sz="2400" dirty="0" err="1">
                <a:highlight>
                  <a:srgbClr val="FF00FF"/>
                </a:highlight>
              </a:rPr>
              <a:t>Daylio</a:t>
            </a:r>
            <a:r>
              <a:rPr lang="en-GB" sz="2400" dirty="0"/>
              <a:t> (journal)</a:t>
            </a:r>
            <a:r>
              <a:rPr lang="en-GB" sz="2400" b="1" dirty="0"/>
              <a:t> </a:t>
            </a:r>
          </a:p>
          <a:p>
            <a:r>
              <a:rPr lang="en-GB" sz="2400" b="1" dirty="0"/>
              <a:t>*</a:t>
            </a:r>
            <a:r>
              <a:rPr lang="en-GB" sz="2400" dirty="0">
                <a:highlight>
                  <a:srgbClr val="C0C0C0"/>
                </a:highlight>
              </a:rPr>
              <a:t>Catch it </a:t>
            </a:r>
            <a:r>
              <a:rPr lang="en-GB" sz="2400" dirty="0"/>
              <a:t>(mental health issues)</a:t>
            </a:r>
          </a:p>
          <a:p>
            <a:endParaRPr lang="en-GB" sz="2400" dirty="0"/>
          </a:p>
        </p:txBody>
      </p:sp>
    </p:spTree>
    <p:extLst>
      <p:ext uri="{BB962C8B-B14F-4D97-AF65-F5344CB8AC3E}">
        <p14:creationId xmlns:p14="http://schemas.microsoft.com/office/powerpoint/2010/main" val="304200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fade">
                                      <p:cBhvr>
                                        <p:cTn id="24" dur="500"/>
                                        <p:tgtEl>
                                          <p:spTgt spid="6">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fade">
                                      <p:cBhvr>
                                        <p:cTn id="30" dur="500"/>
                                        <p:tgtEl>
                                          <p:spTgt spid="6">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500"/>
                                        <p:tgtEl>
                                          <p:spTgt spid="6">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fade">
                                      <p:cBhvr>
                                        <p:cTn id="36" dur="500"/>
                                        <p:tgtEl>
                                          <p:spTgt spid="6">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animEffect transition="in" filter="fade">
                                      <p:cBhvr>
                                        <p:cTn id="3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C247E5-4E20-4F47-B16E-6FE4E8E66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1E0E8E1-B7F4-4F99-ADEA-1D0A716848CF}"/>
              </a:ext>
            </a:extLst>
          </p:cNvPr>
          <p:cNvSpPr>
            <a:spLocks noGrp="1"/>
          </p:cNvSpPr>
          <p:nvPr>
            <p:ph type="title"/>
          </p:nvPr>
        </p:nvSpPr>
        <p:spPr>
          <a:xfrm>
            <a:off x="838200" y="604276"/>
            <a:ext cx="10515600" cy="2181127"/>
          </a:xfrm>
          <a:solidFill>
            <a:srgbClr val="FFFF00"/>
          </a:solidFill>
        </p:spPr>
        <p:txBody>
          <a:bodyPr>
            <a:normAutofit fontScale="90000"/>
          </a:bodyPr>
          <a:lstStyle/>
          <a:p>
            <a:r>
              <a:rPr lang="en-GB" dirty="0"/>
              <a:t>Keep your card somewhere safe, like a purse/wallet/in a diary etc.  You can then look back at it if you need help to remember how to deal with anger.</a:t>
            </a:r>
          </a:p>
        </p:txBody>
      </p:sp>
      <p:sp>
        <p:nvSpPr>
          <p:cNvPr id="4" name="AutoShape 2" descr="Anger Inside Out Group Hug GIF">
            <a:extLst>
              <a:ext uri="{FF2B5EF4-FFF2-40B4-BE49-F238E27FC236}">
                <a16:creationId xmlns:a16="http://schemas.microsoft.com/office/drawing/2014/main" id="{64E7DE4A-243C-4BA6-9674-1235C1384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3E9A3CC-D410-4E21-B22C-CA28734D44D7}"/>
              </a:ext>
            </a:extLst>
          </p:cNvPr>
          <p:cNvPicPr>
            <a:picLocks noChangeAspect="1"/>
          </p:cNvPicPr>
          <p:nvPr/>
        </p:nvPicPr>
        <p:blipFill rotWithShape="1">
          <a:blip r:embed="rId3"/>
          <a:srcRect l="18807" t="54772" r="48750" b="16291"/>
          <a:stretch/>
        </p:blipFill>
        <p:spPr>
          <a:xfrm>
            <a:off x="3605730" y="3276600"/>
            <a:ext cx="4980540" cy="2497650"/>
          </a:xfrm>
          <a:prstGeom prst="rect">
            <a:avLst/>
          </a:prstGeom>
        </p:spPr>
      </p:pic>
    </p:spTree>
    <p:extLst>
      <p:ext uri="{BB962C8B-B14F-4D97-AF65-F5344CB8AC3E}">
        <p14:creationId xmlns:p14="http://schemas.microsoft.com/office/powerpoint/2010/main" val="65363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769441"/>
          </a:xfrm>
          <a:prstGeom prst="rect">
            <a:avLst/>
          </a:prstGeom>
          <a:solidFill>
            <a:srgbClr val="FFFF00"/>
          </a:solidFill>
        </p:spPr>
        <p:txBody>
          <a:bodyPr wrap="square" rtlCol="0">
            <a:spAutoFit/>
          </a:bodyPr>
          <a:lstStyle/>
          <a:p>
            <a:r>
              <a:rPr lang="en-GB" sz="4400" b="1" dirty="0"/>
              <a:t>Learning Review</a:t>
            </a:r>
          </a:p>
        </p:txBody>
      </p:sp>
      <p:sp>
        <p:nvSpPr>
          <p:cNvPr id="6" name="TextBox 5">
            <a:extLst>
              <a:ext uri="{FF2B5EF4-FFF2-40B4-BE49-F238E27FC236}">
                <a16:creationId xmlns:a16="http://schemas.microsoft.com/office/drawing/2014/main" id="{F16947FE-EAAD-4197-8707-9D991458B16C}"/>
              </a:ext>
            </a:extLst>
          </p:cNvPr>
          <p:cNvSpPr txBox="1"/>
          <p:nvPr/>
        </p:nvSpPr>
        <p:spPr>
          <a:xfrm>
            <a:off x="718930" y="1484794"/>
            <a:ext cx="9910970" cy="2246769"/>
          </a:xfrm>
          <a:prstGeom prst="rect">
            <a:avLst/>
          </a:prstGeom>
          <a:solidFill>
            <a:srgbClr val="FFFF00"/>
          </a:solidFill>
        </p:spPr>
        <p:txBody>
          <a:bodyPr wrap="square" rtlCol="0">
            <a:spAutoFit/>
          </a:bodyPr>
          <a:lstStyle/>
          <a:p>
            <a:pPr marL="742950" indent="-742950">
              <a:buAutoNum type="arabicParenR"/>
            </a:pPr>
            <a:r>
              <a:rPr lang="en-GB" sz="3500" dirty="0"/>
              <a:t>Why is anger a useful emotion?</a:t>
            </a:r>
          </a:p>
          <a:p>
            <a:pPr marL="742950" indent="-742950">
              <a:buAutoNum type="arabicParenR"/>
            </a:pPr>
            <a:endParaRPr lang="en-GB" sz="3500" dirty="0"/>
          </a:p>
          <a:p>
            <a:pPr marL="742950" indent="-742950">
              <a:buAutoNum type="arabicParenR"/>
            </a:pPr>
            <a:r>
              <a:rPr lang="en-GB" sz="3500" dirty="0"/>
              <a:t>When dealing with anger, what does CARE stand for?</a:t>
            </a:r>
          </a:p>
        </p:txBody>
      </p:sp>
    </p:spTree>
    <p:extLst>
      <p:ext uri="{BB962C8B-B14F-4D97-AF65-F5344CB8AC3E}">
        <p14:creationId xmlns:p14="http://schemas.microsoft.com/office/powerpoint/2010/main" val="281038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1934817" y="296316"/>
            <a:ext cx="7673009" cy="769441"/>
          </a:xfrm>
          <a:prstGeom prst="rect">
            <a:avLst/>
          </a:prstGeom>
          <a:solidFill>
            <a:srgbClr val="FFFF00"/>
          </a:solidFill>
        </p:spPr>
        <p:txBody>
          <a:bodyPr wrap="square" rtlCol="0">
            <a:spAutoFit/>
          </a:bodyPr>
          <a:lstStyle/>
          <a:p>
            <a:pPr algn="ctr"/>
            <a:r>
              <a:rPr lang="en-GB" sz="4400" b="1" dirty="0"/>
              <a:t>Learning </a:t>
            </a:r>
            <a:r>
              <a:rPr lang="en-GB" sz="4400" b="1"/>
              <a:t>Review Answers</a:t>
            </a:r>
            <a:endParaRPr lang="en-GB" sz="4400" b="1" dirty="0"/>
          </a:p>
        </p:txBody>
      </p:sp>
      <p:sp>
        <p:nvSpPr>
          <p:cNvPr id="6" name="TextBox 5">
            <a:extLst>
              <a:ext uri="{FF2B5EF4-FFF2-40B4-BE49-F238E27FC236}">
                <a16:creationId xmlns:a16="http://schemas.microsoft.com/office/drawing/2014/main" id="{F16947FE-EAAD-4197-8707-9D991458B16C}"/>
              </a:ext>
            </a:extLst>
          </p:cNvPr>
          <p:cNvSpPr txBox="1"/>
          <p:nvPr/>
        </p:nvSpPr>
        <p:spPr>
          <a:xfrm>
            <a:off x="718930" y="1484794"/>
            <a:ext cx="9910970" cy="4939814"/>
          </a:xfrm>
          <a:prstGeom prst="rect">
            <a:avLst/>
          </a:prstGeom>
          <a:solidFill>
            <a:srgbClr val="FFFF00"/>
          </a:solidFill>
        </p:spPr>
        <p:txBody>
          <a:bodyPr wrap="square" rtlCol="0">
            <a:spAutoFit/>
          </a:bodyPr>
          <a:lstStyle/>
          <a:p>
            <a:pPr marL="742950" indent="-742950">
              <a:buAutoNum type="arabicParenR"/>
            </a:pPr>
            <a:r>
              <a:rPr lang="en-GB" sz="3500" dirty="0"/>
              <a:t>Why is anger a useful emotion?  </a:t>
            </a:r>
            <a:r>
              <a:rPr lang="en-GB" sz="3500" b="1" dirty="0"/>
              <a:t>Anger tells you when that you are being treated badly/unfairly.</a:t>
            </a:r>
          </a:p>
          <a:p>
            <a:pPr marL="742950" indent="-742950">
              <a:buAutoNum type="arabicParenR"/>
            </a:pPr>
            <a:endParaRPr lang="en-GB" sz="3500" dirty="0"/>
          </a:p>
          <a:p>
            <a:pPr marL="742950" indent="-742950">
              <a:buAutoNum type="arabicParenR"/>
            </a:pPr>
            <a:r>
              <a:rPr lang="en-GB" sz="3500" dirty="0"/>
              <a:t>When dealing with anger, what does CARE stand for?</a:t>
            </a:r>
          </a:p>
          <a:p>
            <a:r>
              <a:rPr lang="en-GB" sz="3500" b="1" dirty="0"/>
              <a:t>C =  calm down first</a:t>
            </a:r>
          </a:p>
          <a:p>
            <a:r>
              <a:rPr lang="en-GB" sz="3500" b="1" dirty="0"/>
              <a:t>A = assert yourself</a:t>
            </a:r>
          </a:p>
          <a:p>
            <a:r>
              <a:rPr lang="en-GB" sz="3500" b="1" dirty="0"/>
              <a:t>R = repeat if necessary</a:t>
            </a:r>
          </a:p>
          <a:p>
            <a:r>
              <a:rPr lang="en-GB" sz="3500" b="1" dirty="0"/>
              <a:t>E = exist and find more help</a:t>
            </a:r>
          </a:p>
        </p:txBody>
      </p:sp>
    </p:spTree>
    <p:extLst>
      <p:ext uri="{BB962C8B-B14F-4D97-AF65-F5344CB8AC3E}">
        <p14:creationId xmlns:p14="http://schemas.microsoft.com/office/powerpoint/2010/main" val="115425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418-1501-4CA9-B26E-34A13DE633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A67F85-D8D6-45EB-BC32-6671599018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2E094B3-CA1B-40D2-84FC-4305B358C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A2331A7C-3A53-4FB5-80A5-DB3FA0C3E714}"/>
              </a:ext>
            </a:extLst>
          </p:cNvPr>
          <p:cNvSpPr txBox="1"/>
          <p:nvPr/>
        </p:nvSpPr>
        <p:spPr>
          <a:xfrm>
            <a:off x="2001077" y="-19596"/>
            <a:ext cx="7673009" cy="769441"/>
          </a:xfrm>
          <a:prstGeom prst="rect">
            <a:avLst/>
          </a:prstGeom>
          <a:solidFill>
            <a:srgbClr val="FFFF00"/>
          </a:solidFill>
        </p:spPr>
        <p:txBody>
          <a:bodyPr wrap="square" rtlCol="0">
            <a:spAutoFit/>
          </a:bodyPr>
          <a:lstStyle/>
          <a:p>
            <a:r>
              <a:rPr lang="en-GB" sz="4400" b="1" dirty="0"/>
              <a:t>Answers:</a:t>
            </a:r>
          </a:p>
        </p:txBody>
      </p:sp>
      <p:sp>
        <p:nvSpPr>
          <p:cNvPr id="6" name="TextBox 5">
            <a:extLst>
              <a:ext uri="{FF2B5EF4-FFF2-40B4-BE49-F238E27FC236}">
                <a16:creationId xmlns:a16="http://schemas.microsoft.com/office/drawing/2014/main" id="{F16947FE-EAAD-4197-8707-9D991458B16C}"/>
              </a:ext>
            </a:extLst>
          </p:cNvPr>
          <p:cNvSpPr txBox="1"/>
          <p:nvPr/>
        </p:nvSpPr>
        <p:spPr>
          <a:xfrm>
            <a:off x="239368" y="843755"/>
            <a:ext cx="11793606" cy="6124754"/>
          </a:xfrm>
          <a:prstGeom prst="rect">
            <a:avLst/>
          </a:prstGeom>
          <a:solidFill>
            <a:srgbClr val="FFFF00"/>
          </a:solidFill>
        </p:spPr>
        <p:txBody>
          <a:bodyPr wrap="square" rtlCol="0">
            <a:spAutoFit/>
          </a:bodyPr>
          <a:lstStyle/>
          <a:p>
            <a:pPr marL="742950" indent="-742950">
              <a:buAutoNum type="arabicParenR"/>
            </a:pPr>
            <a:r>
              <a:rPr lang="en-GB" sz="2800" b="1" dirty="0"/>
              <a:t>What is an emotion? </a:t>
            </a:r>
            <a:r>
              <a:rPr lang="en-GB" sz="2800" dirty="0"/>
              <a:t>A strong inner feeling that affects our body.</a:t>
            </a:r>
          </a:p>
          <a:p>
            <a:pPr marL="742950" indent="-742950">
              <a:buAutoNum type="arabicParenR"/>
            </a:pPr>
            <a:r>
              <a:rPr lang="en-GB" sz="2800" b="1" dirty="0"/>
              <a:t>What are the six main emotions?  </a:t>
            </a:r>
            <a:r>
              <a:rPr lang="en-GB" sz="2800" dirty="0"/>
              <a:t>Anger, joy, fear, surprise, disgust, sadness.</a:t>
            </a:r>
          </a:p>
          <a:p>
            <a:pPr marL="742950" indent="-742950">
              <a:buAutoNum type="arabicParenR"/>
            </a:pPr>
            <a:r>
              <a:rPr lang="en-GB" sz="2800" b="1" dirty="0"/>
              <a:t>How can we recognise them in others?  </a:t>
            </a:r>
            <a:r>
              <a:rPr lang="en-GB" sz="2800" dirty="0"/>
              <a:t>Facial expressions, body language, tone of voice.</a:t>
            </a:r>
          </a:p>
          <a:p>
            <a:pPr marL="742950" indent="-742950">
              <a:buAutoNum type="arabicParenR"/>
            </a:pPr>
            <a:r>
              <a:rPr lang="en-GB" sz="2800" b="1" dirty="0"/>
              <a:t>How can we recognise them in ourselves?  </a:t>
            </a:r>
            <a:r>
              <a:rPr lang="en-GB" sz="2800" dirty="0"/>
              <a:t>Our bodily sensations tell us how we feel.  Remember - we can have a mixture of emotions at the same time.</a:t>
            </a:r>
          </a:p>
          <a:p>
            <a:pPr marL="742950" indent="-742950">
              <a:buAutoNum type="arabicParenR"/>
            </a:pPr>
            <a:r>
              <a:rPr lang="en-GB" sz="2800" b="1" dirty="0"/>
              <a:t>Why are emotions important for us to feel even if they are difficult?</a:t>
            </a:r>
          </a:p>
          <a:p>
            <a:r>
              <a:rPr lang="en-GB" sz="2800" dirty="0"/>
              <a:t>They are messages/signals that something is right or wrong on our lives.</a:t>
            </a:r>
          </a:p>
          <a:p>
            <a:endParaRPr lang="en-GB" sz="2800" dirty="0"/>
          </a:p>
          <a:p>
            <a:r>
              <a:rPr lang="en-GB" sz="2800" b="1" dirty="0"/>
              <a:t>6) What are mood swings and what causes them in puberty?  </a:t>
            </a:r>
          </a:p>
          <a:p>
            <a:r>
              <a:rPr lang="en-GB" sz="2800" dirty="0"/>
              <a:t>When someone changes emotion quickly caused by hormones during puberty (although other ages may experience them.)</a:t>
            </a:r>
          </a:p>
        </p:txBody>
      </p:sp>
    </p:spTree>
    <p:extLst>
      <p:ext uri="{BB962C8B-B14F-4D97-AF65-F5344CB8AC3E}">
        <p14:creationId xmlns:p14="http://schemas.microsoft.com/office/powerpoint/2010/main" val="39364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F117-9BC2-4566-B6BB-6BF28D8161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6356CA-3D79-4AC9-B034-0561B803228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C144FC2-4DE1-4D21-A682-184FDFEA3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BC6F20EB-B0D4-472A-B4B4-917B246ED323}"/>
              </a:ext>
            </a:extLst>
          </p:cNvPr>
          <p:cNvSpPr txBox="1"/>
          <p:nvPr/>
        </p:nvSpPr>
        <p:spPr>
          <a:xfrm>
            <a:off x="838200" y="9156"/>
            <a:ext cx="10267122" cy="1200329"/>
          </a:xfrm>
          <a:prstGeom prst="rect">
            <a:avLst/>
          </a:prstGeom>
          <a:solidFill>
            <a:srgbClr val="FFFF00"/>
          </a:solidFill>
        </p:spPr>
        <p:txBody>
          <a:bodyPr wrap="square" rtlCol="0">
            <a:spAutoFit/>
          </a:bodyPr>
          <a:lstStyle/>
          <a:p>
            <a:r>
              <a:rPr lang="en-GB" sz="2400" dirty="0"/>
              <a:t>Last lesson we explored some situations that might affect our emotions during puberty.</a:t>
            </a:r>
          </a:p>
          <a:p>
            <a:r>
              <a:rPr lang="en-GB" sz="2400" dirty="0"/>
              <a:t>We are now going to look at these in more detail.</a:t>
            </a:r>
          </a:p>
        </p:txBody>
      </p:sp>
      <p:sp>
        <p:nvSpPr>
          <p:cNvPr id="6" name="Text Box 2">
            <a:extLst>
              <a:ext uri="{FF2B5EF4-FFF2-40B4-BE49-F238E27FC236}">
                <a16:creationId xmlns:a16="http://schemas.microsoft.com/office/drawing/2014/main" id="{B297EFA4-4CEE-4BCA-8C8E-095B4B5EED52}"/>
              </a:ext>
            </a:extLst>
          </p:cNvPr>
          <p:cNvSpPr txBox="1">
            <a:spLocks noChangeArrowheads="1"/>
          </p:cNvSpPr>
          <p:nvPr/>
        </p:nvSpPr>
        <p:spPr bwMode="auto">
          <a:xfrm>
            <a:off x="6427309" y="1452412"/>
            <a:ext cx="5032512" cy="3632020"/>
          </a:xfrm>
          <a:prstGeom prst="rect">
            <a:avLst/>
          </a:prstGeom>
          <a:solidFill>
            <a:schemeClr val="accent4">
              <a:lumMod val="20000"/>
              <a:lumOff val="80000"/>
            </a:schemeClr>
          </a:solidFill>
          <a:ln w="9525">
            <a:solidFill>
              <a:schemeClr val="tx1"/>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2400" dirty="0">
                <a:effectLst/>
                <a:latin typeface="Comic Sans MS" panose="030F0702030302020204" pitchFamily="66" charset="0"/>
                <a:ea typeface="Calibri" panose="020F0502020204030204" pitchFamily="34" charset="0"/>
                <a:cs typeface="Times New Roman" panose="02020603050405020304" pitchFamily="18" charset="0"/>
              </a:rPr>
              <a:t>Sarah has found out that her friends have been talking about her on a WhatsApp group she wasn’t invited to join.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Her reaction: </a:t>
            </a:r>
            <a:r>
              <a:rPr lang="en-GB" sz="2400" dirty="0">
                <a:effectLst/>
                <a:latin typeface="Comic Sans MS" panose="030F0702030302020204" pitchFamily="66" charset="0"/>
                <a:ea typeface="Calibri" panose="020F0502020204030204" pitchFamily="34" charset="0"/>
                <a:cs typeface="Times New Roman" panose="02020603050405020304" pitchFamily="18" charset="0"/>
              </a:rPr>
              <a:t>She approaches them at breaktime and starts a row which leads to her slapping one of them across the face.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2F290024-6AFD-4BEE-A155-14F60BEFBDE9}"/>
              </a:ext>
            </a:extLst>
          </p:cNvPr>
          <p:cNvSpPr txBox="1"/>
          <p:nvPr/>
        </p:nvSpPr>
        <p:spPr>
          <a:xfrm>
            <a:off x="414139" y="1375596"/>
            <a:ext cx="5280991" cy="3785652"/>
          </a:xfrm>
          <a:prstGeom prst="rect">
            <a:avLst/>
          </a:prstGeom>
          <a:solidFill>
            <a:schemeClr val="accent4">
              <a:lumMod val="20000"/>
              <a:lumOff val="80000"/>
            </a:schemeClr>
          </a:solidFill>
          <a:ln>
            <a:solidFill>
              <a:schemeClr val="tx1"/>
            </a:solidFill>
          </a:ln>
        </p:spPr>
        <p:txBody>
          <a:bodyPr wrap="square">
            <a:spAutoFit/>
          </a:bodyPr>
          <a:lstStyle/>
          <a:p>
            <a:pPr marL="0" indent="0">
              <a:buNone/>
            </a:pPr>
            <a:r>
              <a:rPr lang="en-GB" sz="2400" dirty="0">
                <a:latin typeface="Comic Sans MS" panose="030F0702030302020204" pitchFamily="66" charset="0"/>
              </a:rPr>
              <a:t>Tom wants to go out and see his friends at the park. It’s 10pm, his parents say no.  </a:t>
            </a:r>
          </a:p>
          <a:p>
            <a:pPr marL="0" indent="0">
              <a:buNone/>
            </a:pPr>
            <a:endParaRPr lang="en-GB" sz="2400" b="1" dirty="0">
              <a:latin typeface="Comic Sans MS" panose="030F0702030302020204" pitchFamily="66" charset="0"/>
            </a:endParaRPr>
          </a:p>
          <a:p>
            <a:pPr marL="0" indent="0">
              <a:buNone/>
            </a:pPr>
            <a:r>
              <a:rPr lang="en-GB" sz="2400" b="1" dirty="0">
                <a:latin typeface="Comic Sans MS" panose="030F0702030302020204" pitchFamily="66" charset="0"/>
              </a:rPr>
              <a:t>His reaction</a:t>
            </a:r>
            <a:r>
              <a:rPr lang="en-GB" sz="2400" dirty="0">
                <a:latin typeface="Comic Sans MS" panose="030F0702030302020204" pitchFamily="66" charset="0"/>
              </a:rPr>
              <a:t>: Tom screams at his parents, throws his bag on to the table, knocking their things on to the floor, storms up stairs and slams his door causing the handle to break.</a:t>
            </a:r>
          </a:p>
        </p:txBody>
      </p:sp>
      <p:sp>
        <p:nvSpPr>
          <p:cNvPr id="9" name="TextBox 8">
            <a:extLst>
              <a:ext uri="{FF2B5EF4-FFF2-40B4-BE49-F238E27FC236}">
                <a16:creationId xmlns:a16="http://schemas.microsoft.com/office/drawing/2014/main" id="{017BBDCB-4FC3-4702-B8B5-379827529377}"/>
              </a:ext>
            </a:extLst>
          </p:cNvPr>
          <p:cNvSpPr txBox="1"/>
          <p:nvPr/>
        </p:nvSpPr>
        <p:spPr>
          <a:xfrm>
            <a:off x="414140" y="5406604"/>
            <a:ext cx="11045682" cy="1200329"/>
          </a:xfrm>
          <a:prstGeom prst="rect">
            <a:avLst/>
          </a:prstGeom>
          <a:solidFill>
            <a:schemeClr val="accent5">
              <a:lumMod val="40000"/>
              <a:lumOff val="60000"/>
            </a:schemeClr>
          </a:solidFill>
        </p:spPr>
        <p:txBody>
          <a:bodyPr wrap="square" rtlCol="0">
            <a:spAutoFit/>
          </a:bodyPr>
          <a:lstStyle/>
          <a:p>
            <a:r>
              <a:rPr lang="en-GB" sz="2400" b="1" dirty="0"/>
              <a:t>What do these two situations have in common?</a:t>
            </a:r>
          </a:p>
          <a:p>
            <a:r>
              <a:rPr lang="en-GB" sz="2400" b="1" dirty="0"/>
              <a:t>Both of the young people feel anger and react to it, many would say, in an unhelpful way for them and others.</a:t>
            </a:r>
          </a:p>
        </p:txBody>
      </p:sp>
    </p:spTree>
    <p:extLst>
      <p:ext uri="{BB962C8B-B14F-4D97-AF65-F5344CB8AC3E}">
        <p14:creationId xmlns:p14="http://schemas.microsoft.com/office/powerpoint/2010/main" val="27325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48DA3-118F-4C25-80CB-081CA99AED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8FFB2A-8E2A-45D6-A5CD-65614ADC072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79FF538-BAB2-4C40-B902-2F3B329A7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5" name="TextBox 4">
            <a:extLst>
              <a:ext uri="{FF2B5EF4-FFF2-40B4-BE49-F238E27FC236}">
                <a16:creationId xmlns:a16="http://schemas.microsoft.com/office/drawing/2014/main" id="{72E8D78C-531C-48FA-9AB3-7E1BE90DB7CD}"/>
              </a:ext>
            </a:extLst>
          </p:cNvPr>
          <p:cNvSpPr txBox="1"/>
          <p:nvPr/>
        </p:nvSpPr>
        <p:spPr>
          <a:xfrm>
            <a:off x="1351722" y="1291362"/>
            <a:ext cx="9183756" cy="3416320"/>
          </a:xfrm>
          <a:prstGeom prst="rect">
            <a:avLst/>
          </a:prstGeom>
          <a:solidFill>
            <a:srgbClr val="FFFF00"/>
          </a:solidFill>
        </p:spPr>
        <p:txBody>
          <a:bodyPr wrap="square" rtlCol="0">
            <a:spAutoFit/>
          </a:bodyPr>
          <a:lstStyle/>
          <a:p>
            <a:pPr algn="ctr"/>
            <a:r>
              <a:rPr lang="en-GB" sz="5400" dirty="0"/>
              <a:t>L.O:  1) Why is anger a useful emotion?</a:t>
            </a:r>
          </a:p>
          <a:p>
            <a:pPr algn="ctr"/>
            <a:r>
              <a:rPr lang="en-GB" sz="5400" dirty="0"/>
              <a:t>2)  How can we deal with it in a helpful way?</a:t>
            </a:r>
          </a:p>
        </p:txBody>
      </p:sp>
    </p:spTree>
    <p:extLst>
      <p:ext uri="{BB962C8B-B14F-4D97-AF65-F5344CB8AC3E}">
        <p14:creationId xmlns:p14="http://schemas.microsoft.com/office/powerpoint/2010/main" val="164529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85F78-4708-4F87-9E19-FB9FA1A9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0C12A45-AE1B-44D1-8F9A-2BD58577E18C}"/>
              </a:ext>
            </a:extLst>
          </p:cNvPr>
          <p:cNvSpPr>
            <a:spLocks noGrp="1"/>
          </p:cNvSpPr>
          <p:nvPr>
            <p:ph type="title"/>
          </p:nvPr>
        </p:nvSpPr>
        <p:spPr>
          <a:solidFill>
            <a:srgbClr val="FFFF00"/>
          </a:solidFill>
        </p:spPr>
        <p:txBody>
          <a:bodyPr/>
          <a:lstStyle/>
          <a:p>
            <a:r>
              <a:rPr lang="en-GB" dirty="0"/>
              <a:t>Boundary game.  Read instructions as a class before playing.</a:t>
            </a:r>
          </a:p>
        </p:txBody>
      </p:sp>
      <p:sp>
        <p:nvSpPr>
          <p:cNvPr id="3" name="Content Placeholder 2">
            <a:extLst>
              <a:ext uri="{FF2B5EF4-FFF2-40B4-BE49-F238E27FC236}">
                <a16:creationId xmlns:a16="http://schemas.microsoft.com/office/drawing/2014/main" id="{F6B55465-1328-440A-BB5F-ED823E8CFE8F}"/>
              </a:ext>
            </a:extLst>
          </p:cNvPr>
          <p:cNvSpPr>
            <a:spLocks noGrp="1"/>
          </p:cNvSpPr>
          <p:nvPr>
            <p:ph idx="1"/>
          </p:nvPr>
        </p:nvSpPr>
        <p:spPr>
          <a:xfrm>
            <a:off x="930965" y="1997903"/>
            <a:ext cx="10515600" cy="4351338"/>
          </a:xfrm>
          <a:solidFill>
            <a:schemeClr val="accent4">
              <a:lumMod val="20000"/>
              <a:lumOff val="80000"/>
            </a:schemeClr>
          </a:solidFill>
        </p:spPr>
        <p:txBody>
          <a:bodyPr>
            <a:normAutofit fontScale="85000" lnSpcReduction="20000"/>
          </a:bodyPr>
          <a:lstStyle/>
          <a:p>
            <a:pPr marL="0" indent="0">
              <a:buNone/>
            </a:pPr>
            <a:r>
              <a:rPr lang="en-GB" dirty="0"/>
              <a:t>Create two lines as a class facing each other.  Make sure each person is facing </a:t>
            </a:r>
          </a:p>
          <a:p>
            <a:pPr marL="0" indent="0">
              <a:buNone/>
            </a:pPr>
            <a:r>
              <a:rPr lang="en-GB" dirty="0"/>
              <a:t>another person in a pair and make eye contact with that person.</a:t>
            </a:r>
          </a:p>
          <a:p>
            <a:pPr marL="0" indent="0">
              <a:buNone/>
            </a:pPr>
            <a:endParaRPr lang="en-GB" dirty="0"/>
          </a:p>
          <a:p>
            <a:pPr marL="0" indent="0">
              <a:buNone/>
            </a:pPr>
            <a:r>
              <a:rPr lang="en-GB" dirty="0"/>
              <a:t>Call one LINE A, and the other LINE B.</a:t>
            </a:r>
          </a:p>
          <a:p>
            <a:pPr marL="0" indent="0">
              <a:buNone/>
            </a:pPr>
            <a:endParaRPr lang="en-GB" dirty="0"/>
          </a:p>
          <a:p>
            <a:pPr marL="0" indent="0">
              <a:buNone/>
            </a:pPr>
            <a:r>
              <a:rPr lang="en-GB" dirty="0"/>
              <a:t>When the teacher calls “go” LINE A begin taking slow steps towards your partner in LINE B.  </a:t>
            </a:r>
          </a:p>
          <a:p>
            <a:pPr marL="0" indent="0">
              <a:buNone/>
            </a:pPr>
            <a:endParaRPr lang="en-GB" dirty="0"/>
          </a:p>
          <a:p>
            <a:pPr marL="0" indent="0">
              <a:buNone/>
            </a:pPr>
            <a:r>
              <a:rPr lang="en-GB" dirty="0"/>
              <a:t>People in LINE A put your hand up to stop the person in LINE B when you feel they are close enough.  People in LINE B stop when your partner puts up their hand.  </a:t>
            </a:r>
          </a:p>
          <a:p>
            <a:pPr marL="0" indent="0">
              <a:buNone/>
            </a:pPr>
            <a:endParaRPr lang="en-GB" dirty="0"/>
          </a:p>
          <a:p>
            <a:pPr marL="0" indent="0">
              <a:buNone/>
            </a:pPr>
            <a:r>
              <a:rPr lang="en-GB" dirty="0"/>
              <a:t>Now swap. </a:t>
            </a:r>
          </a:p>
        </p:txBody>
      </p:sp>
    </p:spTree>
    <p:extLst>
      <p:ext uri="{BB962C8B-B14F-4D97-AF65-F5344CB8AC3E}">
        <p14:creationId xmlns:p14="http://schemas.microsoft.com/office/powerpoint/2010/main" val="287322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85F78-4708-4F87-9E19-FB9FA1A9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0C12A45-AE1B-44D1-8F9A-2BD58577E18C}"/>
              </a:ext>
            </a:extLst>
          </p:cNvPr>
          <p:cNvSpPr>
            <a:spLocks noGrp="1"/>
          </p:cNvSpPr>
          <p:nvPr>
            <p:ph type="title"/>
          </p:nvPr>
        </p:nvSpPr>
        <p:spPr>
          <a:xfrm>
            <a:off x="838200" y="365125"/>
            <a:ext cx="10515600" cy="695049"/>
          </a:xfrm>
          <a:solidFill>
            <a:srgbClr val="FFFF00"/>
          </a:solidFill>
        </p:spPr>
        <p:txBody>
          <a:bodyPr/>
          <a:lstStyle/>
          <a:p>
            <a:r>
              <a:rPr lang="en-GB" dirty="0"/>
              <a:t>	Follow-up discussion…</a:t>
            </a:r>
          </a:p>
        </p:txBody>
      </p:sp>
      <p:sp>
        <p:nvSpPr>
          <p:cNvPr id="3" name="Content Placeholder 2">
            <a:extLst>
              <a:ext uri="{FF2B5EF4-FFF2-40B4-BE49-F238E27FC236}">
                <a16:creationId xmlns:a16="http://schemas.microsoft.com/office/drawing/2014/main" id="{F6B55465-1328-440A-BB5F-ED823E8CFE8F}"/>
              </a:ext>
            </a:extLst>
          </p:cNvPr>
          <p:cNvSpPr>
            <a:spLocks noGrp="1"/>
          </p:cNvSpPr>
          <p:nvPr>
            <p:ph idx="1"/>
          </p:nvPr>
        </p:nvSpPr>
        <p:spPr>
          <a:xfrm>
            <a:off x="930965" y="1414807"/>
            <a:ext cx="10515600" cy="5317297"/>
          </a:xfrm>
          <a:solidFill>
            <a:schemeClr val="accent4">
              <a:lumMod val="20000"/>
              <a:lumOff val="80000"/>
            </a:schemeClr>
          </a:solidFill>
        </p:spPr>
        <p:txBody>
          <a:bodyPr>
            <a:normAutofit fontScale="92500" lnSpcReduction="20000"/>
          </a:bodyPr>
          <a:lstStyle/>
          <a:p>
            <a:pPr marL="0" indent="0">
              <a:buNone/>
            </a:pPr>
            <a:endParaRPr lang="en-GB" dirty="0"/>
          </a:p>
          <a:p>
            <a:pPr marL="0" indent="0">
              <a:buNone/>
            </a:pPr>
            <a:r>
              <a:rPr lang="en-GB" dirty="0"/>
              <a:t>How did it feel when the person was walking towards you?</a:t>
            </a:r>
          </a:p>
          <a:p>
            <a:pPr marL="0" indent="0">
              <a:buNone/>
            </a:pPr>
            <a:r>
              <a:rPr lang="en-GB" dirty="0"/>
              <a:t>How did it feel when they stopped after you put up your hand?</a:t>
            </a:r>
          </a:p>
          <a:p>
            <a:pPr marL="0" indent="0">
              <a:buNone/>
            </a:pPr>
            <a:r>
              <a:rPr lang="en-GB" dirty="0"/>
              <a:t>What emotions might the person have felt if their partner hadn’t have </a:t>
            </a:r>
          </a:p>
          <a:p>
            <a:pPr marL="0" indent="0">
              <a:buNone/>
            </a:pPr>
            <a:r>
              <a:rPr lang="en-GB" dirty="0"/>
              <a:t>stopped?</a:t>
            </a:r>
          </a:p>
          <a:p>
            <a:pPr marL="0" indent="0">
              <a:buNone/>
            </a:pPr>
            <a:endParaRPr lang="en-GB" dirty="0"/>
          </a:p>
          <a:p>
            <a:pPr marL="0" indent="0">
              <a:buNone/>
            </a:pPr>
            <a:r>
              <a:rPr lang="en-GB" dirty="0"/>
              <a:t>When you placed up your hand, you were creating a physical boundary.  You </a:t>
            </a:r>
          </a:p>
          <a:p>
            <a:pPr marL="0" indent="0">
              <a:buNone/>
            </a:pPr>
            <a:r>
              <a:rPr lang="en-GB" dirty="0"/>
              <a:t>were showing what you felt comfortable with.</a:t>
            </a:r>
          </a:p>
          <a:p>
            <a:pPr marL="0" indent="0">
              <a:buNone/>
            </a:pPr>
            <a:endParaRPr lang="en-GB" dirty="0"/>
          </a:p>
          <a:p>
            <a:pPr marL="0" indent="0">
              <a:buNone/>
            </a:pPr>
            <a:r>
              <a:rPr lang="en-GB" dirty="0"/>
              <a:t>If someone ignores this and kept walking the other person might feel angry.  </a:t>
            </a:r>
          </a:p>
          <a:p>
            <a:pPr marL="0" indent="0">
              <a:buNone/>
            </a:pPr>
            <a:r>
              <a:rPr lang="en-GB" dirty="0"/>
              <a:t>Why?</a:t>
            </a:r>
          </a:p>
          <a:p>
            <a:pPr marL="0" indent="0">
              <a:buNone/>
            </a:pPr>
            <a:endParaRPr lang="en-GB" dirty="0"/>
          </a:p>
          <a:p>
            <a:pPr marL="0" indent="0">
              <a:buNone/>
            </a:pPr>
            <a:r>
              <a:rPr lang="en-GB" dirty="0"/>
              <a:t>Discuss – why might anger be a helpful emotion?</a:t>
            </a:r>
          </a:p>
          <a:p>
            <a:pPr marL="0" indent="0">
              <a:buNone/>
            </a:pPr>
            <a:endParaRPr lang="en-GB" dirty="0"/>
          </a:p>
        </p:txBody>
      </p:sp>
    </p:spTree>
    <p:extLst>
      <p:ext uri="{BB962C8B-B14F-4D97-AF65-F5344CB8AC3E}">
        <p14:creationId xmlns:p14="http://schemas.microsoft.com/office/powerpoint/2010/main" val="23334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85F78-4708-4F87-9E19-FB9FA1A9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0C12A45-AE1B-44D1-8F9A-2BD58577E18C}"/>
              </a:ext>
            </a:extLst>
          </p:cNvPr>
          <p:cNvSpPr>
            <a:spLocks noGrp="1"/>
          </p:cNvSpPr>
          <p:nvPr>
            <p:ph type="title"/>
          </p:nvPr>
        </p:nvSpPr>
        <p:spPr>
          <a:solidFill>
            <a:srgbClr val="FFFF00"/>
          </a:solidFill>
        </p:spPr>
        <p:txBody>
          <a:bodyPr/>
          <a:lstStyle/>
          <a:p>
            <a:r>
              <a:rPr lang="en-GB" b="1" dirty="0"/>
              <a:t>Anger is a very important emotion.</a:t>
            </a:r>
          </a:p>
        </p:txBody>
      </p:sp>
      <p:sp>
        <p:nvSpPr>
          <p:cNvPr id="3" name="Content Placeholder 2">
            <a:extLst>
              <a:ext uri="{FF2B5EF4-FFF2-40B4-BE49-F238E27FC236}">
                <a16:creationId xmlns:a16="http://schemas.microsoft.com/office/drawing/2014/main" id="{F6B55465-1328-440A-BB5F-ED823E8CFE8F}"/>
              </a:ext>
            </a:extLst>
          </p:cNvPr>
          <p:cNvSpPr>
            <a:spLocks noGrp="1"/>
          </p:cNvSpPr>
          <p:nvPr>
            <p:ph idx="1"/>
          </p:nvPr>
        </p:nvSpPr>
        <p:spPr>
          <a:xfrm>
            <a:off x="930965" y="1997903"/>
            <a:ext cx="10515600" cy="4351338"/>
          </a:xfrm>
          <a:solidFill>
            <a:schemeClr val="accent4">
              <a:lumMod val="20000"/>
              <a:lumOff val="80000"/>
            </a:schemeClr>
          </a:solidFill>
        </p:spPr>
        <p:txBody>
          <a:bodyPr>
            <a:normAutofit/>
          </a:bodyPr>
          <a:lstStyle/>
          <a:p>
            <a:pPr marL="0" indent="0">
              <a:buNone/>
            </a:pPr>
            <a:r>
              <a:rPr lang="en-GB" dirty="0"/>
              <a:t>It tells us when something isn’t right for us.  It might be telling us we are being treating unfairly or badly.  It might tell us that we need to do something to protect ourselves and stay safe.  Or end a friendship/relationship.</a:t>
            </a:r>
          </a:p>
          <a:p>
            <a:pPr marL="0" indent="0">
              <a:buNone/>
            </a:pPr>
            <a:endParaRPr lang="en-GB" dirty="0"/>
          </a:p>
          <a:p>
            <a:pPr marL="0" indent="0">
              <a:buNone/>
            </a:pPr>
            <a:r>
              <a:rPr lang="en-GB" dirty="0"/>
              <a:t>So in this sense anger is our friend.  </a:t>
            </a:r>
          </a:p>
          <a:p>
            <a:pPr marL="0" indent="0">
              <a:buNone/>
            </a:pPr>
            <a:endParaRPr lang="en-GB" dirty="0"/>
          </a:p>
          <a:p>
            <a:pPr marL="0" indent="0">
              <a:buNone/>
            </a:pPr>
            <a:r>
              <a:rPr lang="en-GB" dirty="0">
                <a:hlinkClick r:id="rId3"/>
              </a:rPr>
              <a:t>https://youtu.be/-HQIg3ZwAs0</a:t>
            </a:r>
            <a:r>
              <a:rPr lang="en-GB" dirty="0"/>
              <a:t> </a:t>
            </a:r>
          </a:p>
        </p:txBody>
      </p:sp>
      <p:pic>
        <p:nvPicPr>
          <p:cNvPr id="6" name="Picture 5">
            <a:extLst>
              <a:ext uri="{FF2B5EF4-FFF2-40B4-BE49-F238E27FC236}">
                <a16:creationId xmlns:a16="http://schemas.microsoft.com/office/drawing/2014/main" id="{795BE182-9412-448C-A826-2DA5E9E120CA}"/>
              </a:ext>
            </a:extLst>
          </p:cNvPr>
          <p:cNvPicPr>
            <a:picLocks noChangeAspect="1"/>
          </p:cNvPicPr>
          <p:nvPr/>
        </p:nvPicPr>
        <p:blipFill rotWithShape="1">
          <a:blip r:embed="rId4"/>
          <a:srcRect l="30543" t="39802" r="59022" b="42025"/>
          <a:stretch/>
        </p:blipFill>
        <p:spPr>
          <a:xfrm>
            <a:off x="6599582" y="3326295"/>
            <a:ext cx="2451652" cy="2400573"/>
          </a:xfrm>
          <a:prstGeom prst="rect">
            <a:avLst/>
          </a:prstGeom>
        </p:spPr>
      </p:pic>
    </p:spTree>
    <p:extLst>
      <p:ext uri="{BB962C8B-B14F-4D97-AF65-F5344CB8AC3E}">
        <p14:creationId xmlns:p14="http://schemas.microsoft.com/office/powerpoint/2010/main" val="27762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85F78-4708-4F87-9E19-FB9FA1A96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0C12A45-AE1B-44D1-8F9A-2BD58577E18C}"/>
              </a:ext>
            </a:extLst>
          </p:cNvPr>
          <p:cNvSpPr>
            <a:spLocks noGrp="1"/>
          </p:cNvSpPr>
          <p:nvPr>
            <p:ph type="title"/>
          </p:nvPr>
        </p:nvSpPr>
        <p:spPr>
          <a:solidFill>
            <a:srgbClr val="FFFF00"/>
          </a:solidFill>
        </p:spPr>
        <p:txBody>
          <a:bodyPr/>
          <a:lstStyle/>
          <a:p>
            <a:r>
              <a:rPr lang="en-GB" b="1" dirty="0"/>
              <a:t>Anger is a very important emotion.</a:t>
            </a:r>
          </a:p>
        </p:txBody>
      </p:sp>
      <p:sp>
        <p:nvSpPr>
          <p:cNvPr id="3" name="Content Placeholder 2">
            <a:extLst>
              <a:ext uri="{FF2B5EF4-FFF2-40B4-BE49-F238E27FC236}">
                <a16:creationId xmlns:a16="http://schemas.microsoft.com/office/drawing/2014/main" id="{F6B55465-1328-440A-BB5F-ED823E8CFE8F}"/>
              </a:ext>
            </a:extLst>
          </p:cNvPr>
          <p:cNvSpPr>
            <a:spLocks noGrp="1"/>
          </p:cNvSpPr>
          <p:nvPr>
            <p:ph idx="1"/>
          </p:nvPr>
        </p:nvSpPr>
        <p:spPr>
          <a:xfrm>
            <a:off x="930965" y="1997903"/>
            <a:ext cx="10515600" cy="4351338"/>
          </a:xfrm>
          <a:solidFill>
            <a:schemeClr val="accent4">
              <a:lumMod val="20000"/>
              <a:lumOff val="80000"/>
            </a:schemeClr>
          </a:solidFill>
        </p:spPr>
        <p:txBody>
          <a:bodyPr>
            <a:normAutofit/>
          </a:bodyPr>
          <a:lstStyle/>
          <a:p>
            <a:pPr marL="0" indent="0">
              <a:buNone/>
            </a:pPr>
            <a:r>
              <a:rPr lang="en-GB" dirty="0"/>
              <a:t>It tells us when something isn’t right for us.  It might be telling us we are being treating unfairly or badly.  It might tell us that we need to do something to protect ourselves and stay safe.  To speak to someone.  Or end a friendship/relationship.</a:t>
            </a:r>
          </a:p>
          <a:p>
            <a:pPr marL="0" indent="0">
              <a:buNone/>
            </a:pPr>
            <a:endParaRPr lang="en-GB" dirty="0"/>
          </a:p>
          <a:p>
            <a:pPr marL="0" indent="0">
              <a:buNone/>
            </a:pPr>
            <a:r>
              <a:rPr lang="en-GB" dirty="0"/>
              <a:t>So in this sense anger is our friend.  </a:t>
            </a:r>
          </a:p>
        </p:txBody>
      </p:sp>
      <p:pic>
        <p:nvPicPr>
          <p:cNvPr id="6" name="Picture 5">
            <a:extLst>
              <a:ext uri="{FF2B5EF4-FFF2-40B4-BE49-F238E27FC236}">
                <a16:creationId xmlns:a16="http://schemas.microsoft.com/office/drawing/2014/main" id="{795BE182-9412-448C-A826-2DA5E9E120CA}"/>
              </a:ext>
            </a:extLst>
          </p:cNvPr>
          <p:cNvPicPr>
            <a:picLocks noChangeAspect="1"/>
          </p:cNvPicPr>
          <p:nvPr/>
        </p:nvPicPr>
        <p:blipFill rotWithShape="1">
          <a:blip r:embed="rId3"/>
          <a:srcRect l="30543" t="39802" r="59022" b="42025"/>
          <a:stretch/>
        </p:blipFill>
        <p:spPr>
          <a:xfrm>
            <a:off x="6599582" y="3326295"/>
            <a:ext cx="2451652" cy="2400573"/>
          </a:xfrm>
          <a:prstGeom prst="rect">
            <a:avLst/>
          </a:prstGeom>
        </p:spPr>
      </p:pic>
      <p:sp>
        <p:nvSpPr>
          <p:cNvPr id="7" name="Heart 6">
            <a:extLst>
              <a:ext uri="{FF2B5EF4-FFF2-40B4-BE49-F238E27FC236}">
                <a16:creationId xmlns:a16="http://schemas.microsoft.com/office/drawing/2014/main" id="{5CF93084-2881-4317-946E-EC9DC93A433C}"/>
              </a:ext>
            </a:extLst>
          </p:cNvPr>
          <p:cNvSpPr/>
          <p:nvPr/>
        </p:nvSpPr>
        <p:spPr>
          <a:xfrm>
            <a:off x="7288696" y="4528512"/>
            <a:ext cx="967408" cy="874643"/>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35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2198</Words>
  <Application>Microsoft Office PowerPoint</Application>
  <PresentationFormat>Widescreen</PresentationFormat>
  <Paragraphs>209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Alegreya Sans SC</vt:lpstr>
      <vt:lpstr>Arial</vt:lpstr>
      <vt:lpstr>Calibri</vt:lpstr>
      <vt:lpstr>Calibri Light</vt:lpstr>
      <vt:lpstr>Comic Sans MS</vt:lpstr>
      <vt:lpstr>Segoe UI</vt:lpstr>
      <vt:lpstr>Office Theme</vt:lpstr>
      <vt:lpstr>Class Agreements</vt:lpstr>
      <vt:lpstr>PowerPoint Presentation</vt:lpstr>
      <vt:lpstr>PowerPoint Presentation</vt:lpstr>
      <vt:lpstr>PowerPoint Presentation</vt:lpstr>
      <vt:lpstr>PowerPoint Presentation</vt:lpstr>
      <vt:lpstr>Boundary game.  Read instructions as a class before playing.</vt:lpstr>
      <vt:lpstr> Follow-up discussion…</vt:lpstr>
      <vt:lpstr>Anger is a very important emotion.</vt:lpstr>
      <vt:lpstr>Anger is a very important emotion.</vt:lpstr>
      <vt:lpstr>So why might people think anger is a ‘bad’ emotion?</vt:lpstr>
      <vt:lpstr>PowerPoint Presentation</vt:lpstr>
      <vt:lpstr>PowerPoint Presentation</vt:lpstr>
      <vt:lpstr>PowerPoint Presentation</vt:lpstr>
      <vt:lpstr>So when our lid is flipped, and anger has taken over, we may do things we later regret!</vt:lpstr>
      <vt:lpstr>There is an acronym that might help you remember how to deal with anger in a helpful way – CARE.</vt:lpstr>
      <vt:lpstr>PowerPoint Presentation</vt:lpstr>
      <vt:lpstr>PowerPoint Presentation</vt:lpstr>
      <vt:lpstr>PowerPoint Presentation</vt:lpstr>
      <vt:lpstr>PowerPoint Presentation</vt:lpstr>
      <vt:lpstr>Example… (notice how Tom is assertive here.)</vt:lpstr>
      <vt:lpstr>PowerPoint Presentation</vt:lpstr>
      <vt:lpstr>PowerPoint Presentation</vt:lpstr>
      <vt:lpstr>PowerPoint Presentation</vt:lpstr>
      <vt:lpstr>PowerPoint Presentation</vt:lpstr>
      <vt:lpstr>Keep your card somewhere safe, like a purse/wallet/in a diary etc.  You can then look back at it if you need help to remember how to deal with anger.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Howell</dc:creator>
  <cp:lastModifiedBy>Jennifer Howell</cp:lastModifiedBy>
  <cp:revision>30</cp:revision>
  <dcterms:created xsi:type="dcterms:W3CDTF">2023-04-12T14:39:12Z</dcterms:created>
  <dcterms:modified xsi:type="dcterms:W3CDTF">2023-04-16T19:15:17Z</dcterms:modified>
</cp:coreProperties>
</file>