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56" r:id="rId3"/>
    <p:sldId id="257" r:id="rId4"/>
    <p:sldId id="258" r:id="rId5"/>
    <p:sldId id="259" r:id="rId6"/>
    <p:sldId id="260" r:id="rId7"/>
    <p:sldId id="267" r:id="rId8"/>
    <p:sldId id="268" r:id="rId9"/>
    <p:sldId id="262" r:id="rId10"/>
    <p:sldId id="264" r:id="rId11"/>
    <p:sldId id="269" r:id="rId12"/>
    <p:sldId id="270" r:id="rId13"/>
    <p:sldId id="271"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862D-8FE9-4945-960F-26DC87FA41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97CC77-D25E-4C28-8AF0-58776572B4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12FA5C-5EDD-454D-9AAA-7E6CC9C6C4C8}"/>
              </a:ext>
            </a:extLst>
          </p:cNvPr>
          <p:cNvSpPr>
            <a:spLocks noGrp="1"/>
          </p:cNvSpPr>
          <p:nvPr>
            <p:ph type="dt" sz="half" idx="10"/>
          </p:nvPr>
        </p:nvSpPr>
        <p:spPr/>
        <p:txBody>
          <a:bodyPr/>
          <a:lstStyle/>
          <a:p>
            <a:fld id="{0B3C7397-BEA5-49BF-9EC5-31065349B10A}" type="datetimeFigureOut">
              <a:rPr lang="en-GB" smtClean="0"/>
              <a:t>07/12/2022</a:t>
            </a:fld>
            <a:endParaRPr lang="en-GB"/>
          </a:p>
        </p:txBody>
      </p:sp>
      <p:sp>
        <p:nvSpPr>
          <p:cNvPr id="5" name="Footer Placeholder 4">
            <a:extLst>
              <a:ext uri="{FF2B5EF4-FFF2-40B4-BE49-F238E27FC236}">
                <a16:creationId xmlns:a16="http://schemas.microsoft.com/office/drawing/2014/main" id="{78D4277A-4DB8-4FE0-8566-55BD8A11B9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E04AD8-EF18-43C6-91B5-9A5410E1D6C7}"/>
              </a:ext>
            </a:extLst>
          </p:cNvPr>
          <p:cNvSpPr>
            <a:spLocks noGrp="1"/>
          </p:cNvSpPr>
          <p:nvPr>
            <p:ph type="sldNum" sz="quarter" idx="12"/>
          </p:nvPr>
        </p:nvSpPr>
        <p:spPr/>
        <p:txBody>
          <a:bodyPr/>
          <a:lstStyle/>
          <a:p>
            <a:fld id="{0220FAF0-5009-4DCA-BF34-C59E27E92963}" type="slidenum">
              <a:rPr lang="en-GB" smtClean="0"/>
              <a:t>‹#›</a:t>
            </a:fld>
            <a:endParaRPr lang="en-GB"/>
          </a:p>
        </p:txBody>
      </p:sp>
    </p:spTree>
    <p:extLst>
      <p:ext uri="{BB962C8B-B14F-4D97-AF65-F5344CB8AC3E}">
        <p14:creationId xmlns:p14="http://schemas.microsoft.com/office/powerpoint/2010/main" val="272452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E1D2-2F5D-4FE0-870D-957C9D6CB7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C06041-5545-4398-83CC-FF2AD8ACD0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FF0566-B496-422D-8975-CA1DD9ED5E2B}"/>
              </a:ext>
            </a:extLst>
          </p:cNvPr>
          <p:cNvSpPr>
            <a:spLocks noGrp="1"/>
          </p:cNvSpPr>
          <p:nvPr>
            <p:ph type="dt" sz="half" idx="10"/>
          </p:nvPr>
        </p:nvSpPr>
        <p:spPr/>
        <p:txBody>
          <a:bodyPr/>
          <a:lstStyle/>
          <a:p>
            <a:fld id="{0B3C7397-BEA5-49BF-9EC5-31065349B10A}" type="datetimeFigureOut">
              <a:rPr lang="en-GB" smtClean="0"/>
              <a:t>07/12/2022</a:t>
            </a:fld>
            <a:endParaRPr lang="en-GB"/>
          </a:p>
        </p:txBody>
      </p:sp>
      <p:sp>
        <p:nvSpPr>
          <p:cNvPr id="5" name="Footer Placeholder 4">
            <a:extLst>
              <a:ext uri="{FF2B5EF4-FFF2-40B4-BE49-F238E27FC236}">
                <a16:creationId xmlns:a16="http://schemas.microsoft.com/office/drawing/2014/main" id="{EF2E9C2B-C4F6-4E4A-8219-9BE28DE97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C2B7AE-9CAC-43EF-9511-296ED6058D01}"/>
              </a:ext>
            </a:extLst>
          </p:cNvPr>
          <p:cNvSpPr>
            <a:spLocks noGrp="1"/>
          </p:cNvSpPr>
          <p:nvPr>
            <p:ph type="sldNum" sz="quarter" idx="12"/>
          </p:nvPr>
        </p:nvSpPr>
        <p:spPr/>
        <p:txBody>
          <a:bodyPr/>
          <a:lstStyle/>
          <a:p>
            <a:fld id="{0220FAF0-5009-4DCA-BF34-C59E27E92963}" type="slidenum">
              <a:rPr lang="en-GB" smtClean="0"/>
              <a:t>‹#›</a:t>
            </a:fld>
            <a:endParaRPr lang="en-GB"/>
          </a:p>
        </p:txBody>
      </p:sp>
    </p:spTree>
    <p:extLst>
      <p:ext uri="{BB962C8B-B14F-4D97-AF65-F5344CB8AC3E}">
        <p14:creationId xmlns:p14="http://schemas.microsoft.com/office/powerpoint/2010/main" val="248058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B204FA-59B0-466B-9FD4-DD7EEC39E2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CC22CD-FD6F-4E1C-B8E1-10F217E096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9045FF-00D4-4D34-A1E4-B7BCEFCB35F7}"/>
              </a:ext>
            </a:extLst>
          </p:cNvPr>
          <p:cNvSpPr>
            <a:spLocks noGrp="1"/>
          </p:cNvSpPr>
          <p:nvPr>
            <p:ph type="dt" sz="half" idx="10"/>
          </p:nvPr>
        </p:nvSpPr>
        <p:spPr/>
        <p:txBody>
          <a:bodyPr/>
          <a:lstStyle/>
          <a:p>
            <a:fld id="{0B3C7397-BEA5-49BF-9EC5-31065349B10A}" type="datetimeFigureOut">
              <a:rPr lang="en-GB" smtClean="0"/>
              <a:t>07/12/2022</a:t>
            </a:fld>
            <a:endParaRPr lang="en-GB"/>
          </a:p>
        </p:txBody>
      </p:sp>
      <p:sp>
        <p:nvSpPr>
          <p:cNvPr id="5" name="Footer Placeholder 4">
            <a:extLst>
              <a:ext uri="{FF2B5EF4-FFF2-40B4-BE49-F238E27FC236}">
                <a16:creationId xmlns:a16="http://schemas.microsoft.com/office/drawing/2014/main" id="{B287F9F5-0C52-455E-84B9-29AA928F03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0E9451-AA00-4B0C-B132-95CA53EE59E9}"/>
              </a:ext>
            </a:extLst>
          </p:cNvPr>
          <p:cNvSpPr>
            <a:spLocks noGrp="1"/>
          </p:cNvSpPr>
          <p:nvPr>
            <p:ph type="sldNum" sz="quarter" idx="12"/>
          </p:nvPr>
        </p:nvSpPr>
        <p:spPr/>
        <p:txBody>
          <a:bodyPr/>
          <a:lstStyle/>
          <a:p>
            <a:fld id="{0220FAF0-5009-4DCA-BF34-C59E27E92963}" type="slidenum">
              <a:rPr lang="en-GB" smtClean="0"/>
              <a:t>‹#›</a:t>
            </a:fld>
            <a:endParaRPr lang="en-GB"/>
          </a:p>
        </p:txBody>
      </p:sp>
    </p:spTree>
    <p:extLst>
      <p:ext uri="{BB962C8B-B14F-4D97-AF65-F5344CB8AC3E}">
        <p14:creationId xmlns:p14="http://schemas.microsoft.com/office/powerpoint/2010/main" val="36146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8AF9-1D7D-425D-955D-7FF1A0615A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099586-EC3F-45C2-B36A-ECF921DABC6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65192A-4911-4BD5-931F-63488834CB94}"/>
              </a:ext>
            </a:extLst>
          </p:cNvPr>
          <p:cNvSpPr>
            <a:spLocks noGrp="1"/>
          </p:cNvSpPr>
          <p:nvPr>
            <p:ph type="dt" sz="half" idx="10"/>
          </p:nvPr>
        </p:nvSpPr>
        <p:spPr/>
        <p:txBody>
          <a:bodyPr/>
          <a:lstStyle/>
          <a:p>
            <a:fld id="{0B3C7397-BEA5-49BF-9EC5-31065349B10A}" type="datetimeFigureOut">
              <a:rPr lang="en-GB" smtClean="0"/>
              <a:t>07/12/2022</a:t>
            </a:fld>
            <a:endParaRPr lang="en-GB"/>
          </a:p>
        </p:txBody>
      </p:sp>
      <p:sp>
        <p:nvSpPr>
          <p:cNvPr id="5" name="Footer Placeholder 4">
            <a:extLst>
              <a:ext uri="{FF2B5EF4-FFF2-40B4-BE49-F238E27FC236}">
                <a16:creationId xmlns:a16="http://schemas.microsoft.com/office/drawing/2014/main" id="{FB969131-13B5-4FBD-8C73-A56476EA1F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FED275-E2B1-49B4-A44D-1422C5DCC81B}"/>
              </a:ext>
            </a:extLst>
          </p:cNvPr>
          <p:cNvSpPr>
            <a:spLocks noGrp="1"/>
          </p:cNvSpPr>
          <p:nvPr>
            <p:ph type="sldNum" sz="quarter" idx="12"/>
          </p:nvPr>
        </p:nvSpPr>
        <p:spPr/>
        <p:txBody>
          <a:bodyPr/>
          <a:lstStyle/>
          <a:p>
            <a:fld id="{0220FAF0-5009-4DCA-BF34-C59E27E92963}" type="slidenum">
              <a:rPr lang="en-GB" smtClean="0"/>
              <a:t>‹#›</a:t>
            </a:fld>
            <a:endParaRPr lang="en-GB"/>
          </a:p>
        </p:txBody>
      </p:sp>
    </p:spTree>
    <p:extLst>
      <p:ext uri="{BB962C8B-B14F-4D97-AF65-F5344CB8AC3E}">
        <p14:creationId xmlns:p14="http://schemas.microsoft.com/office/powerpoint/2010/main" val="16993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3B4C-6075-49D4-BD80-836333FAEB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AE41F4-FA70-4677-ADEC-9BD6DDED6B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A77AA7-449D-4A7F-A919-B3F03AA8B383}"/>
              </a:ext>
            </a:extLst>
          </p:cNvPr>
          <p:cNvSpPr>
            <a:spLocks noGrp="1"/>
          </p:cNvSpPr>
          <p:nvPr>
            <p:ph type="dt" sz="half" idx="10"/>
          </p:nvPr>
        </p:nvSpPr>
        <p:spPr/>
        <p:txBody>
          <a:bodyPr/>
          <a:lstStyle/>
          <a:p>
            <a:fld id="{0B3C7397-BEA5-49BF-9EC5-31065349B10A}" type="datetimeFigureOut">
              <a:rPr lang="en-GB" smtClean="0"/>
              <a:t>07/12/2022</a:t>
            </a:fld>
            <a:endParaRPr lang="en-GB"/>
          </a:p>
        </p:txBody>
      </p:sp>
      <p:sp>
        <p:nvSpPr>
          <p:cNvPr id="5" name="Footer Placeholder 4">
            <a:extLst>
              <a:ext uri="{FF2B5EF4-FFF2-40B4-BE49-F238E27FC236}">
                <a16:creationId xmlns:a16="http://schemas.microsoft.com/office/drawing/2014/main" id="{BD397BBE-06FC-4240-9883-199D94124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7FEB6C-969A-4DFB-B231-0873072BD090}"/>
              </a:ext>
            </a:extLst>
          </p:cNvPr>
          <p:cNvSpPr>
            <a:spLocks noGrp="1"/>
          </p:cNvSpPr>
          <p:nvPr>
            <p:ph type="sldNum" sz="quarter" idx="12"/>
          </p:nvPr>
        </p:nvSpPr>
        <p:spPr/>
        <p:txBody>
          <a:bodyPr/>
          <a:lstStyle/>
          <a:p>
            <a:fld id="{0220FAF0-5009-4DCA-BF34-C59E27E92963}" type="slidenum">
              <a:rPr lang="en-GB" smtClean="0"/>
              <a:t>‹#›</a:t>
            </a:fld>
            <a:endParaRPr lang="en-GB"/>
          </a:p>
        </p:txBody>
      </p:sp>
    </p:spTree>
    <p:extLst>
      <p:ext uri="{BB962C8B-B14F-4D97-AF65-F5344CB8AC3E}">
        <p14:creationId xmlns:p14="http://schemas.microsoft.com/office/powerpoint/2010/main" val="65219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B6FC-FE85-42DA-996F-A80908149F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D5145D-758F-4085-B943-2E1AE340D7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533C9E-620E-4837-B986-4498B74C1A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A7F4EE-18A6-4178-B4F7-A37F2EBAA243}"/>
              </a:ext>
            </a:extLst>
          </p:cNvPr>
          <p:cNvSpPr>
            <a:spLocks noGrp="1"/>
          </p:cNvSpPr>
          <p:nvPr>
            <p:ph type="dt" sz="half" idx="10"/>
          </p:nvPr>
        </p:nvSpPr>
        <p:spPr/>
        <p:txBody>
          <a:bodyPr/>
          <a:lstStyle/>
          <a:p>
            <a:fld id="{0B3C7397-BEA5-49BF-9EC5-31065349B10A}" type="datetimeFigureOut">
              <a:rPr lang="en-GB" smtClean="0"/>
              <a:t>07/12/2022</a:t>
            </a:fld>
            <a:endParaRPr lang="en-GB"/>
          </a:p>
        </p:txBody>
      </p:sp>
      <p:sp>
        <p:nvSpPr>
          <p:cNvPr id="6" name="Footer Placeholder 5">
            <a:extLst>
              <a:ext uri="{FF2B5EF4-FFF2-40B4-BE49-F238E27FC236}">
                <a16:creationId xmlns:a16="http://schemas.microsoft.com/office/drawing/2014/main" id="{02F3EDF7-F1C5-4521-9E5F-262D51BFBB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CFD1D7-56A6-4F7B-B7B3-6C9108DF0330}"/>
              </a:ext>
            </a:extLst>
          </p:cNvPr>
          <p:cNvSpPr>
            <a:spLocks noGrp="1"/>
          </p:cNvSpPr>
          <p:nvPr>
            <p:ph type="sldNum" sz="quarter" idx="12"/>
          </p:nvPr>
        </p:nvSpPr>
        <p:spPr/>
        <p:txBody>
          <a:bodyPr/>
          <a:lstStyle/>
          <a:p>
            <a:fld id="{0220FAF0-5009-4DCA-BF34-C59E27E92963}" type="slidenum">
              <a:rPr lang="en-GB" smtClean="0"/>
              <a:t>‹#›</a:t>
            </a:fld>
            <a:endParaRPr lang="en-GB"/>
          </a:p>
        </p:txBody>
      </p:sp>
    </p:spTree>
    <p:extLst>
      <p:ext uri="{BB962C8B-B14F-4D97-AF65-F5344CB8AC3E}">
        <p14:creationId xmlns:p14="http://schemas.microsoft.com/office/powerpoint/2010/main" val="302012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35750-B66C-499E-9B95-7ED82EDBE3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BCE6BC-06A9-44D8-95CA-1E374C4078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356BA0-30E4-470A-A54B-BE233D2925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756836-8D06-4721-BF65-8C279A242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804D1B-C0D6-43C4-8363-A903050C90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48EC65-D3CE-4E31-8286-591B61B66DD8}"/>
              </a:ext>
            </a:extLst>
          </p:cNvPr>
          <p:cNvSpPr>
            <a:spLocks noGrp="1"/>
          </p:cNvSpPr>
          <p:nvPr>
            <p:ph type="dt" sz="half" idx="10"/>
          </p:nvPr>
        </p:nvSpPr>
        <p:spPr/>
        <p:txBody>
          <a:bodyPr/>
          <a:lstStyle/>
          <a:p>
            <a:fld id="{0B3C7397-BEA5-49BF-9EC5-31065349B10A}" type="datetimeFigureOut">
              <a:rPr lang="en-GB" smtClean="0"/>
              <a:t>07/12/2022</a:t>
            </a:fld>
            <a:endParaRPr lang="en-GB"/>
          </a:p>
        </p:txBody>
      </p:sp>
      <p:sp>
        <p:nvSpPr>
          <p:cNvPr id="8" name="Footer Placeholder 7">
            <a:extLst>
              <a:ext uri="{FF2B5EF4-FFF2-40B4-BE49-F238E27FC236}">
                <a16:creationId xmlns:a16="http://schemas.microsoft.com/office/drawing/2014/main" id="{B0D85091-9324-4548-A05D-33A147BEAB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E919A8-A544-4AC9-8B3C-938BFC948411}"/>
              </a:ext>
            </a:extLst>
          </p:cNvPr>
          <p:cNvSpPr>
            <a:spLocks noGrp="1"/>
          </p:cNvSpPr>
          <p:nvPr>
            <p:ph type="sldNum" sz="quarter" idx="12"/>
          </p:nvPr>
        </p:nvSpPr>
        <p:spPr/>
        <p:txBody>
          <a:bodyPr/>
          <a:lstStyle/>
          <a:p>
            <a:fld id="{0220FAF0-5009-4DCA-BF34-C59E27E92963}" type="slidenum">
              <a:rPr lang="en-GB" smtClean="0"/>
              <a:t>‹#›</a:t>
            </a:fld>
            <a:endParaRPr lang="en-GB"/>
          </a:p>
        </p:txBody>
      </p:sp>
    </p:spTree>
    <p:extLst>
      <p:ext uri="{BB962C8B-B14F-4D97-AF65-F5344CB8AC3E}">
        <p14:creationId xmlns:p14="http://schemas.microsoft.com/office/powerpoint/2010/main" val="85857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4CA5-1BFA-44DD-88F6-840EA5AF45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D474B4-AC95-4970-922A-A2FE65B15B2D}"/>
              </a:ext>
            </a:extLst>
          </p:cNvPr>
          <p:cNvSpPr>
            <a:spLocks noGrp="1"/>
          </p:cNvSpPr>
          <p:nvPr>
            <p:ph type="dt" sz="half" idx="10"/>
          </p:nvPr>
        </p:nvSpPr>
        <p:spPr/>
        <p:txBody>
          <a:bodyPr/>
          <a:lstStyle/>
          <a:p>
            <a:fld id="{0B3C7397-BEA5-49BF-9EC5-31065349B10A}" type="datetimeFigureOut">
              <a:rPr lang="en-GB" smtClean="0"/>
              <a:t>07/12/2022</a:t>
            </a:fld>
            <a:endParaRPr lang="en-GB"/>
          </a:p>
        </p:txBody>
      </p:sp>
      <p:sp>
        <p:nvSpPr>
          <p:cNvPr id="4" name="Footer Placeholder 3">
            <a:extLst>
              <a:ext uri="{FF2B5EF4-FFF2-40B4-BE49-F238E27FC236}">
                <a16:creationId xmlns:a16="http://schemas.microsoft.com/office/drawing/2014/main" id="{2040B9EE-DC07-40D9-90C2-836F2550E1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432E18-0BD6-414C-9AAF-171CE21F8788}"/>
              </a:ext>
            </a:extLst>
          </p:cNvPr>
          <p:cNvSpPr>
            <a:spLocks noGrp="1"/>
          </p:cNvSpPr>
          <p:nvPr>
            <p:ph type="sldNum" sz="quarter" idx="12"/>
          </p:nvPr>
        </p:nvSpPr>
        <p:spPr/>
        <p:txBody>
          <a:bodyPr/>
          <a:lstStyle/>
          <a:p>
            <a:fld id="{0220FAF0-5009-4DCA-BF34-C59E27E92963}" type="slidenum">
              <a:rPr lang="en-GB" smtClean="0"/>
              <a:t>‹#›</a:t>
            </a:fld>
            <a:endParaRPr lang="en-GB"/>
          </a:p>
        </p:txBody>
      </p:sp>
    </p:spTree>
    <p:extLst>
      <p:ext uri="{BB962C8B-B14F-4D97-AF65-F5344CB8AC3E}">
        <p14:creationId xmlns:p14="http://schemas.microsoft.com/office/powerpoint/2010/main" val="101772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BF15F-4111-4269-A1B3-378DF5932144}"/>
              </a:ext>
            </a:extLst>
          </p:cNvPr>
          <p:cNvSpPr>
            <a:spLocks noGrp="1"/>
          </p:cNvSpPr>
          <p:nvPr>
            <p:ph type="dt" sz="half" idx="10"/>
          </p:nvPr>
        </p:nvSpPr>
        <p:spPr/>
        <p:txBody>
          <a:bodyPr/>
          <a:lstStyle/>
          <a:p>
            <a:fld id="{0B3C7397-BEA5-49BF-9EC5-31065349B10A}" type="datetimeFigureOut">
              <a:rPr lang="en-GB" smtClean="0"/>
              <a:t>07/12/2022</a:t>
            </a:fld>
            <a:endParaRPr lang="en-GB"/>
          </a:p>
        </p:txBody>
      </p:sp>
      <p:sp>
        <p:nvSpPr>
          <p:cNvPr id="3" name="Footer Placeholder 2">
            <a:extLst>
              <a:ext uri="{FF2B5EF4-FFF2-40B4-BE49-F238E27FC236}">
                <a16:creationId xmlns:a16="http://schemas.microsoft.com/office/drawing/2014/main" id="{313E5DCD-92C7-42B2-972A-4C007FC7E6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1E3A58-DA3D-42EB-A320-CAA222E4278A}"/>
              </a:ext>
            </a:extLst>
          </p:cNvPr>
          <p:cNvSpPr>
            <a:spLocks noGrp="1"/>
          </p:cNvSpPr>
          <p:nvPr>
            <p:ph type="sldNum" sz="quarter" idx="12"/>
          </p:nvPr>
        </p:nvSpPr>
        <p:spPr/>
        <p:txBody>
          <a:bodyPr/>
          <a:lstStyle/>
          <a:p>
            <a:fld id="{0220FAF0-5009-4DCA-BF34-C59E27E92963}" type="slidenum">
              <a:rPr lang="en-GB" smtClean="0"/>
              <a:t>‹#›</a:t>
            </a:fld>
            <a:endParaRPr lang="en-GB"/>
          </a:p>
        </p:txBody>
      </p:sp>
    </p:spTree>
    <p:extLst>
      <p:ext uri="{BB962C8B-B14F-4D97-AF65-F5344CB8AC3E}">
        <p14:creationId xmlns:p14="http://schemas.microsoft.com/office/powerpoint/2010/main" val="194428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08FC-BBB7-4054-9BAD-4B91522A4D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39FDC1-EBCE-4E77-812F-FC64530B3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8600FA-F645-45F6-B904-95A79AB4A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70B5EA-A1A1-433E-AD61-5163A78496F6}"/>
              </a:ext>
            </a:extLst>
          </p:cNvPr>
          <p:cNvSpPr>
            <a:spLocks noGrp="1"/>
          </p:cNvSpPr>
          <p:nvPr>
            <p:ph type="dt" sz="half" idx="10"/>
          </p:nvPr>
        </p:nvSpPr>
        <p:spPr/>
        <p:txBody>
          <a:bodyPr/>
          <a:lstStyle/>
          <a:p>
            <a:fld id="{0B3C7397-BEA5-49BF-9EC5-31065349B10A}" type="datetimeFigureOut">
              <a:rPr lang="en-GB" smtClean="0"/>
              <a:t>07/12/2022</a:t>
            </a:fld>
            <a:endParaRPr lang="en-GB"/>
          </a:p>
        </p:txBody>
      </p:sp>
      <p:sp>
        <p:nvSpPr>
          <p:cNvPr id="6" name="Footer Placeholder 5">
            <a:extLst>
              <a:ext uri="{FF2B5EF4-FFF2-40B4-BE49-F238E27FC236}">
                <a16:creationId xmlns:a16="http://schemas.microsoft.com/office/drawing/2014/main" id="{8F848140-24CD-4635-88D8-DB75E2F240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380393-7ECF-4A5D-9386-0195CC7F230C}"/>
              </a:ext>
            </a:extLst>
          </p:cNvPr>
          <p:cNvSpPr>
            <a:spLocks noGrp="1"/>
          </p:cNvSpPr>
          <p:nvPr>
            <p:ph type="sldNum" sz="quarter" idx="12"/>
          </p:nvPr>
        </p:nvSpPr>
        <p:spPr/>
        <p:txBody>
          <a:bodyPr/>
          <a:lstStyle/>
          <a:p>
            <a:fld id="{0220FAF0-5009-4DCA-BF34-C59E27E92963}" type="slidenum">
              <a:rPr lang="en-GB" smtClean="0"/>
              <a:t>‹#›</a:t>
            </a:fld>
            <a:endParaRPr lang="en-GB"/>
          </a:p>
        </p:txBody>
      </p:sp>
    </p:spTree>
    <p:extLst>
      <p:ext uri="{BB962C8B-B14F-4D97-AF65-F5344CB8AC3E}">
        <p14:creationId xmlns:p14="http://schemas.microsoft.com/office/powerpoint/2010/main" val="232201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305A-BE56-432A-8997-77676243C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D96064-B7B2-417A-A7BC-759AFB61A4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E136FE-D6D7-4BC8-BFA6-20CDE16A1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7E1B81-DBBE-46D5-8FD2-3C1EFD318775}"/>
              </a:ext>
            </a:extLst>
          </p:cNvPr>
          <p:cNvSpPr>
            <a:spLocks noGrp="1"/>
          </p:cNvSpPr>
          <p:nvPr>
            <p:ph type="dt" sz="half" idx="10"/>
          </p:nvPr>
        </p:nvSpPr>
        <p:spPr/>
        <p:txBody>
          <a:bodyPr/>
          <a:lstStyle/>
          <a:p>
            <a:fld id="{0B3C7397-BEA5-49BF-9EC5-31065349B10A}" type="datetimeFigureOut">
              <a:rPr lang="en-GB" smtClean="0"/>
              <a:t>07/12/2022</a:t>
            </a:fld>
            <a:endParaRPr lang="en-GB"/>
          </a:p>
        </p:txBody>
      </p:sp>
      <p:sp>
        <p:nvSpPr>
          <p:cNvPr id="6" name="Footer Placeholder 5">
            <a:extLst>
              <a:ext uri="{FF2B5EF4-FFF2-40B4-BE49-F238E27FC236}">
                <a16:creationId xmlns:a16="http://schemas.microsoft.com/office/drawing/2014/main" id="{F0FC2C48-B48B-4F8D-B914-458A3D7792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EE4C15-5BFB-41BA-B700-E33C40B1F119}"/>
              </a:ext>
            </a:extLst>
          </p:cNvPr>
          <p:cNvSpPr>
            <a:spLocks noGrp="1"/>
          </p:cNvSpPr>
          <p:nvPr>
            <p:ph type="sldNum" sz="quarter" idx="12"/>
          </p:nvPr>
        </p:nvSpPr>
        <p:spPr/>
        <p:txBody>
          <a:bodyPr/>
          <a:lstStyle/>
          <a:p>
            <a:fld id="{0220FAF0-5009-4DCA-BF34-C59E27E92963}" type="slidenum">
              <a:rPr lang="en-GB" smtClean="0"/>
              <a:t>‹#›</a:t>
            </a:fld>
            <a:endParaRPr lang="en-GB"/>
          </a:p>
        </p:txBody>
      </p:sp>
    </p:spTree>
    <p:extLst>
      <p:ext uri="{BB962C8B-B14F-4D97-AF65-F5344CB8AC3E}">
        <p14:creationId xmlns:p14="http://schemas.microsoft.com/office/powerpoint/2010/main" val="137563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1D8A1-F183-4F84-AC0E-A4885DAEC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AB947D-1241-4958-9714-E9959E56F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9111EA-6EDD-4A1E-978F-4C5FBE854E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C7397-BEA5-49BF-9EC5-31065349B10A}" type="datetimeFigureOut">
              <a:rPr lang="en-GB" smtClean="0"/>
              <a:t>07/12/2022</a:t>
            </a:fld>
            <a:endParaRPr lang="en-GB"/>
          </a:p>
        </p:txBody>
      </p:sp>
      <p:sp>
        <p:nvSpPr>
          <p:cNvPr id="5" name="Footer Placeholder 4">
            <a:extLst>
              <a:ext uri="{FF2B5EF4-FFF2-40B4-BE49-F238E27FC236}">
                <a16:creationId xmlns:a16="http://schemas.microsoft.com/office/drawing/2014/main" id="{5D0418E4-710A-4D3A-866A-1DACE0F9CF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002918-EE09-41A4-AFF5-BE1438A6E1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0FAF0-5009-4DCA-BF34-C59E27E92963}" type="slidenum">
              <a:rPr lang="en-GB" smtClean="0"/>
              <a:t>‹#›</a:t>
            </a:fld>
            <a:endParaRPr lang="en-GB"/>
          </a:p>
        </p:txBody>
      </p:sp>
    </p:spTree>
    <p:extLst>
      <p:ext uri="{BB962C8B-B14F-4D97-AF65-F5344CB8AC3E}">
        <p14:creationId xmlns:p14="http://schemas.microsoft.com/office/powerpoint/2010/main" val="130147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A5CJCn6Uzk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43C3B-B662-4449-83BF-A1E8C7DEFC03}"/>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109057" y="-15400"/>
            <a:ext cx="12382151" cy="6850063"/>
          </a:xfrm>
          <a:prstGeom prst="rect">
            <a:avLst/>
          </a:prstGeom>
        </p:spPr>
      </p:pic>
      <p:sp>
        <p:nvSpPr>
          <p:cNvPr id="2" name="Title 1">
            <a:extLst>
              <a:ext uri="{FF2B5EF4-FFF2-40B4-BE49-F238E27FC236}">
                <a16:creationId xmlns:a16="http://schemas.microsoft.com/office/drawing/2014/main" id="{D26F900E-658C-40D1-9685-BB7EEA1A497F}"/>
              </a:ext>
            </a:extLst>
          </p:cNvPr>
          <p:cNvSpPr>
            <a:spLocks noGrp="1"/>
          </p:cNvSpPr>
          <p:nvPr>
            <p:ph type="title"/>
          </p:nvPr>
        </p:nvSpPr>
        <p:spPr>
          <a:solidFill>
            <a:srgbClr val="FFFF00"/>
          </a:solidFill>
        </p:spPr>
        <p:txBody>
          <a:bodyPr/>
          <a:lstStyle/>
          <a:p>
            <a:r>
              <a:rPr lang="en-GB" dirty="0">
                <a:latin typeface="Alegreya Sans SC" panose="00000500000000000000" pitchFamily="2" charset="0"/>
              </a:rPr>
              <a:t>Class Agreements</a:t>
            </a:r>
          </a:p>
        </p:txBody>
      </p:sp>
      <p:sp>
        <p:nvSpPr>
          <p:cNvPr id="3" name="Content Placeholder 2">
            <a:extLst>
              <a:ext uri="{FF2B5EF4-FFF2-40B4-BE49-F238E27FC236}">
                <a16:creationId xmlns:a16="http://schemas.microsoft.com/office/drawing/2014/main" id="{ED5BA2FA-348B-4A51-B8EF-0A5F2A2BAD8A}"/>
              </a:ext>
            </a:extLst>
          </p:cNvPr>
          <p:cNvSpPr>
            <a:spLocks noGrp="1"/>
          </p:cNvSpPr>
          <p:nvPr>
            <p:ph idx="1"/>
          </p:nvPr>
        </p:nvSpPr>
        <p:spPr>
          <a:solidFill>
            <a:schemeClr val="accent6">
              <a:lumMod val="20000"/>
              <a:lumOff val="80000"/>
            </a:schemeClr>
          </a:solidFill>
        </p:spPr>
        <p:txBody>
          <a:bodyPr>
            <a:normAutofit fontScale="92500" lnSpcReduction="10000"/>
          </a:bodyPr>
          <a:lstStyle/>
          <a:p>
            <a:pPr marL="514350" indent="-514350">
              <a:buAutoNum type="arabicParenR"/>
            </a:pPr>
            <a:r>
              <a:rPr lang="en-GB" dirty="0"/>
              <a:t>No put downs of self or others.</a:t>
            </a:r>
          </a:p>
          <a:p>
            <a:pPr marL="514350" indent="-514350">
              <a:buAutoNum type="arabicParenR"/>
            </a:pPr>
            <a:r>
              <a:rPr lang="en-GB" dirty="0"/>
              <a:t>Listen well.</a:t>
            </a:r>
          </a:p>
          <a:p>
            <a:pPr marL="514350" indent="-514350">
              <a:buAutoNum type="arabicParenR"/>
            </a:pPr>
            <a:r>
              <a:rPr lang="en-GB" dirty="0"/>
              <a:t>Be willing to try new things.</a:t>
            </a:r>
          </a:p>
          <a:p>
            <a:pPr marL="514350" indent="-514350">
              <a:buAutoNum type="arabicParenR"/>
            </a:pPr>
            <a:r>
              <a:rPr lang="en-GB" dirty="0"/>
              <a:t>Participate fully (but you have a right to PASS if you don’t want to share something.)</a:t>
            </a:r>
          </a:p>
          <a:p>
            <a:pPr marL="514350" indent="-514350">
              <a:buAutoNum type="arabicParenR"/>
            </a:pPr>
            <a:r>
              <a:rPr lang="en-GB" dirty="0"/>
              <a:t>No gossip about anyone in the classroom, or outside.  This includes not telling us stories/information about people we may know.  </a:t>
            </a:r>
          </a:p>
          <a:p>
            <a:pPr marL="514350" indent="-514350">
              <a:buAutoNum type="arabicParenR"/>
            </a:pPr>
            <a:r>
              <a:rPr lang="en-GB" dirty="0"/>
              <a:t>No gossip following the lesson. </a:t>
            </a:r>
          </a:p>
          <a:p>
            <a:pPr marL="0" indent="0">
              <a:buNone/>
            </a:pPr>
            <a:r>
              <a:rPr lang="en-GB" dirty="0"/>
              <a:t>Others?   Questions about any?</a:t>
            </a:r>
          </a:p>
          <a:p>
            <a:pPr marL="0" indent="0">
              <a:buNone/>
            </a:pPr>
            <a:r>
              <a:rPr lang="en-GB" dirty="0"/>
              <a:t>   </a:t>
            </a:r>
            <a:r>
              <a:rPr lang="en-GB" b="1" dirty="0"/>
              <a:t>Please put thumbs up if you agree to this.</a:t>
            </a:r>
          </a:p>
        </p:txBody>
      </p:sp>
    </p:spTree>
    <p:extLst>
      <p:ext uri="{BB962C8B-B14F-4D97-AF65-F5344CB8AC3E}">
        <p14:creationId xmlns:p14="http://schemas.microsoft.com/office/powerpoint/2010/main" val="20475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8F6C-F507-4D8B-B87D-C6FDBCF8D6DE}"/>
              </a:ext>
            </a:extLst>
          </p:cNvPr>
          <p:cNvSpPr>
            <a:spLocks noGrp="1"/>
          </p:cNvSpPr>
          <p:nvPr>
            <p:ph type="title"/>
          </p:nvPr>
        </p:nvSpPr>
        <p:spPr>
          <a:xfrm>
            <a:off x="838200" y="182881"/>
            <a:ext cx="10515600" cy="1041008"/>
          </a:xfrm>
          <a:solidFill>
            <a:srgbClr val="FFFF00"/>
          </a:solidFill>
        </p:spPr>
        <p:txBody>
          <a:bodyPr>
            <a:normAutofit/>
          </a:bodyPr>
          <a:lstStyle/>
          <a:p>
            <a:r>
              <a:rPr lang="en-GB" sz="2800" dirty="0"/>
              <a:t>Why do some people get married or have a Civil Partnership?  (Do this section in pairs or as a class.)</a:t>
            </a:r>
          </a:p>
        </p:txBody>
      </p:sp>
      <p:sp>
        <p:nvSpPr>
          <p:cNvPr id="3" name="Content Placeholder 2">
            <a:extLst>
              <a:ext uri="{FF2B5EF4-FFF2-40B4-BE49-F238E27FC236}">
                <a16:creationId xmlns:a16="http://schemas.microsoft.com/office/drawing/2014/main" id="{63E6082C-E2FF-4CBA-9F95-C08F879A52FD}"/>
              </a:ext>
            </a:extLst>
          </p:cNvPr>
          <p:cNvSpPr>
            <a:spLocks noGrp="1"/>
          </p:cNvSpPr>
          <p:nvPr>
            <p:ph idx="1"/>
          </p:nvPr>
        </p:nvSpPr>
        <p:spPr>
          <a:xfrm>
            <a:off x="486508" y="1544270"/>
            <a:ext cx="11288150" cy="5025341"/>
          </a:xfrm>
          <a:solidFill>
            <a:schemeClr val="accent4">
              <a:lumMod val="20000"/>
              <a:lumOff val="80000"/>
            </a:schemeClr>
          </a:solidFill>
        </p:spPr>
        <p:txBody>
          <a:bodyPr>
            <a:normAutofit fontScale="92500" lnSpcReduction="10000"/>
          </a:bodyPr>
          <a:lstStyle/>
          <a:p>
            <a:pPr marL="0" indent="0">
              <a:buNone/>
            </a:pPr>
            <a:r>
              <a:rPr lang="en-GB" dirty="0"/>
              <a:t>Task 1:  Underline/highlight all of the healthy (good) reasons some people choose to get married.</a:t>
            </a:r>
          </a:p>
          <a:p>
            <a:pPr marL="0" indent="0">
              <a:buNone/>
            </a:pPr>
            <a:r>
              <a:rPr lang="en-GB" b="1" dirty="0">
                <a:solidFill>
                  <a:srgbClr val="FF0000"/>
                </a:solidFill>
              </a:rPr>
              <a:t>Answer = they are in love and want to show each other, and the rest of the world, that they want to make a life-long commitment to this person.  </a:t>
            </a:r>
          </a:p>
          <a:p>
            <a:pPr marL="0" indent="0">
              <a:buNone/>
            </a:pPr>
            <a:r>
              <a:rPr lang="en-GB" dirty="0"/>
              <a:t>Task 2:  Underline/highlight all of the unhealthy (bad) reasons some people choose to get married.</a:t>
            </a:r>
          </a:p>
          <a:p>
            <a:pPr marL="0" indent="0">
              <a:buNone/>
            </a:pPr>
            <a:r>
              <a:rPr lang="en-GB" b="1" dirty="0">
                <a:solidFill>
                  <a:srgbClr val="FF0000"/>
                </a:solidFill>
              </a:rPr>
              <a:t>Answer = to please their family or friends; getting married because they think it will make a bad relationship better or because they want the financial (money) security. </a:t>
            </a:r>
          </a:p>
          <a:p>
            <a:pPr marL="0" indent="0">
              <a:buNone/>
            </a:pPr>
            <a:r>
              <a:rPr lang="en-GB" dirty="0"/>
              <a:t>Task 3:  Underline/highlight why some couples choose not to get married at all.  </a:t>
            </a:r>
          </a:p>
          <a:p>
            <a:pPr marL="0" indent="0">
              <a:buNone/>
            </a:pPr>
            <a:r>
              <a:rPr lang="en-GB" b="1" dirty="0">
                <a:solidFill>
                  <a:srgbClr val="FF0000"/>
                </a:solidFill>
              </a:rPr>
              <a:t>Answer = they don’t feel they need marriage to prove they love each other; they don’t like the idea of being legally and financially united; they do not want the level of commitment that marriage gives.</a:t>
            </a:r>
          </a:p>
        </p:txBody>
      </p:sp>
    </p:spTree>
    <p:extLst>
      <p:ext uri="{BB962C8B-B14F-4D97-AF65-F5344CB8AC3E}">
        <p14:creationId xmlns:p14="http://schemas.microsoft.com/office/powerpoint/2010/main" val="130033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AF84-A50D-41B2-80CA-4CCD46854032}"/>
              </a:ext>
            </a:extLst>
          </p:cNvPr>
          <p:cNvSpPr>
            <a:spLocks noGrp="1"/>
          </p:cNvSpPr>
          <p:nvPr>
            <p:ph type="title"/>
          </p:nvPr>
        </p:nvSpPr>
        <p:spPr>
          <a:xfrm>
            <a:off x="838200" y="365125"/>
            <a:ext cx="10515600" cy="802493"/>
          </a:xfrm>
          <a:solidFill>
            <a:srgbClr val="FFFF00"/>
          </a:solidFill>
        </p:spPr>
        <p:txBody>
          <a:bodyPr/>
          <a:lstStyle/>
          <a:p>
            <a:r>
              <a:rPr lang="en-GB" dirty="0"/>
              <a:t>YouTube Challenge…</a:t>
            </a:r>
          </a:p>
        </p:txBody>
      </p:sp>
      <p:sp>
        <p:nvSpPr>
          <p:cNvPr id="3" name="Content Placeholder 2">
            <a:extLst>
              <a:ext uri="{FF2B5EF4-FFF2-40B4-BE49-F238E27FC236}">
                <a16:creationId xmlns:a16="http://schemas.microsoft.com/office/drawing/2014/main" id="{5C804E36-8161-4354-8DAC-3CC8861E37B1}"/>
              </a:ext>
            </a:extLst>
          </p:cNvPr>
          <p:cNvSpPr>
            <a:spLocks noGrp="1"/>
          </p:cNvSpPr>
          <p:nvPr>
            <p:ph idx="1"/>
          </p:nvPr>
        </p:nvSpPr>
        <p:spPr>
          <a:xfrm>
            <a:off x="531641" y="1273761"/>
            <a:ext cx="11128717" cy="5366190"/>
          </a:xfrm>
          <a:solidFill>
            <a:schemeClr val="accent4">
              <a:lumMod val="20000"/>
              <a:lumOff val="80000"/>
            </a:schemeClr>
          </a:solidFill>
        </p:spPr>
        <p:txBody>
          <a:bodyPr>
            <a:noAutofit/>
          </a:bodyPr>
          <a:lstStyle/>
          <a:p>
            <a:pPr marL="0" indent="0">
              <a:buNone/>
            </a:pPr>
            <a:r>
              <a:rPr lang="en-GB" sz="2400" dirty="0"/>
              <a:t>Isabela wants to find out more about marriage before marrying Mariano.  Imagine she </a:t>
            </a:r>
          </a:p>
          <a:p>
            <a:pPr marL="0" indent="0">
              <a:buNone/>
            </a:pPr>
            <a:r>
              <a:rPr lang="en-GB" sz="2400" dirty="0"/>
              <a:t>decides to turn to YouTube and look up: “Marriage and Civil Partnership.”</a:t>
            </a:r>
          </a:p>
          <a:p>
            <a:pPr marL="0" indent="0">
              <a:buNone/>
            </a:pPr>
            <a:endParaRPr lang="en-GB" sz="2400" b="1" dirty="0"/>
          </a:p>
          <a:p>
            <a:pPr marL="0" indent="0">
              <a:buNone/>
            </a:pPr>
            <a:r>
              <a:rPr lang="en-GB" sz="2400" b="1" dirty="0"/>
              <a:t>Make the clip that she finds!  (You will need to use the Guided reading sheet to help, create </a:t>
            </a:r>
          </a:p>
          <a:p>
            <a:pPr marL="0" indent="0">
              <a:buNone/>
            </a:pPr>
            <a:r>
              <a:rPr lang="en-GB" sz="2400" b="1" dirty="0"/>
              <a:t>a group script and then act it out!)</a:t>
            </a:r>
          </a:p>
          <a:p>
            <a:pPr marL="0" indent="0">
              <a:buNone/>
            </a:pPr>
            <a:r>
              <a:rPr lang="en-GB" sz="2400" b="1" dirty="0"/>
              <a:t>Suggestion – use a chatty/informal style.</a:t>
            </a:r>
            <a:endParaRPr lang="en-GB" sz="2400" dirty="0"/>
          </a:p>
          <a:p>
            <a:pPr marL="0" indent="0">
              <a:buNone/>
            </a:pPr>
            <a:r>
              <a:rPr lang="en-GB" sz="2400" dirty="0"/>
              <a:t>Example beginning:</a:t>
            </a:r>
          </a:p>
          <a:p>
            <a:pPr marL="0" indent="0">
              <a:buNone/>
            </a:pPr>
            <a:r>
              <a:rPr lang="en-GB" sz="2400" dirty="0"/>
              <a:t>Person 1: Hey there everyone!  (waves at the camera.)</a:t>
            </a:r>
          </a:p>
          <a:p>
            <a:pPr marL="0" indent="0">
              <a:buNone/>
            </a:pPr>
            <a:r>
              <a:rPr lang="en-GB" sz="2400" dirty="0"/>
              <a:t>Person 2:  are you thinking of getting married?  Well we’re going help you make that</a:t>
            </a:r>
          </a:p>
          <a:p>
            <a:pPr marL="0" indent="0">
              <a:buNone/>
            </a:pPr>
            <a:r>
              <a:rPr lang="en-GB" sz="2400" dirty="0"/>
              <a:t> decision!</a:t>
            </a:r>
          </a:p>
          <a:p>
            <a:pPr marL="0" indent="0">
              <a:buNone/>
            </a:pPr>
            <a:r>
              <a:rPr lang="en-GB" sz="2400" dirty="0"/>
              <a:t>Person 3:  That’s right, let’s start with what marriage and a Civil Partnership actually are! </a:t>
            </a:r>
          </a:p>
        </p:txBody>
      </p:sp>
    </p:spTree>
    <p:extLst>
      <p:ext uri="{BB962C8B-B14F-4D97-AF65-F5344CB8AC3E}">
        <p14:creationId xmlns:p14="http://schemas.microsoft.com/office/powerpoint/2010/main" val="364398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B346-B151-4496-88DE-57B82338B31C}"/>
              </a:ext>
            </a:extLst>
          </p:cNvPr>
          <p:cNvSpPr>
            <a:spLocks noGrp="1"/>
          </p:cNvSpPr>
          <p:nvPr>
            <p:ph type="title"/>
          </p:nvPr>
        </p:nvSpPr>
        <p:spPr>
          <a:xfrm>
            <a:off x="838200" y="365126"/>
            <a:ext cx="10515600" cy="760290"/>
          </a:xfrm>
          <a:solidFill>
            <a:srgbClr val="FFFF00"/>
          </a:solidFill>
        </p:spPr>
        <p:txBody>
          <a:bodyPr/>
          <a:lstStyle/>
          <a:p>
            <a:r>
              <a:rPr lang="en-GB" dirty="0"/>
              <a:t>Let’s watch some examples!</a:t>
            </a:r>
          </a:p>
        </p:txBody>
      </p:sp>
      <p:sp>
        <p:nvSpPr>
          <p:cNvPr id="3" name="Content Placeholder 2">
            <a:extLst>
              <a:ext uri="{FF2B5EF4-FFF2-40B4-BE49-F238E27FC236}">
                <a16:creationId xmlns:a16="http://schemas.microsoft.com/office/drawing/2014/main" id="{EF0F75D0-F332-4D6E-A1F7-C33215F8445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B5444B7-74C4-4832-83FF-DEE7B82D8443}"/>
              </a:ext>
            </a:extLst>
          </p:cNvPr>
          <p:cNvPicPr>
            <a:picLocks noChangeAspect="1"/>
          </p:cNvPicPr>
          <p:nvPr/>
        </p:nvPicPr>
        <p:blipFill rotWithShape="1">
          <a:blip r:embed="rId2"/>
          <a:srcRect l="56423" t="36520" r="6875" b="37635"/>
          <a:stretch/>
        </p:blipFill>
        <p:spPr>
          <a:xfrm>
            <a:off x="600675" y="1558808"/>
            <a:ext cx="10990649" cy="4351338"/>
          </a:xfrm>
          <a:prstGeom prst="rect">
            <a:avLst/>
          </a:prstGeom>
        </p:spPr>
      </p:pic>
    </p:spTree>
    <p:extLst>
      <p:ext uri="{BB962C8B-B14F-4D97-AF65-F5344CB8AC3E}">
        <p14:creationId xmlns:p14="http://schemas.microsoft.com/office/powerpoint/2010/main" val="320339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D65D-65C5-4E3B-8933-B264D67F90D7}"/>
              </a:ext>
            </a:extLst>
          </p:cNvPr>
          <p:cNvSpPr>
            <a:spLocks noGrp="1"/>
          </p:cNvSpPr>
          <p:nvPr>
            <p:ph type="title"/>
          </p:nvPr>
        </p:nvSpPr>
        <p:spPr>
          <a:solidFill>
            <a:srgbClr val="FFFF00"/>
          </a:solidFill>
        </p:spPr>
        <p:txBody>
          <a:bodyPr>
            <a:normAutofit fontScale="90000"/>
          </a:bodyPr>
          <a:lstStyle/>
          <a:p>
            <a:pPr algn="ctr"/>
            <a:r>
              <a:rPr lang="en-GB" b="1"/>
              <a:t>Learning check! </a:t>
            </a:r>
            <a:r>
              <a:rPr lang="en-GB" b="1" dirty="0"/>
              <a:t>Why do some people choose to get married or be part of a Civil Partnership?</a:t>
            </a:r>
          </a:p>
        </p:txBody>
      </p:sp>
      <p:sp>
        <p:nvSpPr>
          <p:cNvPr id="12" name="Content Placeholder 11">
            <a:extLst>
              <a:ext uri="{FF2B5EF4-FFF2-40B4-BE49-F238E27FC236}">
                <a16:creationId xmlns:a16="http://schemas.microsoft.com/office/drawing/2014/main" id="{C91862CC-321E-41FD-9758-D23965FA8A9C}"/>
              </a:ext>
            </a:extLst>
          </p:cNvPr>
          <p:cNvSpPr>
            <a:spLocks noGrp="1"/>
          </p:cNvSpPr>
          <p:nvPr>
            <p:ph idx="1"/>
          </p:nvPr>
        </p:nvSpPr>
        <p:spPr>
          <a:xfrm>
            <a:off x="838200" y="1825625"/>
            <a:ext cx="10515600" cy="1603375"/>
          </a:xfrm>
          <a:solidFill>
            <a:schemeClr val="accent4">
              <a:lumMod val="20000"/>
              <a:lumOff val="80000"/>
            </a:schemeClr>
          </a:solidFill>
        </p:spPr>
        <p:txBody>
          <a:bodyPr>
            <a:normAutofit/>
          </a:bodyPr>
          <a:lstStyle/>
          <a:p>
            <a:pPr marL="0" indent="0">
              <a:buNone/>
            </a:pPr>
            <a:r>
              <a:rPr lang="en-GB" sz="4400" dirty="0"/>
              <a:t>Answer this question with the person next to you, then as a class.</a:t>
            </a:r>
          </a:p>
        </p:txBody>
      </p:sp>
      <p:pic>
        <p:nvPicPr>
          <p:cNvPr id="4" name="Picture 3">
            <a:extLst>
              <a:ext uri="{FF2B5EF4-FFF2-40B4-BE49-F238E27FC236}">
                <a16:creationId xmlns:a16="http://schemas.microsoft.com/office/drawing/2014/main" id="{55A433E9-6638-46C1-BE7F-FC3FFCA094FC}"/>
              </a:ext>
            </a:extLst>
          </p:cNvPr>
          <p:cNvPicPr>
            <a:picLocks noChangeAspect="1"/>
          </p:cNvPicPr>
          <p:nvPr/>
        </p:nvPicPr>
        <p:blipFill rotWithShape="1">
          <a:blip r:embed="rId2"/>
          <a:srcRect l="4782" t="30328" r="80327" b="47245"/>
          <a:stretch/>
        </p:blipFill>
        <p:spPr>
          <a:xfrm>
            <a:off x="4789821" y="3761679"/>
            <a:ext cx="2863488" cy="2424560"/>
          </a:xfrm>
          <a:prstGeom prst="rect">
            <a:avLst/>
          </a:prstGeom>
        </p:spPr>
      </p:pic>
      <p:pic>
        <p:nvPicPr>
          <p:cNvPr id="5" name="Picture 4">
            <a:extLst>
              <a:ext uri="{FF2B5EF4-FFF2-40B4-BE49-F238E27FC236}">
                <a16:creationId xmlns:a16="http://schemas.microsoft.com/office/drawing/2014/main" id="{DC74C6D9-E621-47D2-B079-32284B16A134}"/>
              </a:ext>
            </a:extLst>
          </p:cNvPr>
          <p:cNvPicPr/>
          <p:nvPr/>
        </p:nvPicPr>
        <p:blipFill rotWithShape="1">
          <a:blip r:embed="rId3">
            <a:extLst>
              <a:ext uri="{28A0092B-C50C-407E-A947-70E740481C1C}">
                <a14:useLocalDpi xmlns:a14="http://schemas.microsoft.com/office/drawing/2010/main" val="0"/>
              </a:ext>
            </a:extLst>
          </a:blip>
          <a:srcRect l="61655" t="23054" r="13085" b="38226"/>
          <a:stretch/>
        </p:blipFill>
        <p:spPr bwMode="auto">
          <a:xfrm>
            <a:off x="838200" y="3713651"/>
            <a:ext cx="1624330" cy="140017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0387C9F-1FCE-4F65-9D06-5BD3D172C91E}"/>
              </a:ext>
            </a:extLst>
          </p:cNvPr>
          <p:cNvPicPr/>
          <p:nvPr/>
        </p:nvPicPr>
        <p:blipFill rotWithShape="1">
          <a:blip r:embed="rId4">
            <a:extLst>
              <a:ext uri="{28A0092B-C50C-407E-A947-70E740481C1C}">
                <a14:useLocalDpi xmlns:a14="http://schemas.microsoft.com/office/drawing/2010/main" val="0"/>
              </a:ext>
            </a:extLst>
          </a:blip>
          <a:srcRect l="58664" t="31033" r="5773" b="21380"/>
          <a:stretch/>
        </p:blipFill>
        <p:spPr bwMode="auto">
          <a:xfrm>
            <a:off x="8824693" y="3761679"/>
            <a:ext cx="2529107" cy="2424560"/>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3EAA95C0-BF73-41C2-9C20-46994DA18C1C}"/>
              </a:ext>
            </a:extLst>
          </p:cNvPr>
          <p:cNvPicPr>
            <a:picLocks noChangeAspect="1"/>
          </p:cNvPicPr>
          <p:nvPr/>
        </p:nvPicPr>
        <p:blipFill rotWithShape="1">
          <a:blip r:embed="rId5"/>
          <a:srcRect l="65769" t="29939" r="12077" b="13418"/>
          <a:stretch/>
        </p:blipFill>
        <p:spPr>
          <a:xfrm>
            <a:off x="2090791" y="4015831"/>
            <a:ext cx="1527646" cy="2195989"/>
          </a:xfrm>
          <a:prstGeom prst="rect">
            <a:avLst/>
          </a:prstGeom>
        </p:spPr>
      </p:pic>
    </p:spTree>
    <p:extLst>
      <p:ext uri="{BB962C8B-B14F-4D97-AF65-F5344CB8AC3E}">
        <p14:creationId xmlns:p14="http://schemas.microsoft.com/office/powerpoint/2010/main" val="239045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1C5C-A665-4D59-953F-DFE8B166E5AA}"/>
              </a:ext>
            </a:extLst>
          </p:cNvPr>
          <p:cNvSpPr>
            <a:spLocks noGrp="1"/>
          </p:cNvSpPr>
          <p:nvPr>
            <p:ph type="ctrTitle"/>
          </p:nvPr>
        </p:nvSpPr>
        <p:spPr>
          <a:xfrm>
            <a:off x="1524000" y="278296"/>
            <a:ext cx="9144000" cy="992050"/>
          </a:xfrm>
          <a:solidFill>
            <a:srgbClr val="FFFF00"/>
          </a:solidFill>
        </p:spPr>
        <p:txBody>
          <a:bodyPr>
            <a:normAutofit fontScale="90000"/>
          </a:bodyPr>
          <a:lstStyle/>
          <a:p>
            <a:r>
              <a:rPr lang="en-GB" dirty="0"/>
              <a:t>Try to match numbers to letters:</a:t>
            </a:r>
          </a:p>
        </p:txBody>
      </p:sp>
      <p:sp>
        <p:nvSpPr>
          <p:cNvPr id="3" name="Subtitle 2">
            <a:extLst>
              <a:ext uri="{FF2B5EF4-FFF2-40B4-BE49-F238E27FC236}">
                <a16:creationId xmlns:a16="http://schemas.microsoft.com/office/drawing/2014/main" id="{2AF842E6-802D-4B2B-8CBE-54676DC0EB8E}"/>
              </a:ext>
            </a:extLst>
          </p:cNvPr>
          <p:cNvSpPr>
            <a:spLocks noGrp="1"/>
          </p:cNvSpPr>
          <p:nvPr>
            <p:ph type="subTitle" idx="1"/>
          </p:nvPr>
        </p:nvSpPr>
        <p:spPr>
          <a:xfrm>
            <a:off x="212035" y="1653967"/>
            <a:ext cx="11834192" cy="3885441"/>
          </a:xfrm>
          <a:solidFill>
            <a:schemeClr val="accent4">
              <a:lumMod val="40000"/>
              <a:lumOff val="60000"/>
            </a:schemeClr>
          </a:solidFill>
        </p:spPr>
        <p:txBody>
          <a:bodyPr>
            <a:normAutofit fontScale="92500" lnSpcReduction="10000"/>
          </a:bodyPr>
          <a:lstStyle/>
          <a:p>
            <a:pPr marL="514350" indent="-514350" algn="l">
              <a:buAutoNum type="arabicParenR"/>
            </a:pPr>
            <a:r>
              <a:rPr lang="en-GB" sz="2600" dirty="0"/>
              <a:t>(Biological) Sex                       a)  whether someone feels like a male or female.</a:t>
            </a:r>
          </a:p>
          <a:p>
            <a:pPr marL="514350" indent="-514350" algn="l">
              <a:buAutoNum type="arabicParenR"/>
            </a:pPr>
            <a:r>
              <a:rPr lang="en-GB" sz="2600" dirty="0"/>
              <a:t>Gender                                     b)  who someone is sexually attracted to.</a:t>
            </a:r>
          </a:p>
          <a:p>
            <a:pPr marL="514350" indent="-514350" algn="l">
              <a:buAutoNum type="arabicParenR" startAt="3"/>
            </a:pPr>
            <a:r>
              <a:rPr lang="en-GB" sz="2600" dirty="0"/>
              <a:t>Transgender                            c)  when someone feels a different gender to their sex.</a:t>
            </a:r>
          </a:p>
          <a:p>
            <a:pPr marL="514350" indent="-514350" algn="l">
              <a:buAutoNum type="arabicParenR" startAt="3"/>
            </a:pPr>
            <a:r>
              <a:rPr lang="en-GB" sz="2600" dirty="0"/>
              <a:t>Non-binary                              d)  whether someone is born a male or female.</a:t>
            </a:r>
          </a:p>
          <a:p>
            <a:pPr marL="514350" indent="-514350" algn="l">
              <a:buAutoNum type="arabicParenR" startAt="3"/>
            </a:pPr>
            <a:r>
              <a:rPr lang="en-GB" sz="2600" dirty="0"/>
              <a:t>Sexuality                                  e)  when someone feels like no, or changeable genders.</a:t>
            </a:r>
          </a:p>
          <a:p>
            <a:pPr marL="514350" indent="-514350" algn="l">
              <a:buAutoNum type="arabicParenR" startAt="3"/>
            </a:pPr>
            <a:r>
              <a:rPr lang="en-GB" sz="2600" dirty="0"/>
              <a:t>Gay                                            f)   when someone is attracted to both sexes.</a:t>
            </a:r>
          </a:p>
          <a:p>
            <a:pPr marL="514350" indent="-514350" algn="l">
              <a:buAutoNum type="arabicParenR" startAt="3"/>
            </a:pPr>
            <a:r>
              <a:rPr lang="en-GB" sz="2600" dirty="0"/>
              <a:t>Bi-sexual                                   g)  when someone is attracted to the same sex.</a:t>
            </a:r>
          </a:p>
          <a:p>
            <a:pPr marL="514350" indent="-514350" algn="l">
              <a:buAutoNum type="arabicParenR" startAt="3"/>
            </a:pPr>
            <a:r>
              <a:rPr lang="en-GB" sz="2600" dirty="0"/>
              <a:t>Straight                                     h)  when someone is attracted to the opposite sex.</a:t>
            </a:r>
          </a:p>
          <a:p>
            <a:pPr marL="514350" indent="-514350" algn="l">
              <a:buAutoNum type="arabicParenR" startAt="3"/>
            </a:pPr>
            <a:r>
              <a:rPr lang="en-GB" sz="2600" dirty="0"/>
              <a:t>Asexual                                     I)   when someone is not attracted to either sex.</a:t>
            </a:r>
          </a:p>
        </p:txBody>
      </p:sp>
      <p:sp>
        <p:nvSpPr>
          <p:cNvPr id="4" name="TextBox 3">
            <a:extLst>
              <a:ext uri="{FF2B5EF4-FFF2-40B4-BE49-F238E27FC236}">
                <a16:creationId xmlns:a16="http://schemas.microsoft.com/office/drawing/2014/main" id="{8DBE39CA-1CE9-425B-B3B8-579E55543561}"/>
              </a:ext>
            </a:extLst>
          </p:cNvPr>
          <p:cNvSpPr txBox="1"/>
          <p:nvPr/>
        </p:nvSpPr>
        <p:spPr>
          <a:xfrm>
            <a:off x="2040835" y="5923029"/>
            <a:ext cx="7527235" cy="553998"/>
          </a:xfrm>
          <a:prstGeom prst="rect">
            <a:avLst/>
          </a:prstGeom>
          <a:solidFill>
            <a:srgbClr val="FFFF00"/>
          </a:solidFill>
        </p:spPr>
        <p:txBody>
          <a:bodyPr wrap="square" rtlCol="0">
            <a:spAutoFit/>
          </a:bodyPr>
          <a:lstStyle/>
          <a:p>
            <a:r>
              <a:rPr lang="en-GB" sz="3000" dirty="0"/>
              <a:t>Answers – 1d   2a   3c   4e    5b    6g   7f   8h   9I </a:t>
            </a:r>
          </a:p>
        </p:txBody>
      </p:sp>
    </p:spTree>
    <p:extLst>
      <p:ext uri="{BB962C8B-B14F-4D97-AF65-F5344CB8AC3E}">
        <p14:creationId xmlns:p14="http://schemas.microsoft.com/office/powerpoint/2010/main" val="7722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B366-6400-4009-8151-4FC32919351E}"/>
              </a:ext>
            </a:extLst>
          </p:cNvPr>
          <p:cNvSpPr>
            <a:spLocks noGrp="1"/>
          </p:cNvSpPr>
          <p:nvPr>
            <p:ph type="title"/>
          </p:nvPr>
        </p:nvSpPr>
        <p:spPr>
          <a:solidFill>
            <a:srgbClr val="FFFF00"/>
          </a:solidFill>
        </p:spPr>
        <p:txBody>
          <a:bodyPr/>
          <a:lstStyle/>
          <a:p>
            <a:pPr algn="ctr"/>
            <a:r>
              <a:rPr lang="en-GB" b="1" dirty="0"/>
              <a:t>Watch this clip from Encanto.  </a:t>
            </a:r>
            <a:br>
              <a:rPr lang="en-GB" dirty="0"/>
            </a:br>
            <a:r>
              <a:rPr lang="en-GB" dirty="0"/>
              <a:t>What is Mariano trying to ask Isabela?</a:t>
            </a:r>
          </a:p>
        </p:txBody>
      </p:sp>
      <p:sp>
        <p:nvSpPr>
          <p:cNvPr id="4" name="Rectangle 3">
            <a:extLst>
              <a:ext uri="{FF2B5EF4-FFF2-40B4-BE49-F238E27FC236}">
                <a16:creationId xmlns:a16="http://schemas.microsoft.com/office/drawing/2014/main" id="{8F0DA92E-74A6-47AA-8F02-9A6CDC78FD7B}"/>
              </a:ext>
            </a:extLst>
          </p:cNvPr>
          <p:cNvSpPr/>
          <p:nvPr/>
        </p:nvSpPr>
        <p:spPr>
          <a:xfrm>
            <a:off x="1048821" y="2064891"/>
            <a:ext cx="8526373" cy="584775"/>
          </a:xfrm>
          <a:prstGeom prst="rect">
            <a:avLst/>
          </a:prstGeom>
          <a:solidFill>
            <a:schemeClr val="accent4">
              <a:lumMod val="40000"/>
              <a:lumOff val="60000"/>
            </a:schemeClr>
          </a:solidFill>
        </p:spPr>
        <p:txBody>
          <a:bodyPr wrap="none">
            <a:spAutoFit/>
          </a:bodyPr>
          <a:lstStyle/>
          <a:p>
            <a:r>
              <a:rPr lang="en-GB" sz="3200" dirty="0">
                <a:hlinkClick r:id="rId2"/>
              </a:rPr>
              <a:t>https://www.youtube.com/watch?v=A5CJCn6UzkI</a:t>
            </a:r>
            <a:endParaRPr lang="en-GB" sz="3200" dirty="0"/>
          </a:p>
        </p:txBody>
      </p:sp>
      <p:pic>
        <p:nvPicPr>
          <p:cNvPr id="5" name="Picture 4">
            <a:extLst>
              <a:ext uri="{FF2B5EF4-FFF2-40B4-BE49-F238E27FC236}">
                <a16:creationId xmlns:a16="http://schemas.microsoft.com/office/drawing/2014/main" id="{7836DAC2-6DFE-43DE-AE76-5D16AAC38A12}"/>
              </a:ext>
            </a:extLst>
          </p:cNvPr>
          <p:cNvPicPr>
            <a:picLocks noChangeAspect="1"/>
          </p:cNvPicPr>
          <p:nvPr/>
        </p:nvPicPr>
        <p:blipFill rotWithShape="1">
          <a:blip r:embed="rId3"/>
          <a:srcRect l="8602" t="27042" r="45218" b="31778"/>
          <a:stretch/>
        </p:blipFill>
        <p:spPr>
          <a:xfrm>
            <a:off x="1300612" y="3023869"/>
            <a:ext cx="6233507" cy="3125140"/>
          </a:xfrm>
          <a:prstGeom prst="rect">
            <a:avLst/>
          </a:prstGeom>
        </p:spPr>
      </p:pic>
      <p:sp>
        <p:nvSpPr>
          <p:cNvPr id="6" name="TextBox 5">
            <a:extLst>
              <a:ext uri="{FF2B5EF4-FFF2-40B4-BE49-F238E27FC236}">
                <a16:creationId xmlns:a16="http://schemas.microsoft.com/office/drawing/2014/main" id="{B202586D-10D7-45DB-8AFD-019BCEB9EF2F}"/>
              </a:ext>
            </a:extLst>
          </p:cNvPr>
          <p:cNvSpPr txBox="1"/>
          <p:nvPr/>
        </p:nvSpPr>
        <p:spPr>
          <a:xfrm>
            <a:off x="7712764" y="2864843"/>
            <a:ext cx="4015409" cy="3785652"/>
          </a:xfrm>
          <a:prstGeom prst="rect">
            <a:avLst/>
          </a:prstGeom>
          <a:solidFill>
            <a:srgbClr val="FF99FF"/>
          </a:solidFill>
        </p:spPr>
        <p:txBody>
          <a:bodyPr wrap="square" rtlCol="0">
            <a:spAutoFit/>
          </a:bodyPr>
          <a:lstStyle/>
          <a:p>
            <a:r>
              <a:rPr lang="en-GB" sz="2400" b="1" dirty="0"/>
              <a:t>He is trying to ask her to marry him.</a:t>
            </a:r>
          </a:p>
          <a:p>
            <a:endParaRPr lang="en-GB" sz="2400" dirty="0"/>
          </a:p>
          <a:p>
            <a:r>
              <a:rPr lang="en-GB" sz="2400" dirty="0"/>
              <a:t>What do you already know about the words:</a:t>
            </a:r>
          </a:p>
          <a:p>
            <a:endParaRPr lang="en-GB" sz="2400" dirty="0"/>
          </a:p>
          <a:p>
            <a:r>
              <a:rPr lang="en-GB" sz="2400" dirty="0"/>
              <a:t>*Marriage</a:t>
            </a:r>
          </a:p>
          <a:p>
            <a:r>
              <a:rPr lang="en-GB" sz="2400" dirty="0"/>
              <a:t>*Civil Partnership</a:t>
            </a:r>
          </a:p>
          <a:p>
            <a:endParaRPr lang="en-GB" sz="2400" dirty="0"/>
          </a:p>
          <a:p>
            <a:r>
              <a:rPr lang="en-GB" sz="2400" dirty="0"/>
              <a:t>Share with class.</a:t>
            </a:r>
          </a:p>
        </p:txBody>
      </p:sp>
    </p:spTree>
    <p:extLst>
      <p:ext uri="{BB962C8B-B14F-4D97-AF65-F5344CB8AC3E}">
        <p14:creationId xmlns:p14="http://schemas.microsoft.com/office/powerpoint/2010/main" val="422962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 calcmode="lin" valueType="num">
                                      <p:cBhvr additive="base">
                                        <p:cTn id="2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D65D-65C5-4E3B-8933-B264D67F90D7}"/>
              </a:ext>
            </a:extLst>
          </p:cNvPr>
          <p:cNvSpPr>
            <a:spLocks noGrp="1"/>
          </p:cNvSpPr>
          <p:nvPr>
            <p:ph type="title"/>
          </p:nvPr>
        </p:nvSpPr>
        <p:spPr>
          <a:solidFill>
            <a:srgbClr val="FFFF00"/>
          </a:solidFill>
        </p:spPr>
        <p:txBody>
          <a:bodyPr/>
          <a:lstStyle/>
          <a:p>
            <a:pPr algn="ctr"/>
            <a:r>
              <a:rPr lang="en-GB" b="1" dirty="0"/>
              <a:t>L.O:  Why do some people choose to get married or be part of a Civil Partnership?</a:t>
            </a:r>
          </a:p>
        </p:txBody>
      </p:sp>
      <p:sp>
        <p:nvSpPr>
          <p:cNvPr id="12" name="Content Placeholder 11">
            <a:extLst>
              <a:ext uri="{FF2B5EF4-FFF2-40B4-BE49-F238E27FC236}">
                <a16:creationId xmlns:a16="http://schemas.microsoft.com/office/drawing/2014/main" id="{C91862CC-321E-41FD-9758-D23965FA8A9C}"/>
              </a:ext>
            </a:extLst>
          </p:cNvPr>
          <p:cNvSpPr>
            <a:spLocks noGrp="1"/>
          </p:cNvSpPr>
          <p:nvPr>
            <p:ph idx="1"/>
          </p:nvPr>
        </p:nvSpPr>
        <p:spPr>
          <a:xfrm>
            <a:off x="838200" y="1825625"/>
            <a:ext cx="10515600" cy="1603375"/>
          </a:xfrm>
          <a:solidFill>
            <a:schemeClr val="accent4">
              <a:lumMod val="20000"/>
              <a:lumOff val="80000"/>
            </a:schemeClr>
          </a:solidFill>
        </p:spPr>
        <p:txBody>
          <a:bodyPr>
            <a:normAutofit/>
          </a:bodyPr>
          <a:lstStyle/>
          <a:p>
            <a:pPr marL="0" indent="0">
              <a:buNone/>
            </a:pPr>
            <a:endParaRPr lang="en-GB" sz="4400" dirty="0"/>
          </a:p>
        </p:txBody>
      </p:sp>
      <p:pic>
        <p:nvPicPr>
          <p:cNvPr id="4" name="Picture 3">
            <a:extLst>
              <a:ext uri="{FF2B5EF4-FFF2-40B4-BE49-F238E27FC236}">
                <a16:creationId xmlns:a16="http://schemas.microsoft.com/office/drawing/2014/main" id="{55A433E9-6638-46C1-BE7F-FC3FFCA094FC}"/>
              </a:ext>
            </a:extLst>
          </p:cNvPr>
          <p:cNvPicPr>
            <a:picLocks noChangeAspect="1"/>
          </p:cNvPicPr>
          <p:nvPr/>
        </p:nvPicPr>
        <p:blipFill rotWithShape="1">
          <a:blip r:embed="rId2"/>
          <a:srcRect l="4782" t="30328" r="80327" b="47245"/>
          <a:stretch/>
        </p:blipFill>
        <p:spPr>
          <a:xfrm>
            <a:off x="4789821" y="3761679"/>
            <a:ext cx="2863488" cy="2424560"/>
          </a:xfrm>
          <a:prstGeom prst="rect">
            <a:avLst/>
          </a:prstGeom>
        </p:spPr>
      </p:pic>
      <p:pic>
        <p:nvPicPr>
          <p:cNvPr id="5" name="Picture 4">
            <a:extLst>
              <a:ext uri="{FF2B5EF4-FFF2-40B4-BE49-F238E27FC236}">
                <a16:creationId xmlns:a16="http://schemas.microsoft.com/office/drawing/2014/main" id="{DC74C6D9-E621-47D2-B079-32284B16A134}"/>
              </a:ext>
            </a:extLst>
          </p:cNvPr>
          <p:cNvPicPr/>
          <p:nvPr/>
        </p:nvPicPr>
        <p:blipFill rotWithShape="1">
          <a:blip r:embed="rId3">
            <a:extLst>
              <a:ext uri="{28A0092B-C50C-407E-A947-70E740481C1C}">
                <a14:useLocalDpi xmlns:a14="http://schemas.microsoft.com/office/drawing/2010/main" val="0"/>
              </a:ext>
            </a:extLst>
          </a:blip>
          <a:srcRect l="61655" t="23054" r="13085" b="38226"/>
          <a:stretch/>
        </p:blipFill>
        <p:spPr bwMode="auto">
          <a:xfrm>
            <a:off x="838200" y="3713651"/>
            <a:ext cx="1624330" cy="140017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0387C9F-1FCE-4F65-9D06-5BD3D172C91E}"/>
              </a:ext>
            </a:extLst>
          </p:cNvPr>
          <p:cNvPicPr/>
          <p:nvPr/>
        </p:nvPicPr>
        <p:blipFill rotWithShape="1">
          <a:blip r:embed="rId4">
            <a:extLst>
              <a:ext uri="{28A0092B-C50C-407E-A947-70E740481C1C}">
                <a14:useLocalDpi xmlns:a14="http://schemas.microsoft.com/office/drawing/2010/main" val="0"/>
              </a:ext>
            </a:extLst>
          </a:blip>
          <a:srcRect l="58664" t="31033" r="5773" b="21380"/>
          <a:stretch/>
        </p:blipFill>
        <p:spPr bwMode="auto">
          <a:xfrm>
            <a:off x="8824693" y="3761679"/>
            <a:ext cx="2529107" cy="2424560"/>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3EAA95C0-BF73-41C2-9C20-46994DA18C1C}"/>
              </a:ext>
            </a:extLst>
          </p:cNvPr>
          <p:cNvPicPr>
            <a:picLocks noChangeAspect="1"/>
          </p:cNvPicPr>
          <p:nvPr/>
        </p:nvPicPr>
        <p:blipFill rotWithShape="1">
          <a:blip r:embed="rId5"/>
          <a:srcRect l="65769" t="29939" r="12077" b="13418"/>
          <a:stretch/>
        </p:blipFill>
        <p:spPr>
          <a:xfrm>
            <a:off x="2090791" y="4015831"/>
            <a:ext cx="1527646" cy="2195989"/>
          </a:xfrm>
          <a:prstGeom prst="rect">
            <a:avLst/>
          </a:prstGeom>
        </p:spPr>
      </p:pic>
    </p:spTree>
    <p:extLst>
      <p:ext uri="{BB962C8B-B14F-4D97-AF65-F5344CB8AC3E}">
        <p14:creationId xmlns:p14="http://schemas.microsoft.com/office/powerpoint/2010/main" val="2694612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6EF70-6A76-4480-95BA-1F6481946348}"/>
              </a:ext>
            </a:extLst>
          </p:cNvPr>
          <p:cNvSpPr>
            <a:spLocks noGrp="1"/>
          </p:cNvSpPr>
          <p:nvPr>
            <p:ph type="title"/>
          </p:nvPr>
        </p:nvSpPr>
        <p:spPr>
          <a:solidFill>
            <a:srgbClr val="FFFF00"/>
          </a:solidFill>
        </p:spPr>
        <p:txBody>
          <a:bodyPr>
            <a:normAutofit fontScale="90000"/>
          </a:bodyPr>
          <a:lstStyle/>
          <a:p>
            <a:r>
              <a:rPr lang="en-GB" dirty="0"/>
              <a:t>During the film, Isabela realises she is not sure that she wants to marry Mariano.  Watch this…</a:t>
            </a:r>
          </a:p>
        </p:txBody>
      </p:sp>
      <p:sp>
        <p:nvSpPr>
          <p:cNvPr id="4" name="Rectangle 3">
            <a:extLst>
              <a:ext uri="{FF2B5EF4-FFF2-40B4-BE49-F238E27FC236}">
                <a16:creationId xmlns:a16="http://schemas.microsoft.com/office/drawing/2014/main" id="{62AF1723-8F6D-4239-8B06-1CE6ABFC1570}"/>
              </a:ext>
            </a:extLst>
          </p:cNvPr>
          <p:cNvSpPr/>
          <p:nvPr/>
        </p:nvSpPr>
        <p:spPr>
          <a:xfrm>
            <a:off x="1351143" y="1813100"/>
            <a:ext cx="8626529" cy="584775"/>
          </a:xfrm>
          <a:prstGeom prst="rect">
            <a:avLst/>
          </a:prstGeom>
          <a:solidFill>
            <a:schemeClr val="accent4">
              <a:lumMod val="40000"/>
              <a:lumOff val="60000"/>
            </a:schemeClr>
          </a:solidFill>
        </p:spPr>
        <p:txBody>
          <a:bodyPr wrap="none">
            <a:spAutoFit/>
          </a:bodyPr>
          <a:lstStyle/>
          <a:p>
            <a:r>
              <a:rPr lang="en-GB" sz="3200" dirty="0"/>
              <a:t>https://www.youtube.com/watch?v=bBeZSuHI4Qc</a:t>
            </a:r>
          </a:p>
        </p:txBody>
      </p:sp>
      <p:pic>
        <p:nvPicPr>
          <p:cNvPr id="5" name="Picture 4">
            <a:extLst>
              <a:ext uri="{FF2B5EF4-FFF2-40B4-BE49-F238E27FC236}">
                <a16:creationId xmlns:a16="http://schemas.microsoft.com/office/drawing/2014/main" id="{9216AD00-EDA9-4CF7-9144-E6D719E86726}"/>
              </a:ext>
            </a:extLst>
          </p:cNvPr>
          <p:cNvPicPr>
            <a:picLocks noChangeAspect="1"/>
          </p:cNvPicPr>
          <p:nvPr/>
        </p:nvPicPr>
        <p:blipFill rotWithShape="1">
          <a:blip r:embed="rId2"/>
          <a:srcRect l="9565" t="29655" r="42935" b="35727"/>
          <a:stretch/>
        </p:blipFill>
        <p:spPr>
          <a:xfrm>
            <a:off x="599661" y="2776715"/>
            <a:ext cx="6556513" cy="3366821"/>
          </a:xfrm>
          <a:prstGeom prst="rect">
            <a:avLst/>
          </a:prstGeom>
        </p:spPr>
      </p:pic>
      <p:sp>
        <p:nvSpPr>
          <p:cNvPr id="6" name="TextBox 5">
            <a:extLst>
              <a:ext uri="{FF2B5EF4-FFF2-40B4-BE49-F238E27FC236}">
                <a16:creationId xmlns:a16="http://schemas.microsoft.com/office/drawing/2014/main" id="{5FE10787-E3E2-43B9-800C-1F30CE243BBA}"/>
              </a:ext>
            </a:extLst>
          </p:cNvPr>
          <p:cNvSpPr txBox="1"/>
          <p:nvPr/>
        </p:nvSpPr>
        <p:spPr>
          <a:xfrm>
            <a:off x="7474226" y="2557670"/>
            <a:ext cx="4227444" cy="3539430"/>
          </a:xfrm>
          <a:prstGeom prst="rect">
            <a:avLst/>
          </a:prstGeom>
          <a:solidFill>
            <a:srgbClr val="7030A0"/>
          </a:solidFill>
        </p:spPr>
        <p:txBody>
          <a:bodyPr wrap="square" rtlCol="0">
            <a:spAutoFit/>
          </a:bodyPr>
          <a:lstStyle/>
          <a:p>
            <a:r>
              <a:rPr lang="en-GB" sz="3200" dirty="0">
                <a:solidFill>
                  <a:schemeClr val="bg1"/>
                </a:solidFill>
              </a:rPr>
              <a:t>Imagine Isabela looks on YouTube to find out more about Marriage and Civil Partnerships.</a:t>
            </a:r>
          </a:p>
          <a:p>
            <a:endParaRPr lang="en-GB" sz="3200" dirty="0">
              <a:solidFill>
                <a:schemeClr val="bg1"/>
              </a:solidFill>
            </a:endParaRPr>
          </a:p>
          <a:p>
            <a:r>
              <a:rPr lang="en-GB" sz="3200" dirty="0">
                <a:solidFill>
                  <a:schemeClr val="bg1"/>
                </a:solidFill>
              </a:rPr>
              <a:t>Today, you are going to make that YouTube Clip!</a:t>
            </a:r>
          </a:p>
        </p:txBody>
      </p:sp>
    </p:spTree>
    <p:extLst>
      <p:ext uri="{BB962C8B-B14F-4D97-AF65-F5344CB8AC3E}">
        <p14:creationId xmlns:p14="http://schemas.microsoft.com/office/powerpoint/2010/main" val="370043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E7D8B-D362-47AF-B90D-FF0FDC3BC601}"/>
              </a:ext>
            </a:extLst>
          </p:cNvPr>
          <p:cNvSpPr>
            <a:spLocks noGrp="1"/>
          </p:cNvSpPr>
          <p:nvPr>
            <p:ph type="title"/>
          </p:nvPr>
        </p:nvSpPr>
        <p:spPr>
          <a:solidFill>
            <a:srgbClr val="FFFF00"/>
          </a:solidFill>
        </p:spPr>
        <p:txBody>
          <a:bodyPr/>
          <a:lstStyle/>
          <a:p>
            <a:r>
              <a:rPr lang="en-GB" dirty="0"/>
              <a:t>But first we are going to do the research together.</a:t>
            </a:r>
          </a:p>
        </p:txBody>
      </p:sp>
      <p:sp>
        <p:nvSpPr>
          <p:cNvPr id="3" name="Content Placeholder 2">
            <a:extLst>
              <a:ext uri="{FF2B5EF4-FFF2-40B4-BE49-F238E27FC236}">
                <a16:creationId xmlns:a16="http://schemas.microsoft.com/office/drawing/2014/main" id="{B7EC057D-66B8-4AAB-93C0-60AA3E1A0C72}"/>
              </a:ext>
            </a:extLst>
          </p:cNvPr>
          <p:cNvSpPr>
            <a:spLocks noGrp="1"/>
          </p:cNvSpPr>
          <p:nvPr>
            <p:ph idx="1"/>
          </p:nvPr>
        </p:nvSpPr>
        <p:spPr>
          <a:solidFill>
            <a:schemeClr val="accent4">
              <a:lumMod val="20000"/>
              <a:lumOff val="80000"/>
            </a:schemeClr>
          </a:solidFill>
        </p:spPr>
        <p:txBody>
          <a:bodyPr>
            <a:normAutofit/>
          </a:bodyPr>
          <a:lstStyle/>
          <a:p>
            <a:pPr marL="0" indent="0">
              <a:buNone/>
            </a:pPr>
            <a:r>
              <a:rPr lang="en-GB" b="1" dirty="0"/>
              <a:t>You will each need a guided reading sheet.</a:t>
            </a:r>
          </a:p>
          <a:p>
            <a:pPr marL="0" indent="0">
              <a:buNone/>
            </a:pPr>
            <a:r>
              <a:rPr lang="en-GB" dirty="0"/>
              <a:t>Task 1) a) Skim the text and count how many times the word “commitment” appears.  </a:t>
            </a:r>
          </a:p>
          <a:p>
            <a:pPr marL="0" indent="0">
              <a:buNone/>
            </a:pPr>
            <a:r>
              <a:rPr lang="en-GB" b="1" dirty="0">
                <a:solidFill>
                  <a:srgbClr val="FF0000"/>
                </a:solidFill>
              </a:rPr>
              <a:t>Answer = 5 times.</a:t>
            </a:r>
          </a:p>
          <a:p>
            <a:pPr marL="514350" indent="-514350">
              <a:buAutoNum type="alphaLcParenR" startAt="2"/>
            </a:pPr>
            <a:r>
              <a:rPr lang="en-GB" dirty="0"/>
              <a:t>Now try to explain what commitment means in pairs, on your sheet, then as a class.</a:t>
            </a:r>
          </a:p>
          <a:p>
            <a:pPr marL="0" indent="0">
              <a:buNone/>
            </a:pPr>
            <a:r>
              <a:rPr lang="en-GB" b="1" dirty="0">
                <a:solidFill>
                  <a:srgbClr val="FF0000"/>
                </a:solidFill>
              </a:rPr>
              <a:t>Answer = a promise to do, be or give something now and in the future.   In marriage, you are promising to be their partner for the rest of your life (a life-long commitment.) </a:t>
            </a:r>
          </a:p>
        </p:txBody>
      </p:sp>
    </p:spTree>
    <p:extLst>
      <p:ext uri="{BB962C8B-B14F-4D97-AF65-F5344CB8AC3E}">
        <p14:creationId xmlns:p14="http://schemas.microsoft.com/office/powerpoint/2010/main" val="16325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DDCF-CEA6-4E69-91E8-C401A3591F70}"/>
              </a:ext>
            </a:extLst>
          </p:cNvPr>
          <p:cNvSpPr>
            <a:spLocks noGrp="1"/>
          </p:cNvSpPr>
          <p:nvPr>
            <p:ph type="title"/>
          </p:nvPr>
        </p:nvSpPr>
        <p:spPr>
          <a:xfrm>
            <a:off x="1209824" y="618979"/>
            <a:ext cx="10298723" cy="5205046"/>
          </a:xfrm>
          <a:solidFill>
            <a:schemeClr val="accent4">
              <a:lumMod val="20000"/>
              <a:lumOff val="80000"/>
            </a:schemeClr>
          </a:solidFill>
        </p:spPr>
        <p:txBody>
          <a:bodyPr>
            <a:normAutofit fontScale="90000"/>
          </a:bodyPr>
          <a:lstStyle/>
          <a:p>
            <a:br>
              <a:rPr lang="en-GB" b="1" dirty="0"/>
            </a:br>
            <a:br>
              <a:rPr lang="en-GB" b="1" dirty="0"/>
            </a:br>
            <a:r>
              <a:rPr lang="en-GB" b="1" dirty="0"/>
              <a:t>Task 2) </a:t>
            </a:r>
            <a:br>
              <a:rPr lang="en-GB" b="1" dirty="0"/>
            </a:br>
            <a:r>
              <a:rPr lang="en-GB" dirty="0"/>
              <a:t>a)  Scan the first three paragraphs and underline/highlight the meaning of the words:</a:t>
            </a:r>
            <a:br>
              <a:rPr lang="en-GB" dirty="0"/>
            </a:br>
            <a:r>
              <a:rPr lang="en-GB" dirty="0"/>
              <a:t>&gt;Marriage</a:t>
            </a:r>
            <a:br>
              <a:rPr lang="en-GB" dirty="0"/>
            </a:br>
            <a:r>
              <a:rPr lang="en-GB" dirty="0"/>
              <a:t>&gt;Civil Partnership</a:t>
            </a:r>
            <a:br>
              <a:rPr lang="en-GB" dirty="0"/>
            </a:br>
            <a:br>
              <a:rPr lang="en-GB" dirty="0"/>
            </a:br>
            <a:r>
              <a:rPr lang="en-GB" dirty="0"/>
              <a:t>b) Tell the person next to you what they mean in your own words.</a:t>
            </a:r>
            <a:br>
              <a:rPr lang="en-GB" sz="3600" dirty="0"/>
            </a:br>
            <a:br>
              <a:rPr lang="en-GB" sz="3600" dirty="0"/>
            </a:br>
            <a:br>
              <a:rPr lang="en-GB" sz="3600" dirty="0"/>
            </a:br>
            <a:endParaRPr lang="en-GB" sz="3600" dirty="0"/>
          </a:p>
        </p:txBody>
      </p:sp>
    </p:spTree>
    <p:extLst>
      <p:ext uri="{BB962C8B-B14F-4D97-AF65-F5344CB8AC3E}">
        <p14:creationId xmlns:p14="http://schemas.microsoft.com/office/powerpoint/2010/main" val="154921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5BC68F-EE31-4901-9339-94120AF3BE13}"/>
              </a:ext>
            </a:extLst>
          </p:cNvPr>
          <p:cNvSpPr>
            <a:spLocks noGrp="1"/>
          </p:cNvSpPr>
          <p:nvPr>
            <p:ph idx="1"/>
          </p:nvPr>
        </p:nvSpPr>
        <p:spPr>
          <a:xfrm>
            <a:off x="-1" y="0"/>
            <a:ext cx="12005953" cy="6638306"/>
          </a:xfrm>
          <a:solidFill>
            <a:schemeClr val="accent4">
              <a:lumMod val="20000"/>
              <a:lumOff val="80000"/>
            </a:schemeClr>
          </a:solidFill>
        </p:spPr>
        <p:txBody>
          <a:bodyPr>
            <a:normAutofit fontScale="85000" lnSpcReduction="10000"/>
          </a:bodyPr>
          <a:lstStyle/>
          <a:p>
            <a:pPr marL="0" indent="0">
              <a:buNone/>
            </a:pPr>
            <a:r>
              <a:rPr lang="en-GB" sz="4100" dirty="0">
                <a:solidFill>
                  <a:srgbClr val="FF0000"/>
                </a:solidFill>
              </a:rPr>
              <a:t>Marriage</a:t>
            </a:r>
            <a:r>
              <a:rPr lang="en-GB" sz="4100" dirty="0"/>
              <a:t> takes place between two people who are in a romantic relationship and involves a wedding ceremony in which a promise is made out loud (vows) and documents are signed to show that they are united financially (money) and by the law.   It can take place in any church or other registered venue.</a:t>
            </a:r>
          </a:p>
          <a:p>
            <a:pPr marL="0" indent="0">
              <a:buNone/>
            </a:pPr>
            <a:endParaRPr lang="en-GB" sz="4100" dirty="0"/>
          </a:p>
          <a:p>
            <a:pPr marL="0" indent="0">
              <a:buNone/>
            </a:pPr>
            <a:endParaRPr lang="en-GB" sz="4100" dirty="0"/>
          </a:p>
          <a:p>
            <a:pPr marL="0" indent="0">
              <a:buNone/>
            </a:pPr>
            <a:r>
              <a:rPr lang="en-GB" sz="4100" dirty="0">
                <a:solidFill>
                  <a:srgbClr val="FF0000"/>
                </a:solidFill>
              </a:rPr>
              <a:t>A Civil Partnership </a:t>
            </a:r>
            <a:r>
              <a:rPr lang="en-GB" sz="4100" dirty="0"/>
              <a:t>is very similar to marriage but mainly involves the signing of a document to show that a couple are now financially and legally united.  It can also involve a ceremony but must only take place in a venue that has been registered to do this, for example a registry office.  They were originally created because same-sex (gay) couples were not allowed to get married in the UK, but they were allowed to have a Civil Partnership.  </a:t>
            </a:r>
          </a:p>
          <a:p>
            <a:pPr marL="0" indent="0">
              <a:buNone/>
            </a:pPr>
            <a:endParaRPr lang="en-GB" dirty="0"/>
          </a:p>
        </p:txBody>
      </p:sp>
    </p:spTree>
    <p:extLst>
      <p:ext uri="{BB962C8B-B14F-4D97-AF65-F5344CB8AC3E}">
        <p14:creationId xmlns:p14="http://schemas.microsoft.com/office/powerpoint/2010/main" val="368817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BCC7-745E-45FB-AB18-D4ABC181F18C}"/>
              </a:ext>
            </a:extLst>
          </p:cNvPr>
          <p:cNvSpPr>
            <a:spLocks noGrp="1"/>
          </p:cNvSpPr>
          <p:nvPr>
            <p:ph type="title"/>
          </p:nvPr>
        </p:nvSpPr>
        <p:spPr>
          <a:xfrm>
            <a:off x="838200" y="175847"/>
            <a:ext cx="10515600" cy="907365"/>
          </a:xfrm>
          <a:solidFill>
            <a:srgbClr val="FFFF00"/>
          </a:solidFill>
        </p:spPr>
        <p:txBody>
          <a:bodyPr>
            <a:normAutofit fontScale="90000"/>
          </a:bodyPr>
          <a:lstStyle/>
          <a:p>
            <a:r>
              <a:rPr lang="en-GB" b="1" u="sng" dirty="0"/>
              <a:t>The UK Laws (Rules in our Country.) Read this in pairs, or as a class.</a:t>
            </a:r>
          </a:p>
        </p:txBody>
      </p:sp>
      <p:sp>
        <p:nvSpPr>
          <p:cNvPr id="3" name="Content Placeholder 2">
            <a:extLst>
              <a:ext uri="{FF2B5EF4-FFF2-40B4-BE49-F238E27FC236}">
                <a16:creationId xmlns:a16="http://schemas.microsoft.com/office/drawing/2014/main" id="{AE26C839-12E5-490F-8C42-C3164351F3D6}"/>
              </a:ext>
            </a:extLst>
          </p:cNvPr>
          <p:cNvSpPr>
            <a:spLocks noGrp="1"/>
          </p:cNvSpPr>
          <p:nvPr>
            <p:ph idx="1"/>
          </p:nvPr>
        </p:nvSpPr>
        <p:spPr>
          <a:xfrm>
            <a:off x="669387" y="1253330"/>
            <a:ext cx="11260015" cy="5428823"/>
          </a:xfrm>
          <a:solidFill>
            <a:schemeClr val="accent4">
              <a:lumMod val="20000"/>
              <a:lumOff val="80000"/>
            </a:schemeClr>
          </a:solidFill>
        </p:spPr>
        <p:txBody>
          <a:bodyPr>
            <a:normAutofit fontScale="92500" lnSpcReduction="20000"/>
          </a:bodyPr>
          <a:lstStyle/>
          <a:p>
            <a:pPr marL="0" indent="0">
              <a:buNone/>
            </a:pPr>
            <a:r>
              <a:rPr lang="en-GB" dirty="0"/>
              <a:t>Task 3) a) In this section, underline/highlight, who never used to be allowed to get </a:t>
            </a:r>
          </a:p>
          <a:p>
            <a:pPr marL="0" indent="0">
              <a:buNone/>
            </a:pPr>
            <a:r>
              <a:rPr lang="en-GB" dirty="0"/>
              <a:t>married in the UK.</a:t>
            </a:r>
          </a:p>
          <a:p>
            <a:pPr marL="0" indent="0">
              <a:buNone/>
            </a:pPr>
            <a:r>
              <a:rPr lang="en-GB" b="1" dirty="0">
                <a:solidFill>
                  <a:srgbClr val="FF0000"/>
                </a:solidFill>
              </a:rPr>
              <a:t>Answer = same-sex (gay) couples.</a:t>
            </a:r>
          </a:p>
          <a:p>
            <a:pPr marL="514350" indent="-514350">
              <a:buAutoNum type="alphaLcParenR" startAt="2"/>
            </a:pPr>
            <a:r>
              <a:rPr lang="en-GB" dirty="0"/>
              <a:t>Why did the Government change the laws?  Underline/highlight.</a:t>
            </a:r>
          </a:p>
          <a:p>
            <a:pPr marL="0" indent="0">
              <a:buNone/>
            </a:pPr>
            <a:r>
              <a:rPr lang="en-GB" b="1" dirty="0">
                <a:solidFill>
                  <a:srgbClr val="FF0000"/>
                </a:solidFill>
              </a:rPr>
              <a:t>Answer = because they thought it was unfair.</a:t>
            </a:r>
          </a:p>
          <a:p>
            <a:pPr marL="0" indent="0">
              <a:buNone/>
            </a:pPr>
            <a:endParaRPr lang="en-GB" dirty="0"/>
          </a:p>
          <a:p>
            <a:pPr marL="0" indent="0">
              <a:buNone/>
            </a:pPr>
            <a:r>
              <a:rPr lang="en-GB" dirty="0"/>
              <a:t>Task 4) Underline/highlight at what age someone can legally marry, or be part of a </a:t>
            </a:r>
          </a:p>
          <a:p>
            <a:pPr marL="0" indent="0">
              <a:buNone/>
            </a:pPr>
            <a:r>
              <a:rPr lang="en-GB" dirty="0"/>
              <a:t>Civil Partnership in the majority of the UK (including England?)</a:t>
            </a:r>
          </a:p>
          <a:p>
            <a:pPr marL="0" indent="0">
              <a:buNone/>
            </a:pPr>
            <a:r>
              <a:rPr lang="en-GB" b="1" dirty="0">
                <a:solidFill>
                  <a:srgbClr val="FF0000"/>
                </a:solidFill>
              </a:rPr>
              <a:t>Answer = 18 (or 16/17 with parental permission.)</a:t>
            </a:r>
          </a:p>
          <a:p>
            <a:pPr marL="0" indent="0">
              <a:buNone/>
            </a:pPr>
            <a:endParaRPr lang="en-GB" dirty="0"/>
          </a:p>
          <a:p>
            <a:pPr marL="0" indent="0">
              <a:buNone/>
            </a:pPr>
            <a:r>
              <a:rPr lang="en-GB" dirty="0"/>
              <a:t>Task 5)  Underline/highlight what type of marriage is illegal (banned) in the UK?</a:t>
            </a:r>
          </a:p>
          <a:p>
            <a:pPr marL="0" indent="0">
              <a:buNone/>
            </a:pPr>
            <a:r>
              <a:rPr lang="en-GB" b="1" dirty="0">
                <a:solidFill>
                  <a:srgbClr val="FF0000"/>
                </a:solidFill>
              </a:rPr>
              <a:t>Answer = forced marriages (when people are forced to get married if they don’t want to.)</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7473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1148</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Alegreya Sans SC</vt:lpstr>
      <vt:lpstr>Arial</vt:lpstr>
      <vt:lpstr>Calibri</vt:lpstr>
      <vt:lpstr>Calibri Light</vt:lpstr>
      <vt:lpstr>Office Theme</vt:lpstr>
      <vt:lpstr>Class Agreements</vt:lpstr>
      <vt:lpstr>Try to match numbers to letters:</vt:lpstr>
      <vt:lpstr>Watch this clip from Encanto.   What is Mariano trying to ask Isabela?</vt:lpstr>
      <vt:lpstr>L.O:  Why do some people choose to get married or be part of a Civil Partnership?</vt:lpstr>
      <vt:lpstr>During the film, Isabela realises she is not sure that she wants to marry Mariano.  Watch this…</vt:lpstr>
      <vt:lpstr>But first we are going to do the research together.</vt:lpstr>
      <vt:lpstr>  Task 2)  a)  Scan the first three paragraphs and underline/highlight the meaning of the words: &gt;Marriage &gt;Civil Partnership  b) Tell the person next to you what they mean in your own words.   </vt:lpstr>
      <vt:lpstr>PowerPoint Presentation</vt:lpstr>
      <vt:lpstr>The UK Laws (Rules in our Country.) Read this in pairs, or as a class.</vt:lpstr>
      <vt:lpstr>Why do some people get married or have a Civil Partnership?  (Do this section in pairs or as a class.)</vt:lpstr>
      <vt:lpstr>YouTube Challenge…</vt:lpstr>
      <vt:lpstr>Let’s watch some examples!</vt:lpstr>
      <vt:lpstr>Learning check! Why do some people choose to get married or be part of a Civil Partnership?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Try to match numbers to letters:</dc:title>
  <dc:creator>Jennifer Howell</dc:creator>
  <cp:lastModifiedBy>Jennifer Howell</cp:lastModifiedBy>
  <cp:revision>18</cp:revision>
  <cp:lastPrinted>2022-03-24T14:59:35Z</cp:lastPrinted>
  <dcterms:created xsi:type="dcterms:W3CDTF">2022-02-10T16:19:00Z</dcterms:created>
  <dcterms:modified xsi:type="dcterms:W3CDTF">2022-12-07T14:24:46Z</dcterms:modified>
</cp:coreProperties>
</file>