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280" r:id="rId3"/>
    <p:sldId id="281" r:id="rId4"/>
    <p:sldId id="258" r:id="rId5"/>
    <p:sldId id="259" r:id="rId6"/>
    <p:sldId id="282" r:id="rId7"/>
    <p:sldId id="334" r:id="rId8"/>
    <p:sldId id="272" r:id="rId9"/>
    <p:sldId id="273" r:id="rId10"/>
    <p:sldId id="270" r:id="rId11"/>
    <p:sldId id="283" r:id="rId12"/>
    <p:sldId id="284" r:id="rId13"/>
    <p:sldId id="286" r:id="rId14"/>
    <p:sldId id="290" r:id="rId15"/>
    <p:sldId id="288" r:id="rId16"/>
    <p:sldId id="287" r:id="rId17"/>
    <p:sldId id="333" r:id="rId18"/>
    <p:sldId id="261" r:id="rId19"/>
    <p:sldId id="262" r:id="rId20"/>
    <p:sldId id="277" r:id="rId21"/>
    <p:sldId id="278" r:id="rId22"/>
    <p:sldId id="2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FF"/>
    <a:srgbClr val="0000FF"/>
    <a:srgbClr val="66CCFF"/>
    <a:srgbClr val="CC99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0" d="100"/>
          <a:sy n="70"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29B6FE-4158-4DD2-A32A-5157EFA8BFC8}"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E949B-FC30-430D-AAB9-9C195DBF7B6B}" type="slidenum">
              <a:rPr lang="en-GB" smtClean="0"/>
              <a:t>‹#›</a:t>
            </a:fld>
            <a:endParaRPr lang="en-GB"/>
          </a:p>
        </p:txBody>
      </p:sp>
    </p:spTree>
    <p:extLst>
      <p:ext uri="{BB962C8B-B14F-4D97-AF65-F5344CB8AC3E}">
        <p14:creationId xmlns:p14="http://schemas.microsoft.com/office/powerpoint/2010/main" val="50346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29B6FE-4158-4DD2-A32A-5157EFA8BFC8}"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E949B-FC30-430D-AAB9-9C195DBF7B6B}" type="slidenum">
              <a:rPr lang="en-GB" smtClean="0"/>
              <a:t>‹#›</a:t>
            </a:fld>
            <a:endParaRPr lang="en-GB"/>
          </a:p>
        </p:txBody>
      </p:sp>
    </p:spTree>
    <p:extLst>
      <p:ext uri="{BB962C8B-B14F-4D97-AF65-F5344CB8AC3E}">
        <p14:creationId xmlns:p14="http://schemas.microsoft.com/office/powerpoint/2010/main" val="37934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29B6FE-4158-4DD2-A32A-5157EFA8BFC8}"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E949B-FC30-430D-AAB9-9C195DBF7B6B}" type="slidenum">
              <a:rPr lang="en-GB" smtClean="0"/>
              <a:t>‹#›</a:t>
            </a:fld>
            <a:endParaRPr lang="en-GB"/>
          </a:p>
        </p:txBody>
      </p:sp>
    </p:spTree>
    <p:extLst>
      <p:ext uri="{BB962C8B-B14F-4D97-AF65-F5344CB8AC3E}">
        <p14:creationId xmlns:p14="http://schemas.microsoft.com/office/powerpoint/2010/main" val="317565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29B6FE-4158-4DD2-A32A-5157EFA8BFC8}"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E949B-FC30-430D-AAB9-9C195DBF7B6B}" type="slidenum">
              <a:rPr lang="en-GB" smtClean="0"/>
              <a:t>‹#›</a:t>
            </a:fld>
            <a:endParaRPr lang="en-GB"/>
          </a:p>
        </p:txBody>
      </p:sp>
    </p:spTree>
    <p:extLst>
      <p:ext uri="{BB962C8B-B14F-4D97-AF65-F5344CB8AC3E}">
        <p14:creationId xmlns:p14="http://schemas.microsoft.com/office/powerpoint/2010/main" val="265753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29B6FE-4158-4DD2-A32A-5157EFA8BFC8}"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E949B-FC30-430D-AAB9-9C195DBF7B6B}" type="slidenum">
              <a:rPr lang="en-GB" smtClean="0"/>
              <a:t>‹#›</a:t>
            </a:fld>
            <a:endParaRPr lang="en-GB"/>
          </a:p>
        </p:txBody>
      </p:sp>
    </p:spTree>
    <p:extLst>
      <p:ext uri="{BB962C8B-B14F-4D97-AF65-F5344CB8AC3E}">
        <p14:creationId xmlns:p14="http://schemas.microsoft.com/office/powerpoint/2010/main" val="78682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29B6FE-4158-4DD2-A32A-5157EFA8BFC8}"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9E949B-FC30-430D-AAB9-9C195DBF7B6B}" type="slidenum">
              <a:rPr lang="en-GB" smtClean="0"/>
              <a:t>‹#›</a:t>
            </a:fld>
            <a:endParaRPr lang="en-GB"/>
          </a:p>
        </p:txBody>
      </p:sp>
    </p:spTree>
    <p:extLst>
      <p:ext uri="{BB962C8B-B14F-4D97-AF65-F5344CB8AC3E}">
        <p14:creationId xmlns:p14="http://schemas.microsoft.com/office/powerpoint/2010/main" val="428369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29B6FE-4158-4DD2-A32A-5157EFA8BFC8}" type="datetimeFigureOut">
              <a:rPr lang="en-GB" smtClean="0"/>
              <a:t>22/06/2023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9E949B-FC30-430D-AAB9-9C195DBF7B6B}" type="slidenum">
              <a:rPr lang="en-GB" smtClean="0"/>
              <a:t>‹#›</a:t>
            </a:fld>
            <a:endParaRPr lang="en-GB"/>
          </a:p>
        </p:txBody>
      </p:sp>
    </p:spTree>
    <p:extLst>
      <p:ext uri="{BB962C8B-B14F-4D97-AF65-F5344CB8AC3E}">
        <p14:creationId xmlns:p14="http://schemas.microsoft.com/office/powerpoint/2010/main" val="212560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29B6FE-4158-4DD2-A32A-5157EFA8BFC8}" type="datetimeFigureOut">
              <a:rPr lang="en-GB" smtClean="0"/>
              <a:t>22/06/2023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9E949B-FC30-430D-AAB9-9C195DBF7B6B}" type="slidenum">
              <a:rPr lang="en-GB" smtClean="0"/>
              <a:t>‹#›</a:t>
            </a:fld>
            <a:endParaRPr lang="en-GB"/>
          </a:p>
        </p:txBody>
      </p:sp>
    </p:spTree>
    <p:extLst>
      <p:ext uri="{BB962C8B-B14F-4D97-AF65-F5344CB8AC3E}">
        <p14:creationId xmlns:p14="http://schemas.microsoft.com/office/powerpoint/2010/main" val="309265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9B6FE-4158-4DD2-A32A-5157EFA8BFC8}" type="datetimeFigureOut">
              <a:rPr lang="en-GB" smtClean="0"/>
              <a:t>22/06/2023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9E949B-FC30-430D-AAB9-9C195DBF7B6B}" type="slidenum">
              <a:rPr lang="en-GB" smtClean="0"/>
              <a:t>‹#›</a:t>
            </a:fld>
            <a:endParaRPr lang="en-GB"/>
          </a:p>
        </p:txBody>
      </p:sp>
    </p:spTree>
    <p:extLst>
      <p:ext uri="{BB962C8B-B14F-4D97-AF65-F5344CB8AC3E}">
        <p14:creationId xmlns:p14="http://schemas.microsoft.com/office/powerpoint/2010/main" val="375002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29B6FE-4158-4DD2-A32A-5157EFA8BFC8}"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9E949B-FC30-430D-AAB9-9C195DBF7B6B}" type="slidenum">
              <a:rPr lang="en-GB" smtClean="0"/>
              <a:t>‹#›</a:t>
            </a:fld>
            <a:endParaRPr lang="en-GB"/>
          </a:p>
        </p:txBody>
      </p:sp>
    </p:spTree>
    <p:extLst>
      <p:ext uri="{BB962C8B-B14F-4D97-AF65-F5344CB8AC3E}">
        <p14:creationId xmlns:p14="http://schemas.microsoft.com/office/powerpoint/2010/main" val="58110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29B6FE-4158-4DD2-A32A-5157EFA8BFC8}"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9E949B-FC30-430D-AAB9-9C195DBF7B6B}" type="slidenum">
              <a:rPr lang="en-GB" smtClean="0"/>
              <a:t>‹#›</a:t>
            </a:fld>
            <a:endParaRPr lang="en-GB"/>
          </a:p>
        </p:txBody>
      </p:sp>
    </p:spTree>
    <p:extLst>
      <p:ext uri="{BB962C8B-B14F-4D97-AF65-F5344CB8AC3E}">
        <p14:creationId xmlns:p14="http://schemas.microsoft.com/office/powerpoint/2010/main" val="18617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B6FE-4158-4DD2-A32A-5157EFA8BFC8}" type="datetimeFigureOut">
              <a:rPr lang="en-GB" smtClean="0"/>
              <a:t>22/06/2023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E949B-FC30-430D-AAB9-9C195DBF7B6B}" type="slidenum">
              <a:rPr lang="en-GB" smtClean="0"/>
              <a:t>‹#›</a:t>
            </a:fld>
            <a:endParaRPr lang="en-GB"/>
          </a:p>
        </p:txBody>
      </p:sp>
    </p:spTree>
    <p:extLst>
      <p:ext uri="{BB962C8B-B14F-4D97-AF65-F5344CB8AC3E}">
        <p14:creationId xmlns:p14="http://schemas.microsoft.com/office/powerpoint/2010/main" val="3015076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youtube.com/watch?v=doxxfXqpKYA&amp;safe=true"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PzGauky20tc"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43C3B-B662-4449-83BF-A1E8C7DEFC03}"/>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463826" y="-171400"/>
            <a:ext cx="13291929" cy="7200799"/>
          </a:xfrm>
          <a:prstGeom prst="rect">
            <a:avLst/>
          </a:prstGeom>
        </p:spPr>
      </p:pic>
      <p:sp>
        <p:nvSpPr>
          <p:cNvPr id="2" name="Title 1">
            <a:extLst>
              <a:ext uri="{FF2B5EF4-FFF2-40B4-BE49-F238E27FC236}">
                <a16:creationId xmlns:a16="http://schemas.microsoft.com/office/drawing/2014/main" id="{D26F900E-658C-40D1-9685-BB7EEA1A497F}"/>
              </a:ext>
            </a:extLst>
          </p:cNvPr>
          <p:cNvSpPr>
            <a:spLocks noGrp="1"/>
          </p:cNvSpPr>
          <p:nvPr>
            <p:ph type="title"/>
          </p:nvPr>
        </p:nvSpPr>
        <p:spPr>
          <a:solidFill>
            <a:srgbClr val="FFFF00"/>
          </a:solidFill>
        </p:spPr>
        <p:txBody>
          <a:bodyPr/>
          <a:lstStyle/>
          <a:p>
            <a:r>
              <a:rPr lang="en-GB" dirty="0">
                <a:latin typeface="Alegreya Sans SC" panose="00000500000000000000" pitchFamily="2" charset="0"/>
              </a:rPr>
              <a:t>Class Agreements</a:t>
            </a:r>
          </a:p>
        </p:txBody>
      </p:sp>
      <p:sp>
        <p:nvSpPr>
          <p:cNvPr id="3" name="Content Placeholder 2">
            <a:extLst>
              <a:ext uri="{FF2B5EF4-FFF2-40B4-BE49-F238E27FC236}">
                <a16:creationId xmlns:a16="http://schemas.microsoft.com/office/drawing/2014/main" id="{ED5BA2FA-348B-4A51-B8EF-0A5F2A2BAD8A}"/>
              </a:ext>
            </a:extLst>
          </p:cNvPr>
          <p:cNvSpPr>
            <a:spLocks noGrp="1"/>
          </p:cNvSpPr>
          <p:nvPr>
            <p:ph idx="1"/>
          </p:nvPr>
        </p:nvSpPr>
        <p:spPr>
          <a:solidFill>
            <a:schemeClr val="accent6">
              <a:lumMod val="20000"/>
              <a:lumOff val="80000"/>
            </a:schemeClr>
          </a:solidFill>
        </p:spPr>
        <p:txBody>
          <a:bodyPr>
            <a:normAutofit fontScale="92500" lnSpcReduction="20000"/>
          </a:bodyPr>
          <a:lstStyle/>
          <a:p>
            <a:pPr marL="289322" indent="-289322">
              <a:buAutoNum type="arabicParenR"/>
            </a:pPr>
            <a:r>
              <a:rPr lang="en-GB" dirty="0"/>
              <a:t>No put downs of self or others.</a:t>
            </a:r>
          </a:p>
          <a:p>
            <a:pPr marL="289322" indent="-289322">
              <a:buAutoNum type="arabicParenR"/>
            </a:pPr>
            <a:r>
              <a:rPr lang="en-GB" dirty="0"/>
              <a:t>Listen well.</a:t>
            </a:r>
          </a:p>
          <a:p>
            <a:pPr marL="289322" indent="-289322">
              <a:buAutoNum type="arabicParenR"/>
            </a:pPr>
            <a:r>
              <a:rPr lang="en-GB" dirty="0"/>
              <a:t>Be willing to try new things.</a:t>
            </a:r>
          </a:p>
          <a:p>
            <a:pPr marL="289322" indent="-289322">
              <a:buAutoNum type="arabicParenR"/>
            </a:pPr>
            <a:r>
              <a:rPr lang="en-GB" dirty="0"/>
              <a:t>Participate fully (but you have a right to PASS if you don’t want to share something.)</a:t>
            </a:r>
          </a:p>
          <a:p>
            <a:pPr marL="289322" indent="-289322">
              <a:buAutoNum type="arabicParenR"/>
            </a:pPr>
            <a:r>
              <a:rPr lang="en-GB" dirty="0"/>
              <a:t>No gossip about anyone in the classroom, or outside.  This includes not telling us stories/information about people we may know.  </a:t>
            </a:r>
          </a:p>
          <a:p>
            <a:pPr marL="289322" indent="-289322">
              <a:buAutoNum type="arabicParenR"/>
            </a:pPr>
            <a:r>
              <a:rPr lang="en-GB" dirty="0"/>
              <a:t>No gossip following the lesson. </a:t>
            </a:r>
          </a:p>
          <a:p>
            <a:pPr marL="0" indent="0">
              <a:buNone/>
            </a:pPr>
            <a:r>
              <a:rPr lang="en-GB" dirty="0"/>
              <a:t>7)  If you have any questions relating to puberty, please use a post-it note and put them in the brown envelope, these will be answered in a way that is appropriate to your age.</a:t>
            </a:r>
          </a:p>
          <a:p>
            <a:pPr marL="0" indent="0">
              <a:buNone/>
            </a:pPr>
            <a:r>
              <a:rPr lang="en-GB" dirty="0"/>
              <a:t>   </a:t>
            </a:r>
            <a:r>
              <a:rPr lang="en-GB" b="1" dirty="0"/>
              <a:t>Please put thumbs up if you agree to this.</a:t>
            </a:r>
          </a:p>
        </p:txBody>
      </p:sp>
    </p:spTree>
    <p:extLst>
      <p:ext uri="{BB962C8B-B14F-4D97-AF65-F5344CB8AC3E}">
        <p14:creationId xmlns:p14="http://schemas.microsoft.com/office/powerpoint/2010/main" val="20475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AA66-ED7D-4C33-88FF-EB2FCC76C19F}"/>
              </a:ext>
            </a:extLst>
          </p:cNvPr>
          <p:cNvSpPr>
            <a:spLocks noGrp="1"/>
          </p:cNvSpPr>
          <p:nvPr>
            <p:ph type="title"/>
          </p:nvPr>
        </p:nvSpPr>
        <p:spPr>
          <a:xfrm>
            <a:off x="874655" y="63229"/>
            <a:ext cx="10515600" cy="873954"/>
          </a:xfrm>
          <a:solidFill>
            <a:srgbClr val="FFFF00"/>
          </a:solidFill>
        </p:spPr>
        <p:txBody>
          <a:bodyPr/>
          <a:lstStyle/>
          <a:p>
            <a:r>
              <a:rPr lang="en-GB" dirty="0"/>
              <a:t>What does the word “sexuality” mean?</a:t>
            </a:r>
          </a:p>
        </p:txBody>
      </p:sp>
      <p:sp>
        <p:nvSpPr>
          <p:cNvPr id="3" name="Content Placeholder 2">
            <a:extLst>
              <a:ext uri="{FF2B5EF4-FFF2-40B4-BE49-F238E27FC236}">
                <a16:creationId xmlns:a16="http://schemas.microsoft.com/office/drawing/2014/main" id="{D1CD7C1E-FFBE-4160-8F69-5494E96230E4}"/>
              </a:ext>
            </a:extLst>
          </p:cNvPr>
          <p:cNvSpPr>
            <a:spLocks noGrp="1"/>
          </p:cNvSpPr>
          <p:nvPr>
            <p:ph idx="1"/>
          </p:nvPr>
        </p:nvSpPr>
        <p:spPr>
          <a:xfrm>
            <a:off x="268132" y="1031277"/>
            <a:ext cx="11729071" cy="5763493"/>
          </a:xfrm>
          <a:solidFill>
            <a:schemeClr val="accent4">
              <a:lumMod val="20000"/>
              <a:lumOff val="80000"/>
            </a:schemeClr>
          </a:solidFill>
        </p:spPr>
        <p:txBody>
          <a:bodyPr>
            <a:normAutofit fontScale="77500" lnSpcReduction="20000"/>
          </a:bodyPr>
          <a:lstStyle/>
          <a:p>
            <a:pPr marL="0" indent="0">
              <a:buNone/>
            </a:pPr>
            <a:r>
              <a:rPr lang="en-GB" b="1" dirty="0"/>
              <a:t>Sexuality</a:t>
            </a:r>
            <a:r>
              <a:rPr lang="en-GB" dirty="0"/>
              <a:t> = who you are sexually attracted to which can lead to a relationship and/or marriage.</a:t>
            </a:r>
          </a:p>
          <a:p>
            <a:pPr marL="0" indent="0">
              <a:buNone/>
            </a:pPr>
            <a:endParaRPr lang="en-GB" dirty="0"/>
          </a:p>
          <a:p>
            <a:pPr marL="0" indent="0">
              <a:buNone/>
            </a:pPr>
            <a:r>
              <a:rPr lang="en-GB" dirty="0"/>
              <a:t>Some people are sexually attracted to the opposite sex.  They are called </a:t>
            </a:r>
            <a:r>
              <a:rPr lang="en-GB" b="1" dirty="0"/>
              <a:t>heterosexual (straight.)</a:t>
            </a:r>
          </a:p>
          <a:p>
            <a:pPr marL="0" indent="0">
              <a:buNone/>
            </a:pPr>
            <a:endParaRPr lang="en-GB" b="1" dirty="0"/>
          </a:p>
          <a:p>
            <a:pPr marL="0" indent="0">
              <a:buNone/>
            </a:pPr>
            <a:r>
              <a:rPr lang="en-GB" dirty="0"/>
              <a:t>Some people are sexually attracted to the same sex.  They are called </a:t>
            </a:r>
            <a:r>
              <a:rPr lang="en-GB" b="1" dirty="0"/>
              <a:t>homosexual (preferred word “gay.”)</a:t>
            </a:r>
          </a:p>
          <a:p>
            <a:pPr marL="0" indent="0">
              <a:buNone/>
            </a:pPr>
            <a:endParaRPr lang="en-GB" b="1" dirty="0"/>
          </a:p>
          <a:p>
            <a:pPr marL="0" indent="0">
              <a:buNone/>
            </a:pPr>
            <a:r>
              <a:rPr lang="en-GB" dirty="0"/>
              <a:t>Some people are attracted to both </a:t>
            </a:r>
            <a:r>
              <a:rPr lang="en-GB" b="1" dirty="0"/>
              <a:t>bi-sexual (bi)</a:t>
            </a:r>
          </a:p>
          <a:p>
            <a:pPr marL="0" indent="0">
              <a:buNone/>
            </a:pPr>
            <a:endParaRPr lang="en-GB" dirty="0"/>
          </a:p>
          <a:p>
            <a:pPr marL="0" indent="0">
              <a:buNone/>
            </a:pPr>
            <a:endParaRPr lang="en-GB" dirty="0"/>
          </a:p>
          <a:p>
            <a:pPr marL="0" indent="0">
              <a:buNone/>
            </a:pPr>
            <a:endParaRPr lang="en-GB" dirty="0"/>
          </a:p>
          <a:p>
            <a:pPr marL="0" indent="0" algn="ctr">
              <a:buNone/>
            </a:pPr>
            <a:endParaRPr lang="en-GB" dirty="0"/>
          </a:p>
          <a:p>
            <a:pPr marL="0" indent="0" algn="ctr">
              <a:buNone/>
            </a:pPr>
            <a:endParaRPr lang="en-GB" dirty="0"/>
          </a:p>
          <a:p>
            <a:pPr marL="0" indent="0">
              <a:buNone/>
            </a:pPr>
            <a:r>
              <a:rPr lang="en-GB" dirty="0"/>
              <a:t>This means that in some families two women may be living together/married and may have children, and the same for men.</a:t>
            </a:r>
          </a:p>
        </p:txBody>
      </p:sp>
      <p:pic>
        <p:nvPicPr>
          <p:cNvPr id="4" name="Picture 3">
            <a:extLst>
              <a:ext uri="{FF2B5EF4-FFF2-40B4-BE49-F238E27FC236}">
                <a16:creationId xmlns:a16="http://schemas.microsoft.com/office/drawing/2014/main" id="{F81D24AC-C2EA-471D-9CAD-BBC622FE66B4}"/>
              </a:ext>
            </a:extLst>
          </p:cNvPr>
          <p:cNvPicPr>
            <a:picLocks noChangeAspect="1"/>
          </p:cNvPicPr>
          <p:nvPr/>
        </p:nvPicPr>
        <p:blipFill rotWithShape="1">
          <a:blip r:embed="rId2"/>
          <a:srcRect l="69674" t="24640" r="17609" b="24046"/>
          <a:stretch/>
        </p:blipFill>
        <p:spPr>
          <a:xfrm>
            <a:off x="1059077" y="3987808"/>
            <a:ext cx="625058" cy="1417982"/>
          </a:xfrm>
          <a:prstGeom prst="rect">
            <a:avLst/>
          </a:prstGeom>
        </p:spPr>
      </p:pic>
      <p:pic>
        <p:nvPicPr>
          <p:cNvPr id="5" name="Picture 4">
            <a:extLst>
              <a:ext uri="{FF2B5EF4-FFF2-40B4-BE49-F238E27FC236}">
                <a16:creationId xmlns:a16="http://schemas.microsoft.com/office/drawing/2014/main" id="{B7109C50-7A3D-4589-A9BB-2F96F1572A29}"/>
              </a:ext>
            </a:extLst>
          </p:cNvPr>
          <p:cNvPicPr>
            <a:picLocks noChangeAspect="1"/>
          </p:cNvPicPr>
          <p:nvPr/>
        </p:nvPicPr>
        <p:blipFill rotWithShape="1">
          <a:blip r:embed="rId3"/>
          <a:srcRect l="70000" t="26609" r="17500" b="20759"/>
          <a:stretch/>
        </p:blipFill>
        <p:spPr>
          <a:xfrm>
            <a:off x="1773141" y="3941570"/>
            <a:ext cx="625058" cy="1479700"/>
          </a:xfrm>
          <a:prstGeom prst="rect">
            <a:avLst/>
          </a:prstGeom>
        </p:spPr>
      </p:pic>
      <p:pic>
        <p:nvPicPr>
          <p:cNvPr id="6" name="Picture 5">
            <a:extLst>
              <a:ext uri="{FF2B5EF4-FFF2-40B4-BE49-F238E27FC236}">
                <a16:creationId xmlns:a16="http://schemas.microsoft.com/office/drawing/2014/main" id="{7D6FCD37-57FC-43C8-B6B5-A494A4080ACD}"/>
              </a:ext>
            </a:extLst>
          </p:cNvPr>
          <p:cNvPicPr>
            <a:picLocks noChangeAspect="1"/>
          </p:cNvPicPr>
          <p:nvPr/>
        </p:nvPicPr>
        <p:blipFill rotWithShape="1">
          <a:blip r:embed="rId2"/>
          <a:srcRect l="69674" t="24640" r="17609" b="24046"/>
          <a:stretch/>
        </p:blipFill>
        <p:spPr>
          <a:xfrm>
            <a:off x="4143972" y="3941570"/>
            <a:ext cx="625058" cy="1417982"/>
          </a:xfrm>
          <a:prstGeom prst="rect">
            <a:avLst/>
          </a:prstGeom>
        </p:spPr>
      </p:pic>
      <p:pic>
        <p:nvPicPr>
          <p:cNvPr id="7" name="Picture 6">
            <a:extLst>
              <a:ext uri="{FF2B5EF4-FFF2-40B4-BE49-F238E27FC236}">
                <a16:creationId xmlns:a16="http://schemas.microsoft.com/office/drawing/2014/main" id="{7F557C36-35C9-4048-B527-61B22F97CB18}"/>
              </a:ext>
            </a:extLst>
          </p:cNvPr>
          <p:cNvPicPr>
            <a:picLocks noChangeAspect="1"/>
          </p:cNvPicPr>
          <p:nvPr/>
        </p:nvPicPr>
        <p:blipFill rotWithShape="1">
          <a:blip r:embed="rId2"/>
          <a:srcRect l="69674" t="24640" r="17609" b="24046"/>
          <a:stretch/>
        </p:blipFill>
        <p:spPr>
          <a:xfrm>
            <a:off x="3467300" y="3972429"/>
            <a:ext cx="625058" cy="1417982"/>
          </a:xfrm>
          <a:prstGeom prst="rect">
            <a:avLst/>
          </a:prstGeom>
        </p:spPr>
      </p:pic>
      <p:pic>
        <p:nvPicPr>
          <p:cNvPr id="8" name="Picture 7">
            <a:extLst>
              <a:ext uri="{FF2B5EF4-FFF2-40B4-BE49-F238E27FC236}">
                <a16:creationId xmlns:a16="http://schemas.microsoft.com/office/drawing/2014/main" id="{D144C39D-2EAC-4E70-900D-E3AAAA707C14}"/>
              </a:ext>
            </a:extLst>
          </p:cNvPr>
          <p:cNvPicPr>
            <a:picLocks noChangeAspect="1"/>
          </p:cNvPicPr>
          <p:nvPr/>
        </p:nvPicPr>
        <p:blipFill rotWithShape="1">
          <a:blip r:embed="rId3"/>
          <a:srcRect l="70000" t="26609" r="17500" b="20759"/>
          <a:stretch/>
        </p:blipFill>
        <p:spPr>
          <a:xfrm>
            <a:off x="5381983" y="3926090"/>
            <a:ext cx="625058" cy="1479700"/>
          </a:xfrm>
          <a:prstGeom prst="rect">
            <a:avLst/>
          </a:prstGeom>
        </p:spPr>
      </p:pic>
      <p:pic>
        <p:nvPicPr>
          <p:cNvPr id="9" name="Picture 8">
            <a:extLst>
              <a:ext uri="{FF2B5EF4-FFF2-40B4-BE49-F238E27FC236}">
                <a16:creationId xmlns:a16="http://schemas.microsoft.com/office/drawing/2014/main" id="{69C1135C-4662-43DF-9E4D-2DBCFADD7047}"/>
              </a:ext>
            </a:extLst>
          </p:cNvPr>
          <p:cNvPicPr>
            <a:picLocks noChangeAspect="1"/>
          </p:cNvPicPr>
          <p:nvPr/>
        </p:nvPicPr>
        <p:blipFill rotWithShape="1">
          <a:blip r:embed="rId3"/>
          <a:srcRect l="70000" t="26609" r="17500" b="20759"/>
          <a:stretch/>
        </p:blipFill>
        <p:spPr>
          <a:xfrm>
            <a:off x="6112772" y="3910711"/>
            <a:ext cx="625058" cy="1479700"/>
          </a:xfrm>
          <a:prstGeom prst="rect">
            <a:avLst/>
          </a:prstGeom>
        </p:spPr>
      </p:pic>
      <p:pic>
        <p:nvPicPr>
          <p:cNvPr id="10" name="Picture 9">
            <a:extLst>
              <a:ext uri="{FF2B5EF4-FFF2-40B4-BE49-F238E27FC236}">
                <a16:creationId xmlns:a16="http://schemas.microsoft.com/office/drawing/2014/main" id="{9A82D569-FA19-439B-98D9-AAD4190EC381}"/>
              </a:ext>
            </a:extLst>
          </p:cNvPr>
          <p:cNvPicPr>
            <a:picLocks noChangeAspect="1"/>
          </p:cNvPicPr>
          <p:nvPr/>
        </p:nvPicPr>
        <p:blipFill rotWithShape="1">
          <a:blip r:embed="rId2"/>
          <a:srcRect l="69674" t="24640" r="17609" b="24046"/>
          <a:stretch/>
        </p:blipFill>
        <p:spPr>
          <a:xfrm>
            <a:off x="8053196" y="3910711"/>
            <a:ext cx="625058" cy="1417982"/>
          </a:xfrm>
          <a:prstGeom prst="rect">
            <a:avLst/>
          </a:prstGeom>
        </p:spPr>
      </p:pic>
      <p:pic>
        <p:nvPicPr>
          <p:cNvPr id="11" name="Picture 10">
            <a:extLst>
              <a:ext uri="{FF2B5EF4-FFF2-40B4-BE49-F238E27FC236}">
                <a16:creationId xmlns:a16="http://schemas.microsoft.com/office/drawing/2014/main" id="{69A02B35-E794-40B9-B991-B6E64FE4CCC8}"/>
              </a:ext>
            </a:extLst>
          </p:cNvPr>
          <p:cNvPicPr>
            <a:picLocks noChangeAspect="1"/>
          </p:cNvPicPr>
          <p:nvPr/>
        </p:nvPicPr>
        <p:blipFill rotWithShape="1">
          <a:blip r:embed="rId3"/>
          <a:srcRect l="70000" t="26609" r="17500" b="20759"/>
          <a:stretch/>
        </p:blipFill>
        <p:spPr>
          <a:xfrm>
            <a:off x="8621277" y="3879852"/>
            <a:ext cx="625058" cy="1479700"/>
          </a:xfrm>
          <a:prstGeom prst="rect">
            <a:avLst/>
          </a:prstGeom>
        </p:spPr>
      </p:pic>
      <p:pic>
        <p:nvPicPr>
          <p:cNvPr id="12" name="Picture 11">
            <a:extLst>
              <a:ext uri="{FF2B5EF4-FFF2-40B4-BE49-F238E27FC236}">
                <a16:creationId xmlns:a16="http://schemas.microsoft.com/office/drawing/2014/main" id="{8BFDB4D7-3C05-4518-AB1F-2E2A93B2AB19}"/>
              </a:ext>
            </a:extLst>
          </p:cNvPr>
          <p:cNvPicPr>
            <a:picLocks noChangeAspect="1"/>
          </p:cNvPicPr>
          <p:nvPr/>
        </p:nvPicPr>
        <p:blipFill rotWithShape="1">
          <a:blip r:embed="rId3"/>
          <a:srcRect l="70000" t="26609" r="17500" b="20759"/>
          <a:stretch/>
        </p:blipFill>
        <p:spPr>
          <a:xfrm>
            <a:off x="9755379" y="3875911"/>
            <a:ext cx="625058" cy="1479700"/>
          </a:xfrm>
          <a:prstGeom prst="rect">
            <a:avLst/>
          </a:prstGeom>
        </p:spPr>
      </p:pic>
      <p:pic>
        <p:nvPicPr>
          <p:cNvPr id="13" name="Picture 12">
            <a:extLst>
              <a:ext uri="{FF2B5EF4-FFF2-40B4-BE49-F238E27FC236}">
                <a16:creationId xmlns:a16="http://schemas.microsoft.com/office/drawing/2014/main" id="{507A3D3F-9CE3-4A4E-8577-D326D7C493B4}"/>
              </a:ext>
            </a:extLst>
          </p:cNvPr>
          <p:cNvPicPr>
            <a:picLocks noChangeAspect="1"/>
          </p:cNvPicPr>
          <p:nvPr/>
        </p:nvPicPr>
        <p:blipFill rotWithShape="1">
          <a:blip r:embed="rId3"/>
          <a:srcRect l="70000" t="26609" r="17500" b="20759"/>
          <a:stretch/>
        </p:blipFill>
        <p:spPr>
          <a:xfrm>
            <a:off x="11099968" y="3875911"/>
            <a:ext cx="625058" cy="1479700"/>
          </a:xfrm>
          <a:prstGeom prst="rect">
            <a:avLst/>
          </a:prstGeom>
        </p:spPr>
      </p:pic>
      <p:pic>
        <p:nvPicPr>
          <p:cNvPr id="14" name="Picture 13">
            <a:extLst>
              <a:ext uri="{FF2B5EF4-FFF2-40B4-BE49-F238E27FC236}">
                <a16:creationId xmlns:a16="http://schemas.microsoft.com/office/drawing/2014/main" id="{C5E3F4EB-83DB-4A33-8895-FAC9864D0A1D}"/>
              </a:ext>
            </a:extLst>
          </p:cNvPr>
          <p:cNvPicPr>
            <a:picLocks noChangeAspect="1"/>
          </p:cNvPicPr>
          <p:nvPr/>
        </p:nvPicPr>
        <p:blipFill rotWithShape="1">
          <a:blip r:embed="rId2"/>
          <a:srcRect l="69674" t="24640" r="17609" b="24046"/>
          <a:stretch/>
        </p:blipFill>
        <p:spPr>
          <a:xfrm>
            <a:off x="7338679" y="3907816"/>
            <a:ext cx="625058" cy="1417982"/>
          </a:xfrm>
          <a:prstGeom prst="rect">
            <a:avLst/>
          </a:prstGeom>
        </p:spPr>
      </p:pic>
      <p:pic>
        <p:nvPicPr>
          <p:cNvPr id="15" name="Picture 14">
            <a:extLst>
              <a:ext uri="{FF2B5EF4-FFF2-40B4-BE49-F238E27FC236}">
                <a16:creationId xmlns:a16="http://schemas.microsoft.com/office/drawing/2014/main" id="{DCAAB773-4184-4A98-B07D-41DF13EE205F}"/>
              </a:ext>
            </a:extLst>
          </p:cNvPr>
          <p:cNvPicPr>
            <a:picLocks noChangeAspect="1"/>
          </p:cNvPicPr>
          <p:nvPr/>
        </p:nvPicPr>
        <p:blipFill rotWithShape="1">
          <a:blip r:embed="rId2"/>
          <a:srcRect l="69674" t="24640" r="17609" b="24046"/>
          <a:stretch/>
        </p:blipFill>
        <p:spPr>
          <a:xfrm>
            <a:off x="10474910" y="3906770"/>
            <a:ext cx="625058" cy="1417982"/>
          </a:xfrm>
          <a:prstGeom prst="rect">
            <a:avLst/>
          </a:prstGeom>
        </p:spPr>
      </p:pic>
    </p:spTree>
    <p:extLst>
      <p:ext uri="{BB962C8B-B14F-4D97-AF65-F5344CB8AC3E}">
        <p14:creationId xmlns:p14="http://schemas.microsoft.com/office/powerpoint/2010/main" val="36879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105FDC-0124-4D93-B4AD-42734C57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BD8949A1-9734-4E0C-AFE3-F4E1E01BE114}"/>
              </a:ext>
            </a:extLst>
          </p:cNvPr>
          <p:cNvSpPr>
            <a:spLocks noGrp="1"/>
          </p:cNvSpPr>
          <p:nvPr>
            <p:ph type="title"/>
          </p:nvPr>
        </p:nvSpPr>
        <p:spPr>
          <a:xfrm>
            <a:off x="609600" y="179595"/>
            <a:ext cx="11353800" cy="1635953"/>
          </a:xfrm>
          <a:solidFill>
            <a:srgbClr val="FFFF00"/>
          </a:solidFill>
        </p:spPr>
        <p:txBody>
          <a:bodyPr>
            <a:normAutofit fontScale="90000"/>
          </a:bodyPr>
          <a:lstStyle/>
          <a:p>
            <a:r>
              <a:rPr lang="en-GB" dirty="0"/>
              <a:t>But there are other fears that are not so helpful, and can stop us from living life fully and being ourselves.</a:t>
            </a:r>
          </a:p>
        </p:txBody>
      </p:sp>
      <p:sp>
        <p:nvSpPr>
          <p:cNvPr id="4" name="TextBox 3">
            <a:extLst>
              <a:ext uri="{FF2B5EF4-FFF2-40B4-BE49-F238E27FC236}">
                <a16:creationId xmlns:a16="http://schemas.microsoft.com/office/drawing/2014/main" id="{78BE05DD-55F2-481E-99BD-DC341C87D5E7}"/>
              </a:ext>
            </a:extLst>
          </p:cNvPr>
          <p:cNvSpPr txBox="1"/>
          <p:nvPr/>
        </p:nvSpPr>
        <p:spPr>
          <a:xfrm>
            <a:off x="838200" y="1974574"/>
            <a:ext cx="10515600" cy="1015663"/>
          </a:xfrm>
          <a:prstGeom prst="rect">
            <a:avLst/>
          </a:prstGeom>
          <a:solidFill>
            <a:schemeClr val="accent4">
              <a:lumMod val="20000"/>
              <a:lumOff val="80000"/>
            </a:schemeClr>
          </a:solidFill>
        </p:spPr>
        <p:txBody>
          <a:bodyPr wrap="square" rtlCol="0">
            <a:spAutoFit/>
          </a:bodyPr>
          <a:lstStyle/>
          <a:p>
            <a:pPr algn="ctr"/>
            <a:r>
              <a:rPr lang="en-GB" sz="3000" dirty="0"/>
              <a:t>Look at these three situations again.  Discuss, as a class, how their fear and reaction is stopping them from living life fully.</a:t>
            </a:r>
          </a:p>
        </p:txBody>
      </p:sp>
      <p:sp>
        <p:nvSpPr>
          <p:cNvPr id="5" name="TextBox 4">
            <a:extLst>
              <a:ext uri="{FF2B5EF4-FFF2-40B4-BE49-F238E27FC236}">
                <a16:creationId xmlns:a16="http://schemas.microsoft.com/office/drawing/2014/main" id="{498F96C1-8716-404A-A9AF-5733DD6CBCD8}"/>
              </a:ext>
            </a:extLst>
          </p:cNvPr>
          <p:cNvSpPr txBox="1"/>
          <p:nvPr/>
        </p:nvSpPr>
        <p:spPr>
          <a:xfrm>
            <a:off x="1166193" y="3275111"/>
            <a:ext cx="2902226" cy="1631216"/>
          </a:xfrm>
          <a:prstGeom prst="rect">
            <a:avLst/>
          </a:prstGeom>
          <a:solidFill>
            <a:schemeClr val="accent4">
              <a:lumMod val="40000"/>
              <a:lumOff val="60000"/>
            </a:schemeClr>
          </a:solidFill>
        </p:spPr>
        <p:txBody>
          <a:bodyPr wrap="square" rtlCol="0">
            <a:spAutoFit/>
          </a:bodyPr>
          <a:lstStyle/>
          <a:p>
            <a:pPr algn="ctr"/>
            <a:r>
              <a:rPr lang="en-GB" sz="2000" dirty="0"/>
              <a:t>Simone is scared of her friends disapproval so she says yes to her boyfriend when he wants to go further with her sexually.</a:t>
            </a:r>
          </a:p>
        </p:txBody>
      </p:sp>
      <p:sp>
        <p:nvSpPr>
          <p:cNvPr id="6" name="TextBox 5">
            <a:extLst>
              <a:ext uri="{FF2B5EF4-FFF2-40B4-BE49-F238E27FC236}">
                <a16:creationId xmlns:a16="http://schemas.microsoft.com/office/drawing/2014/main" id="{023E58FB-8B68-497E-B81E-BE0C6F2AF4AB}"/>
              </a:ext>
            </a:extLst>
          </p:cNvPr>
          <p:cNvSpPr txBox="1"/>
          <p:nvPr/>
        </p:nvSpPr>
        <p:spPr>
          <a:xfrm>
            <a:off x="4446103" y="3339931"/>
            <a:ext cx="2610678" cy="1323439"/>
          </a:xfrm>
          <a:prstGeom prst="rect">
            <a:avLst/>
          </a:prstGeom>
          <a:solidFill>
            <a:schemeClr val="accent4">
              <a:lumMod val="40000"/>
              <a:lumOff val="60000"/>
            </a:schemeClr>
          </a:solidFill>
        </p:spPr>
        <p:txBody>
          <a:bodyPr wrap="square" rtlCol="0">
            <a:spAutoFit/>
          </a:bodyPr>
          <a:lstStyle/>
          <a:p>
            <a:pPr algn="ctr"/>
            <a:r>
              <a:rPr lang="en-GB" sz="2000" dirty="0"/>
              <a:t>Grace is scared of asking for sanitary equipment so she skives in the toilet.</a:t>
            </a:r>
          </a:p>
        </p:txBody>
      </p:sp>
      <p:sp>
        <p:nvSpPr>
          <p:cNvPr id="7" name="TextBox 6">
            <a:extLst>
              <a:ext uri="{FF2B5EF4-FFF2-40B4-BE49-F238E27FC236}">
                <a16:creationId xmlns:a16="http://schemas.microsoft.com/office/drawing/2014/main" id="{4962FC96-6D8E-4A7C-8195-0095A29433DE}"/>
              </a:ext>
            </a:extLst>
          </p:cNvPr>
          <p:cNvSpPr txBox="1"/>
          <p:nvPr/>
        </p:nvSpPr>
        <p:spPr>
          <a:xfrm>
            <a:off x="7527234" y="3339424"/>
            <a:ext cx="2610678" cy="1631216"/>
          </a:xfrm>
          <a:prstGeom prst="rect">
            <a:avLst/>
          </a:prstGeom>
          <a:solidFill>
            <a:schemeClr val="accent4">
              <a:lumMod val="40000"/>
              <a:lumOff val="60000"/>
            </a:schemeClr>
          </a:solidFill>
        </p:spPr>
        <p:txBody>
          <a:bodyPr wrap="square" rtlCol="0">
            <a:spAutoFit/>
          </a:bodyPr>
          <a:lstStyle/>
          <a:p>
            <a:pPr algn="ctr"/>
            <a:r>
              <a:rPr lang="en-GB" sz="2000" dirty="0"/>
              <a:t>Levi is scared of people knowing he might be gay, so he says yes to a girl who has asked </a:t>
            </a:r>
            <a:r>
              <a:rPr lang="en-GB" sz="2000" dirty="0" err="1"/>
              <a:t>ih</a:t>
            </a:r>
            <a:r>
              <a:rPr lang="en-GB" sz="2000" dirty="0"/>
              <a:t> out..</a:t>
            </a:r>
          </a:p>
        </p:txBody>
      </p:sp>
      <p:sp>
        <p:nvSpPr>
          <p:cNvPr id="8" name="TextBox 7">
            <a:extLst>
              <a:ext uri="{FF2B5EF4-FFF2-40B4-BE49-F238E27FC236}">
                <a16:creationId xmlns:a16="http://schemas.microsoft.com/office/drawing/2014/main" id="{A99CDE18-3EA0-4285-9416-4134BEB99124}"/>
              </a:ext>
            </a:extLst>
          </p:cNvPr>
          <p:cNvSpPr txBox="1"/>
          <p:nvPr/>
        </p:nvSpPr>
        <p:spPr>
          <a:xfrm>
            <a:off x="838200" y="5042118"/>
            <a:ext cx="9965637" cy="1815882"/>
          </a:xfrm>
          <a:prstGeom prst="rect">
            <a:avLst/>
          </a:prstGeom>
          <a:solidFill>
            <a:srgbClr val="FFFF00"/>
          </a:solidFill>
        </p:spPr>
        <p:txBody>
          <a:bodyPr wrap="square" rtlCol="0">
            <a:spAutoFit/>
          </a:bodyPr>
          <a:lstStyle/>
          <a:p>
            <a:r>
              <a:rPr lang="en-GB" sz="2800" dirty="0"/>
              <a:t>In groups, choose one, write their name on your A3 sheet and discuss (write down) what advice you would give this person.</a:t>
            </a:r>
          </a:p>
          <a:p>
            <a:r>
              <a:rPr lang="en-GB" sz="2800" dirty="0"/>
              <a:t>Let’s share ideas as a class.  Teacher – please make notes on the whiteboard.</a:t>
            </a:r>
          </a:p>
        </p:txBody>
      </p:sp>
    </p:spTree>
    <p:extLst>
      <p:ext uri="{BB962C8B-B14F-4D97-AF65-F5344CB8AC3E}">
        <p14:creationId xmlns:p14="http://schemas.microsoft.com/office/powerpoint/2010/main" val="143774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E42495-8EEF-4375-9CC0-F827E6C74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DE8F3048-6CC8-415C-8197-6C2AC4132316}"/>
              </a:ext>
            </a:extLst>
          </p:cNvPr>
          <p:cNvSpPr>
            <a:spLocks noGrp="1"/>
          </p:cNvSpPr>
          <p:nvPr>
            <p:ph type="title"/>
          </p:nvPr>
        </p:nvSpPr>
        <p:spPr>
          <a:solidFill>
            <a:srgbClr val="FFFF00"/>
          </a:solidFill>
        </p:spPr>
        <p:txBody>
          <a:bodyPr>
            <a:normAutofit fontScale="90000"/>
          </a:bodyPr>
          <a:lstStyle/>
          <a:p>
            <a:r>
              <a:rPr lang="en-GB" dirty="0"/>
              <a:t>Finding courage do something that is difficult is usually hard.  But there are things that can help.</a:t>
            </a:r>
          </a:p>
        </p:txBody>
      </p:sp>
      <p:sp>
        <p:nvSpPr>
          <p:cNvPr id="3" name="Content Placeholder 2">
            <a:extLst>
              <a:ext uri="{FF2B5EF4-FFF2-40B4-BE49-F238E27FC236}">
                <a16:creationId xmlns:a16="http://schemas.microsoft.com/office/drawing/2014/main" id="{352ED9E9-3FE3-491D-AA11-9B2A89A4C8F2}"/>
              </a:ext>
            </a:extLst>
          </p:cNvPr>
          <p:cNvSpPr>
            <a:spLocks noGrp="1"/>
          </p:cNvSpPr>
          <p:nvPr>
            <p:ph idx="1"/>
          </p:nvPr>
        </p:nvSpPr>
        <p:spPr>
          <a:solidFill>
            <a:schemeClr val="accent4">
              <a:lumMod val="20000"/>
              <a:lumOff val="80000"/>
            </a:schemeClr>
          </a:solidFill>
        </p:spPr>
        <p:txBody>
          <a:bodyPr/>
          <a:lstStyle/>
          <a:p>
            <a:pPr marL="0" indent="0">
              <a:buNone/>
            </a:pPr>
            <a:r>
              <a:rPr lang="en-GB" dirty="0"/>
              <a:t>Here are some suggestions (add these to your A3 sheet to help for next task):</a:t>
            </a:r>
          </a:p>
          <a:p>
            <a:pPr marL="0" indent="0">
              <a:buNone/>
            </a:pPr>
            <a:endParaRPr lang="en-GB" dirty="0"/>
          </a:p>
          <a:p>
            <a:pPr marL="0" indent="0">
              <a:buNone/>
            </a:pPr>
            <a:r>
              <a:rPr lang="en-GB" dirty="0"/>
              <a:t>Suggestion 1) Say positive things to yourself. (Quick game – stand in pairs.  Person A put out your arm and say, “I am weak x3” as Person B pushes down on it.  What happens?  Now repeat but this time say, “I am strong x 3.”</a:t>
            </a:r>
          </a:p>
          <a:p>
            <a:pPr marL="0" indent="0">
              <a:buNone/>
            </a:pPr>
            <a:r>
              <a:rPr lang="en-GB" dirty="0"/>
              <a:t>Switch places.   What we say to ourselves matters!</a:t>
            </a:r>
          </a:p>
          <a:p>
            <a:pPr marL="0" indent="0">
              <a:buNone/>
            </a:pPr>
            <a:endParaRPr lang="en-GB" dirty="0"/>
          </a:p>
        </p:txBody>
      </p:sp>
    </p:spTree>
    <p:extLst>
      <p:ext uri="{BB962C8B-B14F-4D97-AF65-F5344CB8AC3E}">
        <p14:creationId xmlns:p14="http://schemas.microsoft.com/office/powerpoint/2010/main" val="36462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21C33-DE3C-4AFB-A4F1-CD37DE1A3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042290FF-1640-49D0-B201-07DB8A4E804C}"/>
              </a:ext>
            </a:extLst>
          </p:cNvPr>
          <p:cNvSpPr>
            <a:spLocks noGrp="1"/>
          </p:cNvSpPr>
          <p:nvPr>
            <p:ph type="title"/>
          </p:nvPr>
        </p:nvSpPr>
        <p:spPr>
          <a:solidFill>
            <a:srgbClr val="FFFF00"/>
          </a:solidFill>
        </p:spPr>
        <p:txBody>
          <a:bodyPr/>
          <a:lstStyle/>
          <a:p>
            <a:r>
              <a:rPr lang="en-GB" dirty="0"/>
              <a:t>*Take little steps.</a:t>
            </a:r>
          </a:p>
        </p:txBody>
      </p:sp>
      <p:sp>
        <p:nvSpPr>
          <p:cNvPr id="3" name="Content Placeholder 2">
            <a:extLst>
              <a:ext uri="{FF2B5EF4-FFF2-40B4-BE49-F238E27FC236}">
                <a16:creationId xmlns:a16="http://schemas.microsoft.com/office/drawing/2014/main" id="{E6FB9F55-29D1-4B92-A695-3B7885CB6B6A}"/>
              </a:ext>
            </a:extLst>
          </p:cNvPr>
          <p:cNvSpPr>
            <a:spLocks noGrp="1"/>
          </p:cNvSpPr>
          <p:nvPr>
            <p:ph idx="1"/>
          </p:nvPr>
        </p:nvSpPr>
        <p:spPr>
          <a:xfrm>
            <a:off x="1116496" y="1865382"/>
            <a:ext cx="10515600" cy="646331"/>
          </a:xfrm>
          <a:solidFill>
            <a:schemeClr val="accent4">
              <a:lumMod val="20000"/>
              <a:lumOff val="80000"/>
            </a:schemeClr>
          </a:solidFill>
        </p:spPr>
        <p:txBody>
          <a:bodyPr/>
          <a:lstStyle/>
          <a:p>
            <a:pPr>
              <a:buFontTx/>
              <a:buChar char="-"/>
            </a:pPr>
            <a:r>
              <a:rPr lang="en-GB" dirty="0"/>
              <a:t>Discuss how could the Simone, Grace or Levi do that. </a:t>
            </a:r>
          </a:p>
          <a:p>
            <a:pPr>
              <a:buFontTx/>
              <a:buChar char="-"/>
            </a:pPr>
            <a:endParaRPr lang="en-GB" dirty="0"/>
          </a:p>
          <a:p>
            <a:pPr>
              <a:buFontTx/>
              <a:buChar char="-"/>
            </a:pPr>
            <a:endParaRPr lang="en-GB" dirty="0"/>
          </a:p>
          <a:p>
            <a:pPr>
              <a:buFontTx/>
              <a:buChar char="-"/>
            </a:pPr>
            <a:endParaRPr lang="en-GB" dirty="0"/>
          </a:p>
        </p:txBody>
      </p:sp>
      <p:sp>
        <p:nvSpPr>
          <p:cNvPr id="4" name="Title 1">
            <a:extLst>
              <a:ext uri="{FF2B5EF4-FFF2-40B4-BE49-F238E27FC236}">
                <a16:creationId xmlns:a16="http://schemas.microsoft.com/office/drawing/2014/main" id="{2933458B-7F0C-4FA7-AF62-F903C5268A68}"/>
              </a:ext>
            </a:extLst>
          </p:cNvPr>
          <p:cNvSpPr txBox="1">
            <a:spLocks/>
          </p:cNvSpPr>
          <p:nvPr/>
        </p:nvSpPr>
        <p:spPr>
          <a:xfrm>
            <a:off x="838200" y="2995682"/>
            <a:ext cx="105156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*Use breathing methods to calm you.</a:t>
            </a:r>
          </a:p>
        </p:txBody>
      </p:sp>
      <p:sp>
        <p:nvSpPr>
          <p:cNvPr id="7" name="TextBox 6">
            <a:extLst>
              <a:ext uri="{FF2B5EF4-FFF2-40B4-BE49-F238E27FC236}">
                <a16:creationId xmlns:a16="http://schemas.microsoft.com/office/drawing/2014/main" id="{7712429D-2009-481B-83E1-BCF8451D6991}"/>
              </a:ext>
            </a:extLst>
          </p:cNvPr>
          <p:cNvSpPr txBox="1"/>
          <p:nvPr/>
        </p:nvSpPr>
        <p:spPr>
          <a:xfrm>
            <a:off x="1007165" y="4709578"/>
            <a:ext cx="10346635" cy="1077218"/>
          </a:xfrm>
          <a:prstGeom prst="rect">
            <a:avLst/>
          </a:prstGeom>
          <a:solidFill>
            <a:schemeClr val="accent4">
              <a:lumMod val="20000"/>
              <a:lumOff val="80000"/>
            </a:schemeClr>
          </a:solidFill>
        </p:spPr>
        <p:txBody>
          <a:bodyPr wrap="square">
            <a:spAutoFit/>
          </a:bodyPr>
          <a:lstStyle/>
          <a:p>
            <a:pPr>
              <a:buFontTx/>
              <a:buChar char="-"/>
            </a:pPr>
            <a:r>
              <a:rPr lang="en-GB" sz="3200" dirty="0"/>
              <a:t>Discuss what ones do you know?</a:t>
            </a:r>
          </a:p>
          <a:p>
            <a:pPr marL="0" indent="0">
              <a:buNone/>
            </a:pPr>
            <a:r>
              <a:rPr lang="en-GB" sz="3200" dirty="0"/>
              <a:t>(7, 11 breath/ star breath etc.)</a:t>
            </a:r>
          </a:p>
        </p:txBody>
      </p:sp>
    </p:spTree>
    <p:extLst>
      <p:ext uri="{BB962C8B-B14F-4D97-AF65-F5344CB8AC3E}">
        <p14:creationId xmlns:p14="http://schemas.microsoft.com/office/powerpoint/2010/main" val="5221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21C33-DE3C-4AFB-A4F1-CD37DE1A3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042290FF-1640-49D0-B201-07DB8A4E804C}"/>
              </a:ext>
            </a:extLst>
          </p:cNvPr>
          <p:cNvSpPr>
            <a:spLocks noGrp="1"/>
          </p:cNvSpPr>
          <p:nvPr>
            <p:ph type="title"/>
          </p:nvPr>
        </p:nvSpPr>
        <p:spPr>
          <a:solidFill>
            <a:srgbClr val="FFFF00"/>
          </a:solidFill>
        </p:spPr>
        <p:txBody>
          <a:bodyPr/>
          <a:lstStyle/>
          <a:p>
            <a:r>
              <a:rPr lang="en-GB" dirty="0"/>
              <a:t>*Do a reality check.</a:t>
            </a:r>
          </a:p>
        </p:txBody>
      </p:sp>
      <p:sp>
        <p:nvSpPr>
          <p:cNvPr id="3" name="Content Placeholder 2">
            <a:extLst>
              <a:ext uri="{FF2B5EF4-FFF2-40B4-BE49-F238E27FC236}">
                <a16:creationId xmlns:a16="http://schemas.microsoft.com/office/drawing/2014/main" id="{E6FB9F55-29D1-4B92-A695-3B7885CB6B6A}"/>
              </a:ext>
            </a:extLst>
          </p:cNvPr>
          <p:cNvSpPr>
            <a:spLocks noGrp="1"/>
          </p:cNvSpPr>
          <p:nvPr>
            <p:ph idx="1"/>
          </p:nvPr>
        </p:nvSpPr>
        <p:spPr>
          <a:xfrm>
            <a:off x="1116496" y="1865382"/>
            <a:ext cx="10515600" cy="646331"/>
          </a:xfrm>
          <a:solidFill>
            <a:schemeClr val="accent4">
              <a:lumMod val="20000"/>
              <a:lumOff val="80000"/>
            </a:schemeClr>
          </a:solidFill>
        </p:spPr>
        <p:txBody>
          <a:bodyPr>
            <a:normAutofit fontScale="70000" lnSpcReduction="20000"/>
          </a:bodyPr>
          <a:lstStyle/>
          <a:p>
            <a:pPr>
              <a:buFontTx/>
              <a:buChar char="-"/>
            </a:pPr>
            <a:r>
              <a:rPr lang="en-GB" dirty="0"/>
              <a:t>Ask yourself what is the worst that happen, and if this does happen what </a:t>
            </a:r>
          </a:p>
          <a:p>
            <a:pPr marL="0" indent="0">
              <a:buNone/>
            </a:pPr>
            <a:r>
              <a:rPr lang="en-GB" dirty="0"/>
              <a:t>can I do about it?</a:t>
            </a:r>
          </a:p>
          <a:p>
            <a:pPr>
              <a:buFontTx/>
              <a:buChar char="-"/>
            </a:pPr>
            <a:endParaRPr lang="en-GB" dirty="0"/>
          </a:p>
          <a:p>
            <a:pPr>
              <a:buFontTx/>
              <a:buChar char="-"/>
            </a:pPr>
            <a:endParaRPr lang="en-GB" dirty="0"/>
          </a:p>
          <a:p>
            <a:pPr>
              <a:buFontTx/>
              <a:buChar char="-"/>
            </a:pPr>
            <a:endParaRPr lang="en-GB" dirty="0"/>
          </a:p>
        </p:txBody>
      </p:sp>
      <p:sp>
        <p:nvSpPr>
          <p:cNvPr id="4" name="Title 1">
            <a:extLst>
              <a:ext uri="{FF2B5EF4-FFF2-40B4-BE49-F238E27FC236}">
                <a16:creationId xmlns:a16="http://schemas.microsoft.com/office/drawing/2014/main" id="{2933458B-7F0C-4FA7-AF62-F903C5268A68}"/>
              </a:ext>
            </a:extLst>
          </p:cNvPr>
          <p:cNvSpPr txBox="1">
            <a:spLocks/>
          </p:cNvSpPr>
          <p:nvPr/>
        </p:nvSpPr>
        <p:spPr>
          <a:xfrm>
            <a:off x="838200" y="2995682"/>
            <a:ext cx="105156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*Imagine it going well.</a:t>
            </a:r>
          </a:p>
        </p:txBody>
      </p:sp>
      <p:sp>
        <p:nvSpPr>
          <p:cNvPr id="7" name="TextBox 6">
            <a:extLst>
              <a:ext uri="{FF2B5EF4-FFF2-40B4-BE49-F238E27FC236}">
                <a16:creationId xmlns:a16="http://schemas.microsoft.com/office/drawing/2014/main" id="{7712429D-2009-481B-83E1-BCF8451D6991}"/>
              </a:ext>
            </a:extLst>
          </p:cNvPr>
          <p:cNvSpPr txBox="1"/>
          <p:nvPr/>
        </p:nvSpPr>
        <p:spPr>
          <a:xfrm>
            <a:off x="1007165" y="4709578"/>
            <a:ext cx="10346635" cy="584775"/>
          </a:xfrm>
          <a:prstGeom prst="rect">
            <a:avLst/>
          </a:prstGeom>
          <a:solidFill>
            <a:schemeClr val="accent4">
              <a:lumMod val="20000"/>
              <a:lumOff val="80000"/>
            </a:schemeClr>
          </a:solidFill>
        </p:spPr>
        <p:txBody>
          <a:bodyPr wrap="square">
            <a:spAutoFit/>
          </a:bodyPr>
          <a:lstStyle/>
          <a:p>
            <a:pPr>
              <a:buFontTx/>
              <a:buChar char="-"/>
            </a:pPr>
            <a:r>
              <a:rPr lang="en-GB" sz="3200" dirty="0"/>
              <a:t>Positive thinking can’t hurt you.</a:t>
            </a:r>
          </a:p>
        </p:txBody>
      </p:sp>
    </p:spTree>
    <p:extLst>
      <p:ext uri="{BB962C8B-B14F-4D97-AF65-F5344CB8AC3E}">
        <p14:creationId xmlns:p14="http://schemas.microsoft.com/office/powerpoint/2010/main" val="352675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F84A4A-2002-47C7-B67D-A436985B9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BABF496C-B58A-4F9C-83D5-24FECBF2BFD7}"/>
              </a:ext>
            </a:extLst>
          </p:cNvPr>
          <p:cNvSpPr>
            <a:spLocks noGrp="1"/>
          </p:cNvSpPr>
          <p:nvPr>
            <p:ph type="title"/>
          </p:nvPr>
        </p:nvSpPr>
        <p:spPr>
          <a:xfrm>
            <a:off x="838200" y="365126"/>
            <a:ext cx="10515600" cy="761310"/>
          </a:xfrm>
          <a:solidFill>
            <a:srgbClr val="FFFF00"/>
          </a:solidFill>
        </p:spPr>
        <p:txBody>
          <a:bodyPr/>
          <a:lstStyle/>
          <a:p>
            <a:r>
              <a:rPr lang="en-GB" dirty="0"/>
              <a:t>Ask for help…</a:t>
            </a:r>
          </a:p>
        </p:txBody>
      </p:sp>
      <p:sp>
        <p:nvSpPr>
          <p:cNvPr id="3" name="Content Placeholder 2">
            <a:extLst>
              <a:ext uri="{FF2B5EF4-FFF2-40B4-BE49-F238E27FC236}">
                <a16:creationId xmlns:a16="http://schemas.microsoft.com/office/drawing/2014/main" id="{7FBC5555-2BC4-4691-95B4-7688E38857F6}"/>
              </a:ext>
            </a:extLst>
          </p:cNvPr>
          <p:cNvSpPr>
            <a:spLocks noGrp="1"/>
          </p:cNvSpPr>
          <p:nvPr>
            <p:ph idx="1"/>
          </p:nvPr>
        </p:nvSpPr>
        <p:spPr>
          <a:xfrm>
            <a:off x="838200" y="1286030"/>
            <a:ext cx="10515600" cy="5571970"/>
          </a:xfrm>
          <a:solidFill>
            <a:schemeClr val="accent4">
              <a:lumMod val="20000"/>
              <a:lumOff val="80000"/>
            </a:schemeClr>
          </a:solidFill>
        </p:spPr>
        <p:txBody>
          <a:bodyPr>
            <a:normAutofit fontScale="77500" lnSpcReduction="20000"/>
          </a:bodyPr>
          <a:lstStyle/>
          <a:p>
            <a:pPr marL="0" indent="0">
              <a:buNone/>
            </a:pPr>
            <a:r>
              <a:rPr lang="en-GB" dirty="0"/>
              <a:t>*Talk to a trusted adult if you think you have a mental health problem. </a:t>
            </a:r>
          </a:p>
          <a:p>
            <a:pPr marL="0" indent="0">
              <a:buNone/>
            </a:pPr>
            <a:endParaRPr lang="en-GB" dirty="0"/>
          </a:p>
          <a:p>
            <a:pPr marL="0" indent="0">
              <a:buNone/>
            </a:pPr>
            <a:r>
              <a:rPr lang="en-GB" dirty="0"/>
              <a:t>*There are a range of free services out there to help as well:</a:t>
            </a:r>
          </a:p>
          <a:p>
            <a:pPr marL="0" indent="0">
              <a:buNone/>
            </a:pPr>
            <a:r>
              <a:rPr lang="en-GB" dirty="0"/>
              <a:t>*</a:t>
            </a:r>
            <a:r>
              <a:rPr lang="en-GB" b="1" dirty="0"/>
              <a:t>Childline</a:t>
            </a:r>
            <a:r>
              <a:rPr lang="en-GB" dirty="0"/>
              <a:t> 0800 1111. </a:t>
            </a:r>
          </a:p>
          <a:p>
            <a:pPr marL="0" indent="0">
              <a:buNone/>
            </a:pPr>
            <a:r>
              <a:rPr lang="en-GB"/>
              <a:t>*</a:t>
            </a:r>
            <a:r>
              <a:rPr lang="en-GB" b="1" dirty="0"/>
              <a:t>Winston’s Wish  </a:t>
            </a:r>
            <a:r>
              <a:rPr lang="en-GB" dirty="0"/>
              <a:t>text WW to </a:t>
            </a:r>
            <a:r>
              <a:rPr lang="en-GB" b="1" dirty="0"/>
              <a:t>85258</a:t>
            </a:r>
            <a:r>
              <a:rPr lang="en-GB" dirty="0"/>
              <a:t>. (Free number for anyone who has lost someone.)</a:t>
            </a:r>
          </a:p>
          <a:p>
            <a:pPr marL="0" indent="0">
              <a:buNone/>
            </a:pPr>
            <a:r>
              <a:rPr lang="en-GB" dirty="0"/>
              <a:t>*</a:t>
            </a:r>
            <a:r>
              <a:rPr lang="en-GB" b="1" dirty="0"/>
              <a:t>SHOUT</a:t>
            </a:r>
            <a:r>
              <a:rPr lang="en-GB" dirty="0"/>
              <a:t>.  A free text service for anyone needing emotional help 85258.</a:t>
            </a:r>
          </a:p>
          <a:p>
            <a:pPr marL="0" indent="0">
              <a:buNone/>
            </a:pPr>
            <a:r>
              <a:rPr lang="en-GB" dirty="0"/>
              <a:t>*</a:t>
            </a:r>
            <a:r>
              <a:rPr lang="en-GB" b="1" dirty="0"/>
              <a:t>LGBTQ support </a:t>
            </a:r>
            <a:r>
              <a:rPr lang="en-GB" dirty="0"/>
              <a:t>10am-10pm 0300 330 0630</a:t>
            </a:r>
          </a:p>
          <a:p>
            <a:pPr marL="0" indent="0">
              <a:buNone/>
            </a:pPr>
            <a:endParaRPr lang="en-GB" dirty="0"/>
          </a:p>
          <a:p>
            <a:pPr marL="0" indent="0">
              <a:buNone/>
            </a:pPr>
            <a:r>
              <a:rPr lang="en-GB" b="1" dirty="0"/>
              <a:t>Wellbeing Apps:</a:t>
            </a:r>
          </a:p>
          <a:p>
            <a:pPr marL="0" indent="0">
              <a:buNone/>
            </a:pPr>
            <a:r>
              <a:rPr lang="en-GB" dirty="0"/>
              <a:t>*</a:t>
            </a:r>
            <a:r>
              <a:rPr lang="en-GB" dirty="0">
                <a:highlight>
                  <a:srgbClr val="C0C0C0"/>
                </a:highlight>
              </a:rPr>
              <a:t>Catch it </a:t>
            </a:r>
            <a:r>
              <a:rPr lang="en-GB" dirty="0"/>
              <a:t>(mental health issues)</a:t>
            </a:r>
            <a:endParaRPr lang="en-GB" b="1" dirty="0"/>
          </a:p>
          <a:p>
            <a:pPr marL="0" indent="0">
              <a:buNone/>
            </a:pPr>
            <a:r>
              <a:rPr lang="en-GB" dirty="0"/>
              <a:t>*</a:t>
            </a:r>
            <a:r>
              <a:rPr lang="en-GB" dirty="0">
                <a:highlight>
                  <a:srgbClr val="FFFF00"/>
                </a:highlight>
              </a:rPr>
              <a:t>Smiling minds </a:t>
            </a:r>
            <a:r>
              <a:rPr lang="en-GB" dirty="0"/>
              <a:t>(calming)</a:t>
            </a:r>
          </a:p>
          <a:p>
            <a:pPr marL="0" indent="0">
              <a:buNone/>
            </a:pPr>
            <a:r>
              <a:rPr lang="en-GB" dirty="0"/>
              <a:t>*</a:t>
            </a:r>
            <a:r>
              <a:rPr lang="en-GB" dirty="0">
                <a:highlight>
                  <a:srgbClr val="00FF00"/>
                </a:highlight>
              </a:rPr>
              <a:t>Happify</a:t>
            </a:r>
            <a:r>
              <a:rPr lang="en-GB" dirty="0"/>
              <a:t> (games etc.)</a:t>
            </a:r>
          </a:p>
          <a:p>
            <a:pPr marL="0" indent="0">
              <a:buNone/>
            </a:pPr>
            <a:r>
              <a:rPr lang="en-GB" dirty="0"/>
              <a:t>*</a:t>
            </a:r>
            <a:r>
              <a:rPr lang="en-GB" dirty="0" err="1">
                <a:highlight>
                  <a:srgbClr val="00FFFF"/>
                </a:highlight>
              </a:rPr>
              <a:t>Meetwo</a:t>
            </a:r>
            <a:r>
              <a:rPr lang="en-GB" dirty="0"/>
              <a:t> (securely share with others.)</a:t>
            </a:r>
          </a:p>
          <a:p>
            <a:pPr marL="0" indent="0">
              <a:buNone/>
            </a:pPr>
            <a:r>
              <a:rPr lang="en-GB" dirty="0"/>
              <a:t>*</a:t>
            </a:r>
            <a:r>
              <a:rPr lang="en-GB" dirty="0" err="1">
                <a:highlight>
                  <a:srgbClr val="FF00FF"/>
                </a:highlight>
              </a:rPr>
              <a:t>Daylio</a:t>
            </a:r>
            <a:r>
              <a:rPr lang="en-GB" dirty="0"/>
              <a:t> (journal)</a:t>
            </a:r>
          </a:p>
          <a:p>
            <a:pPr marL="0" indent="0" algn="ctr">
              <a:buNone/>
            </a:pPr>
            <a:r>
              <a:rPr lang="en-GB" b="1" dirty="0"/>
              <a:t>*Some people need to see their doctor if things do not improve.</a:t>
            </a:r>
          </a:p>
        </p:txBody>
      </p:sp>
    </p:spTree>
    <p:extLst>
      <p:ext uri="{BB962C8B-B14F-4D97-AF65-F5344CB8AC3E}">
        <p14:creationId xmlns:p14="http://schemas.microsoft.com/office/powerpoint/2010/main" val="348199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9581C5-2639-4CA4-AA4C-B00EDFF5E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24C9AAFC-388B-49A0-95FD-5D1805490745}"/>
              </a:ext>
            </a:extLst>
          </p:cNvPr>
          <p:cNvSpPr>
            <a:spLocks noGrp="1"/>
          </p:cNvSpPr>
          <p:nvPr>
            <p:ph type="title"/>
          </p:nvPr>
        </p:nvSpPr>
        <p:spPr>
          <a:solidFill>
            <a:srgbClr val="FFFF00"/>
          </a:solidFill>
        </p:spPr>
        <p:txBody>
          <a:bodyPr/>
          <a:lstStyle/>
          <a:p>
            <a:r>
              <a:rPr lang="en-GB" dirty="0"/>
              <a:t>Challenge:</a:t>
            </a:r>
          </a:p>
        </p:txBody>
      </p:sp>
      <p:sp>
        <p:nvSpPr>
          <p:cNvPr id="3" name="Content Placeholder 2">
            <a:extLst>
              <a:ext uri="{FF2B5EF4-FFF2-40B4-BE49-F238E27FC236}">
                <a16:creationId xmlns:a16="http://schemas.microsoft.com/office/drawing/2014/main" id="{95F3BDD9-6EF7-491B-BFC2-080172F10A06}"/>
              </a:ext>
            </a:extLst>
          </p:cNvPr>
          <p:cNvSpPr>
            <a:spLocks noGrp="1"/>
          </p:cNvSpPr>
          <p:nvPr>
            <p:ph idx="1"/>
          </p:nvPr>
        </p:nvSpPr>
        <p:spPr>
          <a:solidFill>
            <a:schemeClr val="accent4">
              <a:lumMod val="20000"/>
              <a:lumOff val="80000"/>
            </a:schemeClr>
          </a:solidFill>
        </p:spPr>
        <p:txBody>
          <a:bodyPr/>
          <a:lstStyle/>
          <a:p>
            <a:pPr marL="0" indent="0">
              <a:buNone/>
            </a:pPr>
            <a:r>
              <a:rPr lang="en-GB" dirty="0"/>
              <a:t>Your teacher is giving you a sheet of cards.</a:t>
            </a:r>
          </a:p>
          <a:p>
            <a:pPr marL="514350" indent="-514350">
              <a:buAutoNum type="arabicParenR"/>
            </a:pPr>
            <a:r>
              <a:rPr lang="en-GB" dirty="0"/>
              <a:t>Cut them up and shuffle them.</a:t>
            </a:r>
          </a:p>
          <a:p>
            <a:pPr marL="514350" indent="-514350">
              <a:buAutoNum type="arabicParenR"/>
            </a:pPr>
            <a:r>
              <a:rPr lang="en-GB" dirty="0"/>
              <a:t>Choose one.  Write down the situation number.</a:t>
            </a:r>
          </a:p>
          <a:p>
            <a:pPr marL="514350" indent="-514350">
              <a:buAutoNum type="arabicParenR"/>
            </a:pPr>
            <a:r>
              <a:rPr lang="en-GB" dirty="0"/>
              <a:t>Now discuss and write down advice you would give this person for overcoming their fear.</a:t>
            </a:r>
          </a:p>
          <a:p>
            <a:pPr marL="514350" indent="-514350">
              <a:buAutoNum type="arabicParenR"/>
            </a:pPr>
            <a:r>
              <a:rPr lang="en-GB" dirty="0"/>
              <a:t>Repeat if time.</a:t>
            </a:r>
          </a:p>
          <a:p>
            <a:pPr marL="514350" indent="-514350">
              <a:buAutoNum type="arabicParenR"/>
            </a:pPr>
            <a:endParaRPr lang="en-GB" dirty="0"/>
          </a:p>
          <a:p>
            <a:pPr marL="514350" indent="-514350">
              <a:buAutoNum type="arabicParenR"/>
            </a:pPr>
            <a:r>
              <a:rPr lang="en-GB" dirty="0"/>
              <a:t>Let’s discuss your advice as a class.</a:t>
            </a:r>
          </a:p>
        </p:txBody>
      </p:sp>
    </p:spTree>
    <p:extLst>
      <p:ext uri="{BB962C8B-B14F-4D97-AF65-F5344CB8AC3E}">
        <p14:creationId xmlns:p14="http://schemas.microsoft.com/office/powerpoint/2010/main" val="2594180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99D8-522D-485A-B747-0E87675FAF4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37303BE-B6A3-4C3D-83DC-9D231D83BD5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95291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pPr algn="ctr"/>
            <a:r>
              <a:rPr lang="en-GB" b="1" dirty="0"/>
              <a:t> So why do we feel fear?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80781"/>
            <a:ext cx="4601470" cy="23690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765" y="1894802"/>
            <a:ext cx="4266891" cy="3114777"/>
          </a:xfrm>
          <a:prstGeom prst="rect">
            <a:avLst/>
          </a:prstGeom>
        </p:spPr>
      </p:pic>
      <p:sp>
        <p:nvSpPr>
          <p:cNvPr id="7" name="TextBox 6"/>
          <p:cNvSpPr txBox="1"/>
          <p:nvPr/>
        </p:nvSpPr>
        <p:spPr>
          <a:xfrm>
            <a:off x="838200" y="2040692"/>
            <a:ext cx="4917156" cy="1384995"/>
          </a:xfrm>
          <a:prstGeom prst="rect">
            <a:avLst/>
          </a:prstGeom>
          <a:solidFill>
            <a:schemeClr val="bg2">
              <a:lumMod val="90000"/>
            </a:schemeClr>
          </a:solidFill>
        </p:spPr>
        <p:txBody>
          <a:bodyPr wrap="square" rtlCol="0">
            <a:spAutoFit/>
          </a:bodyPr>
          <a:lstStyle/>
          <a:p>
            <a:r>
              <a:rPr lang="en-GB" sz="2800" dirty="0"/>
              <a:t>We learn to be scared of things either from people, the media or from past experiences.</a:t>
            </a:r>
          </a:p>
        </p:txBody>
      </p:sp>
      <p:sp>
        <p:nvSpPr>
          <p:cNvPr id="8" name="TextBox 7">
            <a:extLst>
              <a:ext uri="{FF2B5EF4-FFF2-40B4-BE49-F238E27FC236}">
                <a16:creationId xmlns:a16="http://schemas.microsoft.com/office/drawing/2014/main" id="{BFA1AFCA-E0B0-4F45-B6D8-AB59AE848A32}"/>
              </a:ext>
            </a:extLst>
          </p:cNvPr>
          <p:cNvSpPr txBox="1"/>
          <p:nvPr/>
        </p:nvSpPr>
        <p:spPr>
          <a:xfrm>
            <a:off x="6388765" y="5265283"/>
            <a:ext cx="4917156" cy="1384995"/>
          </a:xfrm>
          <a:prstGeom prst="rect">
            <a:avLst/>
          </a:prstGeom>
          <a:solidFill>
            <a:schemeClr val="bg2">
              <a:lumMod val="90000"/>
            </a:schemeClr>
          </a:solidFill>
        </p:spPr>
        <p:txBody>
          <a:bodyPr wrap="square" rtlCol="0">
            <a:spAutoFit/>
          </a:bodyPr>
          <a:lstStyle/>
          <a:p>
            <a:r>
              <a:rPr lang="en-GB" sz="2800" dirty="0"/>
              <a:t>It can also be caused by low self-esteem.  We will look at this in another lesson.</a:t>
            </a:r>
          </a:p>
        </p:txBody>
      </p:sp>
    </p:spTree>
    <p:extLst>
      <p:ext uri="{BB962C8B-B14F-4D97-AF65-F5344CB8AC3E}">
        <p14:creationId xmlns:p14="http://schemas.microsoft.com/office/powerpoint/2010/main" val="311069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66814" cy="7233557"/>
          </a:xfrm>
        </p:spPr>
      </p:pic>
      <p:sp>
        <p:nvSpPr>
          <p:cNvPr id="5" name="Rectangle 4"/>
          <p:cNvSpPr/>
          <p:nvPr/>
        </p:nvSpPr>
        <p:spPr>
          <a:xfrm>
            <a:off x="784694" y="1690688"/>
            <a:ext cx="10497425" cy="3139321"/>
          </a:xfrm>
          <a:prstGeom prst="rect">
            <a:avLst/>
          </a:prstGeom>
          <a:solidFill>
            <a:srgbClr val="FFFF00"/>
          </a:solidFill>
        </p:spPr>
        <p:txBody>
          <a:bodyPr wrap="none" lIns="91440" tIns="45720" rIns="91440" bIns="45720">
            <a:spAutoFit/>
          </a:bodyPr>
          <a:lstStyle/>
          <a:p>
            <a:pPr algn="ctr"/>
            <a:r>
              <a:rPr lang="en-US"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But science shows our brain</a:t>
            </a:r>
          </a:p>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can change and we can</a:t>
            </a:r>
          </a:p>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t>
            </a:r>
            <a:r>
              <a:rPr lang="en-US"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earn to become more brave.</a:t>
            </a:r>
          </a:p>
        </p:txBody>
      </p:sp>
    </p:spTree>
    <p:extLst>
      <p:ext uri="{BB962C8B-B14F-4D97-AF65-F5344CB8AC3E}">
        <p14:creationId xmlns:p14="http://schemas.microsoft.com/office/powerpoint/2010/main" val="2312804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FDF2-E936-4C9E-B1F1-7D1528BB049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AB00246-4CA3-45AF-A270-2FF9B05A3FAB}"/>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324471F4-949F-4DC4-8442-B7C6280DD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D08A34EA-55E8-4E74-A1FC-DA9BE8E74A58}"/>
              </a:ext>
            </a:extLst>
          </p:cNvPr>
          <p:cNvSpPr txBox="1"/>
          <p:nvPr/>
        </p:nvSpPr>
        <p:spPr>
          <a:xfrm>
            <a:off x="596348" y="278296"/>
            <a:ext cx="10628243" cy="707886"/>
          </a:xfrm>
          <a:prstGeom prst="rect">
            <a:avLst/>
          </a:prstGeom>
          <a:solidFill>
            <a:srgbClr val="FFFF00"/>
          </a:solidFill>
        </p:spPr>
        <p:txBody>
          <a:bodyPr wrap="square" rtlCol="0">
            <a:spAutoFit/>
          </a:bodyPr>
          <a:lstStyle/>
          <a:p>
            <a:pPr algn="ctr"/>
            <a:r>
              <a:rPr lang="en-GB" sz="4000" dirty="0"/>
              <a:t>Let’s look back at a situation from lesson 2.</a:t>
            </a:r>
          </a:p>
        </p:txBody>
      </p:sp>
      <p:sp>
        <p:nvSpPr>
          <p:cNvPr id="8" name="TextBox 7">
            <a:extLst>
              <a:ext uri="{FF2B5EF4-FFF2-40B4-BE49-F238E27FC236}">
                <a16:creationId xmlns:a16="http://schemas.microsoft.com/office/drawing/2014/main" id="{E3419624-46F2-4143-8BEB-05BCBC09D2DD}"/>
              </a:ext>
            </a:extLst>
          </p:cNvPr>
          <p:cNvSpPr txBox="1"/>
          <p:nvPr/>
        </p:nvSpPr>
        <p:spPr>
          <a:xfrm>
            <a:off x="6612835" y="1815548"/>
            <a:ext cx="4399722" cy="3785652"/>
          </a:xfrm>
          <a:prstGeom prst="rect">
            <a:avLst/>
          </a:prstGeom>
          <a:solidFill>
            <a:srgbClr val="FFFF00"/>
          </a:solidFill>
        </p:spPr>
        <p:txBody>
          <a:bodyPr wrap="square" rtlCol="0">
            <a:spAutoFit/>
          </a:bodyPr>
          <a:lstStyle/>
          <a:p>
            <a:r>
              <a:rPr lang="en-GB" sz="2400" dirty="0"/>
              <a:t>What is the main emotion that </a:t>
            </a:r>
            <a:r>
              <a:rPr lang="en-GB" sz="2400" dirty="0" smtClean="0"/>
              <a:t>Simon </a:t>
            </a:r>
            <a:r>
              <a:rPr lang="en-GB" sz="2400" dirty="0"/>
              <a:t>is feeling here? </a:t>
            </a:r>
          </a:p>
          <a:p>
            <a:endParaRPr lang="en-GB" sz="2400" dirty="0"/>
          </a:p>
          <a:p>
            <a:r>
              <a:rPr lang="en-GB" sz="2400" dirty="0"/>
              <a:t>Answer = fear (that </a:t>
            </a:r>
            <a:r>
              <a:rPr lang="en-GB" sz="2400" dirty="0" smtClean="0"/>
              <a:t>his friends </a:t>
            </a:r>
            <a:r>
              <a:rPr lang="en-GB" sz="2400" dirty="0"/>
              <a:t>will laugh at </a:t>
            </a:r>
            <a:r>
              <a:rPr lang="en-GB" sz="2400" dirty="0" smtClean="0"/>
              <a:t>him </a:t>
            </a:r>
            <a:r>
              <a:rPr lang="en-GB" sz="2400" dirty="0"/>
              <a:t>again/that </a:t>
            </a:r>
            <a:r>
              <a:rPr lang="en-GB" sz="2400" dirty="0" smtClean="0"/>
              <a:t>he </a:t>
            </a:r>
            <a:r>
              <a:rPr lang="en-GB" sz="2400" dirty="0"/>
              <a:t>doesn’t fit in.)</a:t>
            </a:r>
          </a:p>
          <a:p>
            <a:endParaRPr lang="en-GB" sz="2400" dirty="0"/>
          </a:p>
          <a:p>
            <a:r>
              <a:rPr lang="en-GB" sz="2400" dirty="0"/>
              <a:t>If </a:t>
            </a:r>
            <a:r>
              <a:rPr lang="en-GB" sz="2400" dirty="0" smtClean="0"/>
              <a:t>he </a:t>
            </a:r>
            <a:r>
              <a:rPr lang="en-GB" sz="2400" dirty="0"/>
              <a:t>had COURAGE to be </a:t>
            </a:r>
            <a:r>
              <a:rPr lang="en-GB" sz="2400" dirty="0" smtClean="0"/>
              <a:t>himself and </a:t>
            </a:r>
            <a:r>
              <a:rPr lang="en-GB" sz="2400" dirty="0"/>
              <a:t>do what feels right, why may </a:t>
            </a:r>
            <a:r>
              <a:rPr lang="en-GB" sz="2400" dirty="0" smtClean="0"/>
              <a:t>he </a:t>
            </a:r>
            <a:r>
              <a:rPr lang="en-GB" sz="2400" dirty="0"/>
              <a:t>feel happier? </a:t>
            </a:r>
          </a:p>
        </p:txBody>
      </p:sp>
      <p:sp>
        <p:nvSpPr>
          <p:cNvPr id="10" name="TextBox 9">
            <a:extLst>
              <a:ext uri="{FF2B5EF4-FFF2-40B4-BE49-F238E27FC236}">
                <a16:creationId xmlns:a16="http://schemas.microsoft.com/office/drawing/2014/main" id="{3E3AAF8C-25E3-4A55-B1D5-6D726494C3AF}"/>
              </a:ext>
            </a:extLst>
          </p:cNvPr>
          <p:cNvSpPr txBox="1"/>
          <p:nvPr/>
        </p:nvSpPr>
        <p:spPr>
          <a:xfrm>
            <a:off x="596348" y="1551107"/>
            <a:ext cx="5115339" cy="4644413"/>
          </a:xfrm>
          <a:prstGeom prst="rect">
            <a:avLst/>
          </a:prstGeom>
          <a:solidFill>
            <a:schemeClr val="accent4">
              <a:lumMod val="20000"/>
              <a:lumOff val="80000"/>
            </a:schemeClr>
          </a:solidFill>
        </p:spPr>
        <p:txBody>
          <a:bodyPr wrap="square">
            <a:spAutoFit/>
          </a:bodyPr>
          <a:lstStyle/>
          <a:p>
            <a:pPr>
              <a:lnSpc>
                <a:spcPct val="107000"/>
              </a:lnSpc>
              <a:spcAft>
                <a:spcPts val="800"/>
              </a:spcAft>
            </a:pPr>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Situation 5:</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Simon </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is talking to </a:t>
            </a: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his friends</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  They start to compare who has had the most sexual experiences.  </a:t>
            </a: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Simon </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says </a:t>
            </a: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he </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has only kissed </a:t>
            </a: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his boyfriend</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400" dirty="0" smtClean="0">
                <a:latin typeface="Comic Sans MS" panose="030F0702030302020204" pitchFamily="66" charset="0"/>
                <a:ea typeface="Calibri" panose="020F0502020204030204" pitchFamily="34" charset="0"/>
                <a:cs typeface="Times New Roman" panose="02020603050405020304" pitchFamily="18" charset="0"/>
              </a:rPr>
              <a:t>his mates </a:t>
            </a: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laugh </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at </a:t>
            </a: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him.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smtClean="0">
                <a:effectLst/>
                <a:latin typeface="Comic Sans MS" panose="030F0702030302020204" pitchFamily="66" charset="0"/>
                <a:ea typeface="Calibri" panose="020F0502020204030204" pitchFamily="34" charset="0"/>
                <a:cs typeface="Times New Roman" panose="02020603050405020304" pitchFamily="18" charset="0"/>
              </a:rPr>
              <a:t>His </a:t>
            </a:r>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reaction:</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  When </a:t>
            </a: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his boyfriend </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asks if </a:t>
            </a: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he </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wants to go further sexually, </a:t>
            </a: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he </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isn’t sure, but says yes so that </a:t>
            </a: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he </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can impress </a:t>
            </a: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his friends</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610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2804"/>
          </a:xfrm>
          <a:solidFill>
            <a:srgbClr val="FFFF00"/>
          </a:solidFill>
        </p:spPr>
        <p:txBody>
          <a:bodyPr>
            <a:normAutofit fontScale="90000"/>
          </a:bodyPr>
          <a:lstStyle/>
          <a:p>
            <a:r>
              <a:rPr lang="en-GB" sz="3600" b="1" dirty="0"/>
              <a:t>Scientific evidence shows that </a:t>
            </a:r>
            <a:r>
              <a:rPr lang="en-GB" sz="3600" b="1"/>
              <a:t>the fears </a:t>
            </a:r>
            <a:r>
              <a:rPr lang="en-GB" sz="3600" b="1" dirty="0"/>
              <a:t>we have can (almost) completely go away.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192" y="1387930"/>
            <a:ext cx="4485909" cy="3556396"/>
          </a:xfrm>
        </p:spPr>
      </p:pic>
      <p:sp>
        <p:nvSpPr>
          <p:cNvPr id="5" name="TextBox 4"/>
          <p:cNvSpPr txBox="1"/>
          <p:nvPr/>
        </p:nvSpPr>
        <p:spPr>
          <a:xfrm>
            <a:off x="4936672" y="1636088"/>
            <a:ext cx="6210300" cy="4524315"/>
          </a:xfrm>
          <a:prstGeom prst="rect">
            <a:avLst/>
          </a:prstGeom>
          <a:solidFill>
            <a:srgbClr val="66FFFF"/>
          </a:solidFill>
        </p:spPr>
        <p:txBody>
          <a:bodyPr wrap="square" rtlCol="0">
            <a:spAutoFit/>
          </a:bodyPr>
          <a:lstStyle/>
          <a:p>
            <a:r>
              <a:rPr lang="en-GB" sz="2400" b="1" dirty="0"/>
              <a:t>Reflect:</a:t>
            </a:r>
          </a:p>
          <a:p>
            <a:endParaRPr lang="en-GB" sz="2400" dirty="0"/>
          </a:p>
          <a:p>
            <a:r>
              <a:rPr lang="en-GB" sz="2400" dirty="0"/>
              <a:t>Have you overcome a fear?  What helped you?</a:t>
            </a:r>
          </a:p>
          <a:p>
            <a:endParaRPr lang="en-GB" sz="2400" dirty="0"/>
          </a:p>
          <a:p>
            <a:r>
              <a:rPr lang="en-GB" sz="2400" dirty="0"/>
              <a:t>What things scare you now?  </a:t>
            </a:r>
          </a:p>
          <a:p>
            <a:endParaRPr lang="en-GB" sz="2400" dirty="0"/>
          </a:p>
          <a:p>
            <a:r>
              <a:rPr lang="en-GB" sz="2400" dirty="0"/>
              <a:t>Is it a rational, or irrational fear?</a:t>
            </a:r>
          </a:p>
          <a:p>
            <a:endParaRPr lang="en-GB" sz="2400" dirty="0"/>
          </a:p>
          <a:p>
            <a:r>
              <a:rPr lang="en-GB" sz="2400" dirty="0"/>
              <a:t>Have you learnt anything today which may help you overcome your current fear?  </a:t>
            </a:r>
          </a:p>
          <a:p>
            <a:endParaRPr lang="en-GB" sz="2400" dirty="0"/>
          </a:p>
          <a:p>
            <a:r>
              <a:rPr lang="en-GB" sz="2400" dirty="0"/>
              <a:t>Suggestions??</a:t>
            </a:r>
          </a:p>
        </p:txBody>
      </p:sp>
    </p:spTree>
    <p:extLst>
      <p:ext uri="{BB962C8B-B14F-4D97-AF65-F5344CB8AC3E}">
        <p14:creationId xmlns:p14="http://schemas.microsoft.com/office/powerpoint/2010/main" val="186934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5535385"/>
            <a:ext cx="10515600" cy="825274"/>
          </a:xfrm>
        </p:spPr>
        <p:txBody>
          <a:bodyPr>
            <a:normAutofit fontScale="90000"/>
          </a:bodyPr>
          <a:lstStyle/>
          <a:p>
            <a:r>
              <a:rPr lang="en-GB" dirty="0">
                <a:hlinkClick r:id="rId2"/>
              </a:rPr>
              <a:t>https://www.youtube.com/watch?v=doxxfXqpKYA&amp;safe=true</a:t>
            </a:r>
            <a:r>
              <a:rPr lang="en-GB" dirty="0"/>
              <a:t/>
            </a:r>
            <a:br>
              <a:rPr lang="en-GB" dirty="0"/>
            </a:b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186" y="770504"/>
            <a:ext cx="7048500" cy="39647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1050473"/>
            <a:ext cx="3657600" cy="2438400"/>
          </a:xfrm>
          <a:prstGeom prst="rect">
            <a:avLst/>
          </a:prstGeom>
        </p:spPr>
      </p:pic>
    </p:spTree>
    <p:extLst>
      <p:ext uri="{BB962C8B-B14F-4D97-AF65-F5344CB8AC3E}">
        <p14:creationId xmlns:p14="http://schemas.microsoft.com/office/powerpoint/2010/main" val="418342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50900" y="1028343"/>
            <a:ext cx="7012689" cy="4801314"/>
          </a:xfrm>
          <a:prstGeom prst="rect">
            <a:avLst/>
          </a:prstGeom>
          <a:solidFill>
            <a:srgbClr val="FFFF00"/>
          </a:solid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“Courage is not the </a:t>
            </a:r>
          </a:p>
          <a:p>
            <a:pPr algn="ct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absence of</a:t>
            </a:r>
          </a:p>
          <a:p>
            <a:pPr algn="ctr"/>
            <a:r>
              <a:rPr 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fear, it is the ability to </a:t>
            </a:r>
          </a:p>
          <a:p>
            <a:pPr algn="ctr"/>
            <a:r>
              <a:rPr 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face fear</a:t>
            </a:r>
          </a:p>
          <a:p>
            <a:pPr algn="ctr"/>
            <a:r>
              <a:rPr 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nd try to overcome it.”</a:t>
            </a:r>
          </a:p>
          <a:p>
            <a:pPr algn="ctr"/>
            <a:r>
              <a:rPr lang="en-US" sz="3600" b="1" i="1" dirty="0">
                <a:ln w="9525">
                  <a:solidFill>
                    <a:schemeClr val="bg1"/>
                  </a:solidFill>
                  <a:prstDash val="solid"/>
                </a:ln>
                <a:solidFill>
                  <a:srgbClr val="990000"/>
                </a:solidFill>
                <a:effectLst>
                  <a:outerShdw blurRad="12700" dist="38100" dir="2700000" algn="tl" rotWithShape="0">
                    <a:schemeClr val="accent5">
                      <a:lumMod val="60000"/>
                      <a:lumOff val="40000"/>
                    </a:schemeClr>
                  </a:outerShdw>
                </a:effectLst>
              </a:rPr>
              <a:t>Nelson Mandela</a:t>
            </a:r>
            <a:endParaRPr lang="en-US" sz="3600" b="1" i="1" cap="none" spc="0" dirty="0">
              <a:ln w="9525">
                <a:solidFill>
                  <a:schemeClr val="bg1"/>
                </a:solidFill>
                <a:prstDash val="solid"/>
              </a:ln>
              <a:solidFill>
                <a:srgbClr val="990000"/>
              </a:solidFill>
              <a:effectLst>
                <a:outerShdw blurRad="12700" dist="38100" dir="2700000" algn="tl" rotWithShape="0">
                  <a:schemeClr val="accent5">
                    <a:lumMod val="60000"/>
                    <a:lumOff val="40000"/>
                  </a:schemeClr>
                </a:outerShdw>
              </a:effectLs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0700" y="2345392"/>
            <a:ext cx="3200400" cy="2667000"/>
          </a:xfrm>
          <a:prstGeom prst="rect">
            <a:avLst/>
          </a:prstGeom>
        </p:spPr>
      </p:pic>
    </p:spTree>
    <p:extLst>
      <p:ext uri="{BB962C8B-B14F-4D97-AF65-F5344CB8AC3E}">
        <p14:creationId xmlns:p14="http://schemas.microsoft.com/office/powerpoint/2010/main" val="157245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8F6964-E32E-4A19-B78C-EAEA88F5C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39AC808F-00AB-4E16-A3D0-160ABBF42A1D}"/>
              </a:ext>
            </a:extLst>
          </p:cNvPr>
          <p:cNvSpPr>
            <a:spLocks noGrp="1"/>
          </p:cNvSpPr>
          <p:nvPr>
            <p:ph type="title"/>
          </p:nvPr>
        </p:nvSpPr>
        <p:spPr>
          <a:xfrm>
            <a:off x="838200" y="1504811"/>
            <a:ext cx="10515600" cy="3623779"/>
          </a:xfrm>
          <a:solidFill>
            <a:srgbClr val="FFFF00"/>
          </a:solidFill>
        </p:spPr>
        <p:txBody>
          <a:bodyPr>
            <a:normAutofit/>
          </a:bodyPr>
          <a:lstStyle/>
          <a:p>
            <a:r>
              <a:rPr lang="en-GB" sz="5400" dirty="0"/>
              <a:t>L.O:  1)  Why is fear a useful emotion?</a:t>
            </a:r>
            <a:br>
              <a:rPr lang="en-GB" sz="5400" dirty="0"/>
            </a:br>
            <a:r>
              <a:rPr lang="en-GB" sz="5400" dirty="0"/>
              <a:t>2)  How can you handle fear and have more courage?</a:t>
            </a:r>
          </a:p>
        </p:txBody>
      </p:sp>
    </p:spTree>
    <p:extLst>
      <p:ext uri="{BB962C8B-B14F-4D97-AF65-F5344CB8AC3E}">
        <p14:creationId xmlns:p14="http://schemas.microsoft.com/office/powerpoint/2010/main" val="1402404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685" y="1233488"/>
            <a:ext cx="5715000" cy="4152900"/>
          </a:xfrm>
        </p:spPr>
      </p:pic>
      <p:sp>
        <p:nvSpPr>
          <p:cNvPr id="5" name="TextBox 4"/>
          <p:cNvSpPr txBox="1"/>
          <p:nvPr/>
        </p:nvSpPr>
        <p:spPr>
          <a:xfrm>
            <a:off x="6161317" y="1532993"/>
            <a:ext cx="4506686" cy="3323987"/>
          </a:xfrm>
          <a:prstGeom prst="rect">
            <a:avLst/>
          </a:prstGeom>
          <a:solidFill>
            <a:schemeClr val="bg1">
              <a:lumMod val="85000"/>
            </a:schemeClr>
          </a:solidFill>
        </p:spPr>
        <p:txBody>
          <a:bodyPr wrap="square" rtlCol="0">
            <a:spAutoFit/>
          </a:bodyPr>
          <a:lstStyle/>
          <a:p>
            <a:r>
              <a:rPr lang="en-GB" sz="3000" b="1" dirty="0"/>
              <a:t>In groups make a list of all of the things that scare you (on an A3 sheet of paper.)</a:t>
            </a:r>
          </a:p>
          <a:p>
            <a:endParaRPr lang="en-GB" sz="3000" b="1" dirty="0"/>
          </a:p>
          <a:p>
            <a:r>
              <a:rPr lang="en-GB" sz="3000" dirty="0"/>
              <a:t>Now share with teacher so that they can be written on the whiteboard.</a:t>
            </a:r>
          </a:p>
        </p:txBody>
      </p:sp>
    </p:spTree>
    <p:extLst>
      <p:ext uri="{BB962C8B-B14F-4D97-AF65-F5344CB8AC3E}">
        <p14:creationId xmlns:p14="http://schemas.microsoft.com/office/powerpoint/2010/main" val="3513182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155" y="982370"/>
            <a:ext cx="5343803" cy="5416508"/>
          </a:xfrm>
        </p:spPr>
      </p:pic>
      <p:sp>
        <p:nvSpPr>
          <p:cNvPr id="5" name="Rectangle 4"/>
          <p:cNvSpPr/>
          <p:nvPr/>
        </p:nvSpPr>
        <p:spPr>
          <a:xfrm>
            <a:off x="1297585" y="2631342"/>
            <a:ext cx="3624942" cy="2585323"/>
          </a:xfrm>
          <a:prstGeom prst="rect">
            <a:avLst/>
          </a:prstGeom>
          <a:noFill/>
        </p:spPr>
        <p:txBody>
          <a:bodyPr wrap="squar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Bag </a:t>
            </a:r>
          </a:p>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of </a:t>
            </a:r>
          </a:p>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Fears!</a:t>
            </a:r>
          </a:p>
        </p:txBody>
      </p:sp>
      <p:sp>
        <p:nvSpPr>
          <p:cNvPr id="10" name="Rectangle 9"/>
          <p:cNvSpPr/>
          <p:nvPr/>
        </p:nvSpPr>
        <p:spPr>
          <a:xfrm>
            <a:off x="438155" y="287892"/>
            <a:ext cx="5259453" cy="584775"/>
          </a:xfrm>
          <a:prstGeom prst="rect">
            <a:avLst/>
          </a:prstGeom>
          <a:solidFill>
            <a:schemeClr val="bg1">
              <a:lumMod val="75000"/>
            </a:schemeClr>
          </a:solidFill>
        </p:spPr>
        <p:txBody>
          <a:bodyPr wrap="none">
            <a:spAutoFit/>
          </a:bodyPr>
          <a:lstStyle/>
          <a:p>
            <a:r>
              <a:rPr lang="en-GB" sz="3200" dirty="0">
                <a:solidFill>
                  <a:schemeClr val="bg2">
                    <a:lumMod val="50000"/>
                  </a:schemeClr>
                </a:solidFill>
              </a:rPr>
              <a:t>We all have a range of fears…..</a:t>
            </a:r>
          </a:p>
        </p:txBody>
      </p:sp>
      <p:sp>
        <p:nvSpPr>
          <p:cNvPr id="6" name="TextBox 5">
            <a:extLst>
              <a:ext uri="{FF2B5EF4-FFF2-40B4-BE49-F238E27FC236}">
                <a16:creationId xmlns:a16="http://schemas.microsoft.com/office/drawing/2014/main" id="{BE4E012E-69F8-4BA2-B0A5-C4C7FACE8454}"/>
              </a:ext>
            </a:extLst>
          </p:cNvPr>
          <p:cNvSpPr txBox="1"/>
          <p:nvPr/>
        </p:nvSpPr>
        <p:spPr>
          <a:xfrm>
            <a:off x="6241774" y="181957"/>
            <a:ext cx="5343803" cy="6494085"/>
          </a:xfrm>
          <a:prstGeom prst="rect">
            <a:avLst/>
          </a:prstGeom>
          <a:solidFill>
            <a:schemeClr val="bg1">
              <a:lumMod val="85000"/>
            </a:schemeClr>
          </a:solidFill>
        </p:spPr>
        <p:txBody>
          <a:bodyPr wrap="square" rtlCol="0">
            <a:spAutoFit/>
          </a:bodyPr>
          <a:lstStyle/>
          <a:p>
            <a:r>
              <a:rPr lang="en-GB" sz="3200" b="1" dirty="0"/>
              <a:t>Some of our fears are useful and we may need them.</a:t>
            </a:r>
          </a:p>
          <a:p>
            <a:r>
              <a:rPr lang="en-GB" sz="3200" b="1" dirty="0"/>
              <a:t>Look at these fears and discuss how they may help you:</a:t>
            </a:r>
          </a:p>
          <a:p>
            <a:r>
              <a:rPr lang="en-GB" sz="3200" dirty="0"/>
              <a:t>*Fear of playing chicken on a railway line.</a:t>
            </a:r>
          </a:p>
          <a:p>
            <a:r>
              <a:rPr lang="en-GB" sz="3200" dirty="0"/>
              <a:t>*Fear of meeting someone online in person that you don’t know.</a:t>
            </a:r>
          </a:p>
          <a:p>
            <a:r>
              <a:rPr lang="en-GB" sz="3200" dirty="0"/>
              <a:t>*Fear of what will happen to your mind if you take an illegal drug.</a:t>
            </a:r>
            <a:endParaRPr lang="en-GB" dirty="0"/>
          </a:p>
        </p:txBody>
      </p:sp>
    </p:spTree>
    <p:extLst>
      <p:ext uri="{BB962C8B-B14F-4D97-AF65-F5344CB8AC3E}">
        <p14:creationId xmlns:p14="http://schemas.microsoft.com/office/powerpoint/2010/main" val="110846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C2E082-956D-4685-8993-5178B1FF8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32902082-D9F9-4AD7-9C82-22F50FFD173C}"/>
              </a:ext>
            </a:extLst>
          </p:cNvPr>
          <p:cNvSpPr>
            <a:spLocks noGrp="1"/>
          </p:cNvSpPr>
          <p:nvPr>
            <p:ph type="title"/>
          </p:nvPr>
        </p:nvSpPr>
        <p:spPr>
          <a:xfrm>
            <a:off x="838200" y="404882"/>
            <a:ext cx="10515600" cy="1325563"/>
          </a:xfrm>
          <a:solidFill>
            <a:srgbClr val="FFFF00"/>
          </a:solidFill>
        </p:spPr>
        <p:txBody>
          <a:bodyPr>
            <a:normAutofit fontScale="90000"/>
          </a:bodyPr>
          <a:lstStyle/>
          <a:p>
            <a:pPr algn="ctr"/>
            <a:r>
              <a:rPr lang="en-GB" dirty="0"/>
              <a:t>So fear can be useful because it warns us if something is dangerous and can save our lives.</a:t>
            </a:r>
          </a:p>
        </p:txBody>
      </p:sp>
      <p:pic>
        <p:nvPicPr>
          <p:cNvPr id="4" name="Picture 3">
            <a:extLst>
              <a:ext uri="{FF2B5EF4-FFF2-40B4-BE49-F238E27FC236}">
                <a16:creationId xmlns:a16="http://schemas.microsoft.com/office/drawing/2014/main" id="{641672E2-753B-4E8C-9BA2-0C99054D2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500" y="2273877"/>
            <a:ext cx="2238156" cy="1747157"/>
          </a:xfrm>
          <a:prstGeom prst="rect">
            <a:avLst/>
          </a:prstGeom>
        </p:spPr>
      </p:pic>
      <p:pic>
        <p:nvPicPr>
          <p:cNvPr id="5" name="Picture 4">
            <a:extLst>
              <a:ext uri="{FF2B5EF4-FFF2-40B4-BE49-F238E27FC236}">
                <a16:creationId xmlns:a16="http://schemas.microsoft.com/office/drawing/2014/main" id="{315EB26E-E80B-45C7-A2DB-6C7D42579E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6385" y="2285744"/>
            <a:ext cx="2498310" cy="1735292"/>
          </a:xfrm>
          <a:prstGeom prst="rect">
            <a:avLst/>
          </a:prstGeom>
        </p:spPr>
      </p:pic>
      <p:sp>
        <p:nvSpPr>
          <p:cNvPr id="6" name="Title 1">
            <a:extLst>
              <a:ext uri="{FF2B5EF4-FFF2-40B4-BE49-F238E27FC236}">
                <a16:creationId xmlns:a16="http://schemas.microsoft.com/office/drawing/2014/main" id="{FA93ADF6-0674-4920-A75D-DE101762C6F7}"/>
              </a:ext>
            </a:extLst>
          </p:cNvPr>
          <p:cNvSpPr txBox="1">
            <a:spLocks/>
          </p:cNvSpPr>
          <p:nvPr/>
        </p:nvSpPr>
        <p:spPr>
          <a:xfrm>
            <a:off x="732182" y="4784035"/>
            <a:ext cx="10515600" cy="1550504"/>
          </a:xfrm>
          <a:prstGeom prst="rect">
            <a:avLst/>
          </a:prstGeom>
          <a:solidFill>
            <a:srgbClr val="FFFF00"/>
          </a:solidFill>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dirty="0"/>
          </a:p>
          <a:p>
            <a:pPr algn="ctr"/>
            <a:r>
              <a:rPr lang="en-GB" dirty="0"/>
              <a:t>Look at your group list, discuss and tick all of the </a:t>
            </a:r>
          </a:p>
          <a:p>
            <a:pPr algn="ctr"/>
            <a:endParaRPr lang="en-GB" dirty="0"/>
          </a:p>
          <a:p>
            <a:pPr algn="ctr"/>
            <a:r>
              <a:rPr lang="en-GB" dirty="0"/>
              <a:t>fears that you think are helpful.</a:t>
            </a:r>
          </a:p>
        </p:txBody>
      </p:sp>
      <p:pic>
        <p:nvPicPr>
          <p:cNvPr id="8" name="Picture 7">
            <a:extLst>
              <a:ext uri="{FF2B5EF4-FFF2-40B4-BE49-F238E27FC236}">
                <a16:creationId xmlns:a16="http://schemas.microsoft.com/office/drawing/2014/main" id="{93F994CF-7B84-4A43-B2B4-5382D8694F7D}"/>
              </a:ext>
            </a:extLst>
          </p:cNvPr>
          <p:cNvPicPr>
            <a:picLocks noChangeAspect="1"/>
          </p:cNvPicPr>
          <p:nvPr/>
        </p:nvPicPr>
        <p:blipFill rotWithShape="1">
          <a:blip r:embed="rId5"/>
          <a:srcRect l="29782" t="17762" r="60435" b="62900"/>
          <a:stretch/>
        </p:blipFill>
        <p:spPr>
          <a:xfrm>
            <a:off x="4764299" y="2169411"/>
            <a:ext cx="1760018" cy="1956087"/>
          </a:xfrm>
          <a:prstGeom prst="rect">
            <a:avLst/>
          </a:prstGeom>
        </p:spPr>
      </p:pic>
    </p:spTree>
    <p:extLst>
      <p:ext uri="{BB962C8B-B14F-4D97-AF65-F5344CB8AC3E}">
        <p14:creationId xmlns:p14="http://schemas.microsoft.com/office/powerpoint/2010/main" val="2584274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32D6B1-394D-4C52-9E58-8318CB921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50410"/>
          </a:xfrm>
          <a:prstGeom prst="rect">
            <a:avLst/>
          </a:prstGeom>
        </p:spPr>
      </p:pic>
      <p:sp>
        <p:nvSpPr>
          <p:cNvPr id="2" name="Title 1">
            <a:extLst>
              <a:ext uri="{FF2B5EF4-FFF2-40B4-BE49-F238E27FC236}">
                <a16:creationId xmlns:a16="http://schemas.microsoft.com/office/drawing/2014/main" id="{DA3AC8A8-6AFB-458C-9D04-84229AD572ED}"/>
              </a:ext>
            </a:extLst>
          </p:cNvPr>
          <p:cNvSpPr>
            <a:spLocks noGrp="1"/>
          </p:cNvSpPr>
          <p:nvPr>
            <p:ph type="title"/>
          </p:nvPr>
        </p:nvSpPr>
        <p:spPr>
          <a:xfrm>
            <a:off x="838200" y="1385402"/>
            <a:ext cx="10515600" cy="2926715"/>
          </a:xfrm>
          <a:solidFill>
            <a:srgbClr val="FFFF00"/>
          </a:solidFill>
        </p:spPr>
        <p:txBody>
          <a:bodyPr>
            <a:normAutofit fontScale="90000"/>
          </a:bodyPr>
          <a:lstStyle/>
          <a:p>
            <a:r>
              <a:rPr lang="en-GB" dirty="0"/>
              <a:t>We are going to explore other fears that aren’t so helpful. Some of these will involve confusion around sexuality and gender.  </a:t>
            </a:r>
            <a:br>
              <a:rPr lang="en-GB" dirty="0"/>
            </a:br>
            <a:r>
              <a:rPr lang="en-GB" dirty="0"/>
              <a:t>So we will quickly re-cap some terms from previous PASHE topics.</a:t>
            </a:r>
          </a:p>
        </p:txBody>
      </p:sp>
    </p:spTree>
    <p:extLst>
      <p:ext uri="{BB962C8B-B14F-4D97-AF65-F5344CB8AC3E}">
        <p14:creationId xmlns:p14="http://schemas.microsoft.com/office/powerpoint/2010/main" val="2840617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1892-EC3A-4832-B922-585556A44446}"/>
              </a:ext>
            </a:extLst>
          </p:cNvPr>
          <p:cNvSpPr>
            <a:spLocks noGrp="1"/>
          </p:cNvSpPr>
          <p:nvPr>
            <p:ph type="title"/>
          </p:nvPr>
        </p:nvSpPr>
        <p:spPr>
          <a:xfrm>
            <a:off x="798442" y="127832"/>
            <a:ext cx="10942983" cy="823010"/>
          </a:xfrm>
          <a:solidFill>
            <a:srgbClr val="FFFF00"/>
          </a:solidFill>
        </p:spPr>
        <p:txBody>
          <a:bodyPr>
            <a:noAutofit/>
          </a:bodyPr>
          <a:lstStyle/>
          <a:p>
            <a:r>
              <a:rPr lang="en-GB" sz="3500" dirty="0"/>
              <a:t>What is the difference between (biological) sex and gender.</a:t>
            </a:r>
          </a:p>
        </p:txBody>
      </p:sp>
      <p:sp>
        <p:nvSpPr>
          <p:cNvPr id="3" name="Content Placeholder 2">
            <a:extLst>
              <a:ext uri="{FF2B5EF4-FFF2-40B4-BE49-F238E27FC236}">
                <a16:creationId xmlns:a16="http://schemas.microsoft.com/office/drawing/2014/main" id="{899D0728-1E5B-4D12-8496-4B8094D2621F}"/>
              </a:ext>
            </a:extLst>
          </p:cNvPr>
          <p:cNvSpPr>
            <a:spLocks noGrp="1"/>
          </p:cNvSpPr>
          <p:nvPr>
            <p:ph idx="1"/>
          </p:nvPr>
        </p:nvSpPr>
        <p:spPr>
          <a:xfrm>
            <a:off x="798443" y="1018432"/>
            <a:ext cx="10515600" cy="5387630"/>
          </a:xfrm>
          <a:solidFill>
            <a:schemeClr val="accent4">
              <a:lumMod val="20000"/>
              <a:lumOff val="80000"/>
            </a:schemeClr>
          </a:solidFill>
        </p:spPr>
        <p:txBody>
          <a:bodyPr>
            <a:normAutofit fontScale="92500" lnSpcReduction="10000"/>
          </a:bodyPr>
          <a:lstStyle/>
          <a:p>
            <a:pPr marL="0" indent="0">
              <a:buNone/>
            </a:pPr>
            <a:r>
              <a:rPr lang="en-GB" b="1" dirty="0"/>
              <a:t>(Biological) Sex</a:t>
            </a:r>
            <a:r>
              <a:rPr lang="en-GB" dirty="0"/>
              <a:t> = whether your body is a male or female.</a:t>
            </a:r>
          </a:p>
          <a:p>
            <a:pPr marL="0" indent="0">
              <a:buNone/>
            </a:pPr>
            <a:r>
              <a:rPr lang="en-GB" b="1" dirty="0"/>
              <a:t>Gender</a:t>
            </a:r>
            <a:r>
              <a:rPr lang="en-GB" dirty="0"/>
              <a:t> = whether you feel like a male (boy/man) or female (girl/woman.)</a:t>
            </a:r>
          </a:p>
          <a:p>
            <a:pPr marL="0" indent="0">
              <a:buNone/>
            </a:pPr>
            <a:r>
              <a:rPr lang="en-GB" b="1" dirty="0"/>
              <a:t>Transgender</a:t>
            </a:r>
            <a:r>
              <a:rPr lang="en-GB" dirty="0"/>
              <a:t> = when someone doesn’t feel the same gender as their sex.</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Some people realise that their gender is </a:t>
            </a:r>
            <a:r>
              <a:rPr lang="en-GB" b="1" dirty="0"/>
              <a:t>non-binary.  </a:t>
            </a:r>
          </a:p>
          <a:p>
            <a:pPr marL="0" indent="0">
              <a:buNone/>
            </a:pPr>
            <a:r>
              <a:rPr lang="en-GB" b="1" dirty="0"/>
              <a:t>Non-binary</a:t>
            </a:r>
            <a:r>
              <a:rPr lang="en-GB" dirty="0"/>
              <a:t> can mean two things:</a:t>
            </a:r>
          </a:p>
          <a:p>
            <a:pPr marL="0" indent="0">
              <a:buNone/>
            </a:pPr>
            <a:r>
              <a:rPr lang="en-GB" dirty="0"/>
              <a:t>*that they sometimes feel like a boy/man and sometimes like a girl/woman.   </a:t>
            </a:r>
          </a:p>
          <a:p>
            <a:pPr marL="0" indent="0">
              <a:buNone/>
            </a:pPr>
            <a:r>
              <a:rPr lang="en-GB" dirty="0"/>
              <a:t>*that they don’t feel like either.</a:t>
            </a:r>
          </a:p>
        </p:txBody>
      </p:sp>
      <p:pic>
        <p:nvPicPr>
          <p:cNvPr id="4" name="Picture 3">
            <a:extLst>
              <a:ext uri="{FF2B5EF4-FFF2-40B4-BE49-F238E27FC236}">
                <a16:creationId xmlns:a16="http://schemas.microsoft.com/office/drawing/2014/main" id="{2F2FB1D8-2152-4FE9-8B2E-92F3C68A571F}"/>
              </a:ext>
            </a:extLst>
          </p:cNvPr>
          <p:cNvPicPr>
            <a:picLocks noChangeAspect="1"/>
          </p:cNvPicPr>
          <p:nvPr/>
        </p:nvPicPr>
        <p:blipFill rotWithShape="1">
          <a:blip r:embed="rId2"/>
          <a:srcRect l="68152" t="25688" r="16195" b="23659"/>
          <a:stretch/>
        </p:blipFill>
        <p:spPr>
          <a:xfrm>
            <a:off x="3074503" y="2343977"/>
            <a:ext cx="1192697" cy="2170046"/>
          </a:xfrm>
          <a:prstGeom prst="rect">
            <a:avLst/>
          </a:prstGeom>
        </p:spPr>
      </p:pic>
      <p:sp>
        <p:nvSpPr>
          <p:cNvPr id="5" name="TextBox 4">
            <a:extLst>
              <a:ext uri="{FF2B5EF4-FFF2-40B4-BE49-F238E27FC236}">
                <a16:creationId xmlns:a16="http://schemas.microsoft.com/office/drawing/2014/main" id="{98C7032B-D371-45C3-905C-1661A138B203}"/>
              </a:ext>
            </a:extLst>
          </p:cNvPr>
          <p:cNvSpPr txBox="1"/>
          <p:nvPr/>
        </p:nvSpPr>
        <p:spPr>
          <a:xfrm>
            <a:off x="1987826" y="2968487"/>
            <a:ext cx="954157" cy="369332"/>
          </a:xfrm>
          <a:prstGeom prst="rect">
            <a:avLst/>
          </a:prstGeom>
          <a:solidFill>
            <a:srgbClr val="FFFF00"/>
          </a:solidFill>
        </p:spPr>
        <p:txBody>
          <a:bodyPr wrap="square" rtlCol="0">
            <a:spAutoFit/>
          </a:bodyPr>
          <a:lstStyle/>
          <a:p>
            <a:pPr algn="ctr"/>
            <a:r>
              <a:rPr lang="en-GB" dirty="0"/>
              <a:t>SEX</a:t>
            </a:r>
          </a:p>
        </p:txBody>
      </p:sp>
      <p:sp>
        <p:nvSpPr>
          <p:cNvPr id="6" name="TextBox 5">
            <a:extLst>
              <a:ext uri="{FF2B5EF4-FFF2-40B4-BE49-F238E27FC236}">
                <a16:creationId xmlns:a16="http://schemas.microsoft.com/office/drawing/2014/main" id="{44F81C6A-3CB8-41FF-98B4-09A921243D11}"/>
              </a:ext>
            </a:extLst>
          </p:cNvPr>
          <p:cNvSpPr txBox="1"/>
          <p:nvPr/>
        </p:nvSpPr>
        <p:spPr>
          <a:xfrm>
            <a:off x="4469294" y="2936221"/>
            <a:ext cx="1192697" cy="369332"/>
          </a:xfrm>
          <a:prstGeom prst="rect">
            <a:avLst/>
          </a:prstGeom>
          <a:solidFill>
            <a:srgbClr val="FF99CC"/>
          </a:solidFill>
        </p:spPr>
        <p:txBody>
          <a:bodyPr wrap="square" rtlCol="0">
            <a:spAutoFit/>
          </a:bodyPr>
          <a:lstStyle/>
          <a:p>
            <a:pPr algn="ctr"/>
            <a:r>
              <a:rPr lang="en-GB" dirty="0"/>
              <a:t>GENDER</a:t>
            </a:r>
          </a:p>
        </p:txBody>
      </p:sp>
      <p:sp>
        <p:nvSpPr>
          <p:cNvPr id="7" name="Heart 6">
            <a:extLst>
              <a:ext uri="{FF2B5EF4-FFF2-40B4-BE49-F238E27FC236}">
                <a16:creationId xmlns:a16="http://schemas.microsoft.com/office/drawing/2014/main" id="{24BB5CBE-2E2C-404C-8C55-EC5FE23C0783}"/>
              </a:ext>
            </a:extLst>
          </p:cNvPr>
          <p:cNvSpPr/>
          <p:nvPr/>
        </p:nvSpPr>
        <p:spPr>
          <a:xfrm>
            <a:off x="3657599" y="3022215"/>
            <a:ext cx="225287" cy="272534"/>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FC333B9F-D669-456C-B857-255881CEF08A}"/>
              </a:ext>
            </a:extLst>
          </p:cNvPr>
          <p:cNvCxnSpPr>
            <a:cxnSpLocks/>
          </p:cNvCxnSpPr>
          <p:nvPr/>
        </p:nvCxnSpPr>
        <p:spPr>
          <a:xfrm>
            <a:off x="2690191" y="3337819"/>
            <a:ext cx="689113" cy="2932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EE11CC3-C36D-4F7D-969D-35F1FE8AD493}"/>
              </a:ext>
            </a:extLst>
          </p:cNvPr>
          <p:cNvCxnSpPr>
            <a:cxnSpLocks/>
            <a:stCxn id="6" idx="1"/>
            <a:endCxn id="7" idx="0"/>
          </p:cNvCxnSpPr>
          <p:nvPr/>
        </p:nvCxnSpPr>
        <p:spPr>
          <a:xfrm flipH="1" flipV="1">
            <a:off x="3770243" y="3090349"/>
            <a:ext cx="699051" cy="305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2A7CC56D-49AD-4E68-9A72-07C57958756C}"/>
              </a:ext>
            </a:extLst>
          </p:cNvPr>
          <p:cNvPicPr>
            <a:picLocks noChangeAspect="1"/>
          </p:cNvPicPr>
          <p:nvPr/>
        </p:nvPicPr>
        <p:blipFill rotWithShape="1">
          <a:blip r:embed="rId2"/>
          <a:srcRect l="68152" t="25688" r="16195" b="23659"/>
          <a:stretch/>
        </p:blipFill>
        <p:spPr>
          <a:xfrm>
            <a:off x="7268815" y="2399434"/>
            <a:ext cx="1192697" cy="2170046"/>
          </a:xfrm>
          <a:prstGeom prst="rect">
            <a:avLst/>
          </a:prstGeom>
        </p:spPr>
      </p:pic>
      <p:pic>
        <p:nvPicPr>
          <p:cNvPr id="15" name="Picture 14">
            <a:extLst>
              <a:ext uri="{FF2B5EF4-FFF2-40B4-BE49-F238E27FC236}">
                <a16:creationId xmlns:a16="http://schemas.microsoft.com/office/drawing/2014/main" id="{22E717D0-1D75-45E6-B071-2FB40E1F01E0}"/>
              </a:ext>
            </a:extLst>
          </p:cNvPr>
          <p:cNvPicPr>
            <a:picLocks noChangeAspect="1"/>
          </p:cNvPicPr>
          <p:nvPr/>
        </p:nvPicPr>
        <p:blipFill rotWithShape="1">
          <a:blip r:embed="rId2"/>
          <a:srcRect l="68152" t="25688" r="16195" b="23659"/>
          <a:stretch/>
        </p:blipFill>
        <p:spPr>
          <a:xfrm>
            <a:off x="9213569" y="2343977"/>
            <a:ext cx="1192697" cy="2170046"/>
          </a:xfrm>
          <a:prstGeom prst="rect">
            <a:avLst/>
          </a:prstGeom>
        </p:spPr>
      </p:pic>
      <p:sp>
        <p:nvSpPr>
          <p:cNvPr id="16" name="Heart 15">
            <a:extLst>
              <a:ext uri="{FF2B5EF4-FFF2-40B4-BE49-F238E27FC236}">
                <a16:creationId xmlns:a16="http://schemas.microsoft.com/office/drawing/2014/main" id="{E7F22B4C-1B87-4EB5-AD57-4DD174D47418}"/>
              </a:ext>
            </a:extLst>
          </p:cNvPr>
          <p:cNvSpPr/>
          <p:nvPr/>
        </p:nvSpPr>
        <p:spPr>
          <a:xfrm>
            <a:off x="7722695" y="3105618"/>
            <a:ext cx="225287" cy="272534"/>
          </a:xfrm>
          <a:prstGeom prst="hear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Heart 16">
            <a:extLst>
              <a:ext uri="{FF2B5EF4-FFF2-40B4-BE49-F238E27FC236}">
                <a16:creationId xmlns:a16="http://schemas.microsoft.com/office/drawing/2014/main" id="{76255B02-AECB-4A2E-8D3E-81F3B4587744}"/>
              </a:ext>
            </a:extLst>
          </p:cNvPr>
          <p:cNvSpPr/>
          <p:nvPr/>
        </p:nvSpPr>
        <p:spPr>
          <a:xfrm>
            <a:off x="7836995" y="3105618"/>
            <a:ext cx="225287" cy="272534"/>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art 17">
            <a:extLst>
              <a:ext uri="{FF2B5EF4-FFF2-40B4-BE49-F238E27FC236}">
                <a16:creationId xmlns:a16="http://schemas.microsoft.com/office/drawing/2014/main" id="{E0B397C4-9A25-484B-8FB0-BC00B289F7F4}"/>
              </a:ext>
            </a:extLst>
          </p:cNvPr>
          <p:cNvSpPr/>
          <p:nvPr/>
        </p:nvSpPr>
        <p:spPr>
          <a:xfrm>
            <a:off x="9748630" y="3115989"/>
            <a:ext cx="225287" cy="27253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156B2CB-0939-4DAD-8E6B-FA1FD96CF4F7}"/>
              </a:ext>
            </a:extLst>
          </p:cNvPr>
          <p:cNvSpPr/>
          <p:nvPr/>
        </p:nvSpPr>
        <p:spPr>
          <a:xfrm>
            <a:off x="4119768" y="2343977"/>
            <a:ext cx="147432" cy="160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364209A-AF96-4B9E-A08D-AAD7D966A3CB}"/>
              </a:ext>
            </a:extLst>
          </p:cNvPr>
          <p:cNvSpPr/>
          <p:nvPr/>
        </p:nvSpPr>
        <p:spPr>
          <a:xfrm>
            <a:off x="7268815" y="6406062"/>
            <a:ext cx="4864024" cy="369332"/>
          </a:xfrm>
          <a:prstGeom prst="rect">
            <a:avLst/>
          </a:prstGeom>
        </p:spPr>
        <p:txBody>
          <a:bodyPr wrap="none">
            <a:spAutoFit/>
          </a:bodyPr>
          <a:lstStyle/>
          <a:p>
            <a:r>
              <a:rPr lang="en-GB" dirty="0">
                <a:hlinkClick r:id="rId3"/>
              </a:rPr>
              <a:t>https://www.youtube.com/watch?v=PzGauky20tc</a:t>
            </a:r>
            <a:endParaRPr lang="en-GB" dirty="0"/>
          </a:p>
        </p:txBody>
      </p:sp>
      <p:sp>
        <p:nvSpPr>
          <p:cNvPr id="11" name="TextBox 10">
            <a:extLst>
              <a:ext uri="{FF2B5EF4-FFF2-40B4-BE49-F238E27FC236}">
                <a16:creationId xmlns:a16="http://schemas.microsoft.com/office/drawing/2014/main" id="{65F4B612-9907-498B-9E10-66204602119C}"/>
              </a:ext>
            </a:extLst>
          </p:cNvPr>
          <p:cNvSpPr txBox="1"/>
          <p:nvPr/>
        </p:nvSpPr>
        <p:spPr>
          <a:xfrm>
            <a:off x="5864085" y="6221396"/>
            <a:ext cx="1404730" cy="369332"/>
          </a:xfrm>
          <a:prstGeom prst="rect">
            <a:avLst/>
          </a:prstGeom>
          <a:solidFill>
            <a:srgbClr val="FFFF00"/>
          </a:solidFill>
        </p:spPr>
        <p:txBody>
          <a:bodyPr wrap="square" rtlCol="0">
            <a:spAutoFit/>
          </a:bodyPr>
          <a:lstStyle/>
          <a:p>
            <a:r>
              <a:rPr lang="en-GB" dirty="0"/>
              <a:t>Watch this…</a:t>
            </a:r>
          </a:p>
        </p:txBody>
      </p:sp>
    </p:spTree>
    <p:extLst>
      <p:ext uri="{BB962C8B-B14F-4D97-AF65-F5344CB8AC3E}">
        <p14:creationId xmlns:p14="http://schemas.microsoft.com/office/powerpoint/2010/main" val="24195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500"/>
                                        <p:tgtEl>
                                          <p:spTgt spid="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P spid="17" grpId="0" animBg="1"/>
      <p:bldP spid="18" grpId="0" animBg="1"/>
      <p:bldP spid="8"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A6C6-D8CA-476A-9FBC-7B9C54393BDE}"/>
              </a:ext>
            </a:extLst>
          </p:cNvPr>
          <p:cNvSpPr>
            <a:spLocks noGrp="1"/>
          </p:cNvSpPr>
          <p:nvPr>
            <p:ph type="title"/>
          </p:nvPr>
        </p:nvSpPr>
        <p:spPr>
          <a:solidFill>
            <a:srgbClr val="00B0F0"/>
          </a:solidFill>
        </p:spPr>
        <p:txBody>
          <a:bodyPr/>
          <a:lstStyle/>
          <a:p>
            <a:r>
              <a:rPr lang="en-GB" b="1" dirty="0"/>
              <a:t>Important point!</a:t>
            </a:r>
          </a:p>
        </p:txBody>
      </p:sp>
      <p:sp>
        <p:nvSpPr>
          <p:cNvPr id="3" name="Content Placeholder 2">
            <a:extLst>
              <a:ext uri="{FF2B5EF4-FFF2-40B4-BE49-F238E27FC236}">
                <a16:creationId xmlns:a16="http://schemas.microsoft.com/office/drawing/2014/main" id="{4991A6FF-FFC8-4457-9D96-FE431288AF30}"/>
              </a:ext>
            </a:extLst>
          </p:cNvPr>
          <p:cNvSpPr>
            <a:spLocks noGrp="1"/>
          </p:cNvSpPr>
          <p:nvPr>
            <p:ph idx="1"/>
          </p:nvPr>
        </p:nvSpPr>
        <p:spPr>
          <a:solidFill>
            <a:schemeClr val="accent1">
              <a:lumMod val="20000"/>
              <a:lumOff val="80000"/>
            </a:schemeClr>
          </a:solidFill>
        </p:spPr>
        <p:txBody>
          <a:bodyPr/>
          <a:lstStyle/>
          <a:p>
            <a:pPr marL="0" indent="0">
              <a:buNone/>
            </a:pPr>
            <a:r>
              <a:rPr lang="en-GB" dirty="0"/>
              <a:t>Some of these words and meanings are quite new.  So you may meet some people who still think gender and sex mean the same thing.</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You also may notice that on questionnaires you are asked for your just your gender or sex.  This shows that not everything has caught up with the new meanings of these words yet.    </a:t>
            </a:r>
          </a:p>
        </p:txBody>
      </p:sp>
      <p:pic>
        <p:nvPicPr>
          <p:cNvPr id="4" name="Picture 3">
            <a:extLst>
              <a:ext uri="{FF2B5EF4-FFF2-40B4-BE49-F238E27FC236}">
                <a16:creationId xmlns:a16="http://schemas.microsoft.com/office/drawing/2014/main" id="{85E51E52-E3EA-414B-9F2B-873A20046B30}"/>
              </a:ext>
            </a:extLst>
          </p:cNvPr>
          <p:cNvPicPr>
            <a:picLocks noChangeAspect="1"/>
          </p:cNvPicPr>
          <p:nvPr/>
        </p:nvPicPr>
        <p:blipFill rotWithShape="1">
          <a:blip r:embed="rId2"/>
          <a:srcRect l="68152" t="25688" r="16195" b="23659"/>
          <a:stretch/>
        </p:blipFill>
        <p:spPr>
          <a:xfrm>
            <a:off x="4439478" y="2912241"/>
            <a:ext cx="954156" cy="1736034"/>
          </a:xfrm>
          <a:prstGeom prst="rect">
            <a:avLst/>
          </a:prstGeom>
        </p:spPr>
      </p:pic>
      <p:sp>
        <p:nvSpPr>
          <p:cNvPr id="5" name="Heart 4">
            <a:extLst>
              <a:ext uri="{FF2B5EF4-FFF2-40B4-BE49-F238E27FC236}">
                <a16:creationId xmlns:a16="http://schemas.microsoft.com/office/drawing/2014/main" id="{6644A4C0-BD79-45DB-9411-D3ABC1F9AC84}"/>
              </a:ext>
            </a:extLst>
          </p:cNvPr>
          <p:cNvSpPr/>
          <p:nvPr/>
        </p:nvSpPr>
        <p:spPr>
          <a:xfrm>
            <a:off x="4826441" y="3429000"/>
            <a:ext cx="180229" cy="215739"/>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hought Bubble: Cloud 6">
            <a:extLst>
              <a:ext uri="{FF2B5EF4-FFF2-40B4-BE49-F238E27FC236}">
                <a16:creationId xmlns:a16="http://schemas.microsoft.com/office/drawing/2014/main" id="{20377E58-2D7F-47C2-8C0B-E617AC59D478}"/>
              </a:ext>
            </a:extLst>
          </p:cNvPr>
          <p:cNvSpPr/>
          <p:nvPr/>
        </p:nvSpPr>
        <p:spPr>
          <a:xfrm>
            <a:off x="6241774" y="2912241"/>
            <a:ext cx="2001078" cy="1366052"/>
          </a:xfrm>
          <a:prstGeom prst="cloudCallout">
            <a:avLst>
              <a:gd name="adj1" fmla="val 59299"/>
              <a:gd name="adj2" fmla="val 51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383321B-776D-4695-8799-663480356741}"/>
              </a:ext>
            </a:extLst>
          </p:cNvPr>
          <p:cNvSpPr/>
          <p:nvPr/>
        </p:nvSpPr>
        <p:spPr>
          <a:xfrm>
            <a:off x="6904968" y="3077964"/>
            <a:ext cx="612668" cy="1200329"/>
          </a:xfrm>
          <a:prstGeom prst="rect">
            <a:avLst/>
          </a:prstGeom>
          <a:noFill/>
        </p:spPr>
        <p:txBody>
          <a:bodyPr wrap="none" lIns="91440" tIns="45720" rIns="91440" bIns="45720">
            <a:spAutoFit/>
          </a:body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Tree>
    <p:extLst>
      <p:ext uri="{BB962C8B-B14F-4D97-AF65-F5344CB8AC3E}">
        <p14:creationId xmlns:p14="http://schemas.microsoft.com/office/powerpoint/2010/main" val="11710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1381</Words>
  <Application>Microsoft Office PowerPoint</Application>
  <PresentationFormat>Widescreen</PresentationFormat>
  <Paragraphs>148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Alegreya Sans SC</vt:lpstr>
      <vt:lpstr>Arial</vt:lpstr>
      <vt:lpstr>Calibri</vt:lpstr>
      <vt:lpstr>Calibri Light</vt:lpstr>
      <vt:lpstr>Comic Sans MS</vt:lpstr>
      <vt:lpstr>Times New Roman</vt:lpstr>
      <vt:lpstr>Office Theme</vt:lpstr>
      <vt:lpstr>Class Agreements</vt:lpstr>
      <vt:lpstr>PowerPoint Presentation</vt:lpstr>
      <vt:lpstr>L.O:  1)  Why is fear a useful emotion? 2)  How can you handle fear and have more courage?</vt:lpstr>
      <vt:lpstr>PowerPoint Presentation</vt:lpstr>
      <vt:lpstr>PowerPoint Presentation</vt:lpstr>
      <vt:lpstr>So fear can be useful because it warns us if something is dangerous and can save our lives.</vt:lpstr>
      <vt:lpstr>We are going to explore other fears that aren’t so helpful. Some of these will involve confusion around sexuality and gender.   So we will quickly re-cap some terms from previous PASHE topics.</vt:lpstr>
      <vt:lpstr>What is the difference between (biological) sex and gender.</vt:lpstr>
      <vt:lpstr>Important point!</vt:lpstr>
      <vt:lpstr>What does the word “sexuality” mean?</vt:lpstr>
      <vt:lpstr>But there are other fears that are not so helpful, and can stop us from living life fully and being ourselves.</vt:lpstr>
      <vt:lpstr>Finding courage do something that is difficult is usually hard.  But there are things that can help.</vt:lpstr>
      <vt:lpstr>*Take little steps.</vt:lpstr>
      <vt:lpstr>*Do a reality check.</vt:lpstr>
      <vt:lpstr>Ask for help…</vt:lpstr>
      <vt:lpstr>Challenge:</vt:lpstr>
      <vt:lpstr>PowerPoint Presentation</vt:lpstr>
      <vt:lpstr> So why do we feel fear?</vt:lpstr>
      <vt:lpstr>PowerPoint Presentation</vt:lpstr>
      <vt:lpstr>Scientific evidence shows that the fears we have can (almost) completely go away.</vt:lpstr>
      <vt:lpstr>https://www.youtube.com/watch?v=doxxfXqpKYA&amp;safe=true </vt:lpstr>
      <vt:lpstr>PowerPoint Presentation</vt:lpstr>
    </vt:vector>
  </TitlesOfParts>
  <Company>Selwood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Oliver Crook-Wynn</cp:lastModifiedBy>
  <cp:revision>42</cp:revision>
  <dcterms:created xsi:type="dcterms:W3CDTF">2018-10-16T08:41:47Z</dcterms:created>
  <dcterms:modified xsi:type="dcterms:W3CDTF">2023-06-22T14:05:44Z</dcterms:modified>
</cp:coreProperties>
</file>