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2" r:id="rId2"/>
    <p:sldId id="256" r:id="rId3"/>
    <p:sldId id="257" r:id="rId4"/>
    <p:sldId id="258" r:id="rId5"/>
    <p:sldId id="259" r:id="rId6"/>
    <p:sldId id="260" r:id="rId7"/>
    <p:sldId id="261" r:id="rId8"/>
    <p:sldId id="262" r:id="rId9"/>
    <p:sldId id="263" r:id="rId10"/>
    <p:sldId id="264" r:id="rId11"/>
    <p:sldId id="274" r:id="rId12"/>
    <p:sldId id="265" r:id="rId13"/>
    <p:sldId id="266" r:id="rId14"/>
    <p:sldId id="267" r:id="rId15"/>
    <p:sldId id="268" r:id="rId16"/>
    <p:sldId id="269" r:id="rId17"/>
    <p:sldId id="270" r:id="rId18"/>
    <p:sldId id="271" r:id="rId19"/>
    <p:sldId id="272" r:id="rId20"/>
    <p:sldId id="273" r:id="rId21"/>
    <p:sldId id="275" r:id="rId22"/>
    <p:sldId id="276" r:id="rId23"/>
    <p:sldId id="278"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5B3AF-E7AF-46B6-A078-FFC2608063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739210-3062-43B8-8FFA-FCBA35FC8D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53EAD7-8424-4BD8-B824-3F4DE27D3256}"/>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5" name="Footer Placeholder 4">
            <a:extLst>
              <a:ext uri="{FF2B5EF4-FFF2-40B4-BE49-F238E27FC236}">
                <a16:creationId xmlns:a16="http://schemas.microsoft.com/office/drawing/2014/main" id="{E01DBA59-65BE-4ED1-AFFD-DFEDEDA515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9F649F-9F4E-4F21-8946-CAE64C3A2ABA}"/>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82515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38C5C-27F7-4056-9ECD-F37235C103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525802-49C0-4B55-9A3A-6C47520E6B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6D9E66-93BA-479D-BAF5-5B4C42D1A671}"/>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5" name="Footer Placeholder 4">
            <a:extLst>
              <a:ext uri="{FF2B5EF4-FFF2-40B4-BE49-F238E27FC236}">
                <a16:creationId xmlns:a16="http://schemas.microsoft.com/office/drawing/2014/main" id="{457111F4-29DF-4DE0-AE99-0453048EFD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4F58CC-D29F-405B-9416-37D0FBFEBF52}"/>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393689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4EEC9-CD88-4854-9BA0-C7EBCD15BB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9373C2-8550-46E2-BA65-0C439D30C1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3A648B-5D3E-41B4-880B-41DC6CE26046}"/>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5" name="Footer Placeholder 4">
            <a:extLst>
              <a:ext uri="{FF2B5EF4-FFF2-40B4-BE49-F238E27FC236}">
                <a16:creationId xmlns:a16="http://schemas.microsoft.com/office/drawing/2014/main" id="{BA610DD0-64E1-446F-82B7-9E83ECD358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614287-B096-46E6-938A-B2497F11B7EC}"/>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1181542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ED74-5318-4302-BA60-5F0044A17D3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63C8F0-D88C-49D0-A85D-C7F487F665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BA0A913-209A-4795-BD2E-180B669F9C67}"/>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5" name="Footer Placeholder 4">
            <a:extLst>
              <a:ext uri="{FF2B5EF4-FFF2-40B4-BE49-F238E27FC236}">
                <a16:creationId xmlns:a16="http://schemas.microsoft.com/office/drawing/2014/main" id="{FD508816-09BF-4BD3-B1EA-2540C41FAD1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2B6B3-3885-488B-8F45-A3F458CD7D96}"/>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336769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242F8-9CE5-4D64-9E5D-ED48A88A8B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983F20-7A49-4102-831C-DC30794F27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2F5F56-C285-48A8-939B-31F5A2FB161F}"/>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5" name="Footer Placeholder 4">
            <a:extLst>
              <a:ext uri="{FF2B5EF4-FFF2-40B4-BE49-F238E27FC236}">
                <a16:creationId xmlns:a16="http://schemas.microsoft.com/office/drawing/2014/main" id="{FE46FF30-468F-4CF7-A553-630EE7E773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6AF4DC-9679-465D-BA2C-159B19A371D1}"/>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48196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C584-BE53-4F2F-8C6B-97ACC636B0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73FE1C-541F-4226-A9DF-BE1D0817A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7230AA-BAAD-4929-8E97-794E70F341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C6EF97E-1017-47D0-82B8-3AE350911CD1}"/>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6" name="Footer Placeholder 5">
            <a:extLst>
              <a:ext uri="{FF2B5EF4-FFF2-40B4-BE49-F238E27FC236}">
                <a16:creationId xmlns:a16="http://schemas.microsoft.com/office/drawing/2014/main" id="{D563E096-3FB3-4CB9-A126-3DA165B30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7F44B9-8695-40CF-8754-A3B0E419A443}"/>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427655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9F1E-E365-4DEE-9DC4-187CE76EE91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3E1664-16CF-44F1-9E16-47272FE177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FF26C-D96D-4EC7-943B-35C2BA79E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B32BE3-FFC1-42E5-BD6A-24CEAE6C8B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6758F2-A49C-4E1F-A649-3E01D7FB31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C0A9F1-3A2C-45B9-B580-64132A4CF284}"/>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8" name="Footer Placeholder 7">
            <a:extLst>
              <a:ext uri="{FF2B5EF4-FFF2-40B4-BE49-F238E27FC236}">
                <a16:creationId xmlns:a16="http://schemas.microsoft.com/office/drawing/2014/main" id="{C8BBBB2B-F9B4-49F0-9637-6994EA64B0A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E9265C8-AD52-4F8D-842C-F7FDCC8CDCCA}"/>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402150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5DBFE-E6C7-44C0-B101-FFB5ACC2D9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97EF7AC-ED04-4B79-83F6-97121FDBCA4B}"/>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4" name="Footer Placeholder 3">
            <a:extLst>
              <a:ext uri="{FF2B5EF4-FFF2-40B4-BE49-F238E27FC236}">
                <a16:creationId xmlns:a16="http://schemas.microsoft.com/office/drawing/2014/main" id="{B0DEEBC8-CF24-48CF-85EF-69D8C223D7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725925F-FD88-4FD0-862A-C199381B8804}"/>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66291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8BBCC2-CEDA-4ADE-8AE9-D8CE2D259A70}"/>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3" name="Footer Placeholder 2">
            <a:extLst>
              <a:ext uri="{FF2B5EF4-FFF2-40B4-BE49-F238E27FC236}">
                <a16:creationId xmlns:a16="http://schemas.microsoft.com/office/drawing/2014/main" id="{5ABBC226-48DC-465D-AD6B-1E3BA5185F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721A6CB-7DB4-4134-95F3-04D933C7A727}"/>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1486874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5F995-1902-4BB2-A775-E1BAD2EE5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62259C-E1AE-4FAD-BDB2-E2FCB2A33C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6C3A00-C5B1-4AB7-BFEB-188204315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AEF9F5-BF38-4BF0-9BAE-A2341F33698D}"/>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6" name="Footer Placeholder 5">
            <a:extLst>
              <a:ext uri="{FF2B5EF4-FFF2-40B4-BE49-F238E27FC236}">
                <a16:creationId xmlns:a16="http://schemas.microsoft.com/office/drawing/2014/main" id="{2884B006-CCAC-4628-BF46-AAED383D24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3CAF41-DCB0-4F84-B9CF-86E6FBE07BF2}"/>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2701236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D80DC-344D-4A54-BA42-725B466E51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77BAE0-8D9F-4F15-9E79-0FF89603DC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265C-8DEE-4FEA-80A9-0775F38F0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9FDD0-EBB0-4DDA-A2F2-F11A60D0CB99}"/>
              </a:ext>
            </a:extLst>
          </p:cNvPr>
          <p:cNvSpPr>
            <a:spLocks noGrp="1"/>
          </p:cNvSpPr>
          <p:nvPr>
            <p:ph type="dt" sz="half" idx="10"/>
          </p:nvPr>
        </p:nvSpPr>
        <p:spPr/>
        <p:txBody>
          <a:bodyPr/>
          <a:lstStyle/>
          <a:p>
            <a:fld id="{21843AC3-AE62-4361-BC70-F5FD409CD2A3}" type="datetimeFigureOut">
              <a:rPr lang="en-GB" smtClean="0"/>
              <a:t>16/04/2023</a:t>
            </a:fld>
            <a:endParaRPr lang="en-GB"/>
          </a:p>
        </p:txBody>
      </p:sp>
      <p:sp>
        <p:nvSpPr>
          <p:cNvPr id="6" name="Footer Placeholder 5">
            <a:extLst>
              <a:ext uri="{FF2B5EF4-FFF2-40B4-BE49-F238E27FC236}">
                <a16:creationId xmlns:a16="http://schemas.microsoft.com/office/drawing/2014/main" id="{DDC7A3E1-0183-43FD-A9CA-1FC1F7862E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97D1BC-A602-417E-B0F7-4836E9D3EC01}"/>
              </a:ext>
            </a:extLst>
          </p:cNvPr>
          <p:cNvSpPr>
            <a:spLocks noGrp="1"/>
          </p:cNvSpPr>
          <p:nvPr>
            <p:ph type="sldNum" sz="quarter" idx="12"/>
          </p:nvPr>
        </p:nvSpPr>
        <p:spPr/>
        <p:txBody>
          <a:bodyPr/>
          <a:lstStyle/>
          <a:p>
            <a:fld id="{4D737DDA-52C2-4ECB-9F87-9F527CD0EFBD}" type="slidenum">
              <a:rPr lang="en-GB" smtClean="0"/>
              <a:t>‹#›</a:t>
            </a:fld>
            <a:endParaRPr lang="en-GB"/>
          </a:p>
        </p:txBody>
      </p:sp>
    </p:spTree>
    <p:extLst>
      <p:ext uri="{BB962C8B-B14F-4D97-AF65-F5344CB8AC3E}">
        <p14:creationId xmlns:p14="http://schemas.microsoft.com/office/powerpoint/2010/main" val="100253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126172-0494-4385-890C-C8D40772F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703565-060E-42E3-BAD3-2CD27ED82D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966EEB-21A7-430B-AC19-D03C83A867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843AC3-AE62-4361-BC70-F5FD409CD2A3}" type="datetimeFigureOut">
              <a:rPr lang="en-GB" smtClean="0"/>
              <a:t>16/04/2023</a:t>
            </a:fld>
            <a:endParaRPr lang="en-GB"/>
          </a:p>
        </p:txBody>
      </p:sp>
      <p:sp>
        <p:nvSpPr>
          <p:cNvPr id="5" name="Footer Placeholder 4">
            <a:extLst>
              <a:ext uri="{FF2B5EF4-FFF2-40B4-BE49-F238E27FC236}">
                <a16:creationId xmlns:a16="http://schemas.microsoft.com/office/drawing/2014/main" id="{AC7CB6A5-D92E-4FF5-B275-9FBA2048F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3A78D4-5458-4972-A2C3-73520760A8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37DDA-52C2-4ECB-9F87-9F527CD0EFBD}" type="slidenum">
              <a:rPr lang="en-GB" smtClean="0"/>
              <a:t>‹#›</a:t>
            </a:fld>
            <a:endParaRPr lang="en-GB"/>
          </a:p>
        </p:txBody>
      </p:sp>
    </p:spTree>
    <p:extLst>
      <p:ext uri="{BB962C8B-B14F-4D97-AF65-F5344CB8AC3E}">
        <p14:creationId xmlns:p14="http://schemas.microsoft.com/office/powerpoint/2010/main" val="172215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E43C3B-B662-4449-83BF-A1E8C7DEFC03}"/>
              </a:ext>
            </a:extLst>
          </p:cNvPr>
          <p:cNvPicPr>
            <a:picLocks noChangeAspect="1"/>
          </p:cNvPicPr>
          <p:nvPr/>
        </p:nvPicPr>
        <p:blipFill rotWithShape="1">
          <a:blip r:embed="rId2">
            <a:extLst>
              <a:ext uri="{28A0092B-C50C-407E-A947-70E740481C1C}">
                <a14:useLocalDpi xmlns:a14="http://schemas.microsoft.com/office/drawing/2010/main" val="0"/>
              </a:ext>
            </a:extLst>
          </a:blip>
          <a:srcRect b="9091"/>
          <a:stretch/>
        </p:blipFill>
        <p:spPr>
          <a:xfrm>
            <a:off x="-463826" y="-171400"/>
            <a:ext cx="13291929" cy="7200799"/>
          </a:xfrm>
          <a:prstGeom prst="rect">
            <a:avLst/>
          </a:prstGeom>
        </p:spPr>
      </p:pic>
      <p:sp>
        <p:nvSpPr>
          <p:cNvPr id="2" name="Title 1">
            <a:extLst>
              <a:ext uri="{FF2B5EF4-FFF2-40B4-BE49-F238E27FC236}">
                <a16:creationId xmlns:a16="http://schemas.microsoft.com/office/drawing/2014/main" id="{D26F900E-658C-40D1-9685-BB7EEA1A497F}"/>
              </a:ext>
            </a:extLst>
          </p:cNvPr>
          <p:cNvSpPr>
            <a:spLocks noGrp="1"/>
          </p:cNvSpPr>
          <p:nvPr>
            <p:ph type="title"/>
          </p:nvPr>
        </p:nvSpPr>
        <p:spPr>
          <a:solidFill>
            <a:srgbClr val="FFFF00"/>
          </a:solidFill>
        </p:spPr>
        <p:txBody>
          <a:bodyPr/>
          <a:lstStyle/>
          <a:p>
            <a:r>
              <a:rPr lang="en-GB" dirty="0">
                <a:latin typeface="Alegreya Sans SC" panose="00000500000000000000" pitchFamily="2" charset="0"/>
              </a:rPr>
              <a:t>Class Agreements</a:t>
            </a:r>
          </a:p>
        </p:txBody>
      </p:sp>
      <p:sp>
        <p:nvSpPr>
          <p:cNvPr id="3" name="Content Placeholder 2">
            <a:extLst>
              <a:ext uri="{FF2B5EF4-FFF2-40B4-BE49-F238E27FC236}">
                <a16:creationId xmlns:a16="http://schemas.microsoft.com/office/drawing/2014/main" id="{ED5BA2FA-348B-4A51-B8EF-0A5F2A2BAD8A}"/>
              </a:ext>
            </a:extLst>
          </p:cNvPr>
          <p:cNvSpPr>
            <a:spLocks noGrp="1"/>
          </p:cNvSpPr>
          <p:nvPr>
            <p:ph idx="1"/>
          </p:nvPr>
        </p:nvSpPr>
        <p:spPr>
          <a:solidFill>
            <a:schemeClr val="accent6">
              <a:lumMod val="20000"/>
              <a:lumOff val="80000"/>
            </a:schemeClr>
          </a:solidFill>
        </p:spPr>
        <p:txBody>
          <a:bodyPr>
            <a:normAutofit fontScale="92500" lnSpcReduction="20000"/>
          </a:bodyPr>
          <a:lstStyle/>
          <a:p>
            <a:pPr marL="289322" indent="-289322">
              <a:buAutoNum type="arabicParenR"/>
            </a:pPr>
            <a:r>
              <a:rPr lang="en-GB" dirty="0"/>
              <a:t>No put downs of self or others.</a:t>
            </a:r>
          </a:p>
          <a:p>
            <a:pPr marL="289322" indent="-289322">
              <a:buAutoNum type="arabicParenR"/>
            </a:pPr>
            <a:r>
              <a:rPr lang="en-GB" dirty="0"/>
              <a:t>Listen well.</a:t>
            </a:r>
          </a:p>
          <a:p>
            <a:pPr marL="289322" indent="-289322">
              <a:buAutoNum type="arabicParenR"/>
            </a:pPr>
            <a:r>
              <a:rPr lang="en-GB" dirty="0"/>
              <a:t>Be willing to try new things.</a:t>
            </a:r>
          </a:p>
          <a:p>
            <a:pPr marL="289322" indent="-289322">
              <a:buAutoNum type="arabicParenR"/>
            </a:pPr>
            <a:r>
              <a:rPr lang="en-GB" dirty="0"/>
              <a:t>Participate fully (but you have a right to PASS if you don’t want to share something.)</a:t>
            </a:r>
          </a:p>
          <a:p>
            <a:pPr marL="289322" indent="-289322">
              <a:buAutoNum type="arabicParenR"/>
            </a:pPr>
            <a:r>
              <a:rPr lang="en-GB" dirty="0"/>
              <a:t>No gossip about anyone in the classroom, or outside.  This includes not telling us stories/information about people we may know.  </a:t>
            </a:r>
          </a:p>
          <a:p>
            <a:pPr marL="289322" indent="-289322">
              <a:buAutoNum type="arabicParenR"/>
            </a:pPr>
            <a:r>
              <a:rPr lang="en-GB" dirty="0"/>
              <a:t>No gossip following the lesson. </a:t>
            </a:r>
          </a:p>
          <a:p>
            <a:pPr marL="0" indent="0">
              <a:buNone/>
            </a:pPr>
            <a:r>
              <a:rPr lang="en-GB" dirty="0"/>
              <a:t>7)  If you have any questions relating to puberty, please use a post-it note and put them in the brown envelope, these will be answered in a way that is appropriate to your age.</a:t>
            </a:r>
          </a:p>
          <a:p>
            <a:pPr marL="0" indent="0">
              <a:buNone/>
            </a:pPr>
            <a:r>
              <a:rPr lang="en-GB" dirty="0"/>
              <a:t>   </a:t>
            </a:r>
            <a:r>
              <a:rPr lang="en-GB" b="1" dirty="0"/>
              <a:t>Please put thumbs up if you agree to this.</a:t>
            </a:r>
          </a:p>
        </p:txBody>
      </p:sp>
    </p:spTree>
    <p:extLst>
      <p:ext uri="{BB962C8B-B14F-4D97-AF65-F5344CB8AC3E}">
        <p14:creationId xmlns:p14="http://schemas.microsoft.com/office/powerpoint/2010/main" val="204756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solidFill>
            <a:srgbClr val="FFFF00"/>
          </a:solidFill>
        </p:spPr>
        <p:txBody>
          <a:bodyPr/>
          <a:lstStyle/>
          <a:p>
            <a:r>
              <a:rPr lang="en-GB" dirty="0"/>
              <a:t>Task – take out your bookmark from lesson 1.</a:t>
            </a:r>
          </a:p>
        </p:txBody>
      </p:sp>
      <p:sp>
        <p:nvSpPr>
          <p:cNvPr id="3" name="Content Placeholder 2">
            <a:extLst>
              <a:ext uri="{FF2B5EF4-FFF2-40B4-BE49-F238E27FC236}">
                <a16:creationId xmlns:a16="http://schemas.microsoft.com/office/drawing/2014/main" id="{7A514025-4F6E-4878-99DF-DE54BB75E93A}"/>
              </a:ext>
            </a:extLst>
          </p:cNvPr>
          <p:cNvSpPr>
            <a:spLocks noGrp="1"/>
          </p:cNvSpPr>
          <p:nvPr>
            <p:ph idx="1"/>
          </p:nvPr>
        </p:nvSpPr>
        <p:spPr>
          <a:solidFill>
            <a:schemeClr val="accent4">
              <a:lumMod val="20000"/>
              <a:lumOff val="80000"/>
            </a:schemeClr>
          </a:solidFill>
        </p:spPr>
        <p:txBody>
          <a:bodyPr>
            <a:normAutofit fontScale="85000" lnSpcReduction="20000"/>
          </a:bodyPr>
          <a:lstStyle/>
          <a:p>
            <a:pPr marL="0" indent="0">
              <a:buNone/>
            </a:pPr>
            <a:r>
              <a:rPr lang="en-GB" dirty="0"/>
              <a:t>Re-cap the emotions that you explored then turn the bookmark over.</a:t>
            </a:r>
          </a:p>
          <a:p>
            <a:pPr marL="0" indent="0">
              <a:buNone/>
            </a:pPr>
            <a:r>
              <a:rPr lang="en-GB" dirty="0"/>
              <a:t>Now write these letters going down the left side of your book mark.</a:t>
            </a:r>
          </a:p>
          <a:p>
            <a:pPr marL="0" indent="0">
              <a:buNone/>
            </a:pPr>
            <a:endParaRPr lang="en-GB" dirty="0"/>
          </a:p>
          <a:p>
            <a:pPr marL="0" indent="0">
              <a:buNone/>
            </a:pPr>
            <a:r>
              <a:rPr lang="en-GB" dirty="0"/>
              <a:t>S</a:t>
            </a:r>
          </a:p>
          <a:p>
            <a:pPr marL="0" indent="0">
              <a:buNone/>
            </a:pPr>
            <a:r>
              <a:rPr lang="en-GB" dirty="0"/>
              <a:t>T</a:t>
            </a:r>
          </a:p>
          <a:p>
            <a:pPr marL="0" indent="0">
              <a:buNone/>
            </a:pPr>
            <a:r>
              <a:rPr lang="en-GB" dirty="0"/>
              <a:t>O</a:t>
            </a:r>
          </a:p>
          <a:p>
            <a:pPr marL="0" indent="0">
              <a:buNone/>
            </a:pPr>
            <a:r>
              <a:rPr lang="en-GB" dirty="0"/>
              <a:t>P</a:t>
            </a:r>
          </a:p>
          <a:p>
            <a:pPr marL="0" indent="0">
              <a:buNone/>
            </a:pPr>
            <a:endParaRPr lang="en-GB" dirty="0"/>
          </a:p>
          <a:p>
            <a:pPr marL="0" indent="0">
              <a:buNone/>
            </a:pPr>
            <a:r>
              <a:rPr lang="en-GB" dirty="0"/>
              <a:t>N</a:t>
            </a:r>
          </a:p>
          <a:p>
            <a:pPr marL="0" indent="0">
              <a:buNone/>
            </a:pPr>
            <a:r>
              <a:rPr lang="en-GB" dirty="0"/>
              <a:t>O</a:t>
            </a:r>
          </a:p>
          <a:p>
            <a:pPr marL="0" indent="0">
              <a:buNone/>
            </a:pPr>
            <a:r>
              <a:rPr lang="en-GB" dirty="0"/>
              <a:t>W</a:t>
            </a:r>
          </a:p>
        </p:txBody>
      </p:sp>
      <p:sp>
        <p:nvSpPr>
          <p:cNvPr id="5" name="TextBox 4">
            <a:extLst>
              <a:ext uri="{FF2B5EF4-FFF2-40B4-BE49-F238E27FC236}">
                <a16:creationId xmlns:a16="http://schemas.microsoft.com/office/drawing/2014/main" id="{0A42FECA-598A-4A95-ACE1-19BB873C3AC0}"/>
              </a:ext>
            </a:extLst>
          </p:cNvPr>
          <p:cNvSpPr txBox="1"/>
          <p:nvPr/>
        </p:nvSpPr>
        <p:spPr>
          <a:xfrm>
            <a:off x="6493565" y="3233530"/>
            <a:ext cx="3962400" cy="2308324"/>
          </a:xfrm>
          <a:prstGeom prst="rect">
            <a:avLst/>
          </a:prstGeom>
          <a:solidFill>
            <a:srgbClr val="FFFF00"/>
          </a:solidFill>
        </p:spPr>
        <p:txBody>
          <a:bodyPr wrap="square" rtlCol="0">
            <a:spAutoFit/>
          </a:bodyPr>
          <a:lstStyle/>
          <a:p>
            <a:r>
              <a:rPr lang="en-GB" sz="2400" dirty="0"/>
              <a:t>Now watch the STOP NOW film created by Selwood Academy students.</a:t>
            </a:r>
          </a:p>
          <a:p>
            <a:r>
              <a:rPr lang="en-GB" sz="2400" dirty="0"/>
              <a:t>As you watch it, try to write down what each letter stands for.</a:t>
            </a:r>
          </a:p>
        </p:txBody>
      </p:sp>
    </p:spTree>
    <p:extLst>
      <p:ext uri="{BB962C8B-B14F-4D97-AF65-F5344CB8AC3E}">
        <p14:creationId xmlns:p14="http://schemas.microsoft.com/office/powerpoint/2010/main" val="166744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xfrm>
            <a:off x="821635" y="54700"/>
            <a:ext cx="10515600" cy="734805"/>
          </a:xfrm>
          <a:solidFill>
            <a:srgbClr val="FFFF00"/>
          </a:solidFill>
        </p:spPr>
        <p:txBody>
          <a:bodyPr/>
          <a:lstStyle/>
          <a:p>
            <a:r>
              <a:rPr lang="en-GB" dirty="0"/>
              <a:t>Answers:</a:t>
            </a:r>
          </a:p>
        </p:txBody>
      </p:sp>
      <p:sp>
        <p:nvSpPr>
          <p:cNvPr id="3" name="Content Placeholder 2">
            <a:extLst>
              <a:ext uri="{FF2B5EF4-FFF2-40B4-BE49-F238E27FC236}">
                <a16:creationId xmlns:a16="http://schemas.microsoft.com/office/drawing/2014/main" id="{7A514025-4F6E-4878-99DF-DE54BB75E93A}"/>
              </a:ext>
            </a:extLst>
          </p:cNvPr>
          <p:cNvSpPr>
            <a:spLocks noGrp="1"/>
          </p:cNvSpPr>
          <p:nvPr>
            <p:ph idx="1"/>
          </p:nvPr>
        </p:nvSpPr>
        <p:spPr>
          <a:xfrm>
            <a:off x="821635" y="968409"/>
            <a:ext cx="10515600" cy="5889591"/>
          </a:xfrm>
          <a:solidFill>
            <a:schemeClr val="accent4">
              <a:lumMod val="20000"/>
              <a:lumOff val="80000"/>
            </a:schemeClr>
          </a:solidFill>
        </p:spPr>
        <p:txBody>
          <a:bodyPr>
            <a:noAutofit/>
          </a:bodyPr>
          <a:lstStyle/>
          <a:p>
            <a:pPr marL="0" indent="0">
              <a:buNone/>
            </a:pPr>
            <a:r>
              <a:rPr lang="en-GB" sz="3000" dirty="0"/>
              <a:t>Fill this in on your bookmark, then make notes as you we go through each one now.</a:t>
            </a:r>
          </a:p>
          <a:p>
            <a:pPr marL="0" indent="0">
              <a:buNone/>
            </a:pPr>
            <a:endParaRPr lang="en-GB" sz="3000" dirty="0"/>
          </a:p>
          <a:p>
            <a:pPr marL="0" indent="0">
              <a:buNone/>
            </a:pPr>
            <a:r>
              <a:rPr lang="en-GB" sz="3000" dirty="0"/>
              <a:t>S = sleep</a:t>
            </a:r>
          </a:p>
          <a:p>
            <a:pPr marL="0" indent="0">
              <a:buNone/>
            </a:pPr>
            <a:r>
              <a:rPr lang="en-GB" sz="3000" dirty="0"/>
              <a:t>T = Tech (am I using too much?)</a:t>
            </a:r>
          </a:p>
          <a:p>
            <a:pPr marL="0" indent="0">
              <a:buNone/>
            </a:pPr>
            <a:r>
              <a:rPr lang="en-GB" sz="3000" dirty="0"/>
              <a:t>O = Outdoors/exercise</a:t>
            </a:r>
          </a:p>
          <a:p>
            <a:pPr marL="0" indent="0">
              <a:buNone/>
            </a:pPr>
            <a:r>
              <a:rPr lang="en-GB" sz="3000" dirty="0"/>
              <a:t>P = People (am I a good friend/do I have good friends?)</a:t>
            </a:r>
          </a:p>
          <a:p>
            <a:pPr marL="0" indent="0">
              <a:buNone/>
            </a:pPr>
            <a:endParaRPr lang="en-GB" sz="3000" dirty="0"/>
          </a:p>
          <a:p>
            <a:pPr marL="0" indent="0">
              <a:buNone/>
            </a:pPr>
            <a:r>
              <a:rPr lang="en-GB" sz="3000" dirty="0"/>
              <a:t>N = Nutrition</a:t>
            </a:r>
          </a:p>
          <a:p>
            <a:pPr marL="0" indent="0">
              <a:buNone/>
            </a:pPr>
            <a:r>
              <a:rPr lang="en-GB" sz="3000" dirty="0"/>
              <a:t>O = Oxygen (breathing techniques)</a:t>
            </a:r>
          </a:p>
          <a:p>
            <a:pPr marL="0" indent="0">
              <a:buNone/>
            </a:pPr>
            <a:r>
              <a:rPr lang="en-GB" sz="3000" dirty="0"/>
              <a:t>W = Water</a:t>
            </a:r>
          </a:p>
        </p:txBody>
      </p:sp>
    </p:spTree>
    <p:extLst>
      <p:ext uri="{BB962C8B-B14F-4D97-AF65-F5344CB8AC3E}">
        <p14:creationId xmlns:p14="http://schemas.microsoft.com/office/powerpoint/2010/main" val="81595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2194353" y="1536174"/>
            <a:ext cx="7326216" cy="3785652"/>
          </a:xfrm>
          <a:prstGeom prst="rect">
            <a:avLst/>
          </a:prstGeom>
          <a:solidFill>
            <a:srgbClr val="FF99FF"/>
          </a:solidFill>
        </p:spPr>
        <p:txBody>
          <a:bodyPr wrap="square" rtlCol="0">
            <a:spAutoFit/>
          </a:bodyPr>
          <a:lstStyle/>
          <a:p>
            <a:pPr algn="ctr"/>
            <a:r>
              <a:rPr lang="en-GB" sz="4800" dirty="0">
                <a:solidFill>
                  <a:srgbClr val="6600FF"/>
                </a:solidFill>
              </a:rPr>
              <a:t>Make notes on each one and think about which ones you do well, and which ones you could improve for better mental health.</a:t>
            </a:r>
          </a:p>
        </p:txBody>
      </p:sp>
    </p:spTree>
    <p:extLst>
      <p:ext uri="{BB962C8B-B14F-4D97-AF65-F5344CB8AC3E}">
        <p14:creationId xmlns:p14="http://schemas.microsoft.com/office/powerpoint/2010/main" val="1060358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563" y="-154940"/>
            <a:ext cx="12192000" cy="6912236"/>
          </a:xfrm>
        </p:spPr>
      </p:pic>
      <p:sp>
        <p:nvSpPr>
          <p:cNvPr id="5" name="Rectangle 4"/>
          <p:cNvSpPr/>
          <p:nvPr/>
        </p:nvSpPr>
        <p:spPr>
          <a:xfrm>
            <a:off x="3288183" y="-35451"/>
            <a:ext cx="1317249" cy="6740307"/>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cap="none" spc="0"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cap="none" spc="0"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Rectangle 5"/>
          <p:cNvSpPr/>
          <p:nvPr/>
        </p:nvSpPr>
        <p:spPr>
          <a:xfrm rot="16200000">
            <a:off x="7639347" y="-2730178"/>
            <a:ext cx="1317249" cy="6740307"/>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rPr>
              <a:t>T</a:t>
            </a:r>
          </a:p>
          <a:p>
            <a:pPr algn="ctr"/>
            <a:r>
              <a:rPr lang="en-US" sz="5400" b="1" cap="none" spc="0"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rPr>
              <a:t>O</a:t>
            </a:r>
          </a:p>
          <a:p>
            <a:pPr algn="ctr"/>
            <a:r>
              <a:rPr lang="en-US" sz="5400" b="1" cap="none" spc="0" dirty="0">
                <a:ln w="9525">
                  <a:solidFill>
                    <a:schemeClr val="bg1"/>
                  </a:solidFill>
                  <a:prstDash val="solid"/>
                </a:ln>
                <a:solidFill>
                  <a:srgbClr val="990099"/>
                </a:solidFill>
                <a:effectLst>
                  <a:outerShdw blurRad="12700" dist="38100" dir="2700000" algn="tl" rotWithShape="0">
                    <a:schemeClr val="accent5">
                      <a:lumMod val="60000"/>
                      <a:lumOff val="40000"/>
                    </a:schemeClr>
                  </a:outerShdw>
                </a:effectLst>
              </a:rPr>
              <a:t>W</a:t>
            </a:r>
          </a:p>
        </p:txBody>
      </p:sp>
      <p:sp>
        <p:nvSpPr>
          <p:cNvPr id="7" name="Rectangle 6"/>
          <p:cNvSpPr/>
          <p:nvPr/>
        </p:nvSpPr>
        <p:spPr>
          <a:xfrm rot="17882957">
            <a:off x="7777726" y="-355409"/>
            <a:ext cx="1317249" cy="6740307"/>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T</a:t>
            </a:r>
          </a:p>
          <a:p>
            <a:pPr algn="ctr"/>
            <a:r>
              <a:rPr lang="en-US" sz="54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O</a:t>
            </a:r>
          </a:p>
          <a:p>
            <a:pPr algn="ctr"/>
            <a:r>
              <a:rPr lang="en-US" sz="54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W</a:t>
            </a:r>
          </a:p>
        </p:txBody>
      </p:sp>
      <p:sp>
        <p:nvSpPr>
          <p:cNvPr id="8" name="Rectangle 7"/>
          <p:cNvSpPr/>
          <p:nvPr/>
        </p:nvSpPr>
        <p:spPr>
          <a:xfrm rot="20376952">
            <a:off x="1132623" y="274565"/>
            <a:ext cx="1317249" cy="6740307"/>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rPr>
              <a:t>T</a:t>
            </a:r>
          </a:p>
          <a:p>
            <a:pPr algn="ctr"/>
            <a:r>
              <a:rPr lang="en-US" sz="5400" b="1" cap="none" spc="0"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rPr>
              <a:t>O</a:t>
            </a:r>
          </a:p>
          <a:p>
            <a:pPr algn="ctr"/>
            <a:r>
              <a:rPr lang="en-US" sz="5400" b="1" cap="none" spc="0" dirty="0">
                <a:ln w="9525">
                  <a:solidFill>
                    <a:schemeClr val="bg1"/>
                  </a:solidFill>
                  <a:prstDash val="solid"/>
                </a:ln>
                <a:solidFill>
                  <a:srgbClr val="800080"/>
                </a:solidFill>
                <a:effectLst>
                  <a:outerShdw blurRad="12700" dist="38100" dir="2700000" algn="tl" rotWithShape="0">
                    <a:schemeClr val="accent5">
                      <a:lumMod val="60000"/>
                      <a:lumOff val="40000"/>
                    </a:schemeClr>
                  </a:outerShdw>
                </a:effectLst>
              </a:rPr>
              <a:t>W</a:t>
            </a:r>
          </a:p>
        </p:txBody>
      </p:sp>
      <p:sp>
        <p:nvSpPr>
          <p:cNvPr id="9" name="Rectangle 8"/>
          <p:cNvSpPr/>
          <p:nvPr/>
        </p:nvSpPr>
        <p:spPr>
          <a:xfrm rot="5400000">
            <a:off x="7424035" y="2703972"/>
            <a:ext cx="1317249" cy="6740307"/>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T</a:t>
            </a:r>
          </a:p>
          <a:p>
            <a:pPr algn="ctr"/>
            <a:r>
              <a:rPr lang="en-US" sz="54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endParaRPr>
          </a:p>
          <a:p>
            <a:pPr algn="ctr"/>
            <a:r>
              <a:rPr lang="en-US" sz="54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54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W</a:t>
            </a:r>
          </a:p>
        </p:txBody>
      </p:sp>
      <p:sp>
        <p:nvSpPr>
          <p:cNvPr id="11" name="Rectangle 10"/>
          <p:cNvSpPr/>
          <p:nvPr/>
        </p:nvSpPr>
        <p:spPr>
          <a:xfrm rot="4021916">
            <a:off x="5705786" y="2497161"/>
            <a:ext cx="1317249" cy="4031873"/>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S</a:t>
            </a:r>
          </a:p>
          <a:p>
            <a:pPr algn="ctr"/>
            <a:r>
              <a:rPr lang="en-US" sz="32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T</a:t>
            </a:r>
          </a:p>
          <a:p>
            <a:pPr algn="ctr"/>
            <a:r>
              <a:rPr lang="en-US" sz="32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O</a:t>
            </a:r>
          </a:p>
          <a:p>
            <a:pPr algn="ctr"/>
            <a:r>
              <a:rPr lang="en-US" sz="32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P</a:t>
            </a:r>
          </a:p>
          <a:p>
            <a:pPr algn="ctr"/>
            <a:endParaRPr lang="en-US" sz="32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endParaRPr>
          </a:p>
          <a:p>
            <a:pPr algn="ctr"/>
            <a:r>
              <a:rPr lang="en-US" sz="32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N</a:t>
            </a:r>
          </a:p>
          <a:p>
            <a:pPr algn="ctr"/>
            <a:r>
              <a:rPr lang="en-US" sz="3200" b="1"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O</a:t>
            </a:r>
          </a:p>
          <a:p>
            <a:pPr algn="ctr"/>
            <a:r>
              <a:rPr lang="en-US" sz="3200" b="1" cap="none" spc="0" dirty="0">
                <a:ln w="9525">
                  <a:solidFill>
                    <a:schemeClr val="bg1"/>
                  </a:solidFill>
                  <a:prstDash val="solid"/>
                </a:ln>
                <a:solidFill>
                  <a:srgbClr val="9966FF"/>
                </a:solidFill>
                <a:effectLst>
                  <a:outerShdw blurRad="12700" dist="38100" dir="2700000" algn="tl" rotWithShape="0">
                    <a:schemeClr val="accent5">
                      <a:lumMod val="60000"/>
                      <a:lumOff val="40000"/>
                    </a:schemeClr>
                  </a:outerShdw>
                </a:effectLst>
              </a:rPr>
              <a:t>W</a:t>
            </a:r>
          </a:p>
        </p:txBody>
      </p:sp>
      <p:sp>
        <p:nvSpPr>
          <p:cNvPr id="12" name="Rectangle 11"/>
          <p:cNvSpPr/>
          <p:nvPr/>
        </p:nvSpPr>
        <p:spPr>
          <a:xfrm>
            <a:off x="2135506" y="171929"/>
            <a:ext cx="1317249" cy="4031873"/>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S</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T</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P</a:t>
            </a:r>
          </a:p>
          <a:p>
            <a:pPr algn="ctr"/>
            <a:endPar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endParaRP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N</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W</a:t>
            </a:r>
          </a:p>
        </p:txBody>
      </p:sp>
      <p:sp>
        <p:nvSpPr>
          <p:cNvPr id="13" name="Rectangle 12"/>
          <p:cNvSpPr/>
          <p:nvPr/>
        </p:nvSpPr>
        <p:spPr>
          <a:xfrm rot="5400000">
            <a:off x="9045802" y="-316495"/>
            <a:ext cx="1317249" cy="4031873"/>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S</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T</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P</a:t>
            </a:r>
          </a:p>
          <a:p>
            <a:pPr algn="ctr"/>
            <a:endPar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endParaRP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N</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W</a:t>
            </a:r>
          </a:p>
        </p:txBody>
      </p:sp>
      <p:sp>
        <p:nvSpPr>
          <p:cNvPr id="14" name="Rectangle 13"/>
          <p:cNvSpPr/>
          <p:nvPr/>
        </p:nvSpPr>
        <p:spPr>
          <a:xfrm>
            <a:off x="64904" y="2497160"/>
            <a:ext cx="1317249" cy="4031873"/>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S</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T</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P</a:t>
            </a:r>
          </a:p>
          <a:p>
            <a:pPr algn="ctr"/>
            <a:endPar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endParaRP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N</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W</a:t>
            </a:r>
          </a:p>
        </p:txBody>
      </p:sp>
      <p:sp>
        <p:nvSpPr>
          <p:cNvPr id="15" name="Rectangle 14"/>
          <p:cNvSpPr/>
          <p:nvPr/>
        </p:nvSpPr>
        <p:spPr>
          <a:xfrm rot="5400000">
            <a:off x="8055945" y="2998544"/>
            <a:ext cx="1317249" cy="4031873"/>
          </a:xfrm>
          <a:prstGeom prst="rect">
            <a:avLst/>
          </a:prstGeom>
          <a:noFill/>
        </p:spPr>
        <p:txBody>
          <a:bodyPr wrap="square" lIns="91440" tIns="45720" rIns="91440" bIns="45720">
            <a:spAutoFit/>
          </a:bodyPr>
          <a:lstStyle/>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S</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T</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P</a:t>
            </a:r>
          </a:p>
          <a:p>
            <a:pPr algn="ctr"/>
            <a:endPar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endParaRP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N</a:t>
            </a:r>
          </a:p>
          <a:p>
            <a:pPr algn="ctr"/>
            <a:r>
              <a:rPr lang="en-US" sz="32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32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W</a:t>
            </a:r>
          </a:p>
        </p:txBody>
      </p:sp>
      <p:sp>
        <p:nvSpPr>
          <p:cNvPr id="16" name="Rectangle 15"/>
          <p:cNvSpPr/>
          <p:nvPr/>
        </p:nvSpPr>
        <p:spPr>
          <a:xfrm rot="5400000">
            <a:off x="5099484" y="1944019"/>
            <a:ext cx="1317249" cy="2554545"/>
          </a:xfrm>
          <a:prstGeom prst="rect">
            <a:avLst/>
          </a:prstGeom>
          <a:noFill/>
        </p:spPr>
        <p:txBody>
          <a:bodyPr wrap="square" lIns="91440" tIns="45720" rIns="91440" bIns="45720">
            <a:spAutoFit/>
          </a:bodyPr>
          <a:lstStyle/>
          <a:p>
            <a:pPr algn="ctr"/>
            <a:r>
              <a:rPr lang="en-US" sz="20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S</a:t>
            </a:r>
          </a:p>
          <a:p>
            <a:pPr algn="ctr"/>
            <a:r>
              <a:rPr lang="en-US" sz="20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T</a:t>
            </a:r>
          </a:p>
          <a:p>
            <a:pPr algn="ctr"/>
            <a:r>
              <a:rPr lang="en-US" sz="20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20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P</a:t>
            </a:r>
          </a:p>
          <a:p>
            <a:pPr algn="ctr"/>
            <a:endParaRPr lang="en-US" sz="20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endParaRPr>
          </a:p>
          <a:p>
            <a:pPr algn="ctr"/>
            <a:r>
              <a:rPr lang="en-US" sz="20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N</a:t>
            </a:r>
          </a:p>
          <a:p>
            <a:pPr algn="ctr"/>
            <a:r>
              <a:rPr lang="en-US" sz="2000" b="1"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O</a:t>
            </a:r>
          </a:p>
          <a:p>
            <a:pPr algn="ctr"/>
            <a:r>
              <a:rPr lang="en-US" sz="2000" b="1" cap="none" spc="0" dirty="0">
                <a:ln w="9525">
                  <a:solidFill>
                    <a:schemeClr val="bg1"/>
                  </a:solidFill>
                  <a:prstDash val="solid"/>
                </a:ln>
                <a:solidFill>
                  <a:srgbClr val="CC00FF"/>
                </a:solidFill>
                <a:effectLst>
                  <a:outerShdw blurRad="12700" dist="38100" dir="2700000" algn="tl" rotWithShape="0">
                    <a:schemeClr val="accent5">
                      <a:lumMod val="60000"/>
                      <a:lumOff val="40000"/>
                    </a:schemeClr>
                  </a:outerShdw>
                </a:effectLst>
              </a:rPr>
              <a:t>W</a:t>
            </a:r>
          </a:p>
        </p:txBody>
      </p:sp>
    </p:spTree>
    <p:extLst>
      <p:ext uri="{BB962C8B-B14F-4D97-AF65-F5344CB8AC3E}">
        <p14:creationId xmlns:p14="http://schemas.microsoft.com/office/powerpoint/2010/main" val="81254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4826" y="1825625"/>
            <a:ext cx="6522348" cy="4351338"/>
          </a:xfrm>
        </p:spPr>
      </p:pic>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3"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4442" y="110169"/>
            <a:ext cx="9111409" cy="707886"/>
          </a:xfrm>
          <a:prstGeom prst="rect">
            <a:avLst/>
          </a:prstGeom>
          <a:noFill/>
        </p:spPr>
        <p:txBody>
          <a:bodyPr wrap="square" rtlCol="0">
            <a:spAutoFit/>
          </a:bodyPr>
          <a:lstStyle/>
          <a:p>
            <a:r>
              <a:rPr lang="en-GB" sz="4000" dirty="0">
                <a:solidFill>
                  <a:srgbClr val="7030A0"/>
                </a:solidFill>
              </a:rPr>
              <a:t>= sleep (am I getting enough sleep?)</a:t>
            </a:r>
          </a:p>
        </p:txBody>
      </p:sp>
      <p:sp>
        <p:nvSpPr>
          <p:cNvPr id="7" name="TextBox 6"/>
          <p:cNvSpPr txBox="1"/>
          <p:nvPr/>
        </p:nvSpPr>
        <p:spPr>
          <a:xfrm>
            <a:off x="2402686" y="1338120"/>
            <a:ext cx="6918593" cy="2554545"/>
          </a:xfrm>
          <a:prstGeom prst="rect">
            <a:avLst/>
          </a:prstGeom>
          <a:noFill/>
        </p:spPr>
        <p:txBody>
          <a:bodyPr wrap="square" rtlCol="0">
            <a:spAutoFit/>
          </a:bodyPr>
          <a:lstStyle/>
          <a:p>
            <a:r>
              <a:rPr lang="en-GB" sz="2800" dirty="0">
                <a:solidFill>
                  <a:srgbClr val="800080"/>
                </a:solidFill>
              </a:rPr>
              <a:t>7-13 year olds should get 9-11 hours sleep each night. (If you get up at 7am go to bed between 8-10pm.)</a:t>
            </a:r>
            <a:endParaRPr lang="en-GB" sz="2400" dirty="0"/>
          </a:p>
          <a:p>
            <a:endParaRPr lang="en-GB" sz="2400" dirty="0">
              <a:solidFill>
                <a:srgbClr val="800080"/>
              </a:solidFill>
            </a:endParaRPr>
          </a:p>
          <a:p>
            <a:r>
              <a:rPr lang="en-GB" sz="2400" dirty="0">
                <a:solidFill>
                  <a:srgbClr val="CC00FF"/>
                </a:solidFill>
              </a:rPr>
              <a:t>(14-17 years old 8-10 hours)</a:t>
            </a:r>
          </a:p>
          <a:p>
            <a:r>
              <a:rPr lang="en-GB" sz="2400" dirty="0">
                <a:solidFill>
                  <a:srgbClr val="CC00FF"/>
                </a:solidFill>
              </a:rPr>
              <a:t>(Adults 7-9 hours)</a:t>
            </a:r>
            <a:endParaRPr lang="en-GB" sz="2800" dirty="0">
              <a:solidFill>
                <a:srgbClr val="CC00FF"/>
              </a:solidFill>
            </a:endParaRPr>
          </a:p>
        </p:txBody>
      </p:sp>
      <p:pic>
        <p:nvPicPr>
          <p:cNvPr id="8" name="Image" descr="Image"/>
          <p:cNvPicPr>
            <a:picLocks noChangeAspect="1"/>
          </p:cNvPicPr>
          <p:nvPr/>
        </p:nvPicPr>
        <p:blipFill>
          <a:blip r:embed="rId4"/>
          <a:stretch>
            <a:fillRect/>
          </a:stretch>
        </p:blipFill>
        <p:spPr>
          <a:xfrm>
            <a:off x="6191569" y="2641593"/>
            <a:ext cx="5812780" cy="3884561"/>
          </a:xfrm>
          <a:prstGeom prst="rect">
            <a:avLst/>
          </a:prstGeom>
          <a:ln w="12700">
            <a:miter lim="400000"/>
          </a:ln>
        </p:spPr>
      </p:pic>
      <p:sp>
        <p:nvSpPr>
          <p:cNvPr id="10" name="TextBox 9"/>
          <p:cNvSpPr txBox="1"/>
          <p:nvPr/>
        </p:nvSpPr>
        <p:spPr>
          <a:xfrm>
            <a:off x="6449480" y="2969335"/>
            <a:ext cx="1509311" cy="923330"/>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Difficulty concentrating</a:t>
            </a:r>
          </a:p>
          <a:p>
            <a:endParaRPr lang="en-GB" dirty="0"/>
          </a:p>
        </p:txBody>
      </p:sp>
      <p:sp>
        <p:nvSpPr>
          <p:cNvPr id="11" name="TextBox 10"/>
          <p:cNvSpPr txBox="1"/>
          <p:nvPr/>
        </p:nvSpPr>
        <p:spPr>
          <a:xfrm>
            <a:off x="6318678" y="4260709"/>
            <a:ext cx="1770916" cy="646331"/>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Makes you feel down/depressed</a:t>
            </a:r>
          </a:p>
        </p:txBody>
      </p:sp>
      <p:sp>
        <p:nvSpPr>
          <p:cNvPr id="12" name="TextBox 11"/>
          <p:cNvSpPr txBox="1"/>
          <p:nvPr/>
        </p:nvSpPr>
        <p:spPr>
          <a:xfrm>
            <a:off x="6252944" y="5144737"/>
            <a:ext cx="1902384" cy="923330"/>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Can increase worry/stress/bad temper</a:t>
            </a:r>
          </a:p>
        </p:txBody>
      </p:sp>
      <p:sp>
        <p:nvSpPr>
          <p:cNvPr id="13" name="TextBox 12"/>
          <p:cNvSpPr txBox="1"/>
          <p:nvPr/>
        </p:nvSpPr>
        <p:spPr>
          <a:xfrm>
            <a:off x="10060872" y="2800965"/>
            <a:ext cx="1509311" cy="1200329"/>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Difficulty remembering things</a:t>
            </a:r>
          </a:p>
          <a:p>
            <a:endParaRPr lang="en-GB" dirty="0"/>
          </a:p>
        </p:txBody>
      </p:sp>
      <p:sp>
        <p:nvSpPr>
          <p:cNvPr id="14" name="TextBox 13"/>
          <p:cNvSpPr txBox="1"/>
          <p:nvPr/>
        </p:nvSpPr>
        <p:spPr>
          <a:xfrm>
            <a:off x="10149416" y="3993988"/>
            <a:ext cx="1509311" cy="923330"/>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Body feels weaker, eyes sore</a:t>
            </a:r>
          </a:p>
        </p:txBody>
      </p:sp>
      <p:sp>
        <p:nvSpPr>
          <p:cNvPr id="15" name="TextBox 14"/>
          <p:cNvSpPr txBox="1"/>
          <p:nvPr/>
        </p:nvSpPr>
        <p:spPr>
          <a:xfrm>
            <a:off x="10081488" y="5129755"/>
            <a:ext cx="1509311" cy="1200329"/>
          </a:xfrm>
          <a:prstGeom prst="rect">
            <a:avLst/>
          </a:prstGeom>
          <a:solidFill>
            <a:schemeClr val="bg1"/>
          </a:solidFill>
          <a:effectLst>
            <a:outerShdw blurRad="50800" dist="50800" dir="5400000" algn="ctr" rotWithShape="0">
              <a:schemeClr val="bg1"/>
            </a:outerShdw>
          </a:effectLst>
        </p:spPr>
        <p:txBody>
          <a:bodyPr wrap="square" rtlCol="0">
            <a:spAutoFit/>
          </a:bodyPr>
          <a:lstStyle/>
          <a:p>
            <a:r>
              <a:rPr lang="en-GB" dirty="0"/>
              <a:t>Long-term it can lead to physical health issues</a:t>
            </a:r>
          </a:p>
        </p:txBody>
      </p:sp>
      <p:sp>
        <p:nvSpPr>
          <p:cNvPr id="17" name="Left-Up Arrow 16"/>
          <p:cNvSpPr/>
          <p:nvPr/>
        </p:nvSpPr>
        <p:spPr>
          <a:xfrm rot="16200000">
            <a:off x="9352655" y="303340"/>
            <a:ext cx="2864632" cy="268461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11282388" y="629408"/>
            <a:ext cx="385591" cy="2308324"/>
          </a:xfrm>
          <a:prstGeom prst="rect">
            <a:avLst/>
          </a:prstGeom>
          <a:noFill/>
        </p:spPr>
        <p:txBody>
          <a:bodyPr wrap="square" rtlCol="0">
            <a:spAutoFit/>
          </a:bodyPr>
          <a:lstStyle/>
          <a:p>
            <a:pPr algn="ctr"/>
            <a:r>
              <a:rPr lang="en-GB" b="1" dirty="0">
                <a:solidFill>
                  <a:schemeClr val="bg1"/>
                </a:solidFill>
              </a:rPr>
              <a:t>S</a:t>
            </a:r>
          </a:p>
          <a:p>
            <a:pPr algn="ctr"/>
            <a:r>
              <a:rPr lang="en-GB" b="1" dirty="0">
                <a:solidFill>
                  <a:schemeClr val="bg1"/>
                </a:solidFill>
              </a:rPr>
              <a:t>Y</a:t>
            </a:r>
          </a:p>
          <a:p>
            <a:pPr algn="ctr"/>
            <a:r>
              <a:rPr lang="en-GB" b="1" dirty="0">
                <a:solidFill>
                  <a:schemeClr val="bg1"/>
                </a:solidFill>
              </a:rPr>
              <a:t>M</a:t>
            </a:r>
          </a:p>
          <a:p>
            <a:pPr algn="ctr"/>
            <a:r>
              <a:rPr lang="en-GB" b="1" dirty="0">
                <a:solidFill>
                  <a:schemeClr val="bg1"/>
                </a:solidFill>
              </a:rPr>
              <a:t>P</a:t>
            </a:r>
          </a:p>
          <a:p>
            <a:pPr algn="ctr"/>
            <a:r>
              <a:rPr lang="en-GB" b="1" dirty="0">
                <a:solidFill>
                  <a:schemeClr val="bg1"/>
                </a:solidFill>
              </a:rPr>
              <a:t>T</a:t>
            </a:r>
          </a:p>
          <a:p>
            <a:pPr algn="ctr"/>
            <a:r>
              <a:rPr lang="en-GB" b="1" dirty="0">
                <a:solidFill>
                  <a:schemeClr val="bg1"/>
                </a:solidFill>
              </a:rPr>
              <a:t>O</a:t>
            </a:r>
          </a:p>
          <a:p>
            <a:pPr algn="ctr"/>
            <a:r>
              <a:rPr lang="en-GB" b="1" dirty="0">
                <a:solidFill>
                  <a:schemeClr val="bg1"/>
                </a:solidFill>
              </a:rPr>
              <a:t>M</a:t>
            </a:r>
          </a:p>
          <a:p>
            <a:pPr algn="ctr"/>
            <a:r>
              <a:rPr lang="en-GB" b="1" dirty="0">
                <a:solidFill>
                  <a:schemeClr val="bg1"/>
                </a:solidFill>
              </a:rPr>
              <a:t>S</a:t>
            </a:r>
          </a:p>
        </p:txBody>
      </p:sp>
      <p:sp>
        <p:nvSpPr>
          <p:cNvPr id="16" name="TextBox 15">
            <a:extLst>
              <a:ext uri="{FF2B5EF4-FFF2-40B4-BE49-F238E27FC236}">
                <a16:creationId xmlns:a16="http://schemas.microsoft.com/office/drawing/2014/main" id="{29B6F81E-8042-432F-9B5D-87A3E5D8DCBE}"/>
              </a:ext>
            </a:extLst>
          </p:cNvPr>
          <p:cNvSpPr txBox="1"/>
          <p:nvPr/>
        </p:nvSpPr>
        <p:spPr>
          <a:xfrm>
            <a:off x="2279374" y="3993988"/>
            <a:ext cx="3625754" cy="2308324"/>
          </a:xfrm>
          <a:prstGeom prst="rect">
            <a:avLst/>
          </a:prstGeom>
          <a:solidFill>
            <a:srgbClr val="FFFF00"/>
          </a:solidFill>
        </p:spPr>
        <p:txBody>
          <a:bodyPr wrap="square" rtlCol="0">
            <a:spAutoFit/>
          </a:bodyPr>
          <a:lstStyle/>
          <a:p>
            <a:r>
              <a:rPr lang="en-GB" b="1" dirty="0"/>
              <a:t>Tips for better sleep:</a:t>
            </a:r>
          </a:p>
          <a:p>
            <a:r>
              <a:rPr lang="en-GB" dirty="0"/>
              <a:t>Avoid screen time for an hour before bed.</a:t>
            </a:r>
          </a:p>
          <a:p>
            <a:r>
              <a:rPr lang="en-GB" dirty="0"/>
              <a:t>Read to help you sleep.</a:t>
            </a:r>
          </a:p>
          <a:p>
            <a:r>
              <a:rPr lang="en-GB" dirty="0"/>
              <a:t>Avoid sugar/eating a </a:t>
            </a:r>
            <a:r>
              <a:rPr lang="en-GB" dirty="0" err="1"/>
              <a:t>a</a:t>
            </a:r>
            <a:r>
              <a:rPr lang="en-GB" dirty="0"/>
              <a:t> few hours before bed.</a:t>
            </a:r>
          </a:p>
          <a:p>
            <a:r>
              <a:rPr lang="en-GB" dirty="0"/>
              <a:t>Use YouTube or sleep apps to help you.</a:t>
            </a:r>
          </a:p>
        </p:txBody>
      </p:sp>
    </p:spTree>
    <p:extLst>
      <p:ext uri="{BB962C8B-B14F-4D97-AF65-F5344CB8AC3E}">
        <p14:creationId xmlns:p14="http://schemas.microsoft.com/office/powerpoint/2010/main" val="99254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animBg="1"/>
      <p:bldP spid="12" grpId="0" animBg="1"/>
      <p:bldP spid="13" grpId="0" animBg="1"/>
      <p:bldP spid="14" grpId="0" animBg="1"/>
      <p:bldP spid="15" grpId="0" animBg="1"/>
      <p:bldP spid="17" grpId="0" animBg="1"/>
      <p:bldP spid="18" grpId="0"/>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929578"/>
            <a:ext cx="9111409" cy="707886"/>
          </a:xfrm>
          <a:prstGeom prst="rect">
            <a:avLst/>
          </a:prstGeom>
          <a:noFill/>
        </p:spPr>
        <p:txBody>
          <a:bodyPr wrap="square" rtlCol="0">
            <a:spAutoFit/>
          </a:bodyPr>
          <a:lstStyle/>
          <a:p>
            <a:r>
              <a:rPr lang="en-GB" sz="4000" dirty="0">
                <a:solidFill>
                  <a:srgbClr val="7030A0"/>
                </a:solidFill>
              </a:rPr>
              <a:t>= tech (am I using too much tech?)</a:t>
            </a:r>
          </a:p>
        </p:txBody>
      </p:sp>
      <p:sp>
        <p:nvSpPr>
          <p:cNvPr id="17" name="Left-Up Arrow 16"/>
          <p:cNvSpPr/>
          <p:nvPr/>
        </p:nvSpPr>
        <p:spPr>
          <a:xfrm rot="5400000">
            <a:off x="2323126" y="2086692"/>
            <a:ext cx="2864632" cy="268461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2938792" y="2155883"/>
            <a:ext cx="385591" cy="2585323"/>
          </a:xfrm>
          <a:prstGeom prst="rect">
            <a:avLst/>
          </a:prstGeom>
          <a:noFill/>
        </p:spPr>
        <p:txBody>
          <a:bodyPr wrap="square" rtlCol="0">
            <a:spAutoFit/>
          </a:bodyPr>
          <a:lstStyle/>
          <a:p>
            <a:pPr algn="ctr"/>
            <a:r>
              <a:rPr lang="en-GB" b="1" dirty="0">
                <a:solidFill>
                  <a:srgbClr val="0000FF"/>
                </a:solidFill>
              </a:rPr>
              <a:t>F</a:t>
            </a:r>
          </a:p>
          <a:p>
            <a:pPr algn="ctr"/>
            <a:r>
              <a:rPr lang="en-GB" b="1" dirty="0">
                <a:solidFill>
                  <a:srgbClr val="0000FF"/>
                </a:solidFill>
              </a:rPr>
              <a:t>I</a:t>
            </a:r>
          </a:p>
          <a:p>
            <a:pPr algn="ctr"/>
            <a:r>
              <a:rPr lang="en-GB" b="1" dirty="0">
                <a:solidFill>
                  <a:srgbClr val="0000FF"/>
                </a:solidFill>
              </a:rPr>
              <a:t>N</a:t>
            </a:r>
          </a:p>
          <a:p>
            <a:pPr algn="ctr"/>
            <a:r>
              <a:rPr lang="en-GB" b="1" dirty="0">
                <a:solidFill>
                  <a:srgbClr val="0000FF"/>
                </a:solidFill>
              </a:rPr>
              <a:t>D</a:t>
            </a:r>
          </a:p>
          <a:p>
            <a:pPr algn="ctr"/>
            <a:r>
              <a:rPr lang="en-GB" b="1" dirty="0">
                <a:solidFill>
                  <a:srgbClr val="0000FF"/>
                </a:solidFill>
              </a:rPr>
              <a:t>I</a:t>
            </a:r>
          </a:p>
          <a:p>
            <a:pPr algn="ctr"/>
            <a:r>
              <a:rPr lang="en-GB" b="1" dirty="0">
                <a:solidFill>
                  <a:srgbClr val="0000FF"/>
                </a:solidFill>
              </a:rPr>
              <a:t>N</a:t>
            </a:r>
          </a:p>
          <a:p>
            <a:pPr algn="ctr"/>
            <a:r>
              <a:rPr lang="en-GB" b="1" dirty="0">
                <a:solidFill>
                  <a:srgbClr val="0000FF"/>
                </a:solidFill>
              </a:rPr>
              <a:t>G</a:t>
            </a:r>
          </a:p>
          <a:p>
            <a:pPr algn="ctr"/>
            <a:r>
              <a:rPr lang="en-GB" b="1" dirty="0">
                <a:solidFill>
                  <a:srgbClr val="0000FF"/>
                </a:solidFill>
              </a:rPr>
              <a:t>S</a:t>
            </a:r>
          </a:p>
          <a:p>
            <a:pPr algn="ctr"/>
            <a:endParaRPr lang="en-GB" b="1" dirty="0">
              <a:solidFill>
                <a:srgbClr val="0000FF"/>
              </a:solidFill>
            </a:endParaRPr>
          </a:p>
        </p:txBody>
      </p:sp>
      <p:sp>
        <p:nvSpPr>
          <p:cNvPr id="16" name="TextBox 15"/>
          <p:cNvSpPr txBox="1"/>
          <p:nvPr/>
        </p:nvSpPr>
        <p:spPr>
          <a:xfrm>
            <a:off x="4723745" y="1637464"/>
            <a:ext cx="6499952" cy="1200329"/>
          </a:xfrm>
          <a:prstGeom prst="rect">
            <a:avLst/>
          </a:prstGeom>
          <a:solidFill>
            <a:srgbClr val="9999FF"/>
          </a:solidFill>
        </p:spPr>
        <p:txBody>
          <a:bodyPr wrap="square" rtlCol="0">
            <a:spAutoFit/>
          </a:bodyPr>
          <a:lstStyle/>
          <a:p>
            <a:r>
              <a:rPr lang="en-GB" sz="2400" dirty="0"/>
              <a:t>It is recommended that young people should spend no more than two hours a day on their tech (screen time.)</a:t>
            </a:r>
          </a:p>
        </p:txBody>
      </p:sp>
      <p:sp>
        <p:nvSpPr>
          <p:cNvPr id="21" name="TextBox 20"/>
          <p:cNvSpPr txBox="1"/>
          <p:nvPr/>
        </p:nvSpPr>
        <p:spPr>
          <a:xfrm>
            <a:off x="5159565" y="2896823"/>
            <a:ext cx="6499952" cy="2246769"/>
          </a:xfrm>
          <a:prstGeom prst="rect">
            <a:avLst/>
          </a:prstGeom>
          <a:solidFill>
            <a:srgbClr val="CC99FF"/>
          </a:solidFill>
        </p:spPr>
        <p:txBody>
          <a:bodyPr wrap="square" rtlCol="0">
            <a:spAutoFit/>
          </a:bodyPr>
          <a:lstStyle/>
          <a:p>
            <a:r>
              <a:rPr lang="en-GB" sz="2000" b="1" dirty="0"/>
              <a:t>There are many good things about technology but studies have shown too much can lead to some serious problems…</a:t>
            </a:r>
          </a:p>
          <a:p>
            <a:r>
              <a:rPr lang="en-GB" sz="2000" dirty="0"/>
              <a:t>*Shorter attention-span</a:t>
            </a:r>
          </a:p>
          <a:p>
            <a:r>
              <a:rPr lang="en-GB" sz="2000" dirty="0"/>
              <a:t>*Eye problems and headaches</a:t>
            </a:r>
          </a:p>
          <a:p>
            <a:r>
              <a:rPr lang="en-GB" sz="2000" dirty="0"/>
              <a:t>*Difficulty handling emotions</a:t>
            </a:r>
          </a:p>
          <a:p>
            <a:r>
              <a:rPr lang="en-GB" sz="2000" dirty="0"/>
              <a:t>*Addiction to technology which can lead to lots of other problems</a:t>
            </a:r>
          </a:p>
        </p:txBody>
      </p:sp>
      <p:sp>
        <p:nvSpPr>
          <p:cNvPr id="9" name="TextBox 8">
            <a:extLst>
              <a:ext uri="{FF2B5EF4-FFF2-40B4-BE49-F238E27FC236}">
                <a16:creationId xmlns:a16="http://schemas.microsoft.com/office/drawing/2014/main" id="{5660D173-B65F-40D5-A90B-1E542234A45E}"/>
              </a:ext>
            </a:extLst>
          </p:cNvPr>
          <p:cNvSpPr txBox="1"/>
          <p:nvPr/>
        </p:nvSpPr>
        <p:spPr>
          <a:xfrm>
            <a:off x="2405537" y="5371301"/>
            <a:ext cx="3625754" cy="1323439"/>
          </a:xfrm>
          <a:prstGeom prst="rect">
            <a:avLst/>
          </a:prstGeom>
          <a:solidFill>
            <a:srgbClr val="FFFF00"/>
          </a:solidFill>
        </p:spPr>
        <p:txBody>
          <a:bodyPr wrap="square" rtlCol="0">
            <a:spAutoFit/>
          </a:bodyPr>
          <a:lstStyle/>
          <a:p>
            <a:r>
              <a:rPr lang="en-GB" sz="2000" b="1" dirty="0"/>
              <a:t>Tips for less tech:</a:t>
            </a:r>
          </a:p>
          <a:p>
            <a:r>
              <a:rPr lang="en-GB" sz="2000" dirty="0"/>
              <a:t>Set a timer each day.</a:t>
            </a:r>
          </a:p>
          <a:p>
            <a:r>
              <a:rPr lang="en-GB" sz="2000" dirty="0"/>
              <a:t>Try other, new things that don’t involve tech such as….</a:t>
            </a:r>
          </a:p>
        </p:txBody>
      </p:sp>
    </p:spTree>
    <p:extLst>
      <p:ext uri="{BB962C8B-B14F-4D97-AF65-F5344CB8AC3E}">
        <p14:creationId xmlns:p14="http://schemas.microsoft.com/office/powerpoint/2010/main" val="82432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1"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82758" y="1725766"/>
            <a:ext cx="10158678" cy="707886"/>
          </a:xfrm>
          <a:prstGeom prst="rect">
            <a:avLst/>
          </a:prstGeom>
          <a:noFill/>
        </p:spPr>
        <p:txBody>
          <a:bodyPr wrap="square" rtlCol="0">
            <a:spAutoFit/>
          </a:bodyPr>
          <a:lstStyle/>
          <a:p>
            <a:r>
              <a:rPr lang="en-GB" sz="4000" dirty="0">
                <a:solidFill>
                  <a:srgbClr val="7030A0"/>
                </a:solidFill>
              </a:rPr>
              <a:t>= oxygen (am I using any breathing techniques?)</a:t>
            </a:r>
          </a:p>
        </p:txBody>
      </p:sp>
      <p:sp>
        <p:nvSpPr>
          <p:cNvPr id="2" name="Rectangle 1"/>
          <p:cNvSpPr/>
          <p:nvPr/>
        </p:nvSpPr>
        <p:spPr>
          <a:xfrm>
            <a:off x="2508173" y="2838275"/>
            <a:ext cx="6096000" cy="1938992"/>
          </a:xfrm>
          <a:prstGeom prst="rect">
            <a:avLst/>
          </a:prstGeom>
          <a:solidFill>
            <a:srgbClr val="FF99FF"/>
          </a:solidFill>
        </p:spPr>
        <p:txBody>
          <a:bodyPr>
            <a:spAutoFit/>
          </a:bodyPr>
          <a:lstStyle/>
          <a:p>
            <a:r>
              <a:rPr lang="en-GB" sz="2000" b="1" i="0" u="none" strike="noStrike" dirty="0">
                <a:solidFill>
                  <a:srgbClr val="222222"/>
                </a:solidFill>
                <a:effectLst/>
                <a:latin typeface="arial" panose="020B0604020202020204" pitchFamily="34" charset="0"/>
              </a:rPr>
              <a:t>Breathing</a:t>
            </a:r>
            <a:r>
              <a:rPr lang="en-GB" sz="2000" b="0" i="0" u="none" strike="noStrike" dirty="0">
                <a:solidFill>
                  <a:srgbClr val="222222"/>
                </a:solidFill>
                <a:effectLst/>
                <a:latin typeface="arial" panose="020B0604020202020204" pitchFamily="34" charset="0"/>
              </a:rPr>
              <a:t> exercises </a:t>
            </a:r>
            <a:r>
              <a:rPr lang="en-GB" sz="2000" b="1" i="0" u="none" strike="noStrike" dirty="0">
                <a:solidFill>
                  <a:srgbClr val="222222"/>
                </a:solidFill>
                <a:effectLst/>
                <a:latin typeface="arial" panose="020B0604020202020204" pitchFamily="34" charset="0"/>
              </a:rPr>
              <a:t>can</a:t>
            </a:r>
            <a:r>
              <a:rPr lang="en-GB" sz="2000" b="0" i="0" u="none" strike="noStrike" dirty="0">
                <a:solidFill>
                  <a:srgbClr val="222222"/>
                </a:solidFill>
                <a:effectLst/>
                <a:latin typeface="arial" panose="020B0604020202020204" pitchFamily="34" charset="0"/>
              </a:rPr>
              <a:t> help you relax, because they make your body feel like it </a:t>
            </a:r>
            <a:r>
              <a:rPr lang="en-GB" sz="2000" b="1" i="0" u="none" strike="noStrike" dirty="0">
                <a:solidFill>
                  <a:srgbClr val="222222"/>
                </a:solidFill>
                <a:effectLst/>
                <a:latin typeface="arial" panose="020B0604020202020204" pitchFamily="34" charset="0"/>
              </a:rPr>
              <a:t>does</a:t>
            </a:r>
            <a:r>
              <a:rPr lang="en-GB" sz="2000" b="0" i="0" u="none" strike="noStrike" dirty="0">
                <a:solidFill>
                  <a:srgbClr val="222222"/>
                </a:solidFill>
                <a:effectLst/>
                <a:latin typeface="arial" panose="020B0604020202020204" pitchFamily="34" charset="0"/>
              </a:rPr>
              <a:t> when you </a:t>
            </a:r>
            <a:r>
              <a:rPr lang="en-GB" sz="2000" b="1" i="0" u="none" strike="noStrike" dirty="0">
                <a:solidFill>
                  <a:srgbClr val="222222"/>
                </a:solidFill>
                <a:effectLst/>
                <a:latin typeface="arial" panose="020B0604020202020204" pitchFamily="34" charset="0"/>
              </a:rPr>
              <a:t>are</a:t>
            </a:r>
            <a:r>
              <a:rPr lang="en-GB" sz="2000" b="0" i="0" u="none" strike="noStrike" dirty="0">
                <a:solidFill>
                  <a:srgbClr val="222222"/>
                </a:solidFill>
                <a:effectLst/>
                <a:latin typeface="arial" panose="020B0604020202020204" pitchFamily="34" charset="0"/>
              </a:rPr>
              <a:t> already relaxed. </a:t>
            </a:r>
            <a:r>
              <a:rPr lang="en-GB" sz="2000" b="1" i="0" u="none" strike="noStrike" dirty="0">
                <a:solidFill>
                  <a:srgbClr val="222222"/>
                </a:solidFill>
                <a:effectLst/>
                <a:latin typeface="arial" panose="020B0604020202020204" pitchFamily="34" charset="0"/>
              </a:rPr>
              <a:t>Deep breathing</a:t>
            </a:r>
            <a:r>
              <a:rPr lang="en-GB" sz="2000" b="0" i="0" u="none" strike="noStrike" dirty="0">
                <a:solidFill>
                  <a:srgbClr val="222222"/>
                </a:solidFill>
                <a:effectLst/>
                <a:latin typeface="arial" panose="020B0604020202020204" pitchFamily="34" charset="0"/>
              </a:rPr>
              <a:t> is one of the best ways to lower stress in the body. This is because when you </a:t>
            </a:r>
            <a:r>
              <a:rPr lang="en-GB" sz="2000" b="1" i="0" u="none" strike="noStrike" dirty="0">
                <a:solidFill>
                  <a:srgbClr val="222222"/>
                </a:solidFill>
                <a:effectLst/>
                <a:latin typeface="arial" panose="020B0604020202020204" pitchFamily="34" charset="0"/>
              </a:rPr>
              <a:t>breathe deeply</a:t>
            </a:r>
            <a:r>
              <a:rPr lang="en-GB" sz="2000" b="0" i="0" u="none" strike="noStrike" dirty="0">
                <a:solidFill>
                  <a:srgbClr val="222222"/>
                </a:solidFill>
                <a:effectLst/>
                <a:latin typeface="arial" panose="020B0604020202020204" pitchFamily="34" charset="0"/>
              </a:rPr>
              <a:t>, it sends a message to your brain to </a:t>
            </a:r>
            <a:r>
              <a:rPr lang="en-GB" sz="2000" b="1" i="0" u="none" strike="noStrike" dirty="0">
                <a:solidFill>
                  <a:srgbClr val="222222"/>
                </a:solidFill>
                <a:effectLst/>
                <a:latin typeface="arial" panose="020B0604020202020204" pitchFamily="34" charset="0"/>
              </a:rPr>
              <a:t>calm down</a:t>
            </a:r>
            <a:r>
              <a:rPr lang="en-GB" sz="2000" b="0" i="0" u="none" strike="noStrike" dirty="0">
                <a:solidFill>
                  <a:srgbClr val="222222"/>
                </a:solidFill>
                <a:effectLst/>
                <a:latin typeface="arial" panose="020B0604020202020204" pitchFamily="34" charset="0"/>
              </a:rPr>
              <a:t> and relax.</a:t>
            </a:r>
            <a:endParaRPr lang="en-GB" sz="2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2813" y="2690802"/>
            <a:ext cx="1737481" cy="22492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7312" y="5114113"/>
            <a:ext cx="3017700" cy="144188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9470" y="5181890"/>
            <a:ext cx="1750760" cy="130633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0861" y="5149147"/>
            <a:ext cx="3030507" cy="1399084"/>
          </a:xfrm>
          <a:prstGeom prst="rect">
            <a:avLst/>
          </a:prstGeom>
        </p:spPr>
      </p:pic>
      <p:sp>
        <p:nvSpPr>
          <p:cNvPr id="11" name="TextBox 10">
            <a:extLst>
              <a:ext uri="{FF2B5EF4-FFF2-40B4-BE49-F238E27FC236}">
                <a16:creationId xmlns:a16="http://schemas.microsoft.com/office/drawing/2014/main" id="{01E699C8-5FF7-42E8-903B-1139DD0E9464}"/>
              </a:ext>
            </a:extLst>
          </p:cNvPr>
          <p:cNvSpPr txBox="1"/>
          <p:nvPr/>
        </p:nvSpPr>
        <p:spPr>
          <a:xfrm>
            <a:off x="6596664" y="258081"/>
            <a:ext cx="3625754" cy="1323439"/>
          </a:xfrm>
          <a:prstGeom prst="rect">
            <a:avLst/>
          </a:prstGeom>
          <a:solidFill>
            <a:srgbClr val="FFFF00"/>
          </a:solidFill>
        </p:spPr>
        <p:txBody>
          <a:bodyPr wrap="square" rtlCol="0">
            <a:spAutoFit/>
          </a:bodyPr>
          <a:lstStyle/>
          <a:p>
            <a:r>
              <a:rPr lang="en-GB" sz="2000" b="1" dirty="0"/>
              <a:t>Some good free apps to help:</a:t>
            </a:r>
          </a:p>
          <a:p>
            <a:r>
              <a:rPr lang="en-GB" sz="2000" b="1" dirty="0"/>
              <a:t>Smiling mind</a:t>
            </a:r>
          </a:p>
          <a:p>
            <a:r>
              <a:rPr lang="en-GB" sz="2000" b="1" dirty="0"/>
              <a:t>Happify</a:t>
            </a:r>
          </a:p>
          <a:p>
            <a:r>
              <a:rPr lang="en-GB" sz="2000" b="1" dirty="0"/>
              <a:t>Calm</a:t>
            </a:r>
            <a:endParaRPr lang="en-GB" sz="2000" dirty="0"/>
          </a:p>
        </p:txBody>
      </p:sp>
    </p:spTree>
    <p:extLst>
      <p:ext uri="{BB962C8B-B14F-4D97-AF65-F5344CB8AC3E}">
        <p14:creationId xmlns:p14="http://schemas.microsoft.com/office/powerpoint/2010/main" val="169500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60724" y="2496946"/>
            <a:ext cx="10158678" cy="1323439"/>
          </a:xfrm>
          <a:prstGeom prst="rect">
            <a:avLst/>
          </a:prstGeom>
          <a:noFill/>
        </p:spPr>
        <p:txBody>
          <a:bodyPr wrap="square" rtlCol="0">
            <a:spAutoFit/>
          </a:bodyPr>
          <a:lstStyle/>
          <a:p>
            <a:r>
              <a:rPr lang="en-GB" sz="4000" dirty="0">
                <a:solidFill>
                  <a:srgbClr val="7030A0"/>
                </a:solidFill>
              </a:rPr>
              <a:t>= people (am I being kind to others? How’s my friendships going?)</a:t>
            </a:r>
          </a:p>
        </p:txBody>
      </p:sp>
      <p:sp>
        <p:nvSpPr>
          <p:cNvPr id="2" name="Rectangle 1"/>
          <p:cNvSpPr/>
          <p:nvPr/>
        </p:nvSpPr>
        <p:spPr>
          <a:xfrm>
            <a:off x="5515778" y="4142429"/>
            <a:ext cx="6096000" cy="1938992"/>
          </a:xfrm>
          <a:prstGeom prst="rect">
            <a:avLst/>
          </a:prstGeom>
          <a:solidFill>
            <a:srgbClr val="FF99FF"/>
          </a:solidFill>
        </p:spPr>
        <p:txBody>
          <a:bodyPr>
            <a:spAutoFit/>
          </a:bodyPr>
          <a:lstStyle/>
          <a:p>
            <a:r>
              <a:rPr lang="en-GB" sz="2000" dirty="0"/>
              <a:t>The people that are in our life have a big effect on the way we feel.  It’s actually a self-kindness to be kind to others as it makes us feel good and make better friendships.  But it’s also good to ask, how are my friendships going?  Are we being nice to each other?  Would I like to make new friends?  How could I do this?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8095" y="53327"/>
            <a:ext cx="3491439" cy="2309337"/>
          </a:xfrm>
          <a:prstGeom prst="rect">
            <a:avLst/>
          </a:prstGeom>
        </p:spPr>
      </p:pic>
      <p:sp>
        <p:nvSpPr>
          <p:cNvPr id="7" name="TextBox 6">
            <a:extLst>
              <a:ext uri="{FF2B5EF4-FFF2-40B4-BE49-F238E27FC236}">
                <a16:creationId xmlns:a16="http://schemas.microsoft.com/office/drawing/2014/main" id="{5AEC9281-8E23-4062-83FA-389E7CBA65E6}"/>
              </a:ext>
            </a:extLst>
          </p:cNvPr>
          <p:cNvSpPr txBox="1"/>
          <p:nvPr/>
        </p:nvSpPr>
        <p:spPr>
          <a:xfrm>
            <a:off x="2388133" y="4373261"/>
            <a:ext cx="2683298" cy="1631216"/>
          </a:xfrm>
          <a:prstGeom prst="rect">
            <a:avLst/>
          </a:prstGeom>
          <a:solidFill>
            <a:srgbClr val="FFFF00"/>
          </a:solidFill>
        </p:spPr>
        <p:txBody>
          <a:bodyPr wrap="square" rtlCol="0">
            <a:spAutoFit/>
          </a:bodyPr>
          <a:lstStyle/>
          <a:p>
            <a:r>
              <a:rPr lang="en-GB" sz="2000" b="1" dirty="0"/>
              <a:t>Tips:</a:t>
            </a:r>
          </a:p>
          <a:p>
            <a:r>
              <a:rPr lang="en-GB" sz="2000" b="1" dirty="0"/>
              <a:t>*Try new hobbies to meet new people.</a:t>
            </a:r>
          </a:p>
          <a:p>
            <a:r>
              <a:rPr lang="en-GB" sz="2000" b="1" dirty="0"/>
              <a:t>*Speak to one new person every day.</a:t>
            </a:r>
            <a:endParaRPr lang="en-GB" sz="2000" dirty="0"/>
          </a:p>
        </p:txBody>
      </p:sp>
    </p:spTree>
    <p:extLst>
      <p:ext uri="{BB962C8B-B14F-4D97-AF65-F5344CB8AC3E}">
        <p14:creationId xmlns:p14="http://schemas.microsoft.com/office/powerpoint/2010/main" val="193356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0"/>
            <a:ext cx="12192000" cy="6912236"/>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4248628"/>
            <a:ext cx="10158678" cy="707886"/>
          </a:xfrm>
          <a:prstGeom prst="rect">
            <a:avLst/>
          </a:prstGeom>
          <a:noFill/>
        </p:spPr>
        <p:txBody>
          <a:bodyPr wrap="square" rtlCol="0">
            <a:spAutoFit/>
          </a:bodyPr>
          <a:lstStyle/>
          <a:p>
            <a:r>
              <a:rPr lang="en-GB" sz="4000" dirty="0">
                <a:solidFill>
                  <a:srgbClr val="7030A0"/>
                </a:solidFill>
              </a:rPr>
              <a:t>= nutrition (am I eating healthy food?)</a:t>
            </a:r>
          </a:p>
        </p:txBody>
      </p:sp>
      <p:sp>
        <p:nvSpPr>
          <p:cNvPr id="2" name="Rectangle 1"/>
          <p:cNvSpPr/>
          <p:nvPr/>
        </p:nvSpPr>
        <p:spPr>
          <a:xfrm>
            <a:off x="5291768" y="597199"/>
            <a:ext cx="6096000" cy="2308324"/>
          </a:xfrm>
          <a:prstGeom prst="rect">
            <a:avLst/>
          </a:prstGeom>
          <a:solidFill>
            <a:srgbClr val="FF99FF"/>
          </a:solidFill>
        </p:spPr>
        <p:txBody>
          <a:bodyPr>
            <a:spAutoFit/>
          </a:bodyPr>
          <a:lstStyle/>
          <a:p>
            <a:r>
              <a:rPr lang="en-GB" sz="2400" dirty="0"/>
              <a:t>Making healthy food choices is one of the kindest you can do for your body and mind.  It helps you fight off illness, be strong, gives you more energy and it’s been recently discovered massively helps you feel happier and more awake.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3390" y="3428999"/>
            <a:ext cx="2029063" cy="20290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5403" y="905419"/>
            <a:ext cx="2593796" cy="3084854"/>
          </a:xfrm>
          <a:prstGeom prst="rect">
            <a:avLst/>
          </a:prstGeom>
        </p:spPr>
      </p:pic>
      <p:sp>
        <p:nvSpPr>
          <p:cNvPr id="8" name="TextBox 7">
            <a:extLst>
              <a:ext uri="{FF2B5EF4-FFF2-40B4-BE49-F238E27FC236}">
                <a16:creationId xmlns:a16="http://schemas.microsoft.com/office/drawing/2014/main" id="{B64BFE36-B527-45B5-827D-B676B18E7556}"/>
              </a:ext>
            </a:extLst>
          </p:cNvPr>
          <p:cNvSpPr txBox="1"/>
          <p:nvPr/>
        </p:nvSpPr>
        <p:spPr>
          <a:xfrm>
            <a:off x="2405537" y="5371301"/>
            <a:ext cx="3625754" cy="1323439"/>
          </a:xfrm>
          <a:prstGeom prst="rect">
            <a:avLst/>
          </a:prstGeom>
          <a:solidFill>
            <a:srgbClr val="FFFF00"/>
          </a:solidFill>
        </p:spPr>
        <p:txBody>
          <a:bodyPr wrap="square" rtlCol="0">
            <a:spAutoFit/>
          </a:bodyPr>
          <a:lstStyle/>
          <a:p>
            <a:r>
              <a:rPr lang="en-GB" sz="2000" b="1" dirty="0"/>
              <a:t>Tips:</a:t>
            </a:r>
          </a:p>
          <a:p>
            <a:r>
              <a:rPr lang="en-GB" sz="2000" b="1" dirty="0"/>
              <a:t>Try swapping one or two unhealthy snacks for a healthy snack each day.</a:t>
            </a:r>
            <a:endParaRPr lang="en-GB" sz="2000" dirty="0"/>
          </a:p>
        </p:txBody>
      </p:sp>
    </p:spTree>
    <p:extLst>
      <p:ext uri="{BB962C8B-B14F-4D97-AF65-F5344CB8AC3E}">
        <p14:creationId xmlns:p14="http://schemas.microsoft.com/office/powerpoint/2010/main" val="5966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4941"/>
            <a:ext cx="12192000" cy="7403879"/>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5019809"/>
            <a:ext cx="10158678" cy="707886"/>
          </a:xfrm>
          <a:prstGeom prst="rect">
            <a:avLst/>
          </a:prstGeom>
          <a:noFill/>
        </p:spPr>
        <p:txBody>
          <a:bodyPr wrap="square" rtlCol="0">
            <a:spAutoFit/>
          </a:bodyPr>
          <a:lstStyle/>
          <a:p>
            <a:r>
              <a:rPr lang="en-GB" sz="4000" dirty="0">
                <a:solidFill>
                  <a:srgbClr val="7030A0"/>
                </a:solidFill>
              </a:rPr>
              <a:t>= outdoors and exercise (Am I getting enough?)</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4676" y="100704"/>
            <a:ext cx="2916731" cy="182058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04554"/>
            <a:ext cx="5382396" cy="2932985"/>
          </a:xfrm>
          <a:prstGeom prst="rect">
            <a:avLst/>
          </a:prstGeom>
        </p:spPr>
      </p:pic>
      <p:sp>
        <p:nvSpPr>
          <p:cNvPr id="9" name="TextBox 8">
            <a:extLst>
              <a:ext uri="{FF2B5EF4-FFF2-40B4-BE49-F238E27FC236}">
                <a16:creationId xmlns:a16="http://schemas.microsoft.com/office/drawing/2014/main" id="{43EAD075-F59E-417F-A520-EA32BCEAECBF}"/>
              </a:ext>
            </a:extLst>
          </p:cNvPr>
          <p:cNvSpPr txBox="1"/>
          <p:nvPr/>
        </p:nvSpPr>
        <p:spPr>
          <a:xfrm>
            <a:off x="2332950" y="2278181"/>
            <a:ext cx="3625754" cy="2554545"/>
          </a:xfrm>
          <a:prstGeom prst="rect">
            <a:avLst/>
          </a:prstGeom>
          <a:solidFill>
            <a:srgbClr val="FFFF00"/>
          </a:solidFill>
        </p:spPr>
        <p:txBody>
          <a:bodyPr wrap="square" rtlCol="0">
            <a:spAutoFit/>
          </a:bodyPr>
          <a:lstStyle/>
          <a:p>
            <a:r>
              <a:rPr lang="en-GB" sz="2000" b="1" dirty="0"/>
              <a:t>Tips:</a:t>
            </a:r>
          </a:p>
          <a:p>
            <a:r>
              <a:rPr lang="en-GB" sz="2000" b="1" dirty="0"/>
              <a:t>*Aim to do 1 hour of exercise every day.</a:t>
            </a:r>
          </a:p>
          <a:p>
            <a:r>
              <a:rPr lang="en-GB" sz="2000" b="1" dirty="0"/>
              <a:t>*Make plans with friends to exercise/do sports together.</a:t>
            </a:r>
          </a:p>
          <a:p>
            <a:r>
              <a:rPr lang="en-GB" sz="2000" b="1" dirty="0"/>
              <a:t>*Join clubs</a:t>
            </a:r>
            <a:r>
              <a:rPr lang="en-GB" sz="2000" dirty="0"/>
              <a:t>.</a:t>
            </a:r>
          </a:p>
          <a:p>
            <a:r>
              <a:rPr lang="en-GB" sz="2000" b="1" dirty="0"/>
              <a:t>*Try things online e.g. Just Dance.</a:t>
            </a:r>
          </a:p>
        </p:txBody>
      </p:sp>
    </p:spTree>
    <p:extLst>
      <p:ext uri="{BB962C8B-B14F-4D97-AF65-F5344CB8AC3E}">
        <p14:creationId xmlns:p14="http://schemas.microsoft.com/office/powerpoint/2010/main" val="25168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AB755-582D-4BA9-AC0D-3D001B457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C5962374-F014-421E-B843-375A8C8EC431}"/>
              </a:ext>
            </a:extLst>
          </p:cNvPr>
          <p:cNvSpPr>
            <a:spLocks noGrp="1"/>
          </p:cNvSpPr>
          <p:nvPr>
            <p:ph type="ctrTitle"/>
          </p:nvPr>
        </p:nvSpPr>
        <p:spPr>
          <a:xfrm>
            <a:off x="1524000" y="1153551"/>
            <a:ext cx="9144000" cy="4055339"/>
          </a:xfrm>
          <a:solidFill>
            <a:srgbClr val="FFFF00"/>
          </a:solidFill>
        </p:spPr>
        <p:txBody>
          <a:bodyPr>
            <a:normAutofit fontScale="90000"/>
          </a:bodyPr>
          <a:lstStyle/>
          <a:p>
            <a:r>
              <a:rPr lang="en-GB" dirty="0"/>
              <a:t>L.O:  1)  What is a mental health issue?</a:t>
            </a:r>
            <a:br>
              <a:rPr lang="en-GB" dirty="0"/>
            </a:br>
            <a:r>
              <a:rPr lang="en-GB" dirty="0"/>
              <a:t>2) What is mental health?</a:t>
            </a:r>
            <a:br>
              <a:rPr lang="en-GB" dirty="0"/>
            </a:br>
            <a:r>
              <a:rPr lang="en-GB" dirty="0"/>
              <a:t>3)   How can I create good mental health?</a:t>
            </a:r>
          </a:p>
        </p:txBody>
      </p:sp>
    </p:spTree>
    <p:extLst>
      <p:ext uri="{BB962C8B-B14F-4D97-AF65-F5344CB8AC3E}">
        <p14:creationId xmlns:p14="http://schemas.microsoft.com/office/powerpoint/2010/main" val="3416176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90061"/>
            <a:ext cx="12192000" cy="7406477"/>
          </a:xfrm>
          <a:prstGeom prst="rect">
            <a:avLst/>
          </a:prstGeom>
        </p:spPr>
      </p:pic>
      <p:sp>
        <p:nvSpPr>
          <p:cNvPr id="5" name="Rectangle 4"/>
          <p:cNvSpPr/>
          <p:nvPr/>
        </p:nvSpPr>
        <p:spPr>
          <a:xfrm>
            <a:off x="-1468917" y="16989"/>
            <a:ext cx="6096000" cy="6740307"/>
          </a:xfrm>
          <a:prstGeom prst="rect">
            <a:avLst/>
          </a:prstGeom>
        </p:spPr>
        <p:txBody>
          <a:bodyPr>
            <a:spAutoFit/>
          </a:bodyPr>
          <a:lstStyle/>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S</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T</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P</a:t>
            </a:r>
          </a:p>
          <a:p>
            <a:pPr algn="ctr"/>
            <a:endPar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endParaRP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N</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O</a:t>
            </a:r>
          </a:p>
          <a:p>
            <a:pPr algn="ctr"/>
            <a:r>
              <a:rPr lang="en-US" sz="5400" b="1" dirty="0">
                <a:ln w="9525">
                  <a:solidFill>
                    <a:schemeClr val="bg1"/>
                  </a:solidFill>
                  <a:prstDash val="solid"/>
                </a:ln>
                <a:solidFill>
                  <a:srgbClr val="6600FF"/>
                </a:solidFill>
                <a:effectLst>
                  <a:outerShdw blurRad="12700" dist="38100" dir="2700000" algn="tl" rotWithShape="0">
                    <a:schemeClr val="accent5">
                      <a:lumMod val="60000"/>
                      <a:lumOff val="40000"/>
                    </a:schemeClr>
                  </a:outerShdw>
                </a:effectLst>
              </a:rPr>
              <a:t>W</a:t>
            </a:r>
          </a:p>
        </p:txBody>
      </p:sp>
      <p:sp>
        <p:nvSpPr>
          <p:cNvPr id="6" name="TextBox 5"/>
          <p:cNvSpPr txBox="1"/>
          <p:nvPr/>
        </p:nvSpPr>
        <p:spPr>
          <a:xfrm>
            <a:off x="1893775" y="5914290"/>
            <a:ext cx="10158678" cy="707886"/>
          </a:xfrm>
          <a:prstGeom prst="rect">
            <a:avLst/>
          </a:prstGeom>
          <a:noFill/>
        </p:spPr>
        <p:txBody>
          <a:bodyPr wrap="square" rtlCol="0">
            <a:spAutoFit/>
          </a:bodyPr>
          <a:lstStyle/>
          <a:p>
            <a:r>
              <a:rPr lang="en-GB" sz="4000" dirty="0">
                <a:solidFill>
                  <a:srgbClr val="7030A0"/>
                </a:solidFill>
              </a:rPr>
              <a:t>= water (am I getting enough?)</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1541" y="412109"/>
            <a:ext cx="6094276" cy="4570707"/>
          </a:xfrm>
          <a:prstGeom prst="rect">
            <a:avLst/>
          </a:prstGeom>
        </p:spPr>
      </p:pic>
      <p:sp>
        <p:nvSpPr>
          <p:cNvPr id="7" name="TextBox 6">
            <a:extLst>
              <a:ext uri="{FF2B5EF4-FFF2-40B4-BE49-F238E27FC236}">
                <a16:creationId xmlns:a16="http://schemas.microsoft.com/office/drawing/2014/main" id="{52A5D587-B945-4234-890C-0424E4546117}"/>
              </a:ext>
            </a:extLst>
          </p:cNvPr>
          <p:cNvSpPr txBox="1"/>
          <p:nvPr/>
        </p:nvSpPr>
        <p:spPr>
          <a:xfrm>
            <a:off x="2125096" y="2674492"/>
            <a:ext cx="3625754" cy="3170099"/>
          </a:xfrm>
          <a:prstGeom prst="rect">
            <a:avLst/>
          </a:prstGeom>
          <a:solidFill>
            <a:srgbClr val="FFFF00"/>
          </a:solidFill>
        </p:spPr>
        <p:txBody>
          <a:bodyPr wrap="square" rtlCol="0">
            <a:spAutoFit/>
          </a:bodyPr>
          <a:lstStyle/>
          <a:p>
            <a:r>
              <a:rPr lang="en-GB" sz="2000" b="1" dirty="0"/>
              <a:t>Tips for more water:</a:t>
            </a:r>
          </a:p>
          <a:p>
            <a:r>
              <a:rPr lang="en-GB" sz="2000" b="1" dirty="0"/>
              <a:t>*Buy a water bottle you like.</a:t>
            </a:r>
          </a:p>
          <a:p>
            <a:r>
              <a:rPr lang="en-GB" sz="2000" b="1" dirty="0"/>
              <a:t>*Take it with you everywhere you go.</a:t>
            </a:r>
          </a:p>
          <a:p>
            <a:r>
              <a:rPr lang="en-GB" sz="2000" b="1" dirty="0"/>
              <a:t>*Ask yourself halfway through the day if you have drunk enough.</a:t>
            </a:r>
            <a:endParaRPr lang="en-GB" sz="2000" dirty="0"/>
          </a:p>
          <a:p>
            <a:r>
              <a:rPr lang="en-GB" sz="2000" b="1" dirty="0"/>
              <a:t>*If you have a headache, feel low or sleepy check your water intake.</a:t>
            </a:r>
          </a:p>
        </p:txBody>
      </p:sp>
    </p:spTree>
    <p:extLst>
      <p:ext uri="{BB962C8B-B14F-4D97-AF65-F5344CB8AC3E}">
        <p14:creationId xmlns:p14="http://schemas.microsoft.com/office/powerpoint/2010/main" val="3329934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xfrm>
            <a:off x="821635" y="54700"/>
            <a:ext cx="10515600" cy="734805"/>
          </a:xfrm>
          <a:solidFill>
            <a:srgbClr val="FFFF00"/>
          </a:solidFill>
        </p:spPr>
        <p:txBody>
          <a:bodyPr/>
          <a:lstStyle/>
          <a:p>
            <a:r>
              <a:rPr lang="en-GB" dirty="0"/>
              <a:t>Suggestion – what to do next?</a:t>
            </a:r>
          </a:p>
        </p:txBody>
      </p:sp>
      <p:sp>
        <p:nvSpPr>
          <p:cNvPr id="3" name="Content Placeholder 2">
            <a:extLst>
              <a:ext uri="{FF2B5EF4-FFF2-40B4-BE49-F238E27FC236}">
                <a16:creationId xmlns:a16="http://schemas.microsoft.com/office/drawing/2014/main" id="{7A514025-4F6E-4878-99DF-DE54BB75E93A}"/>
              </a:ext>
            </a:extLst>
          </p:cNvPr>
          <p:cNvSpPr>
            <a:spLocks noGrp="1"/>
          </p:cNvSpPr>
          <p:nvPr>
            <p:ph idx="1"/>
          </p:nvPr>
        </p:nvSpPr>
        <p:spPr>
          <a:xfrm>
            <a:off x="622852" y="968409"/>
            <a:ext cx="10714383" cy="5889591"/>
          </a:xfrm>
          <a:solidFill>
            <a:schemeClr val="accent4">
              <a:lumMod val="20000"/>
              <a:lumOff val="80000"/>
            </a:schemeClr>
          </a:solidFill>
        </p:spPr>
        <p:txBody>
          <a:bodyPr>
            <a:noAutofit/>
          </a:bodyPr>
          <a:lstStyle/>
          <a:p>
            <a:pPr marL="0" indent="0">
              <a:buNone/>
            </a:pPr>
            <a:r>
              <a:rPr lang="en-GB" sz="2300" dirty="0"/>
              <a:t>Keep this book mark.  At the end of each day, go through the letters and tick ones you have done well and cross those you haven’t, set a wellbeing target for the next day.  You could do this in a notebook instead.  Notice if your mental health/wellbeing improves?</a:t>
            </a:r>
          </a:p>
          <a:p>
            <a:pPr marL="0" indent="0">
              <a:buNone/>
            </a:pPr>
            <a:endParaRPr lang="en-GB" sz="3000" dirty="0"/>
          </a:p>
          <a:p>
            <a:pPr marL="0" indent="0">
              <a:buNone/>
            </a:pPr>
            <a:r>
              <a:rPr lang="en-GB" sz="3000" dirty="0"/>
              <a:t>S = sleep</a:t>
            </a:r>
          </a:p>
          <a:p>
            <a:pPr marL="0" indent="0">
              <a:buNone/>
            </a:pPr>
            <a:r>
              <a:rPr lang="en-GB" sz="3000" dirty="0"/>
              <a:t>T = Tech </a:t>
            </a:r>
          </a:p>
          <a:p>
            <a:pPr marL="0" indent="0">
              <a:buNone/>
            </a:pPr>
            <a:r>
              <a:rPr lang="en-GB" sz="3000" dirty="0"/>
              <a:t>O = Outdoors/exercise</a:t>
            </a:r>
          </a:p>
          <a:p>
            <a:pPr marL="0" indent="0">
              <a:buNone/>
            </a:pPr>
            <a:r>
              <a:rPr lang="en-GB" sz="3000" dirty="0"/>
              <a:t>P = People</a:t>
            </a:r>
          </a:p>
          <a:p>
            <a:pPr marL="0" indent="0">
              <a:buNone/>
            </a:pPr>
            <a:r>
              <a:rPr lang="en-GB" sz="3000" dirty="0"/>
              <a:t>N = Nutrition</a:t>
            </a:r>
          </a:p>
          <a:p>
            <a:pPr marL="0" indent="0">
              <a:buNone/>
            </a:pPr>
            <a:r>
              <a:rPr lang="en-GB" sz="3000" dirty="0"/>
              <a:t>O = Oxygen </a:t>
            </a:r>
          </a:p>
          <a:p>
            <a:pPr marL="0" indent="0">
              <a:buNone/>
            </a:pPr>
            <a:r>
              <a:rPr lang="en-GB" sz="3000" dirty="0"/>
              <a:t>W = Water</a:t>
            </a:r>
          </a:p>
        </p:txBody>
      </p:sp>
      <p:sp>
        <p:nvSpPr>
          <p:cNvPr id="5" name="Rectangle 4">
            <a:extLst>
              <a:ext uri="{FF2B5EF4-FFF2-40B4-BE49-F238E27FC236}">
                <a16:creationId xmlns:a16="http://schemas.microsoft.com/office/drawing/2014/main" id="{12AF1EA5-F955-4573-90CC-483478F4E7FB}"/>
              </a:ext>
            </a:extLst>
          </p:cNvPr>
          <p:cNvSpPr/>
          <p:nvPr/>
        </p:nvSpPr>
        <p:spPr>
          <a:xfrm>
            <a:off x="622852" y="2345635"/>
            <a:ext cx="3737113" cy="4214191"/>
          </a:xfrm>
          <a:prstGeom prst="rect">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6" name="TextBox 5">
            <a:extLst>
              <a:ext uri="{FF2B5EF4-FFF2-40B4-BE49-F238E27FC236}">
                <a16:creationId xmlns:a16="http://schemas.microsoft.com/office/drawing/2014/main" id="{1872F40C-3947-40CD-98D2-32105216A04F}"/>
              </a:ext>
            </a:extLst>
          </p:cNvPr>
          <p:cNvSpPr txBox="1"/>
          <p:nvPr/>
        </p:nvSpPr>
        <p:spPr>
          <a:xfrm>
            <a:off x="6096000" y="2954215"/>
            <a:ext cx="4412566" cy="1477328"/>
          </a:xfrm>
          <a:prstGeom prst="rect">
            <a:avLst/>
          </a:prstGeom>
          <a:noFill/>
        </p:spPr>
        <p:txBody>
          <a:bodyPr wrap="square" rtlCol="0">
            <a:spAutoFit/>
          </a:bodyPr>
          <a:lstStyle/>
          <a:p>
            <a:r>
              <a:rPr lang="en-GB" dirty="0"/>
              <a:t>Quick note:</a:t>
            </a:r>
          </a:p>
          <a:p>
            <a:r>
              <a:rPr lang="en-GB" dirty="0"/>
              <a:t>If you are trying all of these things and your mental health still doesn’t feel good, remember all of the support service mentioned in this topic.</a:t>
            </a:r>
          </a:p>
        </p:txBody>
      </p:sp>
    </p:spTree>
    <p:extLst>
      <p:ext uri="{BB962C8B-B14F-4D97-AF65-F5344CB8AC3E}">
        <p14:creationId xmlns:p14="http://schemas.microsoft.com/office/powerpoint/2010/main" val="1481650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69167C-320B-4B08-A906-7132F01B2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930FF67-5036-4D4D-9284-8616277FEE3B}"/>
              </a:ext>
            </a:extLst>
          </p:cNvPr>
          <p:cNvSpPr>
            <a:spLocks noGrp="1"/>
          </p:cNvSpPr>
          <p:nvPr>
            <p:ph type="title"/>
          </p:nvPr>
        </p:nvSpPr>
        <p:spPr>
          <a:xfrm>
            <a:off x="821635" y="54700"/>
            <a:ext cx="10515600" cy="734805"/>
          </a:xfrm>
          <a:solidFill>
            <a:srgbClr val="FFFF00"/>
          </a:solidFill>
        </p:spPr>
        <p:txBody>
          <a:bodyPr>
            <a:normAutofit fontScale="90000"/>
          </a:bodyPr>
          <a:lstStyle/>
          <a:p>
            <a:br>
              <a:rPr lang="en-GB" dirty="0"/>
            </a:br>
            <a:r>
              <a:rPr lang="en-GB" dirty="0"/>
              <a:t>Reminder…</a:t>
            </a:r>
            <a:br>
              <a:rPr lang="en-GB" dirty="0"/>
            </a:br>
            <a:endParaRPr lang="en-GB" dirty="0"/>
          </a:p>
        </p:txBody>
      </p:sp>
      <p:sp>
        <p:nvSpPr>
          <p:cNvPr id="5" name="Content Placeholder 4">
            <a:extLst>
              <a:ext uri="{FF2B5EF4-FFF2-40B4-BE49-F238E27FC236}">
                <a16:creationId xmlns:a16="http://schemas.microsoft.com/office/drawing/2014/main" id="{5436BE44-33CE-4F4D-B061-ABDEF97101BD}"/>
              </a:ext>
            </a:extLst>
          </p:cNvPr>
          <p:cNvSpPr txBox="1">
            <a:spLocks noGrp="1"/>
          </p:cNvSpPr>
          <p:nvPr>
            <p:ph idx="1"/>
          </p:nvPr>
        </p:nvSpPr>
        <p:spPr>
          <a:xfrm>
            <a:off x="821635" y="1165323"/>
            <a:ext cx="10515600" cy="5197320"/>
          </a:xfrm>
          <a:prstGeom prst="rect">
            <a:avLst/>
          </a:prstGeom>
          <a:solidFill>
            <a:schemeClr val="accent4">
              <a:lumMod val="20000"/>
              <a:lumOff val="80000"/>
            </a:schemeClr>
          </a:solidFill>
        </p:spPr>
        <p:txBody>
          <a:bodyPr wrap="square" rtlCol="0">
            <a:spAutoFit/>
          </a:bodyPr>
          <a:lstStyle/>
          <a:p>
            <a:pPr marL="0" indent="0">
              <a:buNone/>
            </a:pPr>
            <a:r>
              <a:rPr lang="en-GB" sz="2300" dirty="0"/>
              <a:t>If you are trying all of these things and your mental health still doesn’t feel good, remember all of the support service mentioned in this topic.</a:t>
            </a:r>
          </a:p>
          <a:p>
            <a:pPr marL="0" indent="0">
              <a:buNone/>
            </a:pPr>
            <a:r>
              <a:rPr lang="en-GB" sz="2300" dirty="0"/>
              <a:t>*</a:t>
            </a:r>
            <a:r>
              <a:rPr lang="en-GB" sz="2300" b="1" dirty="0"/>
              <a:t>Childline</a:t>
            </a:r>
            <a:r>
              <a:rPr lang="en-GB" sz="2300" dirty="0"/>
              <a:t> 0800 1111. </a:t>
            </a:r>
          </a:p>
          <a:p>
            <a:pPr marL="0" indent="0">
              <a:buNone/>
            </a:pPr>
            <a:r>
              <a:rPr lang="en-GB" sz="2300" dirty="0"/>
              <a:t>*</a:t>
            </a:r>
            <a:r>
              <a:rPr lang="en-GB" sz="2000" dirty="0"/>
              <a:t>*</a:t>
            </a:r>
            <a:r>
              <a:rPr lang="en-GB" sz="2000" b="1" dirty="0"/>
              <a:t>Winston’s Wish  </a:t>
            </a:r>
            <a:r>
              <a:rPr lang="en-GB" sz="2000" dirty="0"/>
              <a:t>text WW to </a:t>
            </a:r>
            <a:r>
              <a:rPr lang="en-GB" sz="2000" b="1" dirty="0"/>
              <a:t>85258</a:t>
            </a:r>
            <a:r>
              <a:rPr lang="en-GB" sz="2000" dirty="0"/>
              <a:t>. </a:t>
            </a:r>
            <a:r>
              <a:rPr lang="en-GB" sz="2000"/>
              <a:t>(Free number for anyone who has lost someone.)</a:t>
            </a:r>
            <a:endParaRPr lang="en-GB" sz="2300" dirty="0"/>
          </a:p>
          <a:p>
            <a:pPr marL="0" indent="0">
              <a:buNone/>
            </a:pPr>
            <a:r>
              <a:rPr lang="en-GB" sz="2300" dirty="0"/>
              <a:t>*</a:t>
            </a:r>
            <a:r>
              <a:rPr lang="en-GB" sz="2300" b="1" dirty="0"/>
              <a:t>SHOUT</a:t>
            </a:r>
            <a:r>
              <a:rPr lang="en-GB" sz="2300" dirty="0"/>
              <a:t>.  A free text service for anyone needing emotional help 85258.</a:t>
            </a:r>
          </a:p>
          <a:p>
            <a:pPr marL="0" indent="0">
              <a:buNone/>
            </a:pPr>
            <a:r>
              <a:rPr lang="en-GB" sz="2300" dirty="0"/>
              <a:t>*</a:t>
            </a:r>
            <a:r>
              <a:rPr lang="en-GB" sz="2300" b="1" dirty="0"/>
              <a:t>LGBTQ support </a:t>
            </a:r>
            <a:r>
              <a:rPr lang="en-GB" sz="2300" dirty="0"/>
              <a:t>10am-10pm 0300 330 0630</a:t>
            </a:r>
          </a:p>
          <a:p>
            <a:pPr marL="0" indent="0">
              <a:buNone/>
            </a:pPr>
            <a:r>
              <a:rPr lang="en-GB" sz="2300" b="1" dirty="0"/>
              <a:t>Wellbeing Apps:</a:t>
            </a:r>
          </a:p>
          <a:p>
            <a:pPr marL="0" indent="0">
              <a:buNone/>
            </a:pPr>
            <a:r>
              <a:rPr lang="en-GB" sz="2300" dirty="0"/>
              <a:t>*</a:t>
            </a:r>
            <a:r>
              <a:rPr lang="en-GB" sz="2300" dirty="0">
                <a:highlight>
                  <a:srgbClr val="C0C0C0"/>
                </a:highlight>
              </a:rPr>
              <a:t>Catch it </a:t>
            </a:r>
            <a:r>
              <a:rPr lang="en-GB" sz="2300" dirty="0"/>
              <a:t>(mental health issues)</a:t>
            </a:r>
            <a:endParaRPr lang="en-GB" sz="2300" b="1" dirty="0"/>
          </a:p>
          <a:p>
            <a:pPr marL="0" indent="0">
              <a:buNone/>
            </a:pPr>
            <a:r>
              <a:rPr lang="en-GB" sz="2300" dirty="0"/>
              <a:t>*</a:t>
            </a:r>
            <a:r>
              <a:rPr lang="en-GB" sz="2300" dirty="0">
                <a:highlight>
                  <a:srgbClr val="FFFF00"/>
                </a:highlight>
              </a:rPr>
              <a:t>Smiling minds </a:t>
            </a:r>
            <a:r>
              <a:rPr lang="en-GB" sz="2300" dirty="0"/>
              <a:t>(calming)</a:t>
            </a:r>
          </a:p>
          <a:p>
            <a:pPr marL="0" indent="0">
              <a:buNone/>
            </a:pPr>
            <a:r>
              <a:rPr lang="en-GB" sz="2300" dirty="0"/>
              <a:t>*</a:t>
            </a:r>
            <a:r>
              <a:rPr lang="en-GB" sz="2300" dirty="0">
                <a:highlight>
                  <a:srgbClr val="00FF00"/>
                </a:highlight>
              </a:rPr>
              <a:t>Happify</a:t>
            </a:r>
            <a:r>
              <a:rPr lang="en-GB" sz="2300" dirty="0"/>
              <a:t> (games etc.)</a:t>
            </a:r>
          </a:p>
          <a:p>
            <a:pPr marL="0" indent="0">
              <a:buNone/>
            </a:pPr>
            <a:r>
              <a:rPr lang="en-GB" sz="2300" dirty="0"/>
              <a:t>*</a:t>
            </a:r>
            <a:r>
              <a:rPr lang="en-GB" sz="2300" dirty="0" err="1">
                <a:highlight>
                  <a:srgbClr val="00FFFF"/>
                </a:highlight>
              </a:rPr>
              <a:t>Meetwo</a:t>
            </a:r>
            <a:r>
              <a:rPr lang="en-GB" sz="2300" dirty="0"/>
              <a:t> (securely share with others.)</a:t>
            </a:r>
          </a:p>
          <a:p>
            <a:pPr marL="0" indent="0">
              <a:buNone/>
            </a:pPr>
            <a:r>
              <a:rPr lang="en-GB" sz="2300" dirty="0"/>
              <a:t>*</a:t>
            </a:r>
            <a:r>
              <a:rPr lang="en-GB" sz="2300" dirty="0" err="1">
                <a:highlight>
                  <a:srgbClr val="FF00FF"/>
                </a:highlight>
              </a:rPr>
              <a:t>Daylio</a:t>
            </a:r>
            <a:r>
              <a:rPr lang="en-GB" sz="2300" dirty="0"/>
              <a:t> (journal)</a:t>
            </a:r>
          </a:p>
        </p:txBody>
      </p:sp>
    </p:spTree>
    <p:extLst>
      <p:ext uri="{BB962C8B-B14F-4D97-AF65-F5344CB8AC3E}">
        <p14:creationId xmlns:p14="http://schemas.microsoft.com/office/powerpoint/2010/main" val="594127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FAAB755-582D-4BA9-AC0D-3D001B4579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C5962374-F014-421E-B843-375A8C8EC431}"/>
              </a:ext>
            </a:extLst>
          </p:cNvPr>
          <p:cNvSpPr>
            <a:spLocks noGrp="1"/>
          </p:cNvSpPr>
          <p:nvPr>
            <p:ph type="ctrTitle"/>
          </p:nvPr>
        </p:nvSpPr>
        <p:spPr>
          <a:xfrm>
            <a:off x="1524000" y="633047"/>
            <a:ext cx="9144000" cy="4575844"/>
          </a:xfrm>
          <a:solidFill>
            <a:srgbClr val="FFFF00"/>
          </a:solidFill>
        </p:spPr>
        <p:txBody>
          <a:bodyPr>
            <a:normAutofit fontScale="90000"/>
          </a:bodyPr>
          <a:lstStyle/>
          <a:p>
            <a:br>
              <a:rPr lang="en-GB" dirty="0"/>
            </a:br>
            <a:br>
              <a:rPr lang="en-GB" dirty="0"/>
            </a:br>
            <a:r>
              <a:rPr lang="en-GB" b="1" dirty="0"/>
              <a:t>  Learning review: </a:t>
            </a:r>
            <a:br>
              <a:rPr lang="en-GB" dirty="0"/>
            </a:br>
            <a:r>
              <a:rPr lang="en-GB" dirty="0"/>
              <a:t>1) What is a mental health issue?</a:t>
            </a:r>
            <a:br>
              <a:rPr lang="en-GB" dirty="0"/>
            </a:br>
            <a:r>
              <a:rPr lang="en-GB" dirty="0"/>
              <a:t>2) What is mental health?</a:t>
            </a:r>
            <a:br>
              <a:rPr lang="en-GB" dirty="0"/>
            </a:br>
            <a:r>
              <a:rPr lang="en-GB" dirty="0"/>
              <a:t>3)   How can I create good mental health?</a:t>
            </a:r>
          </a:p>
        </p:txBody>
      </p:sp>
    </p:spTree>
    <p:extLst>
      <p:ext uri="{BB962C8B-B14F-4D97-AF65-F5344CB8AC3E}">
        <p14:creationId xmlns:p14="http://schemas.microsoft.com/office/powerpoint/2010/main" val="2224260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6B4884-F643-437A-B2F7-888EF5D67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40C63415-3270-4BE3-8CCA-F5CAA5AF176E}"/>
              </a:ext>
            </a:extLst>
          </p:cNvPr>
          <p:cNvSpPr>
            <a:spLocks noGrp="1"/>
          </p:cNvSpPr>
          <p:nvPr>
            <p:ph type="title"/>
          </p:nvPr>
        </p:nvSpPr>
        <p:spPr>
          <a:solidFill>
            <a:srgbClr val="FFFF00"/>
          </a:solidFill>
        </p:spPr>
        <p:txBody>
          <a:bodyPr/>
          <a:lstStyle/>
          <a:p>
            <a:r>
              <a:rPr lang="en-GB" b="1" dirty="0"/>
              <a:t>Answers:</a:t>
            </a:r>
          </a:p>
        </p:txBody>
      </p:sp>
      <p:sp>
        <p:nvSpPr>
          <p:cNvPr id="3" name="Content Placeholder 2">
            <a:extLst>
              <a:ext uri="{FF2B5EF4-FFF2-40B4-BE49-F238E27FC236}">
                <a16:creationId xmlns:a16="http://schemas.microsoft.com/office/drawing/2014/main" id="{84764CBF-B3C8-4007-9DA0-1E218C233C13}"/>
              </a:ext>
            </a:extLst>
          </p:cNvPr>
          <p:cNvSpPr>
            <a:spLocks noGrp="1"/>
          </p:cNvSpPr>
          <p:nvPr>
            <p:ph idx="1"/>
          </p:nvPr>
        </p:nvSpPr>
        <p:spPr>
          <a:solidFill>
            <a:schemeClr val="accent4">
              <a:lumMod val="20000"/>
              <a:lumOff val="80000"/>
            </a:schemeClr>
          </a:solidFill>
        </p:spPr>
        <p:txBody>
          <a:bodyPr>
            <a:normAutofit/>
          </a:bodyPr>
          <a:lstStyle/>
          <a:p>
            <a:pPr marL="514350" indent="-514350">
              <a:buAutoNum type="arabicParenR"/>
            </a:pPr>
            <a:r>
              <a:rPr lang="en-GB" sz="3500" dirty="0"/>
              <a:t>A mental health issue is something that causes someone to have a fairly long period of difficult emotions that do not easily go away.</a:t>
            </a:r>
          </a:p>
          <a:p>
            <a:pPr marL="514350" indent="-514350">
              <a:buAutoNum type="arabicParenR"/>
            </a:pPr>
            <a:r>
              <a:rPr lang="en-GB" sz="3500" dirty="0"/>
              <a:t>Mental health means the condition of your mind (how well is your mind?)</a:t>
            </a:r>
          </a:p>
          <a:p>
            <a:pPr marL="514350" indent="-514350">
              <a:buAutoNum type="arabicParenR"/>
            </a:pPr>
            <a:r>
              <a:rPr lang="en-GB" sz="3500" dirty="0"/>
              <a:t>To create good mental health you can use the acronym STOP NOW.</a:t>
            </a:r>
          </a:p>
        </p:txBody>
      </p:sp>
    </p:spTree>
    <p:extLst>
      <p:ext uri="{BB962C8B-B14F-4D97-AF65-F5344CB8AC3E}">
        <p14:creationId xmlns:p14="http://schemas.microsoft.com/office/powerpoint/2010/main" val="2385457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C9EBD6-0F45-4FCC-A076-C808C1B18B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853DDA5B-8B2E-47EB-A754-BBB11038CF9B}"/>
              </a:ext>
            </a:extLst>
          </p:cNvPr>
          <p:cNvSpPr>
            <a:spLocks noGrp="1"/>
          </p:cNvSpPr>
          <p:nvPr>
            <p:ph type="title"/>
          </p:nvPr>
        </p:nvSpPr>
        <p:spPr>
          <a:xfrm>
            <a:off x="838200" y="365125"/>
            <a:ext cx="10515600" cy="1045613"/>
          </a:xfrm>
          <a:solidFill>
            <a:srgbClr val="FFFF00"/>
          </a:solidFill>
        </p:spPr>
        <p:txBody>
          <a:bodyPr/>
          <a:lstStyle/>
          <a:p>
            <a:r>
              <a:rPr lang="en-GB" dirty="0"/>
              <a:t>Look at this situation again:</a:t>
            </a:r>
          </a:p>
        </p:txBody>
      </p:sp>
      <p:sp>
        <p:nvSpPr>
          <p:cNvPr id="5" name="TextBox 4">
            <a:extLst>
              <a:ext uri="{FF2B5EF4-FFF2-40B4-BE49-F238E27FC236}">
                <a16:creationId xmlns:a16="http://schemas.microsoft.com/office/drawing/2014/main" id="{8CCB88BF-C856-4741-B7DB-62D4A3979C4D}"/>
              </a:ext>
            </a:extLst>
          </p:cNvPr>
          <p:cNvSpPr txBox="1"/>
          <p:nvPr/>
        </p:nvSpPr>
        <p:spPr>
          <a:xfrm>
            <a:off x="387626" y="1728694"/>
            <a:ext cx="6096000" cy="3400611"/>
          </a:xfrm>
          <a:prstGeom prst="rect">
            <a:avLst/>
          </a:prstGeom>
          <a:solidFill>
            <a:schemeClr val="accent4">
              <a:lumMod val="20000"/>
              <a:lumOff val="80000"/>
            </a:schemeClr>
          </a:solidFill>
        </p:spPr>
        <p:txBody>
          <a:bodyPr wrap="square">
            <a:spAutoFit/>
          </a:bodyPr>
          <a:lstStyle/>
          <a:p>
            <a:pPr>
              <a:lnSpc>
                <a:spcPct val="107000"/>
              </a:lnSpc>
              <a:spcAft>
                <a:spcPts val="800"/>
              </a:spcAft>
            </a:pPr>
            <a:r>
              <a:rPr lang="en-GB" sz="2800" b="1" dirty="0">
                <a:effectLst/>
                <a:latin typeface="Comic Sans MS" panose="030F0702030302020204" pitchFamily="66" charset="0"/>
                <a:ea typeface="Calibri" panose="020F0502020204030204" pitchFamily="34" charset="0"/>
                <a:cs typeface="Times New Roman" panose="02020603050405020304" pitchFamily="18" charset="0"/>
              </a:rPr>
              <a:t>Situation 8: </a:t>
            </a:r>
            <a:r>
              <a:rPr lang="en-GB" sz="2800" dirty="0">
                <a:effectLst/>
                <a:latin typeface="Comic Sans MS" panose="030F0702030302020204" pitchFamily="66" charset="0"/>
                <a:ea typeface="Calibri" panose="020F0502020204030204" pitchFamily="34" charset="0"/>
                <a:cs typeface="Times New Roman" panose="02020603050405020304" pitchFamily="18" charset="0"/>
              </a:rPr>
              <a:t>Tammy has important exams next week.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800" dirty="0">
                <a:effectLst/>
                <a:latin typeface="Comic Sans MS" panose="030F0702030302020204" pitchFamily="66" charset="0"/>
                <a:ea typeface="Calibri" panose="020F0502020204030204" pitchFamily="34" charset="0"/>
                <a:cs typeface="Times New Roman" panose="02020603050405020304" pitchFamily="18" charset="0"/>
              </a:rPr>
              <a:t>Her reaction:  She is obsessed with the idea that she is going to fail.  She begins to experience stress and begins to revise almost every hour she is awake.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7BB71E2-643C-48D0-B8C8-0F90C88B9AD5}"/>
              </a:ext>
            </a:extLst>
          </p:cNvPr>
          <p:cNvSpPr txBox="1"/>
          <p:nvPr/>
        </p:nvSpPr>
        <p:spPr>
          <a:xfrm>
            <a:off x="6838122" y="1529912"/>
            <a:ext cx="4280452" cy="5109091"/>
          </a:xfrm>
          <a:prstGeom prst="rect">
            <a:avLst/>
          </a:prstGeom>
          <a:solidFill>
            <a:srgbClr val="FFFF00"/>
          </a:solidFill>
        </p:spPr>
        <p:txBody>
          <a:bodyPr wrap="square" rtlCol="0">
            <a:spAutoFit/>
          </a:bodyPr>
          <a:lstStyle/>
          <a:p>
            <a:r>
              <a:rPr lang="en-GB" sz="2200" dirty="0"/>
              <a:t>Here Tammy is experiencing STRESS due to the emotion FEAR.</a:t>
            </a:r>
          </a:p>
          <a:p>
            <a:endParaRPr lang="en-GB" sz="2200" dirty="0"/>
          </a:p>
          <a:p>
            <a:endParaRPr lang="en-GB" sz="2200" dirty="0"/>
          </a:p>
          <a:p>
            <a:r>
              <a:rPr lang="en-GB" sz="2200" dirty="0"/>
              <a:t>Stress is something that we all feel when we are under pressure and feel scared of something that we need to do such as exams, making new friends, doing a performance.  </a:t>
            </a:r>
          </a:p>
          <a:p>
            <a:endParaRPr lang="en-GB" sz="2200" dirty="0"/>
          </a:p>
          <a:p>
            <a:r>
              <a:rPr lang="en-GB" sz="2200" dirty="0"/>
              <a:t>If we handle stress well, it can help motivate us.  But we can choose, like Tammy to respond in an unhelpful way.</a:t>
            </a:r>
          </a:p>
          <a:p>
            <a:endParaRPr lang="en-GB" dirty="0"/>
          </a:p>
        </p:txBody>
      </p:sp>
    </p:spTree>
    <p:extLst>
      <p:ext uri="{BB962C8B-B14F-4D97-AF65-F5344CB8AC3E}">
        <p14:creationId xmlns:p14="http://schemas.microsoft.com/office/powerpoint/2010/main" val="26529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6D6E17-A133-403A-88AD-F8AFA928C9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51F7C83D-5E60-4A20-9B64-CE1A9FEA8D96}"/>
              </a:ext>
            </a:extLst>
          </p:cNvPr>
          <p:cNvSpPr>
            <a:spLocks noGrp="1"/>
          </p:cNvSpPr>
          <p:nvPr>
            <p:ph type="title"/>
          </p:nvPr>
        </p:nvSpPr>
        <p:spPr>
          <a:solidFill>
            <a:srgbClr val="FFFF00"/>
          </a:solidFill>
        </p:spPr>
        <p:txBody>
          <a:bodyPr/>
          <a:lstStyle/>
          <a:p>
            <a:pPr algn="ctr"/>
            <a:r>
              <a:rPr lang="en-GB" b="1" dirty="0"/>
              <a:t>What is a mental health issue?</a:t>
            </a:r>
          </a:p>
        </p:txBody>
      </p:sp>
      <p:sp>
        <p:nvSpPr>
          <p:cNvPr id="3" name="Content Placeholder 2">
            <a:extLst>
              <a:ext uri="{FF2B5EF4-FFF2-40B4-BE49-F238E27FC236}">
                <a16:creationId xmlns:a16="http://schemas.microsoft.com/office/drawing/2014/main" id="{D354B636-CD5F-46C4-AE4F-113033E1EC4E}"/>
              </a:ext>
            </a:extLst>
          </p:cNvPr>
          <p:cNvSpPr>
            <a:spLocks noGrp="1"/>
          </p:cNvSpPr>
          <p:nvPr>
            <p:ph idx="1"/>
          </p:nvPr>
        </p:nvSpPr>
        <p:spPr>
          <a:solidFill>
            <a:schemeClr val="accent4">
              <a:lumMod val="20000"/>
              <a:lumOff val="80000"/>
            </a:schemeClr>
          </a:solidFill>
        </p:spPr>
        <p:txBody>
          <a:bodyPr>
            <a:normAutofit/>
          </a:bodyPr>
          <a:lstStyle/>
          <a:p>
            <a:pPr marL="0" indent="0">
              <a:buNone/>
            </a:pPr>
            <a:r>
              <a:rPr lang="en-GB" sz="3200" dirty="0"/>
              <a:t>Stress is not a mental health issue.</a:t>
            </a:r>
          </a:p>
          <a:p>
            <a:pPr marL="0" indent="0">
              <a:buNone/>
            </a:pPr>
            <a:endParaRPr lang="en-GB" sz="3200" dirty="0"/>
          </a:p>
          <a:p>
            <a:pPr marL="0" indent="0">
              <a:buNone/>
            </a:pPr>
            <a:r>
              <a:rPr lang="en-GB" sz="3200" dirty="0"/>
              <a:t>Difficult emotions, like sadness/anger/fear are not mental health issues either, they are messages trying to tell us something important.</a:t>
            </a:r>
          </a:p>
          <a:p>
            <a:pPr marL="0" indent="0">
              <a:buNone/>
            </a:pPr>
            <a:endParaRPr lang="en-GB" sz="3200" dirty="0"/>
          </a:p>
          <a:p>
            <a:pPr marL="0" indent="0">
              <a:buNone/>
            </a:pPr>
            <a:r>
              <a:rPr lang="en-GB" sz="3200" b="1" dirty="0"/>
              <a:t>So what is a mental health issue?</a:t>
            </a:r>
          </a:p>
          <a:p>
            <a:pPr marL="0" indent="0">
              <a:buNone/>
            </a:pPr>
            <a:r>
              <a:rPr lang="en-GB" sz="3200" b="1" dirty="0"/>
              <a:t>Discuss.</a:t>
            </a:r>
          </a:p>
        </p:txBody>
      </p:sp>
    </p:spTree>
    <p:extLst>
      <p:ext uri="{BB962C8B-B14F-4D97-AF65-F5344CB8AC3E}">
        <p14:creationId xmlns:p14="http://schemas.microsoft.com/office/powerpoint/2010/main" val="268377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A8E135-8135-4588-A11A-4FF9C9D917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8FE55F92-345A-485B-BCBF-20762D10A87A}"/>
              </a:ext>
            </a:extLst>
          </p:cNvPr>
          <p:cNvSpPr>
            <a:spLocks noGrp="1"/>
          </p:cNvSpPr>
          <p:nvPr>
            <p:ph type="title"/>
          </p:nvPr>
        </p:nvSpPr>
        <p:spPr>
          <a:xfrm>
            <a:off x="838200" y="219351"/>
            <a:ext cx="10515600" cy="880579"/>
          </a:xfrm>
          <a:solidFill>
            <a:srgbClr val="FFFF00"/>
          </a:solidFill>
        </p:spPr>
        <p:txBody>
          <a:bodyPr/>
          <a:lstStyle/>
          <a:p>
            <a:r>
              <a:rPr lang="en-GB" dirty="0"/>
              <a:t>What is a mental health issue?</a:t>
            </a:r>
          </a:p>
        </p:txBody>
      </p:sp>
      <p:sp>
        <p:nvSpPr>
          <p:cNvPr id="3" name="Content Placeholder 2">
            <a:extLst>
              <a:ext uri="{FF2B5EF4-FFF2-40B4-BE49-F238E27FC236}">
                <a16:creationId xmlns:a16="http://schemas.microsoft.com/office/drawing/2014/main" id="{F4A3F693-B6A9-45AA-AB2C-FF9E9DEEA088}"/>
              </a:ext>
            </a:extLst>
          </p:cNvPr>
          <p:cNvSpPr>
            <a:spLocks noGrp="1"/>
          </p:cNvSpPr>
          <p:nvPr>
            <p:ph idx="1"/>
          </p:nvPr>
        </p:nvSpPr>
        <p:spPr>
          <a:xfrm>
            <a:off x="838200" y="1432787"/>
            <a:ext cx="10515600" cy="2429953"/>
          </a:xfrm>
          <a:solidFill>
            <a:schemeClr val="accent4">
              <a:lumMod val="20000"/>
              <a:lumOff val="80000"/>
            </a:schemeClr>
          </a:solidFill>
        </p:spPr>
        <p:txBody>
          <a:bodyPr>
            <a:normAutofit/>
          </a:bodyPr>
          <a:lstStyle/>
          <a:p>
            <a:pPr marL="0" indent="0">
              <a:buNone/>
            </a:pPr>
            <a:r>
              <a:rPr lang="en-GB" sz="4000" dirty="0"/>
              <a:t>A mental health issue is something that causes someone to have a fairly long period of difficult emotions that do not easily go away.  It can affect how the person feels and behave.</a:t>
            </a:r>
          </a:p>
        </p:txBody>
      </p:sp>
      <p:sp>
        <p:nvSpPr>
          <p:cNvPr id="4" name="TextBox 3">
            <a:extLst>
              <a:ext uri="{FF2B5EF4-FFF2-40B4-BE49-F238E27FC236}">
                <a16:creationId xmlns:a16="http://schemas.microsoft.com/office/drawing/2014/main" id="{A829F157-D994-4B46-888A-8C6B65BEE66D}"/>
              </a:ext>
            </a:extLst>
          </p:cNvPr>
          <p:cNvSpPr txBox="1"/>
          <p:nvPr/>
        </p:nvSpPr>
        <p:spPr>
          <a:xfrm>
            <a:off x="1209261" y="4359965"/>
            <a:ext cx="4065104" cy="2246769"/>
          </a:xfrm>
          <a:prstGeom prst="rect">
            <a:avLst/>
          </a:prstGeom>
          <a:solidFill>
            <a:srgbClr val="FF0000"/>
          </a:solidFill>
        </p:spPr>
        <p:txBody>
          <a:bodyPr wrap="square" rtlCol="0">
            <a:spAutoFit/>
          </a:bodyPr>
          <a:lstStyle/>
          <a:p>
            <a:r>
              <a:rPr lang="en-GB" sz="2800" dirty="0">
                <a:solidFill>
                  <a:schemeClr val="bg1"/>
                </a:solidFill>
              </a:rPr>
              <a:t>If someone feels a lot of fear, most of the time for more than two weeks, they may have a mental health issue called anxiety.</a:t>
            </a:r>
          </a:p>
        </p:txBody>
      </p:sp>
      <p:sp>
        <p:nvSpPr>
          <p:cNvPr id="5" name="TextBox 4">
            <a:extLst>
              <a:ext uri="{FF2B5EF4-FFF2-40B4-BE49-F238E27FC236}">
                <a16:creationId xmlns:a16="http://schemas.microsoft.com/office/drawing/2014/main" id="{556EE7DF-1D40-4672-9789-60E548B9896D}"/>
              </a:ext>
            </a:extLst>
          </p:cNvPr>
          <p:cNvSpPr txBox="1"/>
          <p:nvPr/>
        </p:nvSpPr>
        <p:spPr>
          <a:xfrm>
            <a:off x="6096000" y="4359964"/>
            <a:ext cx="4691270" cy="2246769"/>
          </a:xfrm>
          <a:prstGeom prst="rect">
            <a:avLst/>
          </a:prstGeom>
          <a:solidFill>
            <a:schemeClr val="tx1"/>
          </a:solidFill>
        </p:spPr>
        <p:txBody>
          <a:bodyPr wrap="square" rtlCol="0">
            <a:spAutoFit/>
          </a:bodyPr>
          <a:lstStyle/>
          <a:p>
            <a:r>
              <a:rPr lang="en-GB" sz="2800" dirty="0">
                <a:solidFill>
                  <a:schemeClr val="bg1"/>
                </a:solidFill>
              </a:rPr>
              <a:t>If someone feels very sad and low, most of the time for more than two weeks, they may have a mental health issue called depression.</a:t>
            </a:r>
          </a:p>
        </p:txBody>
      </p:sp>
    </p:spTree>
    <p:extLst>
      <p:ext uri="{BB962C8B-B14F-4D97-AF65-F5344CB8AC3E}">
        <p14:creationId xmlns:p14="http://schemas.microsoft.com/office/powerpoint/2010/main" val="27962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F84A4A-2002-47C7-B67D-A436985B9F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BABF496C-B58A-4F9C-83D5-24FECBF2BFD7}"/>
              </a:ext>
            </a:extLst>
          </p:cNvPr>
          <p:cNvSpPr>
            <a:spLocks noGrp="1"/>
          </p:cNvSpPr>
          <p:nvPr>
            <p:ph type="title"/>
          </p:nvPr>
        </p:nvSpPr>
        <p:spPr>
          <a:xfrm>
            <a:off x="838200" y="365126"/>
            <a:ext cx="10515600" cy="761310"/>
          </a:xfrm>
          <a:solidFill>
            <a:srgbClr val="FFFF00"/>
          </a:solidFill>
        </p:spPr>
        <p:txBody>
          <a:bodyPr/>
          <a:lstStyle/>
          <a:p>
            <a:r>
              <a:rPr lang="en-GB" dirty="0"/>
              <a:t>Where to seek help…</a:t>
            </a:r>
          </a:p>
        </p:txBody>
      </p:sp>
      <p:sp>
        <p:nvSpPr>
          <p:cNvPr id="3" name="Content Placeholder 2">
            <a:extLst>
              <a:ext uri="{FF2B5EF4-FFF2-40B4-BE49-F238E27FC236}">
                <a16:creationId xmlns:a16="http://schemas.microsoft.com/office/drawing/2014/main" id="{7FBC5555-2BC4-4691-95B4-7688E38857F6}"/>
              </a:ext>
            </a:extLst>
          </p:cNvPr>
          <p:cNvSpPr>
            <a:spLocks noGrp="1"/>
          </p:cNvSpPr>
          <p:nvPr>
            <p:ph idx="1"/>
          </p:nvPr>
        </p:nvSpPr>
        <p:spPr>
          <a:xfrm>
            <a:off x="838200" y="1286030"/>
            <a:ext cx="10515600" cy="5571970"/>
          </a:xfrm>
          <a:solidFill>
            <a:schemeClr val="accent4">
              <a:lumMod val="20000"/>
              <a:lumOff val="80000"/>
            </a:schemeClr>
          </a:solidFill>
        </p:spPr>
        <p:txBody>
          <a:bodyPr>
            <a:normAutofit fontScale="77500" lnSpcReduction="20000"/>
          </a:bodyPr>
          <a:lstStyle/>
          <a:p>
            <a:pPr marL="0" indent="0">
              <a:buNone/>
            </a:pPr>
            <a:r>
              <a:rPr lang="en-GB" dirty="0"/>
              <a:t>*Talk to a trusted adult if you think you have a mental health problem. </a:t>
            </a:r>
          </a:p>
          <a:p>
            <a:pPr marL="0" indent="0">
              <a:buNone/>
            </a:pPr>
            <a:endParaRPr lang="en-GB" dirty="0"/>
          </a:p>
          <a:p>
            <a:pPr marL="0" indent="0">
              <a:buNone/>
            </a:pPr>
            <a:r>
              <a:rPr lang="en-GB" dirty="0"/>
              <a:t>*There are a range of free services out there to help as well:</a:t>
            </a:r>
          </a:p>
          <a:p>
            <a:pPr marL="0" indent="0">
              <a:buNone/>
            </a:pPr>
            <a:r>
              <a:rPr lang="en-GB" dirty="0"/>
              <a:t>*</a:t>
            </a:r>
            <a:r>
              <a:rPr lang="en-GB" b="1" dirty="0"/>
              <a:t>Childline</a:t>
            </a:r>
            <a:r>
              <a:rPr lang="en-GB" dirty="0"/>
              <a:t> 0800 1111. </a:t>
            </a:r>
          </a:p>
          <a:p>
            <a:pPr marL="0" indent="0">
              <a:buNone/>
            </a:pPr>
            <a:r>
              <a:rPr lang="en-GB" dirty="0"/>
              <a:t>*</a:t>
            </a:r>
            <a:r>
              <a:rPr lang="en-GB" b="1" dirty="0"/>
              <a:t>Winston’s Wish  </a:t>
            </a:r>
            <a:r>
              <a:rPr lang="en-GB" dirty="0"/>
              <a:t>08088020021 (Free number for anyone who has lost someone.)</a:t>
            </a:r>
          </a:p>
          <a:p>
            <a:pPr marL="0" indent="0">
              <a:buNone/>
            </a:pPr>
            <a:r>
              <a:rPr lang="en-GB" dirty="0"/>
              <a:t>*</a:t>
            </a:r>
            <a:r>
              <a:rPr lang="en-GB" b="1" dirty="0"/>
              <a:t>SHOUT</a:t>
            </a:r>
            <a:r>
              <a:rPr lang="en-GB" dirty="0"/>
              <a:t>.  A free text service for anyone needing emotional help 85258.</a:t>
            </a:r>
          </a:p>
          <a:p>
            <a:pPr marL="0" indent="0">
              <a:buNone/>
            </a:pPr>
            <a:r>
              <a:rPr lang="en-GB" dirty="0"/>
              <a:t>*</a:t>
            </a:r>
            <a:r>
              <a:rPr lang="en-GB" b="1" dirty="0"/>
              <a:t>LGBTQ support </a:t>
            </a:r>
            <a:r>
              <a:rPr lang="en-GB" dirty="0"/>
              <a:t>10am-10pm 0300 330 0630</a:t>
            </a:r>
          </a:p>
          <a:p>
            <a:pPr marL="0" indent="0">
              <a:buNone/>
            </a:pPr>
            <a:endParaRPr lang="en-GB" dirty="0"/>
          </a:p>
          <a:p>
            <a:pPr marL="0" indent="0">
              <a:buNone/>
            </a:pPr>
            <a:r>
              <a:rPr lang="en-GB" b="1" dirty="0"/>
              <a:t>Wellbeing Apps:</a:t>
            </a:r>
          </a:p>
          <a:p>
            <a:pPr marL="0" indent="0">
              <a:buNone/>
            </a:pPr>
            <a:r>
              <a:rPr lang="en-GB" dirty="0"/>
              <a:t>*</a:t>
            </a:r>
            <a:r>
              <a:rPr lang="en-GB" dirty="0">
                <a:highlight>
                  <a:srgbClr val="C0C0C0"/>
                </a:highlight>
              </a:rPr>
              <a:t>Catch it </a:t>
            </a:r>
            <a:r>
              <a:rPr lang="en-GB" dirty="0"/>
              <a:t>(mental health issues)</a:t>
            </a:r>
            <a:endParaRPr lang="en-GB" b="1" dirty="0"/>
          </a:p>
          <a:p>
            <a:pPr marL="0" indent="0">
              <a:buNone/>
            </a:pPr>
            <a:r>
              <a:rPr lang="en-GB" dirty="0"/>
              <a:t>*</a:t>
            </a:r>
            <a:r>
              <a:rPr lang="en-GB" dirty="0">
                <a:highlight>
                  <a:srgbClr val="FFFF00"/>
                </a:highlight>
              </a:rPr>
              <a:t>Smiling minds </a:t>
            </a:r>
            <a:r>
              <a:rPr lang="en-GB" dirty="0"/>
              <a:t>(calming)</a:t>
            </a:r>
          </a:p>
          <a:p>
            <a:pPr marL="0" indent="0">
              <a:buNone/>
            </a:pPr>
            <a:r>
              <a:rPr lang="en-GB" dirty="0"/>
              <a:t>*</a:t>
            </a:r>
            <a:r>
              <a:rPr lang="en-GB" dirty="0">
                <a:highlight>
                  <a:srgbClr val="00FF00"/>
                </a:highlight>
              </a:rPr>
              <a:t>Happify</a:t>
            </a:r>
            <a:r>
              <a:rPr lang="en-GB" dirty="0"/>
              <a:t> (games etc.)</a:t>
            </a:r>
          </a:p>
          <a:p>
            <a:pPr marL="0" indent="0">
              <a:buNone/>
            </a:pPr>
            <a:r>
              <a:rPr lang="en-GB" dirty="0"/>
              <a:t>*</a:t>
            </a:r>
            <a:r>
              <a:rPr lang="en-GB" dirty="0" err="1">
                <a:highlight>
                  <a:srgbClr val="00FFFF"/>
                </a:highlight>
              </a:rPr>
              <a:t>Meetwo</a:t>
            </a:r>
            <a:r>
              <a:rPr lang="en-GB" dirty="0"/>
              <a:t> (securely share with others.)</a:t>
            </a:r>
          </a:p>
          <a:p>
            <a:pPr marL="0" indent="0">
              <a:buNone/>
            </a:pPr>
            <a:r>
              <a:rPr lang="en-GB" dirty="0"/>
              <a:t>*</a:t>
            </a:r>
            <a:r>
              <a:rPr lang="en-GB" dirty="0" err="1">
                <a:highlight>
                  <a:srgbClr val="FF00FF"/>
                </a:highlight>
              </a:rPr>
              <a:t>Daylio</a:t>
            </a:r>
            <a:r>
              <a:rPr lang="en-GB" dirty="0"/>
              <a:t> (journal)</a:t>
            </a:r>
          </a:p>
          <a:p>
            <a:pPr marL="0" indent="0" algn="ctr">
              <a:buNone/>
            </a:pPr>
            <a:r>
              <a:rPr lang="en-GB" b="1" dirty="0"/>
              <a:t>*Some people need to see their doctor if things do not improve.</a:t>
            </a:r>
          </a:p>
        </p:txBody>
      </p:sp>
    </p:spTree>
    <p:extLst>
      <p:ext uri="{BB962C8B-B14F-4D97-AF65-F5344CB8AC3E}">
        <p14:creationId xmlns:p14="http://schemas.microsoft.com/office/powerpoint/2010/main" val="348199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fade">
                                      <p:cBhvr>
                                        <p:cTn id="41" dur="500"/>
                                        <p:tgtEl>
                                          <p:spTgt spid="3">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fade">
                                      <p:cBhvr>
                                        <p:cTn id="44" dur="500"/>
                                        <p:tgtEl>
                                          <p:spTgt spid="3">
                                            <p:txEl>
                                              <p:pRg st="13" end="1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 calcmode="lin" valueType="num">
                                      <p:cBhvr additive="base">
                                        <p:cTn id="4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90E86-A7B9-4ECE-BDE2-13076A7512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77C46AF1-7A87-4FB3-B9DB-0924368B4A89}"/>
              </a:ext>
            </a:extLst>
          </p:cNvPr>
          <p:cNvSpPr>
            <a:spLocks noGrp="1"/>
          </p:cNvSpPr>
          <p:nvPr>
            <p:ph type="title"/>
          </p:nvPr>
        </p:nvSpPr>
        <p:spPr>
          <a:xfrm>
            <a:off x="815009" y="187327"/>
            <a:ext cx="10515600" cy="760290"/>
          </a:xfrm>
          <a:solidFill>
            <a:srgbClr val="FFFF00"/>
          </a:solidFill>
        </p:spPr>
        <p:txBody>
          <a:bodyPr/>
          <a:lstStyle/>
          <a:p>
            <a:pPr algn="ctr"/>
            <a:r>
              <a:rPr lang="en-GB" dirty="0"/>
              <a:t>So what is MENTAL HEALTH?</a:t>
            </a:r>
          </a:p>
        </p:txBody>
      </p:sp>
      <p:sp>
        <p:nvSpPr>
          <p:cNvPr id="3" name="Content Placeholder 2">
            <a:extLst>
              <a:ext uri="{FF2B5EF4-FFF2-40B4-BE49-F238E27FC236}">
                <a16:creationId xmlns:a16="http://schemas.microsoft.com/office/drawing/2014/main" id="{360C8BFD-685D-49EB-B5AB-B210AA30E15E}"/>
              </a:ext>
            </a:extLst>
          </p:cNvPr>
          <p:cNvSpPr>
            <a:spLocks noGrp="1"/>
          </p:cNvSpPr>
          <p:nvPr>
            <p:ph idx="1"/>
          </p:nvPr>
        </p:nvSpPr>
        <p:spPr>
          <a:xfrm>
            <a:off x="838200" y="1248450"/>
            <a:ext cx="10515600" cy="5236756"/>
          </a:xfrm>
          <a:solidFill>
            <a:schemeClr val="accent4">
              <a:lumMod val="20000"/>
              <a:lumOff val="80000"/>
            </a:schemeClr>
          </a:solidFill>
        </p:spPr>
        <p:txBody>
          <a:bodyPr>
            <a:normAutofit/>
          </a:bodyPr>
          <a:lstStyle/>
          <a:p>
            <a:pPr marL="0" indent="0" algn="ctr">
              <a:buNone/>
            </a:pPr>
            <a:r>
              <a:rPr lang="en-GB" sz="3000" b="1" dirty="0"/>
              <a:t>Physical health </a:t>
            </a:r>
            <a:r>
              <a:rPr lang="en-GB" sz="3000" dirty="0"/>
              <a:t>means the condition of our body (how well is our body?)</a:t>
            </a:r>
          </a:p>
          <a:p>
            <a:pPr marL="0" indent="0" algn="ctr">
              <a:buNone/>
            </a:pPr>
            <a:endParaRPr lang="en-GB" sz="3000" dirty="0"/>
          </a:p>
          <a:p>
            <a:pPr marL="0" indent="0" algn="ctr">
              <a:buNone/>
            </a:pPr>
            <a:endParaRPr lang="en-GB" sz="3000" dirty="0"/>
          </a:p>
          <a:p>
            <a:pPr marL="0" indent="0" algn="ctr">
              <a:buNone/>
            </a:pPr>
            <a:r>
              <a:rPr lang="en-GB" sz="3000" b="1" dirty="0"/>
              <a:t>Mental health </a:t>
            </a:r>
            <a:r>
              <a:rPr lang="en-GB" sz="3000" dirty="0"/>
              <a:t>means the condition of our mind (how well is our mind?)</a:t>
            </a:r>
          </a:p>
          <a:p>
            <a:pPr marL="0" indent="0" algn="ctr">
              <a:buNone/>
            </a:pPr>
            <a:endParaRPr lang="en-GB" sz="3000" dirty="0"/>
          </a:p>
          <a:p>
            <a:pPr marL="0" indent="0" algn="ctr">
              <a:buNone/>
            </a:pPr>
            <a:endParaRPr lang="en-GB" sz="3000" b="1" dirty="0"/>
          </a:p>
          <a:p>
            <a:pPr marL="0" indent="0" algn="ctr">
              <a:buNone/>
            </a:pPr>
            <a:r>
              <a:rPr lang="en-GB" sz="3000" b="1" dirty="0"/>
              <a:t>Wellbeing </a:t>
            </a:r>
            <a:r>
              <a:rPr lang="en-GB" sz="3000" dirty="0"/>
              <a:t>means the condition of your body and mind (how well is your body, how well is your mind?</a:t>
            </a:r>
          </a:p>
        </p:txBody>
      </p:sp>
      <p:pic>
        <p:nvPicPr>
          <p:cNvPr id="6" name="Picture 5">
            <a:extLst>
              <a:ext uri="{FF2B5EF4-FFF2-40B4-BE49-F238E27FC236}">
                <a16:creationId xmlns:a16="http://schemas.microsoft.com/office/drawing/2014/main" id="{748FC3E8-B36D-4A7D-A6FF-337A4F7EC64D}"/>
              </a:ext>
            </a:extLst>
          </p:cNvPr>
          <p:cNvPicPr>
            <a:picLocks noChangeAspect="1"/>
          </p:cNvPicPr>
          <p:nvPr/>
        </p:nvPicPr>
        <p:blipFill rotWithShape="1">
          <a:blip r:embed="rId3"/>
          <a:srcRect l="43846" t="27065" r="18654" b="9455"/>
          <a:stretch/>
        </p:blipFill>
        <p:spPr>
          <a:xfrm>
            <a:off x="7188591" y="3714461"/>
            <a:ext cx="1406769" cy="1338873"/>
          </a:xfrm>
          <a:prstGeom prst="rect">
            <a:avLst/>
          </a:prstGeom>
        </p:spPr>
      </p:pic>
      <p:pic>
        <p:nvPicPr>
          <p:cNvPr id="8" name="Picture 7">
            <a:extLst>
              <a:ext uri="{FF2B5EF4-FFF2-40B4-BE49-F238E27FC236}">
                <a16:creationId xmlns:a16="http://schemas.microsoft.com/office/drawing/2014/main" id="{7FF0686C-E458-4CB6-B91A-96FB394A763D}"/>
              </a:ext>
            </a:extLst>
          </p:cNvPr>
          <p:cNvPicPr>
            <a:picLocks noChangeAspect="1"/>
          </p:cNvPicPr>
          <p:nvPr/>
        </p:nvPicPr>
        <p:blipFill rotWithShape="1">
          <a:blip r:embed="rId4"/>
          <a:srcRect l="56077" t="67906" r="32384" b="14239"/>
          <a:stretch/>
        </p:blipFill>
        <p:spPr>
          <a:xfrm>
            <a:off x="3924886" y="1885071"/>
            <a:ext cx="1406769" cy="1223889"/>
          </a:xfrm>
          <a:prstGeom prst="rect">
            <a:avLst/>
          </a:prstGeom>
        </p:spPr>
      </p:pic>
    </p:spTree>
    <p:extLst>
      <p:ext uri="{BB962C8B-B14F-4D97-AF65-F5344CB8AC3E}">
        <p14:creationId xmlns:p14="http://schemas.microsoft.com/office/powerpoint/2010/main" val="415396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4CA09E-6379-443D-A187-7FCD4DE84B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3" name="Content Placeholder 2">
            <a:extLst>
              <a:ext uri="{FF2B5EF4-FFF2-40B4-BE49-F238E27FC236}">
                <a16:creationId xmlns:a16="http://schemas.microsoft.com/office/drawing/2014/main" id="{0C5D12A3-78AF-45B1-A1A5-7EFE38F0352D}"/>
              </a:ext>
            </a:extLst>
          </p:cNvPr>
          <p:cNvSpPr>
            <a:spLocks noGrp="1"/>
          </p:cNvSpPr>
          <p:nvPr>
            <p:ph idx="1"/>
          </p:nvPr>
        </p:nvSpPr>
        <p:spPr>
          <a:xfrm>
            <a:off x="745435" y="513658"/>
            <a:ext cx="10515600" cy="6032915"/>
          </a:xfrm>
          <a:solidFill>
            <a:srgbClr val="FFFF00"/>
          </a:solidFill>
        </p:spPr>
        <p:txBody>
          <a:bodyPr>
            <a:noAutofit/>
          </a:bodyPr>
          <a:lstStyle/>
          <a:p>
            <a:pPr marL="0" indent="0" algn="ctr">
              <a:buNone/>
            </a:pPr>
            <a:r>
              <a:rPr lang="en-GB" sz="3000" dirty="0"/>
              <a:t>We all know that we need to do certain things each day to stay physically healthy such as eating healthily, exercising and keeping good hygiene.</a:t>
            </a:r>
          </a:p>
          <a:p>
            <a:pPr marL="0" indent="0" algn="ctr">
              <a:buNone/>
            </a:pPr>
            <a:endParaRPr lang="en-GB" sz="3000" dirty="0"/>
          </a:p>
          <a:p>
            <a:pPr marL="0" indent="0" algn="ctr">
              <a:buNone/>
            </a:pPr>
            <a:endParaRPr lang="en-GB" sz="3000" dirty="0"/>
          </a:p>
          <a:p>
            <a:pPr marL="0" indent="0" algn="ctr">
              <a:buNone/>
            </a:pPr>
            <a:endParaRPr lang="en-GB" sz="3000" dirty="0"/>
          </a:p>
          <a:p>
            <a:pPr marL="0" indent="0" algn="ctr">
              <a:buNone/>
            </a:pPr>
            <a:endParaRPr lang="en-GB" sz="3000" dirty="0"/>
          </a:p>
          <a:p>
            <a:pPr marL="0" indent="0" algn="ctr">
              <a:buNone/>
            </a:pPr>
            <a:endParaRPr lang="en-GB" sz="3000" dirty="0"/>
          </a:p>
          <a:p>
            <a:pPr marL="0" indent="0" algn="ctr">
              <a:buNone/>
            </a:pPr>
            <a:r>
              <a:rPr lang="en-GB" sz="3000" dirty="0"/>
              <a:t>But we also need to do certain things each day to stay mentally healthy.</a:t>
            </a:r>
          </a:p>
          <a:p>
            <a:pPr marL="0" indent="0" algn="ctr">
              <a:buNone/>
            </a:pPr>
            <a:r>
              <a:rPr lang="en-GB" sz="3000" dirty="0"/>
              <a:t>This will help our overall mood each day, but it will also mean that we will be mentally stronger when we are faced with tough times.</a:t>
            </a:r>
          </a:p>
        </p:txBody>
      </p:sp>
      <p:pic>
        <p:nvPicPr>
          <p:cNvPr id="5" name="Picture 4">
            <a:extLst>
              <a:ext uri="{FF2B5EF4-FFF2-40B4-BE49-F238E27FC236}">
                <a16:creationId xmlns:a16="http://schemas.microsoft.com/office/drawing/2014/main" id="{58E39F02-BA07-4724-A754-E4D37BBA479A}"/>
              </a:ext>
            </a:extLst>
          </p:cNvPr>
          <p:cNvPicPr>
            <a:picLocks noChangeAspect="1"/>
          </p:cNvPicPr>
          <p:nvPr/>
        </p:nvPicPr>
        <p:blipFill rotWithShape="1">
          <a:blip r:embed="rId3"/>
          <a:srcRect l="56077" t="67906" r="32384" b="14239"/>
          <a:stretch/>
        </p:blipFill>
        <p:spPr>
          <a:xfrm>
            <a:off x="3263705" y="2349845"/>
            <a:ext cx="2053883" cy="1786878"/>
          </a:xfrm>
          <a:prstGeom prst="rect">
            <a:avLst/>
          </a:prstGeom>
        </p:spPr>
      </p:pic>
      <p:pic>
        <p:nvPicPr>
          <p:cNvPr id="6" name="Picture 5">
            <a:extLst>
              <a:ext uri="{FF2B5EF4-FFF2-40B4-BE49-F238E27FC236}">
                <a16:creationId xmlns:a16="http://schemas.microsoft.com/office/drawing/2014/main" id="{F21932E4-2792-42C3-BDDA-3AFF53835604}"/>
              </a:ext>
            </a:extLst>
          </p:cNvPr>
          <p:cNvPicPr>
            <a:picLocks noChangeAspect="1"/>
          </p:cNvPicPr>
          <p:nvPr/>
        </p:nvPicPr>
        <p:blipFill rotWithShape="1">
          <a:blip r:embed="rId4"/>
          <a:srcRect l="43846" t="27065" r="18654" b="9455"/>
          <a:stretch/>
        </p:blipFill>
        <p:spPr>
          <a:xfrm>
            <a:off x="6095999" y="2396188"/>
            <a:ext cx="2053883" cy="1740535"/>
          </a:xfrm>
          <a:prstGeom prst="rect">
            <a:avLst/>
          </a:prstGeom>
        </p:spPr>
      </p:pic>
    </p:spTree>
    <p:extLst>
      <p:ext uri="{BB962C8B-B14F-4D97-AF65-F5344CB8AC3E}">
        <p14:creationId xmlns:p14="http://schemas.microsoft.com/office/powerpoint/2010/main" val="3097371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1A8681-C067-4789-BCA4-CFA089B14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506"/>
            <a:ext cx="12192000" cy="7150410"/>
          </a:xfrm>
          <a:prstGeom prst="rect">
            <a:avLst/>
          </a:prstGeom>
        </p:spPr>
      </p:pic>
      <p:sp>
        <p:nvSpPr>
          <p:cNvPr id="2" name="Title 1">
            <a:extLst>
              <a:ext uri="{FF2B5EF4-FFF2-40B4-BE49-F238E27FC236}">
                <a16:creationId xmlns:a16="http://schemas.microsoft.com/office/drawing/2014/main" id="{9087993B-170B-4E8B-B7ED-9CD1B4AC16A9}"/>
              </a:ext>
            </a:extLst>
          </p:cNvPr>
          <p:cNvSpPr>
            <a:spLocks noGrp="1"/>
          </p:cNvSpPr>
          <p:nvPr>
            <p:ph type="title"/>
          </p:nvPr>
        </p:nvSpPr>
        <p:spPr>
          <a:xfrm>
            <a:off x="675097" y="1938808"/>
            <a:ext cx="10515600" cy="1325563"/>
          </a:xfrm>
          <a:solidFill>
            <a:srgbClr val="FFFF00"/>
          </a:solidFill>
        </p:spPr>
        <p:txBody>
          <a:bodyPr/>
          <a:lstStyle/>
          <a:p>
            <a:r>
              <a:rPr lang="en-GB" dirty="0"/>
              <a:t>So how can you create good mental health?</a:t>
            </a:r>
          </a:p>
        </p:txBody>
      </p:sp>
      <p:pic>
        <p:nvPicPr>
          <p:cNvPr id="5" name="Picture 4">
            <a:extLst>
              <a:ext uri="{FF2B5EF4-FFF2-40B4-BE49-F238E27FC236}">
                <a16:creationId xmlns:a16="http://schemas.microsoft.com/office/drawing/2014/main" id="{EE4FF8E7-D096-49B0-91A1-A589AC720DDD}"/>
              </a:ext>
            </a:extLst>
          </p:cNvPr>
          <p:cNvPicPr>
            <a:picLocks noChangeAspect="1"/>
          </p:cNvPicPr>
          <p:nvPr/>
        </p:nvPicPr>
        <p:blipFill rotWithShape="1">
          <a:blip r:embed="rId3"/>
          <a:srcRect l="43846" t="27065" r="18654" b="9455"/>
          <a:stretch/>
        </p:blipFill>
        <p:spPr>
          <a:xfrm>
            <a:off x="4869480" y="3730095"/>
            <a:ext cx="2453040" cy="2334647"/>
          </a:xfrm>
          <a:prstGeom prst="rect">
            <a:avLst/>
          </a:prstGeom>
        </p:spPr>
      </p:pic>
    </p:spTree>
    <p:extLst>
      <p:ext uri="{BB962C8B-B14F-4D97-AF65-F5344CB8AC3E}">
        <p14:creationId xmlns:p14="http://schemas.microsoft.com/office/powerpoint/2010/main" val="576789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1888</Words>
  <Application>Microsoft Office PowerPoint</Application>
  <PresentationFormat>Widescreen</PresentationFormat>
  <Paragraphs>331</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Alegreya Sans SC</vt:lpstr>
      <vt:lpstr>Arial</vt:lpstr>
      <vt:lpstr>Arial</vt:lpstr>
      <vt:lpstr>Calibri</vt:lpstr>
      <vt:lpstr>Calibri Light</vt:lpstr>
      <vt:lpstr>Comic Sans MS</vt:lpstr>
      <vt:lpstr>Office Theme</vt:lpstr>
      <vt:lpstr>Class Agreements</vt:lpstr>
      <vt:lpstr>L.O:  1)  What is a mental health issue? 2) What is mental health? 3)   How can I create good mental health?</vt:lpstr>
      <vt:lpstr>Look at this situation again:</vt:lpstr>
      <vt:lpstr>What is a mental health issue?</vt:lpstr>
      <vt:lpstr>What is a mental health issue?</vt:lpstr>
      <vt:lpstr>Where to seek help…</vt:lpstr>
      <vt:lpstr>So what is MENTAL HEALTH?</vt:lpstr>
      <vt:lpstr>PowerPoint Presentation</vt:lpstr>
      <vt:lpstr>So how can you create good mental health?</vt:lpstr>
      <vt:lpstr>Task – take out your bookmark from lesson 1.</vt:lpstr>
      <vt:lpstr>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 – what to do next?</vt:lpstr>
      <vt:lpstr> Reminder… </vt:lpstr>
      <vt:lpstr>    Learning review:  1) What is a mental health issue? 2) What is mental health? 3)   How can I create good mental health?</vt:lpstr>
      <vt:lpstr>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1)  What is mental health? 2)  How can I create good mental health?</dc:title>
  <dc:creator>Jennifer Howell</dc:creator>
  <cp:lastModifiedBy>Jennifer Howell</cp:lastModifiedBy>
  <cp:revision>18</cp:revision>
  <dcterms:created xsi:type="dcterms:W3CDTF">2023-04-13T17:48:39Z</dcterms:created>
  <dcterms:modified xsi:type="dcterms:W3CDTF">2023-04-16T19:16:03Z</dcterms:modified>
</cp:coreProperties>
</file>