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297" r:id="rId3"/>
    <p:sldId id="270" r:id="rId4"/>
    <p:sldId id="271" r:id="rId5"/>
    <p:sldId id="272" r:id="rId6"/>
    <p:sldId id="257" r:id="rId7"/>
    <p:sldId id="258" r:id="rId8"/>
    <p:sldId id="259" r:id="rId9"/>
    <p:sldId id="260" r:id="rId10"/>
    <p:sldId id="261" r:id="rId11"/>
    <p:sldId id="262" r:id="rId12"/>
    <p:sldId id="263" r:id="rId13"/>
    <p:sldId id="287" r:id="rId14"/>
    <p:sldId id="288"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0F37-5E63-429F-BF81-0C3F6DA3B9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5CD3EE-674E-45AD-B199-80060A110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0A70D4-28B6-4AA6-A6C1-F8423837C8D4}"/>
              </a:ext>
            </a:extLst>
          </p:cNvPr>
          <p:cNvSpPr>
            <a:spLocks noGrp="1"/>
          </p:cNvSpPr>
          <p:nvPr>
            <p:ph type="dt" sz="half" idx="10"/>
          </p:nvPr>
        </p:nvSpPr>
        <p:spPr/>
        <p:txBody>
          <a:bodyPr/>
          <a:lstStyle/>
          <a:p>
            <a:fld id="{F8F2EE40-168C-41A1-9169-3AE204A67ECE}" type="datetimeFigureOut">
              <a:rPr lang="en-GB" smtClean="0"/>
              <a:t>16/04/2023</a:t>
            </a:fld>
            <a:endParaRPr lang="en-GB"/>
          </a:p>
        </p:txBody>
      </p:sp>
      <p:sp>
        <p:nvSpPr>
          <p:cNvPr id="5" name="Footer Placeholder 4">
            <a:extLst>
              <a:ext uri="{FF2B5EF4-FFF2-40B4-BE49-F238E27FC236}">
                <a16:creationId xmlns:a16="http://schemas.microsoft.com/office/drawing/2014/main" id="{FA4A27A3-7A1B-405F-8847-53566D39B2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DEEE2A-BDE6-453D-B5C3-57FF493E50D4}"/>
              </a:ext>
            </a:extLst>
          </p:cNvPr>
          <p:cNvSpPr>
            <a:spLocks noGrp="1"/>
          </p:cNvSpPr>
          <p:nvPr>
            <p:ph type="sldNum" sz="quarter" idx="12"/>
          </p:nvPr>
        </p:nvSpPr>
        <p:spPr/>
        <p:txBody>
          <a:bodyPr/>
          <a:lstStyle/>
          <a:p>
            <a:fld id="{BDFD95E9-3E14-49D1-9204-3BA17EFB3F04}" type="slidenum">
              <a:rPr lang="en-GB" smtClean="0"/>
              <a:t>‹#›</a:t>
            </a:fld>
            <a:endParaRPr lang="en-GB"/>
          </a:p>
        </p:txBody>
      </p:sp>
    </p:spTree>
    <p:extLst>
      <p:ext uri="{BB962C8B-B14F-4D97-AF65-F5344CB8AC3E}">
        <p14:creationId xmlns:p14="http://schemas.microsoft.com/office/powerpoint/2010/main" val="194716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EA41-B3CC-4F27-A376-C8B65BE914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230595-4818-4B0E-AE43-B4062B4020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50C9BB-1C3E-491A-B742-64AA316E29BB}"/>
              </a:ext>
            </a:extLst>
          </p:cNvPr>
          <p:cNvSpPr>
            <a:spLocks noGrp="1"/>
          </p:cNvSpPr>
          <p:nvPr>
            <p:ph type="dt" sz="half" idx="10"/>
          </p:nvPr>
        </p:nvSpPr>
        <p:spPr/>
        <p:txBody>
          <a:bodyPr/>
          <a:lstStyle/>
          <a:p>
            <a:fld id="{F8F2EE40-168C-41A1-9169-3AE204A67ECE}" type="datetimeFigureOut">
              <a:rPr lang="en-GB" smtClean="0"/>
              <a:t>16/04/2023</a:t>
            </a:fld>
            <a:endParaRPr lang="en-GB"/>
          </a:p>
        </p:txBody>
      </p:sp>
      <p:sp>
        <p:nvSpPr>
          <p:cNvPr id="5" name="Footer Placeholder 4">
            <a:extLst>
              <a:ext uri="{FF2B5EF4-FFF2-40B4-BE49-F238E27FC236}">
                <a16:creationId xmlns:a16="http://schemas.microsoft.com/office/drawing/2014/main" id="{BAD91618-ABC7-4995-9A2A-562B967AC5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A505C-E190-41B4-A0DC-095F5D6FE1FA}"/>
              </a:ext>
            </a:extLst>
          </p:cNvPr>
          <p:cNvSpPr>
            <a:spLocks noGrp="1"/>
          </p:cNvSpPr>
          <p:nvPr>
            <p:ph type="sldNum" sz="quarter" idx="12"/>
          </p:nvPr>
        </p:nvSpPr>
        <p:spPr/>
        <p:txBody>
          <a:bodyPr/>
          <a:lstStyle/>
          <a:p>
            <a:fld id="{BDFD95E9-3E14-49D1-9204-3BA17EFB3F04}" type="slidenum">
              <a:rPr lang="en-GB" smtClean="0"/>
              <a:t>‹#›</a:t>
            </a:fld>
            <a:endParaRPr lang="en-GB"/>
          </a:p>
        </p:txBody>
      </p:sp>
    </p:spTree>
    <p:extLst>
      <p:ext uri="{BB962C8B-B14F-4D97-AF65-F5344CB8AC3E}">
        <p14:creationId xmlns:p14="http://schemas.microsoft.com/office/powerpoint/2010/main" val="287331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522496-AA86-4F7C-889D-3DECC65DE8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7A379D-E9FC-425A-9E92-BAA882E934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020126-2D0C-4EC6-AC62-42C0A83B3BEB}"/>
              </a:ext>
            </a:extLst>
          </p:cNvPr>
          <p:cNvSpPr>
            <a:spLocks noGrp="1"/>
          </p:cNvSpPr>
          <p:nvPr>
            <p:ph type="dt" sz="half" idx="10"/>
          </p:nvPr>
        </p:nvSpPr>
        <p:spPr/>
        <p:txBody>
          <a:bodyPr/>
          <a:lstStyle/>
          <a:p>
            <a:fld id="{F8F2EE40-168C-41A1-9169-3AE204A67ECE}" type="datetimeFigureOut">
              <a:rPr lang="en-GB" smtClean="0"/>
              <a:t>16/04/2023</a:t>
            </a:fld>
            <a:endParaRPr lang="en-GB"/>
          </a:p>
        </p:txBody>
      </p:sp>
      <p:sp>
        <p:nvSpPr>
          <p:cNvPr id="5" name="Footer Placeholder 4">
            <a:extLst>
              <a:ext uri="{FF2B5EF4-FFF2-40B4-BE49-F238E27FC236}">
                <a16:creationId xmlns:a16="http://schemas.microsoft.com/office/drawing/2014/main" id="{FD8F2C92-1426-4D9F-B8BD-2DDFD7E4AE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E62473-F59E-46F1-9E54-69FD6C85914A}"/>
              </a:ext>
            </a:extLst>
          </p:cNvPr>
          <p:cNvSpPr>
            <a:spLocks noGrp="1"/>
          </p:cNvSpPr>
          <p:nvPr>
            <p:ph type="sldNum" sz="quarter" idx="12"/>
          </p:nvPr>
        </p:nvSpPr>
        <p:spPr/>
        <p:txBody>
          <a:bodyPr/>
          <a:lstStyle/>
          <a:p>
            <a:fld id="{BDFD95E9-3E14-49D1-9204-3BA17EFB3F04}" type="slidenum">
              <a:rPr lang="en-GB" smtClean="0"/>
              <a:t>‹#›</a:t>
            </a:fld>
            <a:endParaRPr lang="en-GB"/>
          </a:p>
        </p:txBody>
      </p:sp>
    </p:spTree>
    <p:extLst>
      <p:ext uri="{BB962C8B-B14F-4D97-AF65-F5344CB8AC3E}">
        <p14:creationId xmlns:p14="http://schemas.microsoft.com/office/powerpoint/2010/main" val="427768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7F74-3D51-4655-AA7F-B7241DA740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67A5E7-56CB-48A0-99F4-6A8F1AB97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0A882-AFD5-4000-A419-A0D7A3965E38}"/>
              </a:ext>
            </a:extLst>
          </p:cNvPr>
          <p:cNvSpPr>
            <a:spLocks noGrp="1"/>
          </p:cNvSpPr>
          <p:nvPr>
            <p:ph type="dt" sz="half" idx="10"/>
          </p:nvPr>
        </p:nvSpPr>
        <p:spPr/>
        <p:txBody>
          <a:bodyPr/>
          <a:lstStyle/>
          <a:p>
            <a:fld id="{F8F2EE40-168C-41A1-9169-3AE204A67ECE}" type="datetimeFigureOut">
              <a:rPr lang="en-GB" smtClean="0"/>
              <a:t>16/04/2023</a:t>
            </a:fld>
            <a:endParaRPr lang="en-GB"/>
          </a:p>
        </p:txBody>
      </p:sp>
      <p:sp>
        <p:nvSpPr>
          <p:cNvPr id="5" name="Footer Placeholder 4">
            <a:extLst>
              <a:ext uri="{FF2B5EF4-FFF2-40B4-BE49-F238E27FC236}">
                <a16:creationId xmlns:a16="http://schemas.microsoft.com/office/drawing/2014/main" id="{C37F99CD-E6C6-4F2A-B058-2031B58304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AF4992-EA64-4A51-ADC0-15A2A2331108}"/>
              </a:ext>
            </a:extLst>
          </p:cNvPr>
          <p:cNvSpPr>
            <a:spLocks noGrp="1"/>
          </p:cNvSpPr>
          <p:nvPr>
            <p:ph type="sldNum" sz="quarter" idx="12"/>
          </p:nvPr>
        </p:nvSpPr>
        <p:spPr/>
        <p:txBody>
          <a:bodyPr/>
          <a:lstStyle/>
          <a:p>
            <a:fld id="{BDFD95E9-3E14-49D1-9204-3BA17EFB3F04}" type="slidenum">
              <a:rPr lang="en-GB" smtClean="0"/>
              <a:t>‹#›</a:t>
            </a:fld>
            <a:endParaRPr lang="en-GB"/>
          </a:p>
        </p:txBody>
      </p:sp>
    </p:spTree>
    <p:extLst>
      <p:ext uri="{BB962C8B-B14F-4D97-AF65-F5344CB8AC3E}">
        <p14:creationId xmlns:p14="http://schemas.microsoft.com/office/powerpoint/2010/main" val="155822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BBCEF-FDE0-4E23-9FB9-37B427C83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AA0175-C02E-42F3-845A-073003279A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5947CA-7BA0-4E5D-90CA-ED5A909EDCB7}"/>
              </a:ext>
            </a:extLst>
          </p:cNvPr>
          <p:cNvSpPr>
            <a:spLocks noGrp="1"/>
          </p:cNvSpPr>
          <p:nvPr>
            <p:ph type="dt" sz="half" idx="10"/>
          </p:nvPr>
        </p:nvSpPr>
        <p:spPr/>
        <p:txBody>
          <a:bodyPr/>
          <a:lstStyle/>
          <a:p>
            <a:fld id="{F8F2EE40-168C-41A1-9169-3AE204A67ECE}" type="datetimeFigureOut">
              <a:rPr lang="en-GB" smtClean="0"/>
              <a:t>16/04/2023</a:t>
            </a:fld>
            <a:endParaRPr lang="en-GB"/>
          </a:p>
        </p:txBody>
      </p:sp>
      <p:sp>
        <p:nvSpPr>
          <p:cNvPr id="5" name="Footer Placeholder 4">
            <a:extLst>
              <a:ext uri="{FF2B5EF4-FFF2-40B4-BE49-F238E27FC236}">
                <a16:creationId xmlns:a16="http://schemas.microsoft.com/office/drawing/2014/main" id="{6E74F2EA-C191-4BD8-85CD-3AAA321ED1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42A9F8-9BE7-4B88-997D-C0BBF052FD04}"/>
              </a:ext>
            </a:extLst>
          </p:cNvPr>
          <p:cNvSpPr>
            <a:spLocks noGrp="1"/>
          </p:cNvSpPr>
          <p:nvPr>
            <p:ph type="sldNum" sz="quarter" idx="12"/>
          </p:nvPr>
        </p:nvSpPr>
        <p:spPr/>
        <p:txBody>
          <a:bodyPr/>
          <a:lstStyle/>
          <a:p>
            <a:fld id="{BDFD95E9-3E14-49D1-9204-3BA17EFB3F04}" type="slidenum">
              <a:rPr lang="en-GB" smtClean="0"/>
              <a:t>‹#›</a:t>
            </a:fld>
            <a:endParaRPr lang="en-GB"/>
          </a:p>
        </p:txBody>
      </p:sp>
    </p:spTree>
    <p:extLst>
      <p:ext uri="{BB962C8B-B14F-4D97-AF65-F5344CB8AC3E}">
        <p14:creationId xmlns:p14="http://schemas.microsoft.com/office/powerpoint/2010/main" val="101820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C937-E7B7-4F4F-90F6-E72FBF1A94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445938-4746-48FF-B1D3-437231D368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EC94F4-550F-4920-9162-F064952BDE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2A90EE-72AD-406F-A5C9-65868899CBD3}"/>
              </a:ext>
            </a:extLst>
          </p:cNvPr>
          <p:cNvSpPr>
            <a:spLocks noGrp="1"/>
          </p:cNvSpPr>
          <p:nvPr>
            <p:ph type="dt" sz="half" idx="10"/>
          </p:nvPr>
        </p:nvSpPr>
        <p:spPr/>
        <p:txBody>
          <a:bodyPr/>
          <a:lstStyle/>
          <a:p>
            <a:fld id="{F8F2EE40-168C-41A1-9169-3AE204A67ECE}" type="datetimeFigureOut">
              <a:rPr lang="en-GB" smtClean="0"/>
              <a:t>16/04/2023</a:t>
            </a:fld>
            <a:endParaRPr lang="en-GB"/>
          </a:p>
        </p:txBody>
      </p:sp>
      <p:sp>
        <p:nvSpPr>
          <p:cNvPr id="6" name="Footer Placeholder 5">
            <a:extLst>
              <a:ext uri="{FF2B5EF4-FFF2-40B4-BE49-F238E27FC236}">
                <a16:creationId xmlns:a16="http://schemas.microsoft.com/office/drawing/2014/main" id="{772A3280-7C66-4A38-913A-697C83ABE6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25B63A-F344-4618-959F-EC985A7FD76D}"/>
              </a:ext>
            </a:extLst>
          </p:cNvPr>
          <p:cNvSpPr>
            <a:spLocks noGrp="1"/>
          </p:cNvSpPr>
          <p:nvPr>
            <p:ph type="sldNum" sz="quarter" idx="12"/>
          </p:nvPr>
        </p:nvSpPr>
        <p:spPr/>
        <p:txBody>
          <a:bodyPr/>
          <a:lstStyle/>
          <a:p>
            <a:fld id="{BDFD95E9-3E14-49D1-9204-3BA17EFB3F04}" type="slidenum">
              <a:rPr lang="en-GB" smtClean="0"/>
              <a:t>‹#›</a:t>
            </a:fld>
            <a:endParaRPr lang="en-GB"/>
          </a:p>
        </p:txBody>
      </p:sp>
    </p:spTree>
    <p:extLst>
      <p:ext uri="{BB962C8B-B14F-4D97-AF65-F5344CB8AC3E}">
        <p14:creationId xmlns:p14="http://schemas.microsoft.com/office/powerpoint/2010/main" val="16304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7318-808F-4577-87EC-6574EEF1D9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23EBE8-8F1A-433E-82B7-0D9C062989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AC9329-404D-4CE8-AD8D-7E8788A76C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73204B-49A2-465E-BF7B-FBB3836C9E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219C28-E8E7-4AFD-9ACE-8C6D929A3C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FF3F18-5C94-4360-B839-5D6A68443450}"/>
              </a:ext>
            </a:extLst>
          </p:cNvPr>
          <p:cNvSpPr>
            <a:spLocks noGrp="1"/>
          </p:cNvSpPr>
          <p:nvPr>
            <p:ph type="dt" sz="half" idx="10"/>
          </p:nvPr>
        </p:nvSpPr>
        <p:spPr/>
        <p:txBody>
          <a:bodyPr/>
          <a:lstStyle/>
          <a:p>
            <a:fld id="{F8F2EE40-168C-41A1-9169-3AE204A67ECE}" type="datetimeFigureOut">
              <a:rPr lang="en-GB" smtClean="0"/>
              <a:t>16/04/2023</a:t>
            </a:fld>
            <a:endParaRPr lang="en-GB"/>
          </a:p>
        </p:txBody>
      </p:sp>
      <p:sp>
        <p:nvSpPr>
          <p:cNvPr id="8" name="Footer Placeholder 7">
            <a:extLst>
              <a:ext uri="{FF2B5EF4-FFF2-40B4-BE49-F238E27FC236}">
                <a16:creationId xmlns:a16="http://schemas.microsoft.com/office/drawing/2014/main" id="{F1CFA0D0-AE73-4272-B394-CA3FA43945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5E2706-014D-49D0-BAB6-7E0E951BDFF3}"/>
              </a:ext>
            </a:extLst>
          </p:cNvPr>
          <p:cNvSpPr>
            <a:spLocks noGrp="1"/>
          </p:cNvSpPr>
          <p:nvPr>
            <p:ph type="sldNum" sz="quarter" idx="12"/>
          </p:nvPr>
        </p:nvSpPr>
        <p:spPr/>
        <p:txBody>
          <a:bodyPr/>
          <a:lstStyle/>
          <a:p>
            <a:fld id="{BDFD95E9-3E14-49D1-9204-3BA17EFB3F04}" type="slidenum">
              <a:rPr lang="en-GB" smtClean="0"/>
              <a:t>‹#›</a:t>
            </a:fld>
            <a:endParaRPr lang="en-GB"/>
          </a:p>
        </p:txBody>
      </p:sp>
    </p:spTree>
    <p:extLst>
      <p:ext uri="{BB962C8B-B14F-4D97-AF65-F5344CB8AC3E}">
        <p14:creationId xmlns:p14="http://schemas.microsoft.com/office/powerpoint/2010/main" val="15641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443E-D274-4DF8-B2DD-0401A31671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773EF5-EE37-4F96-884E-6AC58D49CF93}"/>
              </a:ext>
            </a:extLst>
          </p:cNvPr>
          <p:cNvSpPr>
            <a:spLocks noGrp="1"/>
          </p:cNvSpPr>
          <p:nvPr>
            <p:ph type="dt" sz="half" idx="10"/>
          </p:nvPr>
        </p:nvSpPr>
        <p:spPr/>
        <p:txBody>
          <a:bodyPr/>
          <a:lstStyle/>
          <a:p>
            <a:fld id="{F8F2EE40-168C-41A1-9169-3AE204A67ECE}" type="datetimeFigureOut">
              <a:rPr lang="en-GB" smtClean="0"/>
              <a:t>16/04/2023</a:t>
            </a:fld>
            <a:endParaRPr lang="en-GB"/>
          </a:p>
        </p:txBody>
      </p:sp>
      <p:sp>
        <p:nvSpPr>
          <p:cNvPr id="4" name="Footer Placeholder 3">
            <a:extLst>
              <a:ext uri="{FF2B5EF4-FFF2-40B4-BE49-F238E27FC236}">
                <a16:creationId xmlns:a16="http://schemas.microsoft.com/office/drawing/2014/main" id="{A1A9AD19-D408-45F6-803E-4C9D2094FC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059BD5-A87D-43E3-B7D5-CD1E1F1E1250}"/>
              </a:ext>
            </a:extLst>
          </p:cNvPr>
          <p:cNvSpPr>
            <a:spLocks noGrp="1"/>
          </p:cNvSpPr>
          <p:nvPr>
            <p:ph type="sldNum" sz="quarter" idx="12"/>
          </p:nvPr>
        </p:nvSpPr>
        <p:spPr/>
        <p:txBody>
          <a:bodyPr/>
          <a:lstStyle/>
          <a:p>
            <a:fld id="{BDFD95E9-3E14-49D1-9204-3BA17EFB3F04}" type="slidenum">
              <a:rPr lang="en-GB" smtClean="0"/>
              <a:t>‹#›</a:t>
            </a:fld>
            <a:endParaRPr lang="en-GB"/>
          </a:p>
        </p:txBody>
      </p:sp>
    </p:spTree>
    <p:extLst>
      <p:ext uri="{BB962C8B-B14F-4D97-AF65-F5344CB8AC3E}">
        <p14:creationId xmlns:p14="http://schemas.microsoft.com/office/powerpoint/2010/main" val="281898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269627-BF08-498A-8BA1-6312FC0A002B}"/>
              </a:ext>
            </a:extLst>
          </p:cNvPr>
          <p:cNvSpPr>
            <a:spLocks noGrp="1"/>
          </p:cNvSpPr>
          <p:nvPr>
            <p:ph type="dt" sz="half" idx="10"/>
          </p:nvPr>
        </p:nvSpPr>
        <p:spPr/>
        <p:txBody>
          <a:bodyPr/>
          <a:lstStyle/>
          <a:p>
            <a:fld id="{F8F2EE40-168C-41A1-9169-3AE204A67ECE}" type="datetimeFigureOut">
              <a:rPr lang="en-GB" smtClean="0"/>
              <a:t>16/04/2023</a:t>
            </a:fld>
            <a:endParaRPr lang="en-GB"/>
          </a:p>
        </p:txBody>
      </p:sp>
      <p:sp>
        <p:nvSpPr>
          <p:cNvPr id="3" name="Footer Placeholder 2">
            <a:extLst>
              <a:ext uri="{FF2B5EF4-FFF2-40B4-BE49-F238E27FC236}">
                <a16:creationId xmlns:a16="http://schemas.microsoft.com/office/drawing/2014/main" id="{9B3D076E-368C-49FB-8907-0D842E0564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6A7D91-3447-4D70-BDCE-9E1812704105}"/>
              </a:ext>
            </a:extLst>
          </p:cNvPr>
          <p:cNvSpPr>
            <a:spLocks noGrp="1"/>
          </p:cNvSpPr>
          <p:nvPr>
            <p:ph type="sldNum" sz="quarter" idx="12"/>
          </p:nvPr>
        </p:nvSpPr>
        <p:spPr/>
        <p:txBody>
          <a:bodyPr/>
          <a:lstStyle/>
          <a:p>
            <a:fld id="{BDFD95E9-3E14-49D1-9204-3BA17EFB3F04}" type="slidenum">
              <a:rPr lang="en-GB" smtClean="0"/>
              <a:t>‹#›</a:t>
            </a:fld>
            <a:endParaRPr lang="en-GB"/>
          </a:p>
        </p:txBody>
      </p:sp>
    </p:spTree>
    <p:extLst>
      <p:ext uri="{BB962C8B-B14F-4D97-AF65-F5344CB8AC3E}">
        <p14:creationId xmlns:p14="http://schemas.microsoft.com/office/powerpoint/2010/main" val="68937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2201-0A40-462A-9929-EDB6BC355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74082D-EED3-4D0A-9E0A-4C8E700CF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8AFDB1-9D23-4B05-91ED-9ED1074C6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FD7AA-260D-4A58-9CF7-087A30C073AC}"/>
              </a:ext>
            </a:extLst>
          </p:cNvPr>
          <p:cNvSpPr>
            <a:spLocks noGrp="1"/>
          </p:cNvSpPr>
          <p:nvPr>
            <p:ph type="dt" sz="half" idx="10"/>
          </p:nvPr>
        </p:nvSpPr>
        <p:spPr/>
        <p:txBody>
          <a:bodyPr/>
          <a:lstStyle/>
          <a:p>
            <a:fld id="{F8F2EE40-168C-41A1-9169-3AE204A67ECE}" type="datetimeFigureOut">
              <a:rPr lang="en-GB" smtClean="0"/>
              <a:t>16/04/2023</a:t>
            </a:fld>
            <a:endParaRPr lang="en-GB"/>
          </a:p>
        </p:txBody>
      </p:sp>
      <p:sp>
        <p:nvSpPr>
          <p:cNvPr id="6" name="Footer Placeholder 5">
            <a:extLst>
              <a:ext uri="{FF2B5EF4-FFF2-40B4-BE49-F238E27FC236}">
                <a16:creationId xmlns:a16="http://schemas.microsoft.com/office/drawing/2014/main" id="{305EAA4C-C5FD-4316-BBB4-D31F492DA8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0EA79C-BC95-45B8-8A23-91117CAD21EC}"/>
              </a:ext>
            </a:extLst>
          </p:cNvPr>
          <p:cNvSpPr>
            <a:spLocks noGrp="1"/>
          </p:cNvSpPr>
          <p:nvPr>
            <p:ph type="sldNum" sz="quarter" idx="12"/>
          </p:nvPr>
        </p:nvSpPr>
        <p:spPr/>
        <p:txBody>
          <a:bodyPr/>
          <a:lstStyle/>
          <a:p>
            <a:fld id="{BDFD95E9-3E14-49D1-9204-3BA17EFB3F04}" type="slidenum">
              <a:rPr lang="en-GB" smtClean="0"/>
              <a:t>‹#›</a:t>
            </a:fld>
            <a:endParaRPr lang="en-GB"/>
          </a:p>
        </p:txBody>
      </p:sp>
    </p:spTree>
    <p:extLst>
      <p:ext uri="{BB962C8B-B14F-4D97-AF65-F5344CB8AC3E}">
        <p14:creationId xmlns:p14="http://schemas.microsoft.com/office/powerpoint/2010/main" val="389188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6752-E1C5-4EE7-B75A-3C864D494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4BC18C-C2A1-49FA-BB90-D30ADC1405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3D6A67-DD45-4E0F-88B2-2D5512F6F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0EFD59-B1CD-466D-B5E9-554253101947}"/>
              </a:ext>
            </a:extLst>
          </p:cNvPr>
          <p:cNvSpPr>
            <a:spLocks noGrp="1"/>
          </p:cNvSpPr>
          <p:nvPr>
            <p:ph type="dt" sz="half" idx="10"/>
          </p:nvPr>
        </p:nvSpPr>
        <p:spPr/>
        <p:txBody>
          <a:bodyPr/>
          <a:lstStyle/>
          <a:p>
            <a:fld id="{F8F2EE40-168C-41A1-9169-3AE204A67ECE}" type="datetimeFigureOut">
              <a:rPr lang="en-GB" smtClean="0"/>
              <a:t>16/04/2023</a:t>
            </a:fld>
            <a:endParaRPr lang="en-GB"/>
          </a:p>
        </p:txBody>
      </p:sp>
      <p:sp>
        <p:nvSpPr>
          <p:cNvPr id="6" name="Footer Placeholder 5">
            <a:extLst>
              <a:ext uri="{FF2B5EF4-FFF2-40B4-BE49-F238E27FC236}">
                <a16:creationId xmlns:a16="http://schemas.microsoft.com/office/drawing/2014/main" id="{93420FE3-A557-4996-BC08-2867DB9A92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0BC7C1-7713-498F-A51D-6A2CE11B86AE}"/>
              </a:ext>
            </a:extLst>
          </p:cNvPr>
          <p:cNvSpPr>
            <a:spLocks noGrp="1"/>
          </p:cNvSpPr>
          <p:nvPr>
            <p:ph type="sldNum" sz="quarter" idx="12"/>
          </p:nvPr>
        </p:nvSpPr>
        <p:spPr/>
        <p:txBody>
          <a:bodyPr/>
          <a:lstStyle/>
          <a:p>
            <a:fld id="{BDFD95E9-3E14-49D1-9204-3BA17EFB3F04}" type="slidenum">
              <a:rPr lang="en-GB" smtClean="0"/>
              <a:t>‹#›</a:t>
            </a:fld>
            <a:endParaRPr lang="en-GB"/>
          </a:p>
        </p:txBody>
      </p:sp>
    </p:spTree>
    <p:extLst>
      <p:ext uri="{BB962C8B-B14F-4D97-AF65-F5344CB8AC3E}">
        <p14:creationId xmlns:p14="http://schemas.microsoft.com/office/powerpoint/2010/main" val="418643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78AEC-EEEA-43D4-A385-98991ECA52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2C4C01-B571-466D-8AF7-133967EA2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294037-BB04-423B-8442-3B192118F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EE40-168C-41A1-9169-3AE204A67ECE}" type="datetimeFigureOut">
              <a:rPr lang="en-GB" smtClean="0"/>
              <a:t>16/04/2023</a:t>
            </a:fld>
            <a:endParaRPr lang="en-GB"/>
          </a:p>
        </p:txBody>
      </p:sp>
      <p:sp>
        <p:nvSpPr>
          <p:cNvPr id="5" name="Footer Placeholder 4">
            <a:extLst>
              <a:ext uri="{FF2B5EF4-FFF2-40B4-BE49-F238E27FC236}">
                <a16:creationId xmlns:a16="http://schemas.microsoft.com/office/drawing/2014/main" id="{A21CEF33-F409-43A7-8C71-6CFB2336B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3CE12C-CCD8-47F0-B29E-F6136EA90E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D95E9-3E14-49D1-9204-3BA17EFB3F04}" type="slidenum">
              <a:rPr lang="en-GB" smtClean="0"/>
              <a:t>‹#›</a:t>
            </a:fld>
            <a:endParaRPr lang="en-GB"/>
          </a:p>
        </p:txBody>
      </p:sp>
    </p:spTree>
    <p:extLst>
      <p:ext uri="{BB962C8B-B14F-4D97-AF65-F5344CB8AC3E}">
        <p14:creationId xmlns:p14="http://schemas.microsoft.com/office/powerpoint/2010/main" val="72597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wchtknP-xoo" TargetMode="Externa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43C3B-B662-4449-83BF-A1E8C7DEFC03}"/>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463826" y="-171400"/>
            <a:ext cx="13291929" cy="7200799"/>
          </a:xfrm>
          <a:prstGeom prst="rect">
            <a:avLst/>
          </a:prstGeom>
        </p:spPr>
      </p:pic>
      <p:sp>
        <p:nvSpPr>
          <p:cNvPr id="2" name="Title 1">
            <a:extLst>
              <a:ext uri="{FF2B5EF4-FFF2-40B4-BE49-F238E27FC236}">
                <a16:creationId xmlns:a16="http://schemas.microsoft.com/office/drawing/2014/main" id="{D26F900E-658C-40D1-9685-BB7EEA1A497F}"/>
              </a:ext>
            </a:extLst>
          </p:cNvPr>
          <p:cNvSpPr>
            <a:spLocks noGrp="1"/>
          </p:cNvSpPr>
          <p:nvPr>
            <p:ph type="title"/>
          </p:nvPr>
        </p:nvSpPr>
        <p:spPr>
          <a:solidFill>
            <a:srgbClr val="FFFF00"/>
          </a:solidFill>
        </p:spPr>
        <p:txBody>
          <a:bodyPr/>
          <a:lstStyle/>
          <a:p>
            <a:r>
              <a:rPr lang="en-GB" dirty="0">
                <a:latin typeface="Alegreya Sans SC" panose="00000500000000000000" pitchFamily="2" charset="0"/>
              </a:rPr>
              <a:t>Class Agreements</a:t>
            </a:r>
          </a:p>
        </p:txBody>
      </p:sp>
      <p:sp>
        <p:nvSpPr>
          <p:cNvPr id="3" name="Content Placeholder 2">
            <a:extLst>
              <a:ext uri="{FF2B5EF4-FFF2-40B4-BE49-F238E27FC236}">
                <a16:creationId xmlns:a16="http://schemas.microsoft.com/office/drawing/2014/main" id="{ED5BA2FA-348B-4A51-B8EF-0A5F2A2BAD8A}"/>
              </a:ext>
            </a:extLst>
          </p:cNvPr>
          <p:cNvSpPr>
            <a:spLocks noGrp="1"/>
          </p:cNvSpPr>
          <p:nvPr>
            <p:ph idx="1"/>
          </p:nvPr>
        </p:nvSpPr>
        <p:spPr>
          <a:solidFill>
            <a:schemeClr val="accent6">
              <a:lumMod val="20000"/>
              <a:lumOff val="80000"/>
            </a:schemeClr>
          </a:solidFill>
        </p:spPr>
        <p:txBody>
          <a:bodyPr>
            <a:normAutofit fontScale="92500" lnSpcReduction="20000"/>
          </a:bodyPr>
          <a:lstStyle/>
          <a:p>
            <a:pPr marL="289322" indent="-289322">
              <a:buAutoNum type="arabicParenR"/>
            </a:pPr>
            <a:r>
              <a:rPr lang="en-GB" dirty="0"/>
              <a:t>No put downs of self or others.</a:t>
            </a:r>
          </a:p>
          <a:p>
            <a:pPr marL="289322" indent="-289322">
              <a:buAutoNum type="arabicParenR"/>
            </a:pPr>
            <a:r>
              <a:rPr lang="en-GB" dirty="0"/>
              <a:t>Listen well.</a:t>
            </a:r>
          </a:p>
          <a:p>
            <a:pPr marL="289322" indent="-289322">
              <a:buAutoNum type="arabicParenR"/>
            </a:pPr>
            <a:r>
              <a:rPr lang="en-GB" dirty="0"/>
              <a:t>Be willing to try new things.</a:t>
            </a:r>
          </a:p>
          <a:p>
            <a:pPr marL="289322" indent="-289322">
              <a:buAutoNum type="arabicParenR"/>
            </a:pPr>
            <a:r>
              <a:rPr lang="en-GB" dirty="0"/>
              <a:t>Participate fully (but you have a right to PASS if you don’t want to share something.)</a:t>
            </a:r>
          </a:p>
          <a:p>
            <a:pPr marL="289322" indent="-289322">
              <a:buAutoNum type="arabicParenR"/>
            </a:pPr>
            <a:r>
              <a:rPr lang="en-GB" dirty="0"/>
              <a:t>No gossip about anyone in the classroom, or outside.  This includes not telling us stories/information about people we may know.  </a:t>
            </a:r>
          </a:p>
          <a:p>
            <a:pPr marL="289322" indent="-289322">
              <a:buAutoNum type="arabicParenR"/>
            </a:pPr>
            <a:r>
              <a:rPr lang="en-GB" dirty="0"/>
              <a:t>No gossip following the lesson. </a:t>
            </a:r>
          </a:p>
          <a:p>
            <a:pPr marL="0" indent="0">
              <a:buNone/>
            </a:pPr>
            <a:r>
              <a:rPr lang="en-GB" dirty="0"/>
              <a:t>7)  If you have any questions relating to puberty, please use a post-it note and put them in the brown envelope, these will be answered in a way that is appropriate to your age.</a:t>
            </a:r>
          </a:p>
          <a:p>
            <a:pPr marL="0" indent="0">
              <a:buNone/>
            </a:pPr>
            <a:r>
              <a:rPr lang="en-GB" dirty="0"/>
              <a:t>   </a:t>
            </a:r>
            <a:r>
              <a:rPr lang="en-GB" b="1" dirty="0"/>
              <a:t>Please put thumbs up if you agree to this.</a:t>
            </a:r>
          </a:p>
        </p:txBody>
      </p:sp>
    </p:spTree>
    <p:extLst>
      <p:ext uri="{BB962C8B-B14F-4D97-AF65-F5344CB8AC3E}">
        <p14:creationId xmlns:p14="http://schemas.microsoft.com/office/powerpoint/2010/main" val="20475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718F-A28E-4E05-87BA-F27AECD9C077}"/>
              </a:ext>
            </a:extLst>
          </p:cNvPr>
          <p:cNvSpPr>
            <a:spLocks noGrp="1"/>
          </p:cNvSpPr>
          <p:nvPr>
            <p:ph type="title"/>
          </p:nvPr>
        </p:nvSpPr>
        <p:spPr>
          <a:xfrm>
            <a:off x="838200" y="365125"/>
            <a:ext cx="10515600" cy="1755223"/>
          </a:xfrm>
          <a:solidFill>
            <a:srgbClr val="FFFF00"/>
          </a:solidFill>
        </p:spPr>
        <p:txBody>
          <a:bodyPr>
            <a:normAutofit fontScale="90000"/>
          </a:bodyPr>
          <a:lstStyle/>
          <a:p>
            <a:r>
              <a:rPr lang="en-GB" dirty="0"/>
              <a:t>If we think lots of negative thoughts about ourselves and are easily persuaded to do things, we may not have very high self-esteem.</a:t>
            </a:r>
          </a:p>
        </p:txBody>
      </p:sp>
      <p:sp>
        <p:nvSpPr>
          <p:cNvPr id="4" name="TextBox 3">
            <a:extLst>
              <a:ext uri="{FF2B5EF4-FFF2-40B4-BE49-F238E27FC236}">
                <a16:creationId xmlns:a16="http://schemas.microsoft.com/office/drawing/2014/main" id="{E80266F0-7BDE-418C-A7DE-E5ACFD810441}"/>
              </a:ext>
            </a:extLst>
          </p:cNvPr>
          <p:cNvSpPr txBox="1"/>
          <p:nvPr/>
        </p:nvSpPr>
        <p:spPr>
          <a:xfrm>
            <a:off x="838200" y="2425148"/>
            <a:ext cx="5443330" cy="3539430"/>
          </a:xfrm>
          <a:prstGeom prst="rect">
            <a:avLst/>
          </a:prstGeom>
          <a:solidFill>
            <a:schemeClr val="accent4">
              <a:lumMod val="20000"/>
              <a:lumOff val="80000"/>
            </a:schemeClr>
          </a:solidFill>
        </p:spPr>
        <p:txBody>
          <a:bodyPr wrap="square" rtlCol="0">
            <a:spAutoFit/>
          </a:bodyPr>
          <a:lstStyle/>
          <a:p>
            <a:r>
              <a:rPr lang="en-GB" sz="2800" dirty="0"/>
              <a:t>But we can change the way we think about ourselves by:</a:t>
            </a:r>
          </a:p>
          <a:p>
            <a:r>
              <a:rPr lang="en-GB" sz="2800" dirty="0"/>
              <a:t>*Focusing on positive things about ourselves. </a:t>
            </a:r>
          </a:p>
          <a:p>
            <a:r>
              <a:rPr lang="en-GB" sz="2800" dirty="0"/>
              <a:t>*Focusing on positive things we have achieved.</a:t>
            </a:r>
          </a:p>
          <a:p>
            <a:r>
              <a:rPr lang="en-GB" sz="2800" dirty="0"/>
              <a:t>*Focusing on positive things that people say to us.</a:t>
            </a:r>
          </a:p>
        </p:txBody>
      </p:sp>
    </p:spTree>
    <p:extLst>
      <p:ext uri="{BB962C8B-B14F-4D97-AF65-F5344CB8AC3E}">
        <p14:creationId xmlns:p14="http://schemas.microsoft.com/office/powerpoint/2010/main" val="236429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079A-3DA6-45BD-AC36-7913EB807B87}"/>
              </a:ext>
            </a:extLst>
          </p:cNvPr>
          <p:cNvSpPr>
            <a:spLocks noGrp="1"/>
          </p:cNvSpPr>
          <p:nvPr>
            <p:ph type="title"/>
          </p:nvPr>
        </p:nvSpPr>
        <p:spPr>
          <a:xfrm>
            <a:off x="838200" y="365125"/>
            <a:ext cx="10515600" cy="867327"/>
          </a:xfrm>
          <a:solidFill>
            <a:srgbClr val="FFFF00"/>
          </a:solidFill>
        </p:spPr>
        <p:txBody>
          <a:bodyPr>
            <a:normAutofit fontScale="90000"/>
          </a:bodyPr>
          <a:lstStyle/>
          <a:p>
            <a:pPr algn="ctr"/>
            <a:r>
              <a:rPr lang="en-GB" b="1" dirty="0"/>
              <a:t>Task 1:  You need the spiral and different colours.</a:t>
            </a:r>
          </a:p>
        </p:txBody>
      </p:sp>
      <p:sp>
        <p:nvSpPr>
          <p:cNvPr id="3" name="Content Placeholder 2">
            <a:extLst>
              <a:ext uri="{FF2B5EF4-FFF2-40B4-BE49-F238E27FC236}">
                <a16:creationId xmlns:a16="http://schemas.microsoft.com/office/drawing/2014/main" id="{9A56E024-1594-4686-ACB7-E30707AE551B}"/>
              </a:ext>
            </a:extLst>
          </p:cNvPr>
          <p:cNvSpPr>
            <a:spLocks noGrp="1"/>
          </p:cNvSpPr>
          <p:nvPr>
            <p:ph idx="1"/>
          </p:nvPr>
        </p:nvSpPr>
        <p:spPr>
          <a:xfrm>
            <a:off x="705678" y="1401556"/>
            <a:ext cx="10515600" cy="1871731"/>
          </a:xfrm>
          <a:solidFill>
            <a:schemeClr val="accent4">
              <a:lumMod val="20000"/>
              <a:lumOff val="80000"/>
            </a:schemeClr>
          </a:solidFill>
        </p:spPr>
        <p:txBody>
          <a:bodyPr/>
          <a:lstStyle/>
          <a:p>
            <a:pPr marL="514350" indent="-514350">
              <a:buAutoNum type="arabicParenR"/>
            </a:pPr>
            <a:r>
              <a:rPr lang="en-GB" sz="3200" dirty="0"/>
              <a:t>Think of five to ten things that you like about yourself, or that you have achieved.  Write them on the spiral.</a:t>
            </a:r>
          </a:p>
          <a:p>
            <a:pPr marL="514350" indent="-514350">
              <a:buAutoNum type="arabicParenR"/>
            </a:pPr>
            <a:r>
              <a:rPr lang="en-GB" sz="3200" dirty="0"/>
              <a:t>Now pass it to the two people next to you to add things.  </a:t>
            </a:r>
          </a:p>
          <a:p>
            <a:pPr marL="0" indent="0">
              <a:buNone/>
            </a:pPr>
            <a:endParaRPr lang="en-GB" dirty="0"/>
          </a:p>
        </p:txBody>
      </p:sp>
      <p:pic>
        <p:nvPicPr>
          <p:cNvPr id="10" name="Picture 9">
            <a:extLst>
              <a:ext uri="{FF2B5EF4-FFF2-40B4-BE49-F238E27FC236}">
                <a16:creationId xmlns:a16="http://schemas.microsoft.com/office/drawing/2014/main" id="{09794110-EEAC-4C81-8A61-4E935523B108}"/>
              </a:ext>
            </a:extLst>
          </p:cNvPr>
          <p:cNvPicPr>
            <a:picLocks noChangeAspect="1"/>
          </p:cNvPicPr>
          <p:nvPr/>
        </p:nvPicPr>
        <p:blipFill rotWithShape="1">
          <a:blip r:embed="rId2"/>
          <a:srcRect l="42284" t="47728" r="32173" b="10512"/>
          <a:stretch/>
        </p:blipFill>
        <p:spPr>
          <a:xfrm>
            <a:off x="3816627" y="3584714"/>
            <a:ext cx="3352800" cy="3081723"/>
          </a:xfrm>
          <a:prstGeom prst="rect">
            <a:avLst/>
          </a:prstGeom>
        </p:spPr>
      </p:pic>
      <p:sp>
        <p:nvSpPr>
          <p:cNvPr id="11" name="TextBox 10">
            <a:extLst>
              <a:ext uri="{FF2B5EF4-FFF2-40B4-BE49-F238E27FC236}">
                <a16:creationId xmlns:a16="http://schemas.microsoft.com/office/drawing/2014/main" id="{B1E0AF40-08B8-4060-A69E-39B05056CF32}"/>
              </a:ext>
            </a:extLst>
          </p:cNvPr>
          <p:cNvSpPr txBox="1"/>
          <p:nvPr/>
        </p:nvSpPr>
        <p:spPr>
          <a:xfrm>
            <a:off x="1689652" y="4923215"/>
            <a:ext cx="1967948" cy="1569660"/>
          </a:xfrm>
          <a:prstGeom prst="rect">
            <a:avLst/>
          </a:prstGeom>
          <a:solidFill>
            <a:srgbClr val="FFFF00"/>
          </a:solidFill>
        </p:spPr>
        <p:txBody>
          <a:bodyPr wrap="square" rtlCol="0">
            <a:spAutoFit/>
          </a:bodyPr>
          <a:lstStyle/>
          <a:p>
            <a:r>
              <a:rPr lang="en-GB" sz="3200" dirty="0"/>
              <a:t>Write in the spiral like this…</a:t>
            </a:r>
          </a:p>
        </p:txBody>
      </p:sp>
    </p:spTree>
    <p:extLst>
      <p:ext uri="{BB962C8B-B14F-4D97-AF65-F5344CB8AC3E}">
        <p14:creationId xmlns:p14="http://schemas.microsoft.com/office/powerpoint/2010/main" val="361009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6BAC-0AF3-49CF-A1B7-884FB36D65FA}"/>
              </a:ext>
            </a:extLst>
          </p:cNvPr>
          <p:cNvSpPr>
            <a:spLocks noGrp="1"/>
          </p:cNvSpPr>
          <p:nvPr>
            <p:ph type="title"/>
          </p:nvPr>
        </p:nvSpPr>
        <p:spPr>
          <a:xfrm>
            <a:off x="838200" y="200379"/>
            <a:ext cx="10515600" cy="1325563"/>
          </a:xfrm>
          <a:solidFill>
            <a:srgbClr val="FFFF00"/>
          </a:solidFill>
        </p:spPr>
        <p:txBody>
          <a:bodyPr/>
          <a:lstStyle/>
          <a:p>
            <a:r>
              <a:rPr lang="en-GB" dirty="0"/>
              <a:t>Another way of developing good self-esteem and joy, is to DO things that make you happy.</a:t>
            </a:r>
          </a:p>
        </p:txBody>
      </p:sp>
      <p:sp>
        <p:nvSpPr>
          <p:cNvPr id="3" name="Content Placeholder 2">
            <a:extLst>
              <a:ext uri="{FF2B5EF4-FFF2-40B4-BE49-F238E27FC236}">
                <a16:creationId xmlns:a16="http://schemas.microsoft.com/office/drawing/2014/main" id="{1422A757-BB72-4CF3-BF3B-3F4A71DDA2A9}"/>
              </a:ext>
            </a:extLst>
          </p:cNvPr>
          <p:cNvSpPr>
            <a:spLocks noGrp="1"/>
          </p:cNvSpPr>
          <p:nvPr>
            <p:ph idx="1"/>
          </p:nvPr>
        </p:nvSpPr>
        <p:spPr>
          <a:xfrm>
            <a:off x="838200" y="1825626"/>
            <a:ext cx="10515600" cy="1752462"/>
          </a:xfrm>
          <a:solidFill>
            <a:schemeClr val="accent4">
              <a:lumMod val="20000"/>
              <a:lumOff val="80000"/>
            </a:schemeClr>
          </a:solidFill>
        </p:spPr>
        <p:txBody>
          <a:bodyPr>
            <a:normAutofit fontScale="92500" lnSpcReduction="10000"/>
          </a:bodyPr>
          <a:lstStyle/>
          <a:p>
            <a:pPr marL="0" indent="0">
              <a:buNone/>
            </a:pPr>
            <a:r>
              <a:rPr lang="en-GB" dirty="0"/>
              <a:t>These things could be big or small.  </a:t>
            </a:r>
          </a:p>
          <a:p>
            <a:pPr marL="0" indent="0">
              <a:buNone/>
            </a:pPr>
            <a:endParaRPr lang="en-GB" dirty="0"/>
          </a:p>
          <a:p>
            <a:pPr marL="0" indent="0">
              <a:buNone/>
            </a:pPr>
            <a:r>
              <a:rPr lang="en-GB" dirty="0"/>
              <a:t>Task 2: Add ten or more things to your spiral that bring you joy.  As a class you may want to share ideas to help everyone complete this task.</a:t>
            </a:r>
          </a:p>
        </p:txBody>
      </p:sp>
      <p:pic>
        <p:nvPicPr>
          <p:cNvPr id="4" name="Picture 3">
            <a:extLst>
              <a:ext uri="{FF2B5EF4-FFF2-40B4-BE49-F238E27FC236}">
                <a16:creationId xmlns:a16="http://schemas.microsoft.com/office/drawing/2014/main" id="{5EC2DB06-A03D-4EB0-B51A-E0F4E5EB53D5}"/>
              </a:ext>
            </a:extLst>
          </p:cNvPr>
          <p:cNvPicPr>
            <a:picLocks noChangeAspect="1"/>
          </p:cNvPicPr>
          <p:nvPr/>
        </p:nvPicPr>
        <p:blipFill rotWithShape="1">
          <a:blip r:embed="rId2"/>
          <a:srcRect l="42284" t="47728" r="32173" b="10512"/>
          <a:stretch/>
        </p:blipFill>
        <p:spPr>
          <a:xfrm>
            <a:off x="3816627" y="3889233"/>
            <a:ext cx="3021495" cy="2777204"/>
          </a:xfrm>
          <a:prstGeom prst="rect">
            <a:avLst/>
          </a:prstGeom>
        </p:spPr>
      </p:pic>
      <p:sp>
        <p:nvSpPr>
          <p:cNvPr id="5" name="TextBox 4">
            <a:extLst>
              <a:ext uri="{FF2B5EF4-FFF2-40B4-BE49-F238E27FC236}">
                <a16:creationId xmlns:a16="http://schemas.microsoft.com/office/drawing/2014/main" id="{ECB2F57B-94AA-4D7E-A3B3-1B2B541892C6}"/>
              </a:ext>
            </a:extLst>
          </p:cNvPr>
          <p:cNvSpPr txBox="1"/>
          <p:nvPr/>
        </p:nvSpPr>
        <p:spPr>
          <a:xfrm>
            <a:off x="1928191" y="5087961"/>
            <a:ext cx="1773486" cy="1569660"/>
          </a:xfrm>
          <a:prstGeom prst="rect">
            <a:avLst/>
          </a:prstGeom>
          <a:solidFill>
            <a:srgbClr val="FFFF00"/>
          </a:solidFill>
        </p:spPr>
        <p:txBody>
          <a:bodyPr wrap="square" rtlCol="0">
            <a:spAutoFit/>
          </a:bodyPr>
          <a:lstStyle/>
          <a:p>
            <a:r>
              <a:rPr lang="en-GB" sz="3200" dirty="0"/>
              <a:t>Write in the spiral like this…</a:t>
            </a:r>
          </a:p>
        </p:txBody>
      </p:sp>
    </p:spTree>
    <p:extLst>
      <p:ext uri="{BB962C8B-B14F-4D97-AF65-F5344CB8AC3E}">
        <p14:creationId xmlns:p14="http://schemas.microsoft.com/office/powerpoint/2010/main" val="229833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76" y="148102"/>
            <a:ext cx="6177455" cy="987015"/>
          </a:xfrm>
          <a:solidFill>
            <a:srgbClr val="FFFF00"/>
          </a:solidFill>
        </p:spPr>
        <p:txBody>
          <a:bodyPr>
            <a:normAutofit/>
          </a:bodyPr>
          <a:lstStyle/>
          <a:p>
            <a:r>
              <a:rPr lang="en-GB" sz="3200" b="1" dirty="0"/>
              <a:t>Task 3: </a:t>
            </a:r>
            <a:r>
              <a:rPr lang="en-GB" sz="3200" dirty="0"/>
              <a:t>Adding Colour To Your Spiral</a:t>
            </a:r>
          </a:p>
        </p:txBody>
      </p:sp>
      <p:sp>
        <p:nvSpPr>
          <p:cNvPr id="3" name="Content Placeholder 2"/>
          <p:cNvSpPr>
            <a:spLocks noGrp="1"/>
          </p:cNvSpPr>
          <p:nvPr>
            <p:ph idx="1"/>
          </p:nvPr>
        </p:nvSpPr>
        <p:spPr>
          <a:xfrm>
            <a:off x="365760" y="1423851"/>
            <a:ext cx="6949440" cy="4937760"/>
          </a:xfrm>
          <a:solidFill>
            <a:schemeClr val="accent4">
              <a:lumMod val="20000"/>
              <a:lumOff val="80000"/>
            </a:schemeClr>
          </a:solidFill>
        </p:spPr>
        <p:txBody>
          <a:bodyPr>
            <a:normAutofit fontScale="92500" lnSpcReduction="20000"/>
          </a:bodyPr>
          <a:lstStyle/>
          <a:p>
            <a:pPr marL="0" indent="0">
              <a:buNone/>
            </a:pPr>
            <a:r>
              <a:rPr lang="en-GB" sz="3300" dirty="0"/>
              <a:t>a) Watch the YouTube clip on tips on how to blend colouring pencils.</a:t>
            </a:r>
          </a:p>
          <a:p>
            <a:pPr marL="0" indent="0">
              <a:buNone/>
            </a:pPr>
            <a:r>
              <a:rPr lang="en-GB" sz="3300" dirty="0">
                <a:hlinkClick r:id="rId2"/>
              </a:rPr>
              <a:t>https://www.youtube.com/watch?v=wchtknP-xoo</a:t>
            </a:r>
            <a:endParaRPr lang="en-GB" sz="3300" dirty="0"/>
          </a:p>
          <a:p>
            <a:pPr marL="0" indent="0">
              <a:buNone/>
            </a:pPr>
            <a:endParaRPr lang="en-GB" sz="3300" dirty="0"/>
          </a:p>
          <a:p>
            <a:pPr marL="0" indent="0">
              <a:buNone/>
            </a:pPr>
            <a:r>
              <a:rPr lang="en-GB" sz="3300" dirty="0"/>
              <a:t>b) Spend 5 minutes practicing blending colours together in your jotter.</a:t>
            </a:r>
          </a:p>
          <a:p>
            <a:pPr marL="0" indent="0">
              <a:buNone/>
            </a:pPr>
            <a:endParaRPr lang="en-GB" sz="3300" dirty="0"/>
          </a:p>
          <a:p>
            <a:pPr marL="0" indent="0">
              <a:buNone/>
            </a:pPr>
            <a:r>
              <a:rPr lang="en-GB" sz="3300" dirty="0"/>
              <a:t>c)  Colour in your spiral. Use the colour wheel as inspiration, </a:t>
            </a:r>
            <a:r>
              <a:rPr lang="en-GB" sz="3300" b="1" dirty="0"/>
              <a:t>BUT PLEASE COLOUR LIGHTLY SO THAT YOUR POEM CAN STILL BE READ.</a:t>
            </a:r>
          </a:p>
          <a:p>
            <a:pPr marL="0" indent="0">
              <a:buNone/>
            </a:pPr>
            <a:endParaRPr lang="en-GB" sz="3300" dirty="0"/>
          </a:p>
          <a:p>
            <a:pPr marL="0" indent="0">
              <a:buNone/>
            </a:pPr>
            <a:endParaRPr lang="en-GB" dirty="0"/>
          </a:p>
          <a:p>
            <a:pPr marL="0" indent="0">
              <a:buNone/>
            </a:pPr>
            <a:endParaRPr lang="en-GB" dirty="0"/>
          </a:p>
        </p:txBody>
      </p:sp>
      <p:pic>
        <p:nvPicPr>
          <p:cNvPr id="5" name="Picture 4"/>
          <p:cNvPicPr>
            <a:picLocks noChangeAspect="1"/>
          </p:cNvPicPr>
          <p:nvPr/>
        </p:nvPicPr>
        <p:blipFill>
          <a:blip r:embed="rId3"/>
          <a:stretch>
            <a:fillRect/>
          </a:stretch>
        </p:blipFill>
        <p:spPr>
          <a:xfrm>
            <a:off x="9771813" y="3664131"/>
            <a:ext cx="2257425" cy="2962275"/>
          </a:xfrm>
          <a:prstGeom prst="rect">
            <a:avLst/>
          </a:prstGeom>
        </p:spPr>
      </p:pic>
      <p:pic>
        <p:nvPicPr>
          <p:cNvPr id="6" name="Picture 5"/>
          <p:cNvPicPr>
            <a:picLocks noChangeAspect="1"/>
          </p:cNvPicPr>
          <p:nvPr/>
        </p:nvPicPr>
        <p:blipFill>
          <a:blip r:embed="rId4"/>
          <a:stretch>
            <a:fillRect/>
          </a:stretch>
        </p:blipFill>
        <p:spPr>
          <a:xfrm>
            <a:off x="7202956" y="3077597"/>
            <a:ext cx="2715305" cy="2589983"/>
          </a:xfrm>
          <a:prstGeom prst="rect">
            <a:avLst/>
          </a:prstGeom>
        </p:spPr>
      </p:pic>
      <p:pic>
        <p:nvPicPr>
          <p:cNvPr id="7" name="Picture 6"/>
          <p:cNvPicPr>
            <a:picLocks noChangeAspect="1"/>
          </p:cNvPicPr>
          <p:nvPr/>
        </p:nvPicPr>
        <p:blipFill>
          <a:blip r:embed="rId5"/>
          <a:stretch>
            <a:fillRect/>
          </a:stretch>
        </p:blipFill>
        <p:spPr>
          <a:xfrm>
            <a:off x="9737609" y="365125"/>
            <a:ext cx="2354903" cy="313304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0872" y="641609"/>
            <a:ext cx="2311064" cy="2147254"/>
          </a:xfrm>
          <a:prstGeom prst="rect">
            <a:avLst/>
          </a:prstGeom>
        </p:spPr>
      </p:pic>
    </p:spTree>
    <p:extLst>
      <p:ext uri="{BB962C8B-B14F-4D97-AF65-F5344CB8AC3E}">
        <p14:creationId xmlns:p14="http://schemas.microsoft.com/office/powerpoint/2010/main" val="43894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45" y="204952"/>
            <a:ext cx="10515600" cy="2084826"/>
          </a:xfrm>
          <a:solidFill>
            <a:srgbClr val="FFFF00"/>
          </a:solidFill>
        </p:spPr>
        <p:txBody>
          <a:bodyPr>
            <a:noAutofit/>
          </a:bodyPr>
          <a:lstStyle/>
          <a:p>
            <a:r>
              <a:rPr lang="en-GB" sz="3600" b="1" dirty="0"/>
              <a:t>Task 4: </a:t>
            </a:r>
            <a:r>
              <a:rPr lang="en-GB" sz="3600" dirty="0"/>
              <a:t>Cut out your spiral.  Then cut out a small hole where the red dot is located.  The easiest way to do this is to fold the paper and cut a small diamond shape.  </a:t>
            </a:r>
          </a:p>
        </p:txBody>
      </p:sp>
      <p:pic>
        <p:nvPicPr>
          <p:cNvPr id="4" name="Picture 3"/>
          <p:cNvPicPr>
            <a:picLocks noChangeAspect="1"/>
          </p:cNvPicPr>
          <p:nvPr/>
        </p:nvPicPr>
        <p:blipFill>
          <a:blip r:embed="rId2"/>
          <a:stretch>
            <a:fillRect/>
          </a:stretch>
        </p:blipFill>
        <p:spPr>
          <a:xfrm>
            <a:off x="246650" y="3084059"/>
            <a:ext cx="3103449" cy="2733418"/>
          </a:xfrm>
          <a:prstGeom prst="rect">
            <a:avLst/>
          </a:prstGeom>
        </p:spPr>
      </p:pic>
      <p:sp>
        <p:nvSpPr>
          <p:cNvPr id="6" name="TextBox 5"/>
          <p:cNvSpPr txBox="1"/>
          <p:nvPr/>
        </p:nvSpPr>
        <p:spPr>
          <a:xfrm>
            <a:off x="6968358" y="4406065"/>
            <a:ext cx="4682359" cy="2308324"/>
          </a:xfrm>
          <a:prstGeom prst="rect">
            <a:avLst/>
          </a:prstGeom>
          <a:solidFill>
            <a:srgbClr val="FFFF00"/>
          </a:solidFill>
        </p:spPr>
        <p:txBody>
          <a:bodyPr wrap="square" rtlCol="0">
            <a:spAutoFit/>
          </a:bodyPr>
          <a:lstStyle/>
          <a:p>
            <a:r>
              <a:rPr lang="en-GB" sz="2400" b="1" dirty="0"/>
              <a:t>Stage five:  </a:t>
            </a:r>
            <a:r>
              <a:rPr lang="en-GB" sz="2400" dirty="0"/>
              <a:t>Cut your piece of wool in half.  Put one piece away for next week.  </a:t>
            </a:r>
          </a:p>
          <a:p>
            <a:r>
              <a:rPr lang="en-GB" sz="2400" dirty="0"/>
              <a:t>Thread the other piece through the hole and tie a knot, so that it can be hung on the Hope tree next week!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223" y="2565517"/>
            <a:ext cx="2539589" cy="1619979"/>
          </a:xfrm>
          <a:prstGeom prst="rect">
            <a:avLst/>
          </a:prstGeom>
        </p:spPr>
      </p:pic>
      <p:pic>
        <p:nvPicPr>
          <p:cNvPr id="8" name="Picture 7"/>
          <p:cNvPicPr>
            <a:picLocks noChangeAspect="1"/>
          </p:cNvPicPr>
          <p:nvPr/>
        </p:nvPicPr>
        <p:blipFill>
          <a:blip r:embed="rId4"/>
          <a:stretch>
            <a:fillRect/>
          </a:stretch>
        </p:blipFill>
        <p:spPr>
          <a:xfrm>
            <a:off x="3613588" y="2865378"/>
            <a:ext cx="2823267" cy="3472359"/>
          </a:xfrm>
          <a:prstGeom prst="rect">
            <a:avLst/>
          </a:prstGeom>
        </p:spPr>
      </p:pic>
    </p:spTree>
    <p:extLst>
      <p:ext uri="{BB962C8B-B14F-4D97-AF65-F5344CB8AC3E}">
        <p14:creationId xmlns:p14="http://schemas.microsoft.com/office/powerpoint/2010/main" val="1630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92E6AD-6B09-4CDC-9D3C-7C3A841C8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pic>
        <p:nvPicPr>
          <p:cNvPr id="4" name="Picture 3"/>
          <p:cNvPicPr>
            <a:picLocks noChangeAspect="1"/>
          </p:cNvPicPr>
          <p:nvPr/>
        </p:nvPicPr>
        <p:blipFill rotWithShape="1">
          <a:blip r:embed="rId3"/>
          <a:srcRect l="18211" t="17997" r="16326" b="35667"/>
          <a:stretch/>
        </p:blipFill>
        <p:spPr>
          <a:xfrm>
            <a:off x="642257" y="322846"/>
            <a:ext cx="6385034" cy="3389587"/>
          </a:xfrm>
          <a:prstGeom prst="rect">
            <a:avLst/>
          </a:prstGeom>
        </p:spPr>
      </p:pic>
      <p:pic>
        <p:nvPicPr>
          <p:cNvPr id="5" name="Picture 4"/>
          <p:cNvPicPr>
            <a:picLocks noChangeAspect="1"/>
          </p:cNvPicPr>
          <p:nvPr/>
        </p:nvPicPr>
        <p:blipFill rotWithShape="1">
          <a:blip r:embed="rId4"/>
          <a:srcRect l="17887" t="17995" r="15679" b="31789"/>
          <a:stretch/>
        </p:blipFill>
        <p:spPr>
          <a:xfrm>
            <a:off x="5287831" y="2582424"/>
            <a:ext cx="6479627" cy="3673367"/>
          </a:xfrm>
          <a:prstGeom prst="rect">
            <a:avLst/>
          </a:prstGeom>
        </p:spPr>
      </p:pic>
      <p:sp>
        <p:nvSpPr>
          <p:cNvPr id="2" name="TextBox 1">
            <a:extLst>
              <a:ext uri="{FF2B5EF4-FFF2-40B4-BE49-F238E27FC236}">
                <a16:creationId xmlns:a16="http://schemas.microsoft.com/office/drawing/2014/main" id="{40D500FF-AD27-4E16-97F9-582FEFDCC5C1}"/>
              </a:ext>
            </a:extLst>
          </p:cNvPr>
          <p:cNvSpPr txBox="1"/>
          <p:nvPr/>
        </p:nvSpPr>
        <p:spPr>
          <a:xfrm>
            <a:off x="331304" y="3988904"/>
            <a:ext cx="4439479" cy="2677656"/>
          </a:xfrm>
          <a:prstGeom prst="rect">
            <a:avLst/>
          </a:prstGeom>
          <a:solidFill>
            <a:srgbClr val="FFFF00"/>
          </a:solidFill>
        </p:spPr>
        <p:txBody>
          <a:bodyPr wrap="square" rtlCol="0">
            <a:spAutoFit/>
          </a:bodyPr>
          <a:lstStyle/>
          <a:p>
            <a:r>
              <a:rPr lang="en-GB" sz="2800" dirty="0"/>
              <a:t>You can display these at home, or in school,  to remind you that you can create your own joy by what you choose to say to yourself and the choices you make.</a:t>
            </a:r>
          </a:p>
        </p:txBody>
      </p:sp>
    </p:spTree>
    <p:extLst>
      <p:ext uri="{BB962C8B-B14F-4D97-AF65-F5344CB8AC3E}">
        <p14:creationId xmlns:p14="http://schemas.microsoft.com/office/powerpoint/2010/main" val="19792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6B3B-FDEA-4EB6-9102-48B2DAFF7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B5D4E042-6AF1-4A17-91BF-EDC9870C4E9A}"/>
              </a:ext>
            </a:extLst>
          </p:cNvPr>
          <p:cNvSpPr>
            <a:spLocks noGrp="1"/>
          </p:cNvSpPr>
          <p:nvPr>
            <p:ph type="title"/>
          </p:nvPr>
        </p:nvSpPr>
        <p:spPr>
          <a:xfrm>
            <a:off x="838200" y="1597577"/>
            <a:ext cx="10515600" cy="2934666"/>
          </a:xfrm>
          <a:solidFill>
            <a:srgbClr val="FFFF00"/>
          </a:solidFill>
        </p:spPr>
        <p:txBody>
          <a:bodyPr>
            <a:normAutofit/>
          </a:bodyPr>
          <a:lstStyle/>
          <a:p>
            <a:r>
              <a:rPr lang="en-GB" dirty="0"/>
              <a:t>We are going to end this topic by focusing on the emotion - joy.  We will begin with some drama games to help us explore this emotion.</a:t>
            </a:r>
          </a:p>
        </p:txBody>
      </p:sp>
    </p:spTree>
    <p:extLst>
      <p:ext uri="{BB962C8B-B14F-4D97-AF65-F5344CB8AC3E}">
        <p14:creationId xmlns:p14="http://schemas.microsoft.com/office/powerpoint/2010/main" val="91990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04"/>
            <a:ext cx="12192000" cy="6921204"/>
          </a:xfrm>
          <a:prstGeom prst="rect">
            <a:avLst/>
          </a:prstGeom>
        </p:spPr>
      </p:pic>
      <p:sp>
        <p:nvSpPr>
          <p:cNvPr id="2" name="Title 1"/>
          <p:cNvSpPr>
            <a:spLocks noGrp="1"/>
          </p:cNvSpPr>
          <p:nvPr>
            <p:ph type="title"/>
          </p:nvPr>
        </p:nvSpPr>
        <p:spPr>
          <a:solidFill>
            <a:srgbClr val="FFFF00"/>
          </a:solidFill>
        </p:spPr>
        <p:txBody>
          <a:bodyPr/>
          <a:lstStyle/>
          <a:p>
            <a:r>
              <a:rPr lang="en-GB" b="1" dirty="0"/>
              <a:t>Drama Game:  My Joyful Journey to School!</a:t>
            </a:r>
          </a:p>
        </p:txBody>
      </p:sp>
      <p:sp>
        <p:nvSpPr>
          <p:cNvPr id="3" name="Content Placeholder 2"/>
          <p:cNvSpPr>
            <a:spLocks noGrp="1"/>
          </p:cNvSpPr>
          <p:nvPr>
            <p:ph idx="1"/>
          </p:nvPr>
        </p:nvSpPr>
        <p:spPr>
          <a:xfrm>
            <a:off x="838200" y="1825624"/>
            <a:ext cx="10515600" cy="4488090"/>
          </a:xfrm>
          <a:solidFill>
            <a:schemeClr val="accent4">
              <a:lumMod val="20000"/>
              <a:lumOff val="80000"/>
            </a:schemeClr>
          </a:solidFill>
        </p:spPr>
        <p:txBody>
          <a:bodyPr>
            <a:normAutofit fontScale="85000" lnSpcReduction="20000"/>
          </a:bodyPr>
          <a:lstStyle/>
          <a:p>
            <a:pPr marL="0" indent="0" fontAlgn="base">
              <a:buNone/>
            </a:pPr>
            <a:r>
              <a:rPr lang="en-GB" sz="3200" dirty="0"/>
              <a:t>Task 1:</a:t>
            </a:r>
          </a:p>
          <a:p>
            <a:pPr fontAlgn="base"/>
            <a:r>
              <a:rPr lang="en-GB" sz="3200" dirty="0"/>
              <a:t>Person A describes to Person B their ‘incredible journey to school’ (make the description as funny/crazy/magical/unbelievable as you like.)</a:t>
            </a:r>
          </a:p>
          <a:p>
            <a:pPr fontAlgn="base"/>
            <a:r>
              <a:rPr lang="en-GB" sz="3200" dirty="0"/>
              <a:t>Person B’s job, as a listener, is to encourage Person A to have confidence in their story and to keep going, saying things like, “Your don’t say! That’s incredible. I wish I’d been there! What happened next?” Swap over.</a:t>
            </a:r>
          </a:p>
          <a:p>
            <a:pPr fontAlgn="base"/>
            <a:endParaRPr lang="en-GB" sz="3200" dirty="0"/>
          </a:p>
          <a:p>
            <a:pPr marL="0" indent="0" fontAlgn="base">
              <a:buNone/>
            </a:pPr>
            <a:r>
              <a:rPr lang="en-GB" sz="3200" dirty="0"/>
              <a:t>Task 2:  </a:t>
            </a:r>
          </a:p>
          <a:p>
            <a:pPr fontAlgn="base"/>
            <a:r>
              <a:rPr lang="en-GB" sz="3200" dirty="0"/>
              <a:t>Now repeat the above task but describe something that has been a </a:t>
            </a:r>
            <a:r>
              <a:rPr lang="en-GB" sz="3200" b="1" dirty="0"/>
              <a:t>real joyful experience </a:t>
            </a:r>
            <a:r>
              <a:rPr lang="en-GB" sz="3200" dirty="0"/>
              <a:t>(optional challenge – choose an event during lockdown.)</a:t>
            </a:r>
          </a:p>
          <a:p>
            <a:pPr marL="0" indent="0" fontAlgn="base">
              <a:buNone/>
            </a:pPr>
            <a:endParaRPr lang="en-GB" sz="3200" dirty="0"/>
          </a:p>
          <a:p>
            <a:pPr fontAlgn="base"/>
            <a:endParaRPr lang="en-GB" dirty="0"/>
          </a:p>
          <a:p>
            <a:pPr marL="0" indent="0" fontAlgn="base">
              <a:buNone/>
            </a:pPr>
            <a:endParaRPr lang="en-GB" dirty="0"/>
          </a:p>
        </p:txBody>
      </p:sp>
    </p:spTree>
    <p:extLst>
      <p:ext uri="{BB962C8B-B14F-4D97-AF65-F5344CB8AC3E}">
        <p14:creationId xmlns:p14="http://schemas.microsoft.com/office/powerpoint/2010/main" val="240858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04"/>
            <a:ext cx="12192000" cy="6921204"/>
          </a:xfrm>
          <a:prstGeom prst="rect">
            <a:avLst/>
          </a:prstGeom>
        </p:spPr>
      </p:pic>
      <p:sp>
        <p:nvSpPr>
          <p:cNvPr id="2" name="Title 1"/>
          <p:cNvSpPr>
            <a:spLocks noGrp="1"/>
          </p:cNvSpPr>
          <p:nvPr>
            <p:ph type="title"/>
          </p:nvPr>
        </p:nvSpPr>
        <p:spPr>
          <a:solidFill>
            <a:srgbClr val="FFFF00"/>
          </a:solidFill>
        </p:spPr>
        <p:txBody>
          <a:bodyPr/>
          <a:lstStyle/>
          <a:p>
            <a:r>
              <a:rPr lang="en-GB" b="1" dirty="0"/>
              <a:t>Drama Game: The Birthday Party!</a:t>
            </a:r>
          </a:p>
        </p:txBody>
      </p:sp>
      <p:sp>
        <p:nvSpPr>
          <p:cNvPr id="3" name="Content Placeholder 2"/>
          <p:cNvSpPr>
            <a:spLocks noGrp="1"/>
          </p:cNvSpPr>
          <p:nvPr>
            <p:ph idx="1"/>
          </p:nvPr>
        </p:nvSpPr>
        <p:spPr>
          <a:xfrm>
            <a:off x="838200" y="1825624"/>
            <a:ext cx="10515600" cy="4727575"/>
          </a:xfrm>
          <a:solidFill>
            <a:schemeClr val="accent4">
              <a:lumMod val="20000"/>
              <a:lumOff val="80000"/>
            </a:schemeClr>
          </a:solidFill>
        </p:spPr>
        <p:txBody>
          <a:bodyPr>
            <a:normAutofit lnSpcReduction="10000"/>
          </a:bodyPr>
          <a:lstStyle/>
          <a:p>
            <a:pPr marL="0" indent="0" fontAlgn="base">
              <a:buNone/>
            </a:pPr>
            <a:r>
              <a:rPr lang="en-GB" dirty="0"/>
              <a:t>Stage 1:  Write down your favourite moment of your favourite birthday.</a:t>
            </a:r>
          </a:p>
          <a:p>
            <a:pPr marL="0" indent="0" fontAlgn="base">
              <a:buNone/>
            </a:pPr>
            <a:r>
              <a:rPr lang="en-GB" dirty="0"/>
              <a:t>Stage 2:  Now make  a statue of this, everyone try to guess what is happening!  </a:t>
            </a:r>
          </a:p>
          <a:p>
            <a:pPr marL="0" indent="0" fontAlgn="base">
              <a:buNone/>
            </a:pPr>
            <a:r>
              <a:rPr lang="en-GB" dirty="0"/>
              <a:t>Stage 3:  In pairs, Person A brings an imaginary gift to another. It may be small, or large, light or heavy and whatever shape they choose. This gives Person B a clue about what it might be. </a:t>
            </a:r>
          </a:p>
          <a:p>
            <a:pPr marL="0" indent="0" fontAlgn="base">
              <a:buNone/>
            </a:pPr>
            <a:r>
              <a:rPr lang="en-GB" dirty="0"/>
              <a:t>Stage 4: Then B pretends to open it and absolutely loves it. If they decide it is a bicycle, they can pretend to ride it, then A has to say something to show they have worked out Person B’s mime. For example, ‘Do you need stabilisers to help you ride that bicycle?’</a:t>
            </a:r>
          </a:p>
          <a:p>
            <a:pPr marL="0" indent="0" fontAlgn="base">
              <a:buNone/>
            </a:pPr>
            <a:r>
              <a:rPr lang="en-GB" dirty="0"/>
              <a:t>Person B can keep adding to their mime until Person A gets it right!</a:t>
            </a:r>
          </a:p>
          <a:p>
            <a:endParaRPr lang="en-GB" dirty="0"/>
          </a:p>
        </p:txBody>
      </p:sp>
    </p:spTree>
    <p:extLst>
      <p:ext uri="{BB962C8B-B14F-4D97-AF65-F5344CB8AC3E}">
        <p14:creationId xmlns:p14="http://schemas.microsoft.com/office/powerpoint/2010/main" val="186831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04"/>
            <a:ext cx="12192000" cy="6921204"/>
          </a:xfrm>
          <a:prstGeom prst="rect">
            <a:avLst/>
          </a:prstGeom>
        </p:spPr>
      </p:pic>
      <p:sp>
        <p:nvSpPr>
          <p:cNvPr id="2" name="Title 1"/>
          <p:cNvSpPr>
            <a:spLocks noGrp="1"/>
          </p:cNvSpPr>
          <p:nvPr>
            <p:ph type="title"/>
          </p:nvPr>
        </p:nvSpPr>
        <p:spPr>
          <a:xfrm>
            <a:off x="838200" y="169183"/>
            <a:ext cx="10515600" cy="723446"/>
          </a:xfrm>
          <a:solidFill>
            <a:srgbClr val="FFFF00"/>
          </a:solidFill>
        </p:spPr>
        <p:txBody>
          <a:bodyPr/>
          <a:lstStyle/>
          <a:p>
            <a:r>
              <a:rPr lang="en-GB" b="1" dirty="0"/>
              <a:t>Drama Game: One-upmanship </a:t>
            </a:r>
          </a:p>
        </p:txBody>
      </p:sp>
      <p:sp>
        <p:nvSpPr>
          <p:cNvPr id="3" name="Content Placeholder 2"/>
          <p:cNvSpPr>
            <a:spLocks noGrp="1"/>
          </p:cNvSpPr>
          <p:nvPr>
            <p:ph idx="1"/>
          </p:nvPr>
        </p:nvSpPr>
        <p:spPr>
          <a:xfrm>
            <a:off x="457200" y="1195840"/>
            <a:ext cx="10896600" cy="4377646"/>
          </a:xfrm>
          <a:solidFill>
            <a:schemeClr val="accent4">
              <a:lumMod val="20000"/>
              <a:lumOff val="80000"/>
            </a:schemeClr>
          </a:solidFill>
        </p:spPr>
        <p:txBody>
          <a:bodyPr>
            <a:normAutofit fontScale="85000" lnSpcReduction="20000"/>
          </a:bodyPr>
          <a:lstStyle/>
          <a:p>
            <a:pPr marL="0" indent="0" fontAlgn="base">
              <a:buNone/>
            </a:pPr>
            <a:r>
              <a:rPr lang="en-GB" sz="3800" dirty="0"/>
              <a:t>Working in pairs, Person A and Person B try to out do each other with joyful stories!   It can be silly and funny but try to link it to lockdown. </a:t>
            </a:r>
          </a:p>
          <a:p>
            <a:pPr marL="0" indent="0" fontAlgn="base">
              <a:buNone/>
            </a:pPr>
            <a:endParaRPr lang="en-GB" sz="3400" dirty="0"/>
          </a:p>
          <a:p>
            <a:pPr fontAlgn="base"/>
            <a:r>
              <a:rPr lang="en-GB" sz="3400" dirty="0"/>
              <a:t>A: ‘Hey, I’ve got some great news.’</a:t>
            </a:r>
          </a:p>
          <a:p>
            <a:pPr fontAlgn="base"/>
            <a:r>
              <a:rPr lang="en-GB" sz="3400" dirty="0"/>
              <a:t>B: That’s good, what is it?</a:t>
            </a:r>
          </a:p>
          <a:p>
            <a:pPr fontAlgn="base"/>
            <a:r>
              <a:rPr lang="en-GB" sz="3400" dirty="0"/>
              <a:t>A: My parents have put a swimming pool in my back garden.</a:t>
            </a:r>
          </a:p>
          <a:p>
            <a:pPr fontAlgn="base"/>
            <a:r>
              <a:rPr lang="en-GB" sz="3400" dirty="0"/>
              <a:t>B: Oh, yeah, well my parents put a swimming pool in my back garden and filled it with chocolate buttons, they melted in the sun and now we have a chocolate swimming pool.</a:t>
            </a:r>
          </a:p>
          <a:p>
            <a:pPr fontAlgn="base"/>
            <a:r>
              <a:rPr lang="en-GB" sz="3400" dirty="0"/>
              <a:t> A: Well my parents…..</a:t>
            </a:r>
            <a:endParaRPr lang="en-GB" dirty="0"/>
          </a:p>
        </p:txBody>
      </p:sp>
      <p:sp>
        <p:nvSpPr>
          <p:cNvPr id="4" name="TextBox 3"/>
          <p:cNvSpPr txBox="1"/>
          <p:nvPr/>
        </p:nvSpPr>
        <p:spPr>
          <a:xfrm>
            <a:off x="255814" y="5786665"/>
            <a:ext cx="11299371" cy="830997"/>
          </a:xfrm>
          <a:prstGeom prst="rect">
            <a:avLst/>
          </a:prstGeom>
          <a:solidFill>
            <a:srgbClr val="FFFF00"/>
          </a:solidFill>
        </p:spPr>
        <p:txBody>
          <a:bodyPr wrap="square" rtlCol="0">
            <a:spAutoFit/>
          </a:bodyPr>
          <a:lstStyle/>
          <a:p>
            <a:pPr algn="ctr"/>
            <a:r>
              <a:rPr lang="en-GB" sz="2400" dirty="0"/>
              <a:t>Suggested topics:  staying at home      not going out to play football         </a:t>
            </a:r>
          </a:p>
          <a:p>
            <a:pPr algn="ctr"/>
            <a:r>
              <a:rPr lang="en-GB" sz="2400" dirty="0"/>
              <a:t>not being able to go to the shops     Only being able to go for walks/bike rides</a:t>
            </a:r>
          </a:p>
        </p:txBody>
      </p:sp>
    </p:spTree>
    <p:extLst>
      <p:ext uri="{BB962C8B-B14F-4D97-AF65-F5344CB8AC3E}">
        <p14:creationId xmlns:p14="http://schemas.microsoft.com/office/powerpoint/2010/main" val="375627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CC52DE-5D20-4E2F-9945-9310CA3EA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577A45BD-7D37-4D0C-94A3-15FD02FC66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66B6133-6EC9-4649-AA4D-70BAADDEDFB8}"/>
              </a:ext>
            </a:extLst>
          </p:cNvPr>
          <p:cNvSpPr>
            <a:spLocks noGrp="1"/>
          </p:cNvSpPr>
          <p:nvPr>
            <p:ph idx="1"/>
          </p:nvPr>
        </p:nvSpPr>
        <p:spPr>
          <a:xfrm>
            <a:off x="838200" y="1825625"/>
            <a:ext cx="10515600" cy="2852392"/>
          </a:xfrm>
          <a:solidFill>
            <a:srgbClr val="FFFF00"/>
          </a:solidFill>
        </p:spPr>
        <p:txBody>
          <a:bodyPr>
            <a:noAutofit/>
          </a:bodyPr>
          <a:lstStyle/>
          <a:p>
            <a:pPr marL="0" indent="0" algn="ctr">
              <a:buNone/>
            </a:pPr>
            <a:r>
              <a:rPr lang="en-GB" sz="5400" dirty="0">
                <a:effectLst/>
                <a:latin typeface="Calibri" panose="020F0502020204030204" pitchFamily="34" charset="0"/>
                <a:ea typeface="Calibri" panose="020F0502020204030204" pitchFamily="34" charset="0"/>
                <a:cs typeface="Times New Roman" panose="02020603050405020304" pitchFamily="18" charset="0"/>
              </a:rPr>
              <a:t>L.O: 1) What is joy?  </a:t>
            </a:r>
          </a:p>
          <a:p>
            <a:pPr marL="0" indent="0" algn="ctr">
              <a:buNone/>
            </a:pPr>
            <a:r>
              <a:rPr lang="en-GB" sz="5400" dirty="0">
                <a:effectLst/>
                <a:latin typeface="Calibri" panose="020F0502020204030204" pitchFamily="34" charset="0"/>
                <a:ea typeface="Calibri" panose="020F0502020204030204" pitchFamily="34" charset="0"/>
                <a:cs typeface="Times New Roman" panose="02020603050405020304" pitchFamily="18" charset="0"/>
              </a:rPr>
              <a:t>2) How can I bring more joy and happiness to my life?</a:t>
            </a:r>
            <a:endParaRPr lang="en-GB" sz="5400" dirty="0"/>
          </a:p>
        </p:txBody>
      </p:sp>
    </p:spTree>
    <p:extLst>
      <p:ext uri="{BB962C8B-B14F-4D97-AF65-F5344CB8AC3E}">
        <p14:creationId xmlns:p14="http://schemas.microsoft.com/office/powerpoint/2010/main" val="1664412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FEEF8A-34CB-4E57-9B42-CADD660BC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AE66E839-F70D-4DF2-B971-BEAD78E66AC8}"/>
              </a:ext>
            </a:extLst>
          </p:cNvPr>
          <p:cNvSpPr>
            <a:spLocks noGrp="1"/>
          </p:cNvSpPr>
          <p:nvPr>
            <p:ph type="title"/>
          </p:nvPr>
        </p:nvSpPr>
        <p:spPr>
          <a:xfrm>
            <a:off x="838200" y="191602"/>
            <a:ext cx="10515600" cy="880579"/>
          </a:xfrm>
          <a:solidFill>
            <a:srgbClr val="FFFF00"/>
          </a:solidFill>
        </p:spPr>
        <p:txBody>
          <a:bodyPr/>
          <a:lstStyle/>
          <a:p>
            <a:r>
              <a:rPr lang="en-GB" dirty="0"/>
              <a:t>Look at this situation again…</a:t>
            </a:r>
          </a:p>
        </p:txBody>
      </p:sp>
      <p:sp>
        <p:nvSpPr>
          <p:cNvPr id="5" name="TextBox 4">
            <a:extLst>
              <a:ext uri="{FF2B5EF4-FFF2-40B4-BE49-F238E27FC236}">
                <a16:creationId xmlns:a16="http://schemas.microsoft.com/office/drawing/2014/main" id="{B3539D72-8F04-4EA2-B292-846B1543F1C0}"/>
              </a:ext>
            </a:extLst>
          </p:cNvPr>
          <p:cNvSpPr txBox="1"/>
          <p:nvPr/>
        </p:nvSpPr>
        <p:spPr>
          <a:xfrm>
            <a:off x="722244" y="1289911"/>
            <a:ext cx="6096000" cy="3733138"/>
          </a:xfrm>
          <a:prstGeom prst="rect">
            <a:avLst/>
          </a:prstGeom>
          <a:solidFill>
            <a:schemeClr val="accent4">
              <a:lumMod val="20000"/>
              <a:lumOff val="80000"/>
            </a:schemeClr>
          </a:solidFill>
        </p:spPr>
        <p:txBody>
          <a:bodyPr wrap="square">
            <a:spAutoFit/>
          </a:bodyPr>
          <a:lstStyle/>
          <a:p>
            <a:pPr>
              <a:lnSpc>
                <a:spcPct val="107000"/>
              </a:lnSpc>
              <a:spcAft>
                <a:spcPts val="800"/>
              </a:spcAft>
            </a:pPr>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Situation 5:</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 Simone is talking to her friends.  They start to compare who has had the most sexual experiences.  Simone says she has only kissed her boyfriend, her friends laugh at her.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Her reaction:</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  When her boyfriend asks if she wants to go further sexually, she isn’t sure, but says yes so that she can impress her friends.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35C2591-B27D-4F0A-928A-004140281131}"/>
              </a:ext>
            </a:extLst>
          </p:cNvPr>
          <p:cNvSpPr txBox="1"/>
          <p:nvPr/>
        </p:nvSpPr>
        <p:spPr>
          <a:xfrm>
            <a:off x="7540488" y="1139158"/>
            <a:ext cx="3392556" cy="4154984"/>
          </a:xfrm>
          <a:prstGeom prst="rect">
            <a:avLst/>
          </a:prstGeom>
          <a:solidFill>
            <a:schemeClr val="accent4">
              <a:lumMod val="40000"/>
              <a:lumOff val="60000"/>
            </a:schemeClr>
          </a:solidFill>
        </p:spPr>
        <p:txBody>
          <a:bodyPr wrap="square" rtlCol="0">
            <a:spAutoFit/>
          </a:bodyPr>
          <a:lstStyle/>
          <a:p>
            <a:r>
              <a:rPr lang="en-GB" sz="2400" dirty="0"/>
              <a:t>Why do you think Simone wanted to impress her friends?</a:t>
            </a:r>
          </a:p>
          <a:p>
            <a:endParaRPr lang="en-GB" sz="2400" dirty="0"/>
          </a:p>
          <a:p>
            <a:r>
              <a:rPr lang="en-GB" sz="2400" dirty="0"/>
              <a:t>Do you think she think thinks highly of herself?</a:t>
            </a:r>
          </a:p>
          <a:p>
            <a:r>
              <a:rPr lang="en-GB" sz="2400" dirty="0"/>
              <a:t>(has good self-esteem/is confident.)</a:t>
            </a:r>
          </a:p>
          <a:p>
            <a:endParaRPr lang="en-GB" sz="2400" dirty="0"/>
          </a:p>
          <a:p>
            <a:r>
              <a:rPr lang="en-GB" sz="2400" dirty="0"/>
              <a:t>Will this give her more self-esteem?</a:t>
            </a:r>
          </a:p>
        </p:txBody>
      </p:sp>
      <p:sp>
        <p:nvSpPr>
          <p:cNvPr id="8" name="TextBox 7">
            <a:extLst>
              <a:ext uri="{FF2B5EF4-FFF2-40B4-BE49-F238E27FC236}">
                <a16:creationId xmlns:a16="http://schemas.microsoft.com/office/drawing/2014/main" id="{67A16C72-AD79-4ED9-B9F5-692AE2474A02}"/>
              </a:ext>
            </a:extLst>
          </p:cNvPr>
          <p:cNvSpPr txBox="1"/>
          <p:nvPr/>
        </p:nvSpPr>
        <p:spPr>
          <a:xfrm>
            <a:off x="185531" y="5240779"/>
            <a:ext cx="7169426" cy="1446550"/>
          </a:xfrm>
          <a:prstGeom prst="rect">
            <a:avLst/>
          </a:prstGeom>
          <a:solidFill>
            <a:srgbClr val="FF0000"/>
          </a:solidFill>
        </p:spPr>
        <p:txBody>
          <a:bodyPr wrap="square" rtlCol="0">
            <a:spAutoFit/>
          </a:bodyPr>
          <a:lstStyle/>
          <a:p>
            <a:r>
              <a:rPr lang="en-GB" sz="2200" dirty="0">
                <a:solidFill>
                  <a:schemeClr val="bg1"/>
                </a:solidFill>
              </a:rPr>
              <a:t>Suggestion – even if her friends are impressed, she might actually feel worse about herself, because she has gone along with something sexually that she wasn’t sure about.  She may also feel, deep down, that these aren’t great friends.</a:t>
            </a:r>
          </a:p>
        </p:txBody>
      </p:sp>
    </p:spTree>
    <p:extLst>
      <p:ext uri="{BB962C8B-B14F-4D97-AF65-F5344CB8AC3E}">
        <p14:creationId xmlns:p14="http://schemas.microsoft.com/office/powerpoint/2010/main" val="16633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435A64-CABB-43E8-8951-69CF4A387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FA3704E2-9040-4FDA-9CB6-1144827AB32F}"/>
              </a:ext>
            </a:extLst>
          </p:cNvPr>
          <p:cNvSpPr>
            <a:spLocks noGrp="1"/>
          </p:cNvSpPr>
          <p:nvPr>
            <p:ph type="title"/>
          </p:nvPr>
        </p:nvSpPr>
        <p:spPr>
          <a:solidFill>
            <a:srgbClr val="FFFF00"/>
          </a:solidFill>
        </p:spPr>
        <p:txBody>
          <a:bodyPr/>
          <a:lstStyle/>
          <a:p>
            <a:pPr algn="ctr"/>
            <a:r>
              <a:rPr lang="en-GB" b="1" dirty="0"/>
              <a:t>How does good self-esteem bring joy?</a:t>
            </a:r>
          </a:p>
        </p:txBody>
      </p:sp>
      <p:sp>
        <p:nvSpPr>
          <p:cNvPr id="3" name="Content Placeholder 2">
            <a:extLst>
              <a:ext uri="{FF2B5EF4-FFF2-40B4-BE49-F238E27FC236}">
                <a16:creationId xmlns:a16="http://schemas.microsoft.com/office/drawing/2014/main" id="{B750F459-D649-4F44-B14A-F6A911D27D70}"/>
              </a:ext>
            </a:extLst>
          </p:cNvPr>
          <p:cNvSpPr>
            <a:spLocks noGrp="1"/>
          </p:cNvSpPr>
          <p:nvPr>
            <p:ph idx="1"/>
          </p:nvPr>
        </p:nvSpPr>
        <p:spPr>
          <a:xfrm>
            <a:off x="838200" y="1825625"/>
            <a:ext cx="10515600" cy="2057262"/>
          </a:xfrm>
          <a:solidFill>
            <a:schemeClr val="accent4">
              <a:lumMod val="20000"/>
              <a:lumOff val="80000"/>
            </a:schemeClr>
          </a:solidFill>
        </p:spPr>
        <p:txBody>
          <a:bodyPr>
            <a:normAutofit lnSpcReduction="10000"/>
          </a:bodyPr>
          <a:lstStyle/>
          <a:p>
            <a:pPr marL="0" indent="0">
              <a:buNone/>
            </a:pPr>
            <a:r>
              <a:rPr lang="en-GB" sz="3600" dirty="0"/>
              <a:t>People who has good self-esteem do not feel so much FEAR about wanting to be liked by others and fit in.  So they often make CHOICES that are right for THEM.  Long-term this will bring more joy to your life.</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9D515BC7-F347-427F-AC09-463D57FFADFB}"/>
              </a:ext>
            </a:extLst>
          </p:cNvPr>
          <p:cNvSpPr txBox="1"/>
          <p:nvPr/>
        </p:nvSpPr>
        <p:spPr>
          <a:xfrm>
            <a:off x="838200" y="4017824"/>
            <a:ext cx="4555435" cy="2677656"/>
          </a:xfrm>
          <a:prstGeom prst="rect">
            <a:avLst/>
          </a:prstGeom>
          <a:solidFill>
            <a:schemeClr val="accent4">
              <a:lumMod val="40000"/>
              <a:lumOff val="60000"/>
            </a:schemeClr>
          </a:solidFill>
        </p:spPr>
        <p:txBody>
          <a:bodyPr wrap="square" rtlCol="0">
            <a:spAutoFit/>
          </a:bodyPr>
          <a:lstStyle/>
          <a:p>
            <a:r>
              <a:rPr lang="en-GB" sz="2400" b="1" dirty="0"/>
              <a:t>Example:</a:t>
            </a:r>
          </a:p>
          <a:p>
            <a:r>
              <a:rPr lang="en-GB" sz="2400" dirty="0"/>
              <a:t>Friend 1:  So did you sleep with him?</a:t>
            </a:r>
          </a:p>
          <a:p>
            <a:r>
              <a:rPr lang="en-GB" sz="2400" dirty="0"/>
              <a:t>Simone:  No.</a:t>
            </a:r>
          </a:p>
          <a:p>
            <a:r>
              <a:rPr lang="en-GB" sz="2400" dirty="0"/>
              <a:t>Friend 2:  Why? (laughs)</a:t>
            </a:r>
          </a:p>
          <a:p>
            <a:r>
              <a:rPr lang="en-GB" sz="2400" dirty="0"/>
              <a:t>Simone:  Because I didn’t want to.  No other reason (she smiles.)</a:t>
            </a:r>
          </a:p>
        </p:txBody>
      </p:sp>
      <p:sp>
        <p:nvSpPr>
          <p:cNvPr id="6" name="TextBox 5">
            <a:extLst>
              <a:ext uri="{FF2B5EF4-FFF2-40B4-BE49-F238E27FC236}">
                <a16:creationId xmlns:a16="http://schemas.microsoft.com/office/drawing/2014/main" id="{E66782CD-692E-405C-93DC-518E8D2A862F}"/>
              </a:ext>
            </a:extLst>
          </p:cNvPr>
          <p:cNvSpPr txBox="1"/>
          <p:nvPr/>
        </p:nvSpPr>
        <p:spPr>
          <a:xfrm>
            <a:off x="5804452" y="4227443"/>
            <a:ext cx="4174435" cy="1569660"/>
          </a:xfrm>
          <a:prstGeom prst="rect">
            <a:avLst/>
          </a:prstGeom>
          <a:solidFill>
            <a:srgbClr val="FF0000"/>
          </a:solidFill>
        </p:spPr>
        <p:txBody>
          <a:bodyPr wrap="square" rtlCol="0">
            <a:spAutoFit/>
          </a:bodyPr>
          <a:lstStyle/>
          <a:p>
            <a:r>
              <a:rPr lang="en-GB" sz="2400" dirty="0">
                <a:solidFill>
                  <a:schemeClr val="bg1"/>
                </a:solidFill>
              </a:rPr>
              <a:t>Simone has good self-esteem so she doesn’t care if her friends judge her or not, she is happy with herself and her decisions. </a:t>
            </a:r>
          </a:p>
        </p:txBody>
      </p:sp>
      <p:sp>
        <p:nvSpPr>
          <p:cNvPr id="7" name="Arrow: Right 6">
            <a:extLst>
              <a:ext uri="{FF2B5EF4-FFF2-40B4-BE49-F238E27FC236}">
                <a16:creationId xmlns:a16="http://schemas.microsoft.com/office/drawing/2014/main" id="{37EAD91F-AFE3-41DA-A09E-2B178CBFEED1}"/>
              </a:ext>
            </a:extLst>
          </p:cNvPr>
          <p:cNvSpPr/>
          <p:nvPr/>
        </p:nvSpPr>
        <p:spPr>
          <a:xfrm>
            <a:off x="4850296" y="5088835"/>
            <a:ext cx="954156" cy="5698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411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CE72A7-297D-42DB-BC94-EA23116E3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F7BAB428-DBC3-4CEB-8982-87F17F2CED26}"/>
              </a:ext>
            </a:extLst>
          </p:cNvPr>
          <p:cNvSpPr>
            <a:spLocks noGrp="1"/>
          </p:cNvSpPr>
          <p:nvPr>
            <p:ph type="title"/>
          </p:nvPr>
        </p:nvSpPr>
        <p:spPr>
          <a:solidFill>
            <a:srgbClr val="FFFF00"/>
          </a:solidFill>
        </p:spPr>
        <p:txBody>
          <a:bodyPr/>
          <a:lstStyle/>
          <a:p>
            <a:pPr algn="ctr"/>
            <a:r>
              <a:rPr lang="en-GB" b="1" dirty="0"/>
              <a:t>How do you develop good self-esteem?</a:t>
            </a:r>
          </a:p>
        </p:txBody>
      </p:sp>
      <p:sp>
        <p:nvSpPr>
          <p:cNvPr id="3" name="Content Placeholder 2">
            <a:extLst>
              <a:ext uri="{FF2B5EF4-FFF2-40B4-BE49-F238E27FC236}">
                <a16:creationId xmlns:a16="http://schemas.microsoft.com/office/drawing/2014/main" id="{D5228335-34DA-44DB-800A-EF4BC0384186}"/>
              </a:ext>
            </a:extLst>
          </p:cNvPr>
          <p:cNvSpPr>
            <a:spLocks noGrp="1"/>
          </p:cNvSpPr>
          <p:nvPr>
            <p:ph idx="1"/>
          </p:nvPr>
        </p:nvSpPr>
        <p:spPr>
          <a:xfrm>
            <a:off x="838200" y="1825625"/>
            <a:ext cx="10515600" cy="2110271"/>
          </a:xfrm>
          <a:solidFill>
            <a:schemeClr val="accent4">
              <a:lumMod val="20000"/>
              <a:lumOff val="80000"/>
            </a:schemeClr>
          </a:solidFill>
        </p:spPr>
        <p:txBody>
          <a:bodyPr>
            <a:normAutofit/>
          </a:bodyPr>
          <a:lstStyle/>
          <a:p>
            <a:pPr marL="0" indent="0">
              <a:buNone/>
            </a:pPr>
            <a:r>
              <a:rPr lang="en-GB" sz="3200" dirty="0"/>
              <a:t>From the moment we are born, we take in positive or negative messages given to us.  Some people have family and friends that build them up, others don’t.  The negative or positive voices then go within and we hear them as thoughts.</a:t>
            </a:r>
          </a:p>
        </p:txBody>
      </p:sp>
      <p:pic>
        <p:nvPicPr>
          <p:cNvPr id="5" name="Picture 4">
            <a:extLst>
              <a:ext uri="{FF2B5EF4-FFF2-40B4-BE49-F238E27FC236}">
                <a16:creationId xmlns:a16="http://schemas.microsoft.com/office/drawing/2014/main" id="{EEF575E1-DA07-4D9E-830D-735261AABED9}"/>
              </a:ext>
            </a:extLst>
          </p:cNvPr>
          <p:cNvPicPr>
            <a:picLocks noChangeAspect="1"/>
          </p:cNvPicPr>
          <p:nvPr/>
        </p:nvPicPr>
        <p:blipFill rotWithShape="1">
          <a:blip r:embed="rId3"/>
          <a:srcRect l="72391" t="30909" r="6876" b="44731"/>
          <a:stretch/>
        </p:blipFill>
        <p:spPr>
          <a:xfrm>
            <a:off x="2517914" y="4402058"/>
            <a:ext cx="2527852" cy="1669774"/>
          </a:xfrm>
          <a:prstGeom prst="rect">
            <a:avLst/>
          </a:prstGeom>
        </p:spPr>
      </p:pic>
      <p:pic>
        <p:nvPicPr>
          <p:cNvPr id="7" name="Picture 6">
            <a:extLst>
              <a:ext uri="{FF2B5EF4-FFF2-40B4-BE49-F238E27FC236}">
                <a16:creationId xmlns:a16="http://schemas.microsoft.com/office/drawing/2014/main" id="{A0901383-B1A3-4706-858E-2350E5143FAC}"/>
              </a:ext>
            </a:extLst>
          </p:cNvPr>
          <p:cNvPicPr>
            <a:picLocks noChangeAspect="1"/>
          </p:cNvPicPr>
          <p:nvPr/>
        </p:nvPicPr>
        <p:blipFill rotWithShape="1">
          <a:blip r:embed="rId4"/>
          <a:srcRect l="23913" t="26609" r="31957" b="25012"/>
          <a:stretch/>
        </p:blipFill>
        <p:spPr>
          <a:xfrm>
            <a:off x="5724939" y="4234026"/>
            <a:ext cx="2981740" cy="1837806"/>
          </a:xfrm>
          <a:prstGeom prst="rect">
            <a:avLst/>
          </a:prstGeom>
        </p:spPr>
      </p:pic>
    </p:spTree>
    <p:extLst>
      <p:ext uri="{BB962C8B-B14F-4D97-AF65-F5344CB8AC3E}">
        <p14:creationId xmlns:p14="http://schemas.microsoft.com/office/powerpoint/2010/main" val="1706458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1294</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Alegreya Sans SC</vt:lpstr>
      <vt:lpstr>Arial</vt:lpstr>
      <vt:lpstr>Calibri</vt:lpstr>
      <vt:lpstr>Calibri Light</vt:lpstr>
      <vt:lpstr>Comic Sans MS</vt:lpstr>
      <vt:lpstr>Office Theme</vt:lpstr>
      <vt:lpstr>Class Agreements</vt:lpstr>
      <vt:lpstr>We are going to end this topic by focusing on the emotion - joy.  We will begin with some drama games to help us explore this emotion.</vt:lpstr>
      <vt:lpstr>Drama Game:  My Joyful Journey to School!</vt:lpstr>
      <vt:lpstr>Drama Game: The Birthday Party!</vt:lpstr>
      <vt:lpstr>Drama Game: One-upmanship </vt:lpstr>
      <vt:lpstr>PowerPoint Presentation</vt:lpstr>
      <vt:lpstr>Look at this situation again…</vt:lpstr>
      <vt:lpstr>How does good self-esteem bring joy?</vt:lpstr>
      <vt:lpstr>How do you develop good self-esteem?</vt:lpstr>
      <vt:lpstr>If we think lots of negative thoughts about ourselves and are easily persuaded to do things, we may not have very high self-esteem.</vt:lpstr>
      <vt:lpstr>Task 1:  You need the spiral and different colours.</vt:lpstr>
      <vt:lpstr>Another way of developing good self-esteem and joy, is to DO things that make you happy.</vt:lpstr>
      <vt:lpstr>Task 3: Adding Colour To Your Spiral</vt:lpstr>
      <vt:lpstr>Task 4: Cut out your spiral.  Then cut out a small hole where the red dot is located.  The easiest way to do this is to fold the paper and cut a small diamond shape.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Emotions Quiz</dc:title>
  <dc:creator>Jennifer Howell</dc:creator>
  <cp:lastModifiedBy>Jennifer Howell</cp:lastModifiedBy>
  <cp:revision>11</cp:revision>
  <dcterms:created xsi:type="dcterms:W3CDTF">2023-04-13T16:53:16Z</dcterms:created>
  <dcterms:modified xsi:type="dcterms:W3CDTF">2023-04-16T19:16:16Z</dcterms:modified>
</cp:coreProperties>
</file>