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16" r:id="rId2"/>
    <p:sldId id="383" r:id="rId3"/>
    <p:sldId id="384" r:id="rId4"/>
    <p:sldId id="385" r:id="rId5"/>
    <p:sldId id="388" r:id="rId6"/>
    <p:sldId id="389" r:id="rId7"/>
    <p:sldId id="386" r:id="rId8"/>
    <p:sldId id="382" r:id="rId9"/>
    <p:sldId id="312" r:id="rId10"/>
    <p:sldId id="314" r:id="rId11"/>
    <p:sldId id="373" r:id="rId12"/>
    <p:sldId id="374" r:id="rId13"/>
    <p:sldId id="375" r:id="rId14"/>
    <p:sldId id="376" r:id="rId15"/>
    <p:sldId id="313" r:id="rId16"/>
    <p:sldId id="315" r:id="rId17"/>
    <p:sldId id="344" r:id="rId18"/>
    <p:sldId id="346" r:id="rId19"/>
    <p:sldId id="347" r:id="rId20"/>
    <p:sldId id="348" r:id="rId21"/>
    <p:sldId id="349" r:id="rId22"/>
    <p:sldId id="350" r:id="rId23"/>
    <p:sldId id="345" r:id="rId24"/>
    <p:sldId id="352" r:id="rId25"/>
    <p:sldId id="377" r:id="rId26"/>
    <p:sldId id="378" r:id="rId27"/>
    <p:sldId id="379" r:id="rId28"/>
    <p:sldId id="380" r:id="rId29"/>
    <p:sldId id="381" r:id="rId30"/>
    <p:sldId id="311" r:id="rId31"/>
    <p:sldId id="317" r:id="rId32"/>
    <p:sldId id="290" r:id="rId33"/>
    <p:sldId id="324" r:id="rId34"/>
    <p:sldId id="368" r:id="rId35"/>
    <p:sldId id="362" r:id="rId36"/>
    <p:sldId id="331" r:id="rId37"/>
    <p:sldId id="355" r:id="rId38"/>
    <p:sldId id="364" r:id="rId39"/>
    <p:sldId id="366" r:id="rId40"/>
    <p:sldId id="369" r:id="rId41"/>
    <p:sldId id="370" r:id="rId42"/>
    <p:sldId id="371" r:id="rId43"/>
    <p:sldId id="372" r:id="rId44"/>
    <p:sldId id="325" r:id="rId45"/>
    <p:sldId id="353" r:id="rId46"/>
    <p:sldId id="329" r:id="rId47"/>
    <p:sldId id="387" r:id="rId4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00"/>
    <a:srgbClr val="993300"/>
    <a:srgbClr val="E60857"/>
    <a:srgbClr val="006600"/>
    <a:srgbClr val="FFCC00"/>
    <a:srgbClr val="660066"/>
    <a:srgbClr val="339933"/>
    <a:srgbClr val="31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9" autoAdjust="0"/>
    <p:restoredTop sz="82593" autoAdjust="0"/>
  </p:normalViewPr>
  <p:slideViewPr>
    <p:cSldViewPr>
      <p:cViewPr varScale="1">
        <p:scale>
          <a:sx n="114" d="100"/>
          <a:sy n="114" d="100"/>
        </p:scale>
        <p:origin x="161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2D10-70E7-4F44-AD56-EB6C9FCABB6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0852-666F-4864-BD57-4E0EB6D7032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43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E0CD-9640-4776-9442-35B1F82080CF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B3371-6741-4F00-8FE1-6A6C23C9823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4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88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16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36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633675" y="835400"/>
            <a:ext cx="73875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633675" y="1778667"/>
            <a:ext cx="73875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6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401741" y="-16661"/>
            <a:ext cx="10796792" cy="7593108"/>
            <a:chOff x="-1401741" y="-16661"/>
            <a:chExt cx="10796792" cy="7593108"/>
          </a:xfrm>
        </p:grpSpPr>
        <p:grpSp>
          <p:nvGrpSpPr>
            <p:cNvPr id="9" name="Group 8"/>
            <p:cNvGrpSpPr/>
            <p:nvPr/>
          </p:nvGrpSpPr>
          <p:grpSpPr>
            <a:xfrm>
              <a:off x="-1401741" y="-16661"/>
              <a:ext cx="10709668" cy="7593108"/>
              <a:chOff x="-1401741" y="-16661"/>
              <a:chExt cx="10709668" cy="7593108"/>
            </a:xfrm>
          </p:grpSpPr>
          <p:sp>
            <p:nvSpPr>
              <p:cNvPr id="11" name="Moon 10"/>
              <p:cNvSpPr/>
              <p:nvPr/>
            </p:nvSpPr>
            <p:spPr>
              <a:xfrm rot="20885567">
                <a:off x="-827855" y="544235"/>
                <a:ext cx="3883269" cy="6821267"/>
              </a:xfrm>
              <a:prstGeom prst="moon">
                <a:avLst>
                  <a:gd name="adj" fmla="val 10032"/>
                </a:avLst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" name="Moon 11"/>
              <p:cNvSpPr/>
              <p:nvPr/>
            </p:nvSpPr>
            <p:spPr>
              <a:xfrm rot="18622313">
                <a:off x="716068" y="1174035"/>
                <a:ext cx="3883269" cy="8118887"/>
              </a:xfrm>
              <a:prstGeom prst="moon">
                <a:avLst>
                  <a:gd name="adj" fmla="val 10032"/>
                </a:avLst>
              </a:prstGeom>
              <a:solidFill>
                <a:srgbClr val="3174C5"/>
              </a:solidFill>
              <a:ln>
                <a:solidFill>
                  <a:srgbClr val="3174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Arc 12"/>
              <p:cNvSpPr/>
              <p:nvPr/>
            </p:nvSpPr>
            <p:spPr>
              <a:xfrm rot="11314746">
                <a:off x="-160476" y="1123989"/>
                <a:ext cx="5636356" cy="6138040"/>
              </a:xfrm>
              <a:prstGeom prst="arc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Arc 13"/>
              <p:cNvSpPr/>
              <p:nvPr/>
            </p:nvSpPr>
            <p:spPr>
              <a:xfrm rot="14383616">
                <a:off x="-563357" y="-267503"/>
                <a:ext cx="5636356" cy="6138040"/>
              </a:xfrm>
              <a:prstGeom prst="arc">
                <a:avLst/>
              </a:prstGeom>
              <a:ln w="444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Moon 14"/>
              <p:cNvSpPr/>
              <p:nvPr/>
            </p:nvSpPr>
            <p:spPr>
              <a:xfrm rot="14781704">
                <a:off x="4897438" y="3165957"/>
                <a:ext cx="1999712" cy="6821267"/>
              </a:xfrm>
              <a:prstGeom prst="moon">
                <a:avLst>
                  <a:gd name="adj" fmla="val 10032"/>
                </a:avLst>
              </a:prstGeom>
              <a:solidFill>
                <a:srgbClr val="FFCC00"/>
              </a:solidFill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0" name="Arc 9"/>
            <p:cNvSpPr/>
            <p:nvPr/>
          </p:nvSpPr>
          <p:spPr>
            <a:xfrm rot="5659681">
              <a:off x="3507853" y="1123989"/>
              <a:ext cx="5636356" cy="6138040"/>
            </a:xfrm>
            <a:prstGeom prst="arc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3532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03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01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3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98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64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48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14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0F601-F432-4479-A0B2-F5B4F035931A}" type="datetimeFigureOut">
              <a:rPr lang="en-GB" smtClean="0"/>
              <a:t>20/10/2023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419A-A150-4FDC-B674-6480F1CE92A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97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jM_JahuZ_LAhXoZpoKHTxFCTIQjRwIBw&amp;url=http://www.bbc.co.uk/blogs/parents/2011/03/making-sense-of-maths.shtml&amp;bvm=bv.115339255,d.d2s&amp;psig=AFQjCNGRACUMUooB2O5E1vICWIhz2RBI3w&amp;ust=14569203056717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jM_JahuZ_LAhXoZpoKHTxFCTIQjRwIBw&amp;url=http://www.bbc.co.uk/blogs/parents/2011/03/making-sense-of-maths.shtml&amp;bvm=bv.115339255,d.d2s&amp;psig=AFQjCNGRACUMUooB2O5E1vICWIhz2RBI3w&amp;ust=14569203056717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jM_JahuZ_LAhXoZpoKHTxFCTIQjRwIBw&amp;url=http://www.bbc.co.uk/blogs/parents/2011/03/making-sense-of-maths.shtml&amp;bvm=bv.115339255,d.d2s&amp;psig=AFQjCNGRACUMUooB2O5E1vICWIhz2RBI3w&amp;ust=14569203056717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jM_JahuZ_LAhXoZpoKHTxFCTIQjRwIBw&amp;url=http://www.bbc.co.uk/blogs/parents/2011/03/making-sense-of-maths.shtml&amp;bvm=bv.115339255,d.d2s&amp;psig=AFQjCNGRACUMUooB2O5E1vICWIhz2RBI3w&amp;ust=14569203056717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blogs/parents/maths_written_sum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797346" cy="20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68560" y="1720840"/>
            <a:ext cx="5500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Selwood SATs Evening</a:t>
            </a:r>
          </a:p>
        </p:txBody>
      </p:sp>
    </p:spTree>
    <p:extLst>
      <p:ext uri="{BB962C8B-B14F-4D97-AF65-F5344CB8AC3E}">
        <p14:creationId xmlns:p14="http://schemas.microsoft.com/office/powerpoint/2010/main" val="1361002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6565"/>
            <a:ext cx="6538926" cy="596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6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2" t="20293" r="31900" b="27343"/>
          <a:stretch/>
        </p:blipFill>
        <p:spPr bwMode="auto">
          <a:xfrm>
            <a:off x="1245473" y="404664"/>
            <a:ext cx="7142682" cy="575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59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3" t="14841" r="33135" b="31171"/>
          <a:stretch/>
        </p:blipFill>
        <p:spPr bwMode="auto">
          <a:xfrm>
            <a:off x="1475656" y="764704"/>
            <a:ext cx="6192688" cy="572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5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336704" cy="58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8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532" y="1462051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Arithmetic seen as the easier paper = no reading required.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Fantastic range of free resources available online to support with knowledge.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 – www.myminimaths.co.uk </a:t>
            </a:r>
          </a:p>
        </p:txBody>
      </p:sp>
    </p:spTree>
    <p:extLst>
      <p:ext uri="{BB962C8B-B14F-4D97-AF65-F5344CB8AC3E}">
        <p14:creationId xmlns:p14="http://schemas.microsoft.com/office/powerpoint/2010/main" val="97329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532" y="1462051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Papers 2 and 3 - Problem Solving and Reasoning (40 minutes each). 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Pupils will still require calculation skills but will need to answer questions in context and decide what is required to find a solution. (no calculators allowed)</a:t>
            </a:r>
          </a:p>
        </p:txBody>
      </p:sp>
    </p:spTree>
    <p:extLst>
      <p:ext uri="{BB962C8B-B14F-4D97-AF65-F5344CB8AC3E}">
        <p14:creationId xmlns:p14="http://schemas.microsoft.com/office/powerpoint/2010/main" val="78990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" t="16267" r="8053" b="4266"/>
          <a:stretch/>
        </p:blipFill>
        <p:spPr bwMode="auto">
          <a:xfrm>
            <a:off x="179512" y="1196752"/>
            <a:ext cx="8800676" cy="504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146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4" t="33345" r="33946" b="4012"/>
          <a:stretch/>
        </p:blipFill>
        <p:spPr bwMode="auto">
          <a:xfrm>
            <a:off x="2123728" y="260648"/>
            <a:ext cx="5277594" cy="62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138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4" t="16737" r="34524" b="28789"/>
          <a:stretch/>
        </p:blipFill>
        <p:spPr bwMode="auto">
          <a:xfrm>
            <a:off x="1691680" y="476672"/>
            <a:ext cx="618874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647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5" t="26763" r="34373" b="24380"/>
          <a:stretch/>
        </p:blipFill>
        <p:spPr bwMode="auto">
          <a:xfrm>
            <a:off x="1331640" y="332656"/>
            <a:ext cx="6552728" cy="58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89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5006F-D561-4FFA-AF88-445A6CE34DF2}"/>
              </a:ext>
            </a:extLst>
          </p:cNvPr>
          <p:cNvSpPr txBox="1"/>
          <p:nvPr/>
        </p:nvSpPr>
        <p:spPr>
          <a:xfrm>
            <a:off x="1043608" y="1988840"/>
            <a:ext cx="7475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are SATs and why are they important?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B8045-C1B9-4D8B-B8D6-22D4BF1B3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3068960"/>
            <a:ext cx="36385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7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1" t="23443" r="31311" b="30779"/>
          <a:stretch/>
        </p:blipFill>
        <p:spPr bwMode="auto">
          <a:xfrm>
            <a:off x="1403647" y="692696"/>
            <a:ext cx="720650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383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2" t="17714" r="32629" b="30511"/>
          <a:stretch/>
        </p:blipFill>
        <p:spPr bwMode="auto">
          <a:xfrm>
            <a:off x="1691680" y="512118"/>
            <a:ext cx="6408712" cy="57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195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4" t="14168" r="30441" b="29399"/>
          <a:stretch/>
        </p:blipFill>
        <p:spPr bwMode="auto">
          <a:xfrm>
            <a:off x="1331640" y="548680"/>
            <a:ext cx="6408712" cy="59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85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4" t="23180" r="31593" b="19792"/>
          <a:stretch/>
        </p:blipFill>
        <p:spPr bwMode="auto">
          <a:xfrm>
            <a:off x="1979712" y="836712"/>
            <a:ext cx="4896543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822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21807" r="13725" b="7521"/>
          <a:stretch/>
        </p:blipFill>
        <p:spPr bwMode="auto">
          <a:xfrm>
            <a:off x="611560" y="692696"/>
            <a:ext cx="798914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519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532" y="1462051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Skills we are building and assessing: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Fluency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81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1462051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Fluency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Recalling maths knowledge quickly and accurately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knowledge of calculations and methods across contexts 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6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462051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calculations and mathematical language to prove an ‘argument’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able to generalise using a strategy or method</a:t>
            </a:r>
          </a:p>
        </p:txBody>
      </p:sp>
    </p:spTree>
    <p:extLst>
      <p:ext uri="{BB962C8B-B14F-4D97-AF65-F5344CB8AC3E}">
        <p14:creationId xmlns:p14="http://schemas.microsoft.com/office/powerpoint/2010/main" val="2965027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1462051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Problem-solving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maths knowledge to situations that are familiar as well as new contexts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problems into smaller steps, and knowing what order to do the calculations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806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532" y="1462051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to use at home (on website/google classroom):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www.sats-papers.co</a:t>
            </a:r>
            <a:r>
              <a:rPr lang="en-GB" sz="3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.uk</a:t>
            </a:r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www.myminimaths.co.uk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more resources, or any specific information – please email or phone:</a:t>
            </a:r>
          </a:p>
          <a:p>
            <a:r>
              <a:rPr lang="en-GB" sz="32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Oliver.Littlewood@Selwood-academy.co.uk</a:t>
            </a:r>
          </a:p>
        </p:txBody>
      </p:sp>
    </p:spTree>
    <p:extLst>
      <p:ext uri="{BB962C8B-B14F-4D97-AF65-F5344CB8AC3E}">
        <p14:creationId xmlns:p14="http://schemas.microsoft.com/office/powerpoint/2010/main" val="407999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blogs/parents/maths_written_sum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324">
            <a:off x="236241" y="3297812"/>
            <a:ext cx="2797346" cy="20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628800"/>
            <a:ext cx="75368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SATs at Selwood</a:t>
            </a:r>
          </a:p>
        </p:txBody>
      </p:sp>
      <p:pic>
        <p:nvPicPr>
          <p:cNvPr id="7" name="Picture 2" descr="http://jpulley.edublogs.org/files/2011/04/29236-clipart-illustration-of-a-yellow-pencil-with-an-eraser-tip-writing-notes-or-a-letter-1pwgpq9.jpg">
            <a:extLst>
              <a:ext uri="{FF2B5EF4-FFF2-40B4-BE49-F238E27FC236}">
                <a16:creationId xmlns:a16="http://schemas.microsoft.com/office/drawing/2014/main" id="{F3FBCA9B-E5F4-40FA-81B8-0EDEDBAB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788">
            <a:off x="6808145" y="3171731"/>
            <a:ext cx="2099383" cy="24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687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64647" y="1340768"/>
            <a:ext cx="3518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725067"/>
            <a:ext cx="4046406" cy="41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6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What does the curriculum look like for English?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03" t="24407" r="10153" b="9641"/>
          <a:stretch/>
        </p:blipFill>
        <p:spPr>
          <a:xfrm>
            <a:off x="611560" y="1772816"/>
            <a:ext cx="828092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33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2187228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There are four elements to English SATs:</a:t>
            </a:r>
          </a:p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Grammar, Punctuation</a:t>
            </a:r>
          </a:p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Spelling</a:t>
            </a:r>
          </a:p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Reading</a:t>
            </a:r>
          </a:p>
          <a:p>
            <a:r>
              <a:rPr lang="en-GB" altLang="en-US" sz="3600" b="1" dirty="0">
                <a:solidFill>
                  <a:schemeClr val="tx2">
                    <a:lumMod val="75000"/>
                  </a:schemeClr>
                </a:solidFill>
              </a:rPr>
              <a:t>Writing</a:t>
            </a:r>
          </a:p>
          <a:p>
            <a:pPr marL="0" indent="0">
              <a:buNone/>
            </a:pP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98072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What will be assessed or tested?</a:t>
            </a:r>
          </a:p>
        </p:txBody>
      </p:sp>
    </p:spTree>
    <p:extLst>
      <p:ext uri="{BB962C8B-B14F-4D97-AF65-F5344CB8AC3E}">
        <p14:creationId xmlns:p14="http://schemas.microsoft.com/office/powerpoint/2010/main" val="3682822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454489" y="1899196"/>
            <a:ext cx="8229600" cy="45259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Reading </a:t>
            </a:r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– tested under examination conditions</a:t>
            </a:r>
          </a:p>
          <a:p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Spelling</a:t>
            </a:r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 - tested under examination conditions</a:t>
            </a:r>
          </a:p>
          <a:p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Punctuation and grammar </a:t>
            </a:r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– tested under examination conditions.</a:t>
            </a:r>
          </a:p>
          <a:p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Writing</a:t>
            </a:r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 - skills will be teacher assessed and will reflect a variety of different writing styles and skills.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1560" y="70849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What assessments happen at the end of Key Stage Two?</a:t>
            </a:r>
          </a:p>
        </p:txBody>
      </p:sp>
    </p:spTree>
    <p:extLst>
      <p:ext uri="{BB962C8B-B14F-4D97-AF65-F5344CB8AC3E}">
        <p14:creationId xmlns:p14="http://schemas.microsoft.com/office/powerpoint/2010/main" val="3735663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454489" y="1628800"/>
            <a:ext cx="8229600" cy="47963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Reading and grammar skills are embedded in our lessons and schemes of work.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We run practice SATs papers throughout Year 5 and Year 6 – results sent out to students and parents.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Year 6 have a SATs dedicated lesson once a week.</a:t>
            </a:r>
          </a:p>
          <a:p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Additional intervention run for students where required.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1560" y="70849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To help prepare students …</a:t>
            </a:r>
          </a:p>
        </p:txBody>
      </p:sp>
    </p:spTree>
    <p:extLst>
      <p:ext uri="{BB962C8B-B14F-4D97-AF65-F5344CB8AC3E}">
        <p14:creationId xmlns:p14="http://schemas.microsoft.com/office/powerpoint/2010/main" val="3376852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29455" y="764704"/>
            <a:ext cx="8229600" cy="5183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0"/>
              <a:buChar char=""/>
              <a:defRPr/>
            </a:pPr>
            <a:endParaRPr lang="en-GB" sz="2400" b="1" dirty="0">
              <a:solidFill>
                <a:schemeClr val="tx2">
                  <a:lumMod val="75000"/>
                </a:schemeClr>
              </a:solidFill>
              <a:ea typeface="ＭＳ Ｐゴシック" charset="0"/>
            </a:endParaRPr>
          </a:p>
          <a:p>
            <a:pPr>
              <a:buFont typeface="Wingdings 3" charset="0"/>
              <a:buChar char=""/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Reading is not just made up of one thing: reading is in fact a collection of different skills which help contribute to our understanding of texts and the world around us.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These skills range from being able to skim and scan texts to locate key information, using comprehension to ensure a text’s meaning is understood, through to using inference and deduction to work out the implied meaning behind a text.</a:t>
            </a:r>
          </a:p>
          <a:p>
            <a:pPr>
              <a:buFont typeface="Wingdings 3" charset="0"/>
              <a:buChar char=""/>
              <a:defRPr/>
            </a:pP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ea typeface="ＭＳ Ｐゴシック" charset="0"/>
              </a:rPr>
              <a:t>Throughout KS2 the children move from decoding words to interpretation and deduction. 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7"/>
            <a:ext cx="8229600" cy="1309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Reading – KS2</a:t>
            </a:r>
          </a:p>
        </p:txBody>
      </p:sp>
    </p:spTree>
    <p:extLst>
      <p:ext uri="{BB962C8B-B14F-4D97-AF65-F5344CB8AC3E}">
        <p14:creationId xmlns:p14="http://schemas.microsoft.com/office/powerpoint/2010/main" val="507886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5800" y="188640"/>
            <a:ext cx="7772400" cy="10083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Reading Paper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t="13128" r="32129" b="4883"/>
          <a:stretch/>
        </p:blipFill>
        <p:spPr bwMode="auto">
          <a:xfrm>
            <a:off x="323528" y="836712"/>
            <a:ext cx="3429000" cy="482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7" t="17134" r="31756" b="3916"/>
          <a:stretch/>
        </p:blipFill>
        <p:spPr bwMode="auto">
          <a:xfrm>
            <a:off x="3557587" y="3997041"/>
            <a:ext cx="20288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2" t="16251" r="31560" b="3913"/>
          <a:stretch/>
        </p:blipFill>
        <p:spPr bwMode="auto">
          <a:xfrm>
            <a:off x="5616690" y="4020335"/>
            <a:ext cx="202835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6" y="1052736"/>
            <a:ext cx="4968552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Three texts, usually a mixture of fiction, non-fiction and poetry.</a:t>
            </a:r>
          </a:p>
        </p:txBody>
      </p:sp>
    </p:spTree>
    <p:extLst>
      <p:ext uri="{BB962C8B-B14F-4D97-AF65-F5344CB8AC3E}">
        <p14:creationId xmlns:p14="http://schemas.microsoft.com/office/powerpoint/2010/main" val="755321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85800" y="188640"/>
            <a:ext cx="7772400" cy="10083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Reading Paper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17904" r="31380" b="12962"/>
          <a:stretch/>
        </p:blipFill>
        <p:spPr bwMode="auto">
          <a:xfrm>
            <a:off x="276224" y="1346473"/>
            <a:ext cx="4295776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8" t="14691" r="31681" b="14841"/>
          <a:stretch/>
        </p:blipFill>
        <p:spPr bwMode="auto">
          <a:xfrm>
            <a:off x="4706862" y="1346473"/>
            <a:ext cx="4173423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65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283217" y="119454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b="1" dirty="0">
                <a:solidFill>
                  <a:schemeClr val="bg1"/>
                </a:solidFill>
              </a:rPr>
              <a:t>At </a:t>
            </a:r>
            <a:r>
              <a:rPr lang="en-GB" altLang="en-US" sz="2800" b="1" dirty="0" err="1">
                <a:solidFill>
                  <a:schemeClr val="bg1"/>
                </a:solidFill>
              </a:rPr>
              <a:t>Selwood</a:t>
            </a:r>
            <a:r>
              <a:rPr lang="en-GB" altLang="en-US" sz="2800" b="1" dirty="0">
                <a:solidFill>
                  <a:schemeClr val="bg1"/>
                </a:solidFill>
              </a:rPr>
              <a:t> we use the reciprocal reading strategy to help students understand how the process of reading works. It also helps them to break down and tackle more challenging texts.</a:t>
            </a:r>
          </a:p>
          <a:p>
            <a:r>
              <a:rPr lang="en-GB" altLang="en-US" sz="2800" b="1" dirty="0">
                <a:solidFill>
                  <a:schemeClr val="bg1"/>
                </a:solidFill>
              </a:rPr>
              <a:t>This is used in combination with discrete reading lessons, which introduce students to a wide variety of high-quality texts and help build their SATs skills.</a:t>
            </a:r>
          </a:p>
          <a:p>
            <a:r>
              <a:rPr lang="en-GB" altLang="en-US" sz="2800" b="1" dirty="0">
                <a:solidFill>
                  <a:schemeClr val="bg1"/>
                </a:solidFill>
              </a:rPr>
              <a:t>We also use a bespoke homework programme called Bedrock.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we support students’ reading</a:t>
            </a:r>
          </a:p>
        </p:txBody>
      </p:sp>
    </p:spTree>
    <p:extLst>
      <p:ext uri="{BB962C8B-B14F-4D97-AF65-F5344CB8AC3E}">
        <p14:creationId xmlns:p14="http://schemas.microsoft.com/office/powerpoint/2010/main" val="1773670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916832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b="1" dirty="0">
                <a:solidFill>
                  <a:schemeClr val="bg1"/>
                </a:solidFill>
              </a:rPr>
              <a:t>Students should be encouraged to read a wide range of texts at home – not just fiction texts but non-fiction as well. Suggested reading will be made available on the school website.</a:t>
            </a:r>
          </a:p>
          <a:p>
            <a:r>
              <a:rPr lang="en-GB" altLang="en-US" sz="2800" b="1" dirty="0">
                <a:solidFill>
                  <a:schemeClr val="bg1"/>
                </a:solidFill>
              </a:rPr>
              <a:t>Talking to your child about what they are reading and encouraging them to use the reciprocal reading strategy when they read.</a:t>
            </a:r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b="1" dirty="0">
                <a:solidFill>
                  <a:schemeClr val="bg1"/>
                </a:solidFill>
              </a:rPr>
              <a:t>Encouraging students  to think about the Purpose Audience and Format (or PAF) of what they are reading.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to support students’ reading at home</a:t>
            </a:r>
          </a:p>
        </p:txBody>
      </p:sp>
    </p:spTree>
    <p:extLst>
      <p:ext uri="{BB962C8B-B14F-4D97-AF65-F5344CB8AC3E}">
        <p14:creationId xmlns:p14="http://schemas.microsoft.com/office/powerpoint/2010/main" val="24551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blogs/parents/maths_written_sum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324">
            <a:off x="1084548" y="4248231"/>
            <a:ext cx="2797346" cy="20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564" y="155679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and what does it look like?</a:t>
            </a:r>
          </a:p>
        </p:txBody>
      </p:sp>
      <p:pic>
        <p:nvPicPr>
          <p:cNvPr id="7" name="Picture 2" descr="http://jpulley.edublogs.org/files/2011/04/29236-clipart-illustration-of-a-yellow-pencil-with-an-eraser-tip-writing-notes-or-a-letter-1pwgpq9.jpg">
            <a:extLst>
              <a:ext uri="{FF2B5EF4-FFF2-40B4-BE49-F238E27FC236}">
                <a16:creationId xmlns:a16="http://schemas.microsoft.com/office/drawing/2014/main" id="{F3FBCA9B-E5F4-40FA-81B8-0EDEDBAB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788">
            <a:off x="5816585" y="3988315"/>
            <a:ext cx="2099383" cy="24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470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478262" y="1268760"/>
            <a:ext cx="8229600" cy="4967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0"/>
              <a:buChar char=""/>
              <a:defRPr/>
            </a:pPr>
            <a:r>
              <a:rPr lang="en-GB" b="1" dirty="0">
                <a:solidFill>
                  <a:schemeClr val="bg1"/>
                </a:solidFill>
                <a:ea typeface="ＭＳ Ｐゴシック" charset="0"/>
              </a:rPr>
              <a:t>As a life skill, writing is central for students’ ability to communicate with the outside world.</a:t>
            </a:r>
          </a:p>
          <a:p>
            <a:pPr>
              <a:buFont typeface="Wingdings 3" charset="0"/>
              <a:buChar char=""/>
              <a:defRPr/>
            </a:pPr>
            <a:r>
              <a:rPr lang="en-GB" b="1" dirty="0">
                <a:solidFill>
                  <a:schemeClr val="bg1"/>
                </a:solidFill>
                <a:ea typeface="ＭＳ Ｐゴシック" charset="0"/>
              </a:rPr>
              <a:t>At KS2 students can expect to write in a variety of different styles and for a variety of different purposes. They will also look at the difference between formal and informal types of writing.</a:t>
            </a:r>
          </a:p>
          <a:p>
            <a:pPr>
              <a:buFont typeface="Wingdings 3" charset="0"/>
              <a:buChar char=""/>
              <a:defRPr/>
            </a:pPr>
            <a:endParaRPr lang="en-GB" b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7"/>
            <a:ext cx="8229600" cy="1309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Writing – KS2</a:t>
            </a:r>
          </a:p>
        </p:txBody>
      </p:sp>
    </p:spTree>
    <p:extLst>
      <p:ext uri="{BB962C8B-B14F-4D97-AF65-F5344CB8AC3E}">
        <p14:creationId xmlns:p14="http://schemas.microsoft.com/office/powerpoint/2010/main" val="583049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283217" y="119454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 dirty="0">
                <a:solidFill>
                  <a:schemeClr val="bg1"/>
                </a:solidFill>
              </a:rPr>
              <a:t>Write a non-fiction magazine entry with the theme of ‘Dragons’.</a:t>
            </a:r>
          </a:p>
          <a:p>
            <a:r>
              <a:rPr lang="en-GB" altLang="en-US" b="1" dirty="0">
                <a:solidFill>
                  <a:schemeClr val="bg1"/>
                </a:solidFill>
              </a:rPr>
              <a:t>Write a diary entry from the perspective of a character.</a:t>
            </a:r>
          </a:p>
          <a:p>
            <a:r>
              <a:rPr lang="en-GB" altLang="en-US" b="1" dirty="0">
                <a:solidFill>
                  <a:schemeClr val="bg1"/>
                </a:solidFill>
              </a:rPr>
              <a:t>Write a news report based on the short story we have just read.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Example assessments</a:t>
            </a:r>
          </a:p>
        </p:txBody>
      </p:sp>
      <p:pic>
        <p:nvPicPr>
          <p:cNvPr id="10" name="Picture 2" descr="http://jpulley.edublogs.org/files/2011/04/29236-clipart-illustration-of-a-yellow-pencil-with-an-eraser-tip-writing-notes-or-a-letter-1pwgpq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788">
            <a:off x="7256744" y="4250794"/>
            <a:ext cx="2099383" cy="240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575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/>
          </p:cNvSpPr>
          <p:nvPr/>
        </p:nvSpPr>
        <p:spPr>
          <a:xfrm>
            <a:off x="283217" y="119454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b="1" dirty="0">
                <a:solidFill>
                  <a:schemeClr val="bg1"/>
                </a:solidFill>
              </a:rPr>
              <a:t>Introducing students to a range of different text types and writing styles.</a:t>
            </a:r>
          </a:p>
          <a:p>
            <a:r>
              <a:rPr lang="en-GB" altLang="en-US" sz="2800" b="1" dirty="0">
                <a:solidFill>
                  <a:schemeClr val="bg1"/>
                </a:solidFill>
              </a:rPr>
              <a:t>Explicit modelling of examples.</a:t>
            </a:r>
          </a:p>
          <a:p>
            <a:r>
              <a:rPr lang="en-GB" altLang="en-US" sz="2800" b="1" dirty="0">
                <a:solidFill>
                  <a:schemeClr val="bg1"/>
                </a:solidFill>
              </a:rPr>
              <a:t>Ensuring that tasks are relevant and that the skills are revisited and built on frequently.</a:t>
            </a:r>
          </a:p>
          <a:p>
            <a:r>
              <a:rPr lang="en-GB" altLang="en-US" sz="2800" b="1" dirty="0">
                <a:solidFill>
                  <a:schemeClr val="bg1"/>
                </a:solidFill>
              </a:rPr>
              <a:t>High quality texts used as examples.</a:t>
            </a:r>
          </a:p>
          <a:p>
            <a:r>
              <a:rPr lang="en-GB" altLang="en-US" sz="2800" b="1" dirty="0">
                <a:solidFill>
                  <a:schemeClr val="bg1"/>
                </a:solidFill>
              </a:rPr>
              <a:t>Writing intervention sessions.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How we support students’ writing</a:t>
            </a:r>
          </a:p>
        </p:txBody>
      </p:sp>
    </p:spTree>
    <p:extLst>
      <p:ext uri="{BB962C8B-B14F-4D97-AF65-F5344CB8AC3E}">
        <p14:creationId xmlns:p14="http://schemas.microsoft.com/office/powerpoint/2010/main" val="24270644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329455" y="980728"/>
            <a:ext cx="8229600" cy="49671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0"/>
              <a:buChar char=""/>
              <a:defRPr/>
            </a:pPr>
            <a:r>
              <a:rPr lang="en-GB" b="1" dirty="0">
                <a:solidFill>
                  <a:schemeClr val="bg1"/>
                </a:solidFill>
                <a:ea typeface="ＭＳ Ｐゴシック" charset="0"/>
              </a:rPr>
              <a:t>As a life skill, grammar goes hand-in-hand with students ability to write and communicate.</a:t>
            </a:r>
          </a:p>
          <a:p>
            <a:pPr>
              <a:buFont typeface="Wingdings 3" charset="0"/>
              <a:buChar char=""/>
              <a:defRPr/>
            </a:pPr>
            <a:r>
              <a:rPr lang="en-GB" b="1" dirty="0">
                <a:solidFill>
                  <a:schemeClr val="bg1"/>
                </a:solidFill>
                <a:ea typeface="ＭＳ Ｐゴシック" charset="0"/>
              </a:rPr>
              <a:t>Grammar rules are taught throughout the curriculum and are embedded into units of work.</a:t>
            </a:r>
          </a:p>
          <a:p>
            <a:pPr>
              <a:buFont typeface="Wingdings 3" charset="0"/>
              <a:buChar char=""/>
              <a:defRPr/>
            </a:pPr>
            <a:r>
              <a:rPr lang="en-GB" b="1" dirty="0">
                <a:solidFill>
                  <a:schemeClr val="bg1"/>
                </a:solidFill>
                <a:ea typeface="ＭＳ Ｐゴシック" charset="0"/>
              </a:rPr>
              <a:t>Bedrock supports the teaching of grammar and there are discrete grammar sessions in English.</a:t>
            </a:r>
          </a:p>
          <a:p>
            <a:pPr>
              <a:buFont typeface="Wingdings 3" charset="0"/>
              <a:buChar char=""/>
              <a:defRPr/>
            </a:pPr>
            <a:endParaRPr lang="en-GB" b="1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7"/>
            <a:ext cx="8229600" cy="130943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Spelling and Grammar – KS2</a:t>
            </a:r>
          </a:p>
        </p:txBody>
      </p:sp>
    </p:spTree>
    <p:extLst>
      <p:ext uri="{BB962C8B-B14F-4D97-AF65-F5344CB8AC3E}">
        <p14:creationId xmlns:p14="http://schemas.microsoft.com/office/powerpoint/2010/main" val="3982919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Punctuation and Grammar paper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19274" r="8710" b="18555"/>
          <a:stretch/>
        </p:blipFill>
        <p:spPr bwMode="auto">
          <a:xfrm>
            <a:off x="693676" y="1700808"/>
            <a:ext cx="7756648" cy="33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5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Punctuation and Grammar paper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6" t="12520" r="6184" b="8724"/>
          <a:stretch/>
        </p:blipFill>
        <p:spPr bwMode="auto">
          <a:xfrm>
            <a:off x="487137" y="1268760"/>
            <a:ext cx="8169726" cy="488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585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268760"/>
            <a:ext cx="8229600" cy="40322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Examples of spellings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1. healthy                    7. physical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2. advantage                8. process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3. varieties                   9. available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4. remember              10. medicine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5. release                    ( There are 20  </a:t>
            </a:r>
          </a:p>
          <a:p>
            <a:pPr>
              <a:buFontTx/>
              <a:buNone/>
            </a:pPr>
            <a:r>
              <a:rPr lang="en-GB" altLang="en-US" dirty="0">
                <a:solidFill>
                  <a:schemeClr val="bg1"/>
                </a:solidFill>
              </a:rPr>
              <a:t>6. surprising                  spellings in total )</a:t>
            </a:r>
          </a:p>
          <a:p>
            <a:pPr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561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5400" dirty="0">
                <a:solidFill>
                  <a:schemeClr val="tx2">
                    <a:lumMod val="75000"/>
                  </a:schemeClr>
                </a:solidFill>
              </a:rPr>
              <a:t>Spelling Paper</a:t>
            </a:r>
          </a:p>
        </p:txBody>
      </p:sp>
      <p:pic>
        <p:nvPicPr>
          <p:cNvPr id="9" name="Picture 8" descr="spel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93" y="1124744"/>
            <a:ext cx="2455812" cy="170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7395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35F2C9-628A-4895-8323-99F39C95E316}"/>
              </a:ext>
            </a:extLst>
          </p:cNvPr>
          <p:cNvSpPr txBox="1"/>
          <p:nvPr/>
        </p:nvSpPr>
        <p:spPr>
          <a:xfrm>
            <a:off x="1259632" y="1484784"/>
            <a:ext cx="78763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/>
              <a:t>Thank you for coming!</a:t>
            </a:r>
          </a:p>
        </p:txBody>
      </p:sp>
    </p:spTree>
    <p:extLst>
      <p:ext uri="{BB962C8B-B14F-4D97-AF65-F5344CB8AC3E}">
        <p14:creationId xmlns:p14="http://schemas.microsoft.com/office/powerpoint/2010/main" val="151063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D7A5F3-59B1-4BFF-9EF0-84BB51FB7E93}"/>
              </a:ext>
            </a:extLst>
          </p:cNvPr>
          <p:cNvSpPr txBox="1"/>
          <p:nvPr/>
        </p:nvSpPr>
        <p:spPr>
          <a:xfrm>
            <a:off x="1115616" y="1412776"/>
            <a:ext cx="46209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4</a:t>
            </a:r>
            <a:r>
              <a:rPr lang="en-GB" sz="2400" baseline="30000" dirty="0"/>
              <a:t>th</a:t>
            </a:r>
            <a:r>
              <a:rPr lang="en-GB" sz="2400" dirty="0"/>
              <a:t> March revision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11</a:t>
            </a:r>
            <a:r>
              <a:rPr lang="en-GB" sz="2400" baseline="30000" dirty="0"/>
              <a:t>th</a:t>
            </a:r>
            <a:r>
              <a:rPr lang="en-GB" sz="2400" dirty="0"/>
              <a:t> March Mock SATs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 May – 10</a:t>
            </a:r>
            <a:r>
              <a:rPr lang="en-GB" sz="2400" baseline="30000" dirty="0"/>
              <a:t>th</a:t>
            </a:r>
            <a:r>
              <a:rPr lang="en-GB" sz="2400" dirty="0"/>
              <a:t> May Revision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13</a:t>
            </a:r>
            <a:r>
              <a:rPr lang="en-GB" sz="2400" baseline="30000" dirty="0"/>
              <a:t>th</a:t>
            </a:r>
            <a:r>
              <a:rPr lang="en-GB" sz="2400" dirty="0"/>
              <a:t> May SATs week </a:t>
            </a:r>
          </a:p>
        </p:txBody>
      </p:sp>
    </p:spTree>
    <p:extLst>
      <p:ext uri="{BB962C8B-B14F-4D97-AF65-F5344CB8AC3E}">
        <p14:creationId xmlns:p14="http://schemas.microsoft.com/office/powerpoint/2010/main" val="2552960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295D21-514D-40EC-8103-A44568FF2EE2}"/>
              </a:ext>
            </a:extLst>
          </p:cNvPr>
          <p:cNvSpPr txBox="1"/>
          <p:nvPr/>
        </p:nvSpPr>
        <p:spPr>
          <a:xfrm>
            <a:off x="1475657" y="1268760"/>
            <a:ext cx="70567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Last years paper</a:t>
            </a:r>
          </a:p>
          <a:p>
            <a:endParaRPr lang="en-GB" b="1" dirty="0"/>
          </a:p>
          <a:p>
            <a:r>
              <a:rPr lang="en-GB" b="1" dirty="0"/>
              <a:t>Maths</a:t>
            </a:r>
          </a:p>
          <a:p>
            <a:r>
              <a:rPr lang="en-GB" dirty="0"/>
              <a:t>59% knowledge taught in years 3-5</a:t>
            </a:r>
          </a:p>
          <a:p>
            <a:r>
              <a:rPr lang="en-GB" dirty="0"/>
              <a:t>40/40 on Arithmetic paper leaves you needing 18 Marks out of 70 on remaining two papers</a:t>
            </a:r>
          </a:p>
          <a:p>
            <a:endParaRPr lang="en-GB" dirty="0"/>
          </a:p>
          <a:p>
            <a:r>
              <a:rPr lang="en-GB" b="1" dirty="0"/>
              <a:t>Reading</a:t>
            </a:r>
          </a:p>
          <a:p>
            <a:r>
              <a:rPr lang="en-GB" dirty="0"/>
              <a:t>Started with inference – test resilience </a:t>
            </a:r>
          </a:p>
          <a:p>
            <a:r>
              <a:rPr lang="en-GB" dirty="0"/>
              <a:t>Easier questions as last two questions</a:t>
            </a:r>
          </a:p>
          <a:p>
            <a:r>
              <a:rPr lang="en-GB" dirty="0"/>
              <a:t>Testing them as readers not their ability to answer test questions</a:t>
            </a:r>
          </a:p>
          <a:p>
            <a:endParaRPr lang="en-GB" dirty="0"/>
          </a:p>
          <a:p>
            <a:r>
              <a:rPr lang="en-GB" b="1" dirty="0"/>
              <a:t>GPS</a:t>
            </a:r>
          </a:p>
          <a:p>
            <a:r>
              <a:rPr lang="en-GB" dirty="0"/>
              <a:t>Less than 50% of pupils nationally got capital letters and full stop question correct. </a:t>
            </a:r>
          </a:p>
          <a:p>
            <a:r>
              <a:rPr lang="en-GB" dirty="0"/>
              <a:t>60% of the paper is word classes and punctuation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21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6E893C-BA53-4D87-B627-A20E3986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32"/>
            <a:ext cx="3438423" cy="22266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AB8462-084F-45C3-8FD9-CA965F4AECE0}"/>
              </a:ext>
            </a:extLst>
          </p:cNvPr>
          <p:cNvSpPr txBox="1"/>
          <p:nvPr/>
        </p:nvSpPr>
        <p:spPr>
          <a:xfrm>
            <a:off x="323528" y="2465507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Reassure your child/children they will be fine.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tests are important but all we ask is you try your best.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Revise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Teach skills you know every day at home- Time, Money,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Read and talk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Timetables are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Make sure they eat and sleep well on SATs week. </a:t>
            </a:r>
          </a:p>
        </p:txBody>
      </p:sp>
    </p:spTree>
    <p:extLst>
      <p:ext uri="{BB962C8B-B14F-4D97-AF65-F5344CB8AC3E}">
        <p14:creationId xmlns:p14="http://schemas.microsoft.com/office/powerpoint/2010/main" val="171774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bc.co.uk/blogs/parents/maths_written_sum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14" y="3284984"/>
            <a:ext cx="2797346" cy="20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1988840"/>
            <a:ext cx="3399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</p:txBody>
      </p:sp>
    </p:spTree>
    <p:extLst>
      <p:ext uri="{BB962C8B-B14F-4D97-AF65-F5344CB8AC3E}">
        <p14:creationId xmlns:p14="http://schemas.microsoft.com/office/powerpoint/2010/main" val="260706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T:\Admin Forms etc\Logos\Selwood Ic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04664"/>
            <a:ext cx="2005259" cy="10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532" y="1462051"/>
            <a:ext cx="885698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Numeracy tests have undergone the biggest change.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1  - ‘Arithmetic’ (30 minutes), covering calculation methods for all operations, including use of fractions, percentages and decimals.</a:t>
            </a:r>
          </a:p>
          <a:p>
            <a:endParaRPr lang="en-GB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gradually increase in difficulty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287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6916</TotalTime>
  <Words>1087</Words>
  <Application>Microsoft Office PowerPoint</Application>
  <PresentationFormat>On-screen Show (4:3)</PresentationFormat>
  <Paragraphs>136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Selwood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</dc:title>
  <dc:creator>Melissa Book</dc:creator>
  <cp:lastModifiedBy>Jane Larman</cp:lastModifiedBy>
  <cp:revision>452</cp:revision>
  <cp:lastPrinted>2023-10-11T16:31:28Z</cp:lastPrinted>
  <dcterms:created xsi:type="dcterms:W3CDTF">2013-03-18T10:06:06Z</dcterms:created>
  <dcterms:modified xsi:type="dcterms:W3CDTF">2023-10-20T09:57:38Z</dcterms:modified>
</cp:coreProperties>
</file>